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56"/>
  </p:handoutMasterIdLst>
  <p:sldIdLst>
    <p:sldId id="256" r:id="rId3"/>
    <p:sldId id="484" r:id="rId5"/>
    <p:sldId id="479" r:id="rId6"/>
    <p:sldId id="517" r:id="rId7"/>
    <p:sldId id="468" r:id="rId8"/>
    <p:sldId id="481" r:id="rId9"/>
    <p:sldId id="553" r:id="rId10"/>
    <p:sldId id="487" r:id="rId11"/>
    <p:sldId id="546" r:id="rId12"/>
    <p:sldId id="545" r:id="rId13"/>
    <p:sldId id="459" r:id="rId14"/>
    <p:sldId id="482" r:id="rId15"/>
    <p:sldId id="461" r:id="rId16"/>
    <p:sldId id="574" r:id="rId17"/>
    <p:sldId id="576" r:id="rId18"/>
    <p:sldId id="533" r:id="rId19"/>
    <p:sldId id="577" r:id="rId20"/>
    <p:sldId id="562" r:id="rId21"/>
    <p:sldId id="575" r:id="rId22"/>
    <p:sldId id="554" r:id="rId23"/>
    <p:sldId id="465" r:id="rId24"/>
    <p:sldId id="541" r:id="rId25"/>
    <p:sldId id="542" r:id="rId26"/>
    <p:sldId id="543" r:id="rId27"/>
    <p:sldId id="556" r:id="rId28"/>
    <p:sldId id="558" r:id="rId29"/>
    <p:sldId id="566" r:id="rId30"/>
    <p:sldId id="567" r:id="rId31"/>
    <p:sldId id="565" r:id="rId32"/>
    <p:sldId id="569" r:id="rId33"/>
    <p:sldId id="560" r:id="rId34"/>
    <p:sldId id="570" r:id="rId35"/>
    <p:sldId id="557" r:id="rId36"/>
    <p:sldId id="571" r:id="rId37"/>
    <p:sldId id="572" r:id="rId38"/>
    <p:sldId id="573" r:id="rId39"/>
    <p:sldId id="559" r:id="rId40"/>
    <p:sldId id="499" r:id="rId41"/>
    <p:sldId id="489" r:id="rId42"/>
    <p:sldId id="539" r:id="rId43"/>
    <p:sldId id="490" r:id="rId44"/>
    <p:sldId id="492" r:id="rId45"/>
    <p:sldId id="493" r:id="rId46"/>
    <p:sldId id="491" r:id="rId47"/>
    <p:sldId id="494" r:id="rId48"/>
    <p:sldId id="496" r:id="rId49"/>
    <p:sldId id="497" r:id="rId50"/>
    <p:sldId id="498" r:id="rId51"/>
    <p:sldId id="540" r:id="rId52"/>
    <p:sldId id="555" r:id="rId53"/>
    <p:sldId id="518" r:id="rId54"/>
    <p:sldId id="478" r:id="rId55"/>
  </p:sldIdLst>
  <p:sldSz cx="12192000" cy="6858000"/>
  <p:notesSz cx="7099300" cy="1023429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p:defaultTextStyle>
  <p:extLst>
    <p:ext uri="{521415D9-36F7-43E2-AB2F-B90AF26B5E84}">
      <p14:sectionLst xmlns:p14="http://schemas.microsoft.com/office/powerpoint/2010/main">
        <p14:section name="默认节" id="{91F9D5F0-AFA8-44B7-A4AC-3A65FFFC1DC1}">
          <p14:sldIdLst>
            <p14:sldId id="256"/>
            <p14:sldId id="484"/>
            <p14:sldId id="479"/>
            <p14:sldId id="517"/>
            <p14:sldId id="468"/>
            <p14:sldId id="481"/>
            <p14:sldId id="553"/>
            <p14:sldId id="487"/>
            <p14:sldId id="546"/>
            <p14:sldId id="545"/>
            <p14:sldId id="459"/>
            <p14:sldId id="482"/>
            <p14:sldId id="461"/>
            <p14:sldId id="574"/>
            <p14:sldId id="576"/>
            <p14:sldId id="533"/>
            <p14:sldId id="577"/>
            <p14:sldId id="562"/>
            <p14:sldId id="575"/>
            <p14:sldId id="554"/>
            <p14:sldId id="465"/>
            <p14:sldId id="541"/>
            <p14:sldId id="542"/>
            <p14:sldId id="543"/>
            <p14:sldId id="556"/>
            <p14:sldId id="558"/>
            <p14:sldId id="566"/>
            <p14:sldId id="567"/>
            <p14:sldId id="565"/>
            <p14:sldId id="560"/>
            <p14:sldId id="570"/>
            <p14:sldId id="557"/>
            <p14:sldId id="571"/>
            <p14:sldId id="572"/>
            <p14:sldId id="573"/>
            <p14:sldId id="559"/>
            <p14:sldId id="569"/>
          </p14:sldIdLst>
        </p14:section>
        <p14:section name="无标题节" id="{C5E7ACB5-723E-4E04-AE1D-4874E8BCE7EF}">
          <p14:sldIdLst>
            <p14:sldId id="499"/>
            <p14:sldId id="489"/>
            <p14:sldId id="539"/>
            <p14:sldId id="490"/>
            <p14:sldId id="492"/>
            <p14:sldId id="493"/>
            <p14:sldId id="491"/>
            <p14:sldId id="494"/>
            <p14:sldId id="496"/>
            <p14:sldId id="497"/>
            <p14:sldId id="498"/>
            <p14:sldId id="540"/>
            <p14:sldId id="555"/>
            <p14:sldId id="518"/>
            <p14:sldId id="4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79CE"/>
    <a:srgbClr val="99CCFF"/>
    <a:srgbClr val="1C5896"/>
    <a:srgbClr val="1D5997"/>
    <a:srgbClr val="F59393"/>
    <a:srgbClr val="FF6699"/>
    <a:srgbClr val="BAB1E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4" autoAdjust="0"/>
    <p:restoredTop sz="97885" autoAdjust="0"/>
  </p:normalViewPr>
  <p:slideViewPr>
    <p:cSldViewPr>
      <p:cViewPr varScale="1">
        <p:scale>
          <a:sx n="80" d="100"/>
          <a:sy n="80" d="100"/>
        </p:scale>
        <p:origin x="691" y="86"/>
      </p:cViewPr>
      <p:guideLst>
        <p:guide orient="horz" pos="260"/>
        <p:guide orient="horz" pos="173"/>
        <p:guide orient="horz" pos="4110"/>
        <p:guide orient="horz" pos="709"/>
        <p:guide pos="384"/>
        <p:guide pos="72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3030" y="-90"/>
      </p:cViewPr>
      <p:guideLst>
        <p:guide orient="horz" pos="3213"/>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5" Type="http://schemas.openxmlformats.org/officeDocument/2006/relationships/image" Target="../media/image10.emf"/><Relationship Id="rId4" Type="http://schemas.openxmlformats.org/officeDocument/2006/relationships/image" Target="../media/image9.emf"/><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76575" cy="511175"/>
          </a:xfrm>
          <a:prstGeom prst="rect">
            <a:avLst/>
          </a:prstGeom>
          <a:noFill/>
          <a:ln>
            <a:noFill/>
          </a:ln>
        </p:spPr>
        <p:txBody>
          <a:bodyPr vert="horz" wrap="square" lIns="99048" tIns="49524" rIns="99048" bIns="49524" numCol="1" anchor="t" anchorCtr="0" compatLnSpc="1"/>
          <a:lstStyle>
            <a:lvl1pPr defTabSz="990600" eaLnBrk="1" hangingPunct="1">
              <a:defRPr sz="1300">
                <a:latin typeface="Arial" panose="020B0604020202020204" pitchFamily="34" charset="0"/>
                <a:ea typeface="宋体" panose="02010600030101010101" pitchFamily="2" charset="-122"/>
              </a:defRPr>
            </a:lvl1pPr>
          </a:lstStyle>
          <a:p>
            <a:pPr>
              <a:defRPr/>
            </a:pPr>
            <a:endParaRPr lang="en-US" altLang="zh-CN"/>
          </a:p>
        </p:txBody>
      </p:sp>
      <p:sp>
        <p:nvSpPr>
          <p:cNvPr id="87043" name="Rectangle 3"/>
          <p:cNvSpPr>
            <a:spLocks noGrp="1" noChangeArrowheads="1"/>
          </p:cNvSpPr>
          <p:nvPr>
            <p:ph type="dt" sz="quarter" idx="1"/>
          </p:nvPr>
        </p:nvSpPr>
        <p:spPr bwMode="auto">
          <a:xfrm>
            <a:off x="4021138" y="0"/>
            <a:ext cx="3076575" cy="511175"/>
          </a:xfrm>
          <a:prstGeom prst="rect">
            <a:avLst/>
          </a:prstGeom>
          <a:noFill/>
          <a:ln>
            <a:noFill/>
          </a:ln>
        </p:spPr>
        <p:txBody>
          <a:bodyPr vert="horz" wrap="square" lIns="99048" tIns="49524" rIns="99048" bIns="49524" numCol="1" anchor="t" anchorCtr="0" compatLnSpc="1"/>
          <a:lstStyle>
            <a:lvl1pPr algn="r" defTabSz="990600" eaLnBrk="1" hangingPunct="1">
              <a:defRPr sz="1300">
                <a:latin typeface="Arial" panose="020B0604020202020204" pitchFamily="34" charset="0"/>
                <a:ea typeface="宋体" panose="02010600030101010101" pitchFamily="2" charset="-122"/>
              </a:defRPr>
            </a:lvl1pPr>
          </a:lstStyle>
          <a:p>
            <a:pPr>
              <a:defRPr/>
            </a:pPr>
            <a:endParaRPr lang="en-US" altLang="zh-CN"/>
          </a:p>
        </p:txBody>
      </p:sp>
      <p:sp>
        <p:nvSpPr>
          <p:cNvPr id="87044" name="Rectangle 4"/>
          <p:cNvSpPr>
            <a:spLocks noGrp="1" noChangeArrowheads="1"/>
          </p:cNvSpPr>
          <p:nvPr>
            <p:ph type="ftr" sz="quarter" idx="2"/>
          </p:nvPr>
        </p:nvSpPr>
        <p:spPr bwMode="auto">
          <a:xfrm>
            <a:off x="0" y="9721850"/>
            <a:ext cx="3076575" cy="511175"/>
          </a:xfrm>
          <a:prstGeom prst="rect">
            <a:avLst/>
          </a:prstGeom>
          <a:noFill/>
          <a:ln>
            <a:noFill/>
          </a:ln>
        </p:spPr>
        <p:txBody>
          <a:bodyPr vert="horz" wrap="square" lIns="99048" tIns="49524" rIns="99048" bIns="49524" numCol="1" anchor="b" anchorCtr="0" compatLnSpc="1"/>
          <a:lstStyle>
            <a:lvl1pPr defTabSz="990600" eaLnBrk="1" hangingPunct="1">
              <a:defRPr sz="1300">
                <a:latin typeface="Arial" panose="020B0604020202020204" pitchFamily="34" charset="0"/>
                <a:ea typeface="宋体" panose="02010600030101010101" pitchFamily="2" charset="-122"/>
              </a:defRPr>
            </a:lvl1pPr>
          </a:lstStyle>
          <a:p>
            <a:pPr>
              <a:defRPr/>
            </a:pPr>
            <a:endParaRPr lang="en-US" altLang="zh-CN"/>
          </a:p>
        </p:txBody>
      </p:sp>
      <p:sp>
        <p:nvSpPr>
          <p:cNvPr id="87045" name="Rectangle 5"/>
          <p:cNvSpPr>
            <a:spLocks noGrp="1" noChangeArrowheads="1"/>
          </p:cNvSpPr>
          <p:nvPr>
            <p:ph type="sldNum" sz="quarter" idx="3"/>
          </p:nvPr>
        </p:nvSpPr>
        <p:spPr bwMode="auto">
          <a:xfrm>
            <a:off x="4021138" y="9721850"/>
            <a:ext cx="3076575" cy="511175"/>
          </a:xfrm>
          <a:prstGeom prst="rect">
            <a:avLst/>
          </a:prstGeom>
          <a:noFill/>
          <a:ln>
            <a:noFill/>
          </a:ln>
        </p:spPr>
        <p:txBody>
          <a:bodyPr vert="horz" wrap="square" lIns="99048" tIns="49524" rIns="99048" bIns="49524" numCol="1" anchor="b" anchorCtr="0" compatLnSpc="1"/>
          <a:lstStyle>
            <a:lvl1pPr algn="r" defTabSz="990600" eaLnBrk="1" hangingPunct="1">
              <a:defRPr sz="1300">
                <a:ea typeface="宋体" panose="02010600030101010101" pitchFamily="2" charset="-122"/>
              </a:defRPr>
            </a:lvl1pPr>
          </a:lstStyle>
          <a:p>
            <a:fld id="{707859DA-97DA-4BD5-B8BA-C1F0931CB39F}"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076575" cy="511175"/>
          </a:xfrm>
          <a:prstGeom prst="rect">
            <a:avLst/>
          </a:prstGeom>
          <a:noFill/>
          <a:ln>
            <a:noFill/>
          </a:ln>
        </p:spPr>
        <p:txBody>
          <a:bodyPr vert="horz" wrap="square" lIns="99048" tIns="49524" rIns="99048" bIns="49524" numCol="1" anchor="t" anchorCtr="0" compatLnSpc="1"/>
          <a:lstStyle>
            <a:lvl1pPr defTabSz="990600" eaLnBrk="1" hangingPunct="1">
              <a:defRPr sz="1300">
                <a:latin typeface="Arial" panose="020B0604020202020204" pitchFamily="34" charset="0"/>
                <a:ea typeface="宋体" panose="02010600030101010101" pitchFamily="2" charset="-122"/>
              </a:defRPr>
            </a:lvl1pPr>
          </a:lstStyle>
          <a:p>
            <a:pPr>
              <a:defRPr/>
            </a:pPr>
            <a:endParaRPr lang="en-US" altLang="zh-CN"/>
          </a:p>
        </p:txBody>
      </p:sp>
      <p:sp>
        <p:nvSpPr>
          <p:cNvPr id="110595" name="Rectangle 3"/>
          <p:cNvSpPr>
            <a:spLocks noGrp="1" noChangeArrowheads="1"/>
          </p:cNvSpPr>
          <p:nvPr>
            <p:ph type="dt" idx="1"/>
          </p:nvPr>
        </p:nvSpPr>
        <p:spPr bwMode="auto">
          <a:xfrm>
            <a:off x="4021138" y="0"/>
            <a:ext cx="3076575" cy="511175"/>
          </a:xfrm>
          <a:prstGeom prst="rect">
            <a:avLst/>
          </a:prstGeom>
          <a:noFill/>
          <a:ln>
            <a:noFill/>
          </a:ln>
        </p:spPr>
        <p:txBody>
          <a:bodyPr vert="horz" wrap="square" lIns="99048" tIns="49524" rIns="99048" bIns="49524" numCol="1" anchor="t" anchorCtr="0" compatLnSpc="1"/>
          <a:lstStyle>
            <a:lvl1pPr algn="r" defTabSz="990600" eaLnBrk="1" hangingPunct="1">
              <a:defRPr sz="1300">
                <a:latin typeface="Arial" panose="020B0604020202020204" pitchFamily="34" charset="0"/>
                <a:ea typeface="宋体" panose="02010600030101010101" pitchFamily="2" charset="-122"/>
              </a:defRPr>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ln>
        </p:spPr>
      </p:sp>
      <p:sp>
        <p:nvSpPr>
          <p:cNvPr id="110597" name="Rectangle 5"/>
          <p:cNvSpPr>
            <a:spLocks noGrp="1" noChangeArrowheads="1"/>
          </p:cNvSpPr>
          <p:nvPr>
            <p:ph type="body" sz="quarter" idx="3"/>
          </p:nvPr>
        </p:nvSpPr>
        <p:spPr bwMode="auto">
          <a:xfrm>
            <a:off x="709613" y="4860925"/>
            <a:ext cx="5680075" cy="4605338"/>
          </a:xfrm>
          <a:prstGeom prst="rect">
            <a:avLst/>
          </a:prstGeom>
          <a:noFill/>
          <a:ln>
            <a:noFill/>
          </a:ln>
        </p:spPr>
        <p:txBody>
          <a:bodyPr vert="horz" wrap="square" lIns="99048" tIns="49524" rIns="99048" bIns="49524"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10598" name="Rectangle 6"/>
          <p:cNvSpPr>
            <a:spLocks noGrp="1" noChangeArrowheads="1"/>
          </p:cNvSpPr>
          <p:nvPr>
            <p:ph type="ftr" sz="quarter" idx="4"/>
          </p:nvPr>
        </p:nvSpPr>
        <p:spPr bwMode="auto">
          <a:xfrm>
            <a:off x="0" y="9721850"/>
            <a:ext cx="3076575" cy="511175"/>
          </a:xfrm>
          <a:prstGeom prst="rect">
            <a:avLst/>
          </a:prstGeom>
          <a:noFill/>
          <a:ln>
            <a:noFill/>
          </a:ln>
        </p:spPr>
        <p:txBody>
          <a:bodyPr vert="horz" wrap="square" lIns="99048" tIns="49524" rIns="99048" bIns="49524" numCol="1" anchor="b" anchorCtr="0" compatLnSpc="1"/>
          <a:lstStyle>
            <a:lvl1pPr defTabSz="990600" eaLnBrk="1" hangingPunct="1">
              <a:defRPr sz="1300">
                <a:latin typeface="Arial" panose="020B0604020202020204" pitchFamily="34" charset="0"/>
                <a:ea typeface="宋体" panose="02010600030101010101" pitchFamily="2" charset="-122"/>
              </a:defRPr>
            </a:lvl1pPr>
          </a:lstStyle>
          <a:p>
            <a:pPr>
              <a:defRPr/>
            </a:pPr>
            <a:endParaRPr lang="en-US" altLang="zh-CN"/>
          </a:p>
        </p:txBody>
      </p:sp>
      <p:sp>
        <p:nvSpPr>
          <p:cNvPr id="110599" name="Rectangle 7"/>
          <p:cNvSpPr>
            <a:spLocks noGrp="1" noChangeArrowheads="1"/>
          </p:cNvSpPr>
          <p:nvPr>
            <p:ph type="sldNum" sz="quarter" idx="5"/>
          </p:nvPr>
        </p:nvSpPr>
        <p:spPr bwMode="auto">
          <a:xfrm>
            <a:off x="4021138" y="9721850"/>
            <a:ext cx="3076575" cy="511175"/>
          </a:xfrm>
          <a:prstGeom prst="rect">
            <a:avLst/>
          </a:prstGeom>
          <a:noFill/>
          <a:ln>
            <a:noFill/>
          </a:ln>
        </p:spPr>
        <p:txBody>
          <a:bodyPr vert="horz" wrap="square" lIns="99048" tIns="49524" rIns="99048" bIns="49524" numCol="1" anchor="b" anchorCtr="0" compatLnSpc="1"/>
          <a:lstStyle>
            <a:lvl1pPr algn="r" defTabSz="990600" eaLnBrk="1" hangingPunct="1">
              <a:defRPr sz="1300">
                <a:ea typeface="宋体" panose="02010600030101010101" pitchFamily="2" charset="-122"/>
              </a:defRPr>
            </a:lvl1pPr>
          </a:lstStyle>
          <a:p>
            <a:fld id="{0DF944BA-3057-42F4-8C51-38329FDDF40E}"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ln>
        </p:spPr>
        <p:txBody>
          <a:bodyPr/>
          <a:lstStyle/>
          <a:p>
            <a:fld id="{852ECA26-06D8-4B8C-AE7A-B532EF3B37C3}" type="slidenum">
              <a:rPr lang="en-US" altLang="zh-CN"/>
            </a:fld>
            <a:endParaRPr lang="en-US" altLang="zh-CN"/>
          </a:p>
        </p:txBody>
      </p:sp>
      <p:sp>
        <p:nvSpPr>
          <p:cNvPr id="6147" name="Rectangle 2"/>
          <p:cNvSpPr>
            <a:spLocks noGrp="1" noRot="1" noChangeAspect="1" noChangeArrowheads="1" noTextEdit="1"/>
          </p:cNvSpPr>
          <p:nvPr>
            <p:ph type="sldImg"/>
          </p:nvPr>
        </p:nvSpPr>
        <p:spPr>
          <a:xfrm>
            <a:off x="139700" y="768350"/>
            <a:ext cx="6819900" cy="3836988"/>
          </a:xfrm>
        </p:spPr>
      </p:sp>
      <p:sp>
        <p:nvSpPr>
          <p:cNvPr id="6148" name="Rectangle 3"/>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xfrm>
            <a:off x="139700" y="768350"/>
            <a:ext cx="6819900" cy="3836988"/>
          </a:xfrm>
        </p:spPr>
      </p:sp>
      <p:sp>
        <p:nvSpPr>
          <p:cNvPr id="20483" name="Rectangle 3"/>
          <p:cNvSpPr>
            <a:spLocks noGrp="1"/>
          </p:cNvSpPr>
          <p:nvPr>
            <p:ph type="body" idx="1"/>
          </p:nvPr>
        </p:nvSpPr>
        <p:spPr>
          <a:noFill/>
        </p:spPr>
        <p:txBody>
          <a:bodyPr/>
          <a:lstStyle/>
          <a:p>
            <a:pPr eaLnBrk="1" hangingPunct="1"/>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a:xfrm>
            <a:off x="139700" y="768350"/>
            <a:ext cx="6819900" cy="3836988"/>
          </a:xfrm>
        </p:spPr>
      </p:sp>
      <p:sp>
        <p:nvSpPr>
          <p:cNvPr id="22531" name="Rectangle 3"/>
          <p:cNvSpPr>
            <a:spLocks noGrp="1"/>
          </p:cNvSpPr>
          <p:nvPr>
            <p:ph type="body" idx="1"/>
          </p:nvPr>
        </p:nvSpPr>
        <p:spPr>
          <a:noFill/>
        </p:spPr>
        <p:txBody>
          <a:bodyPr/>
          <a:lstStyle/>
          <a:p>
            <a:pPr eaLnBrk="1" hangingPunct="1"/>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a:xfrm>
            <a:off x="139700" y="768350"/>
            <a:ext cx="6819900" cy="3836988"/>
          </a:xfrm>
        </p:spPr>
      </p:sp>
      <p:sp>
        <p:nvSpPr>
          <p:cNvPr id="36867"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xfrm>
            <a:off x="139700" y="768350"/>
            <a:ext cx="6819900" cy="3836988"/>
          </a:xfrm>
        </p:spPr>
      </p:sp>
      <p:sp>
        <p:nvSpPr>
          <p:cNvPr id="3891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139700" y="768350"/>
            <a:ext cx="6819900" cy="3836988"/>
          </a:xfrm>
        </p:spPr>
      </p:sp>
      <p:sp>
        <p:nvSpPr>
          <p:cNvPr id="4096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139700" y="768350"/>
            <a:ext cx="6819900" cy="3836988"/>
          </a:xfrm>
        </p:spPr>
      </p:sp>
      <p:sp>
        <p:nvSpPr>
          <p:cNvPr id="4096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139700" y="768350"/>
            <a:ext cx="6819900" cy="3836988"/>
          </a:xfrm>
        </p:spPr>
      </p:sp>
      <p:sp>
        <p:nvSpPr>
          <p:cNvPr id="4096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139700" y="768350"/>
            <a:ext cx="6819900" cy="3836988"/>
          </a:xfrm>
        </p:spPr>
      </p:sp>
      <p:sp>
        <p:nvSpPr>
          <p:cNvPr id="4096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139700" y="768350"/>
            <a:ext cx="6819900" cy="3836988"/>
          </a:xfrm>
        </p:spPr>
      </p:sp>
      <p:sp>
        <p:nvSpPr>
          <p:cNvPr id="4096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139700" y="768350"/>
            <a:ext cx="6819900" cy="3836988"/>
          </a:xfrm>
        </p:spPr>
      </p:sp>
      <p:sp>
        <p:nvSpPr>
          <p:cNvPr id="4096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a:xfrm>
            <a:off x="139700" y="768350"/>
            <a:ext cx="6819900" cy="3836988"/>
          </a:xfrm>
        </p:spPr>
      </p:sp>
      <p:sp>
        <p:nvSpPr>
          <p:cNvPr id="12291" name="Rectangle 3"/>
          <p:cNvSpPr>
            <a:spLocks noGrp="1"/>
          </p:cNvSpPr>
          <p:nvPr>
            <p:ph type="body" idx="1"/>
          </p:nvPr>
        </p:nvSpPr>
        <p:spPr>
          <a:noFill/>
        </p:spPr>
        <p:txBody>
          <a:bodyPr/>
          <a:lstStyle/>
          <a:p>
            <a:pPr eaLnBrk="1" hangingPunct="1"/>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139700" y="768350"/>
            <a:ext cx="6819900" cy="3836988"/>
          </a:xfrm>
        </p:spPr>
      </p:sp>
      <p:sp>
        <p:nvSpPr>
          <p:cNvPr id="4096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139700" y="768350"/>
            <a:ext cx="6819900" cy="3836988"/>
          </a:xfrm>
        </p:spPr>
      </p:sp>
      <p:sp>
        <p:nvSpPr>
          <p:cNvPr id="4096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a:xfrm>
            <a:off x="139700" y="768350"/>
            <a:ext cx="6819900" cy="3836988"/>
          </a:xfrm>
        </p:spPr>
      </p:sp>
      <p:sp>
        <p:nvSpPr>
          <p:cNvPr id="51203" name="Rectangle 3"/>
          <p:cNvSpPr>
            <a:spLocks noGrp="1"/>
          </p:cNvSpPr>
          <p:nvPr>
            <p:ph type="body" idx="1"/>
          </p:nvPr>
        </p:nvSpPr>
        <p:spPr>
          <a:noFill/>
        </p:spPr>
        <p:txBody>
          <a:bodyPr/>
          <a:lstStyle/>
          <a:p>
            <a:pPr eaLnBrk="1" hangingPunct="1"/>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xfrm>
            <a:off x="139700" y="768350"/>
            <a:ext cx="6819900" cy="3836988"/>
          </a:xfrm>
        </p:spPr>
      </p:sp>
      <p:sp>
        <p:nvSpPr>
          <p:cNvPr id="2048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a:xfrm>
            <a:off x="139700" y="768350"/>
            <a:ext cx="6819900" cy="3836988"/>
          </a:xfrm>
        </p:spPr>
      </p:sp>
      <p:sp>
        <p:nvSpPr>
          <p:cNvPr id="16387" name="Rectangle 3"/>
          <p:cNvSpPr>
            <a:spLocks noGrp="1"/>
          </p:cNvSpPr>
          <p:nvPr>
            <p:ph type="body" idx="1"/>
          </p:nvPr>
        </p:nvSpPr>
        <p:spPr>
          <a:noFill/>
        </p:spPr>
        <p:txBody>
          <a:bodyPr/>
          <a:lstStyle/>
          <a:p>
            <a:pPr eaLnBrk="1" hangingPunct="1"/>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a:xfrm>
            <a:off x="139700" y="768350"/>
            <a:ext cx="6819900" cy="3836988"/>
          </a:xfrm>
        </p:spPr>
      </p:sp>
      <p:sp>
        <p:nvSpPr>
          <p:cNvPr id="18435" name="Rectangle 3"/>
          <p:cNvSpPr>
            <a:spLocks noGrp="1"/>
          </p:cNvSpPr>
          <p:nvPr>
            <p:ph type="body" idx="1"/>
          </p:nvPr>
        </p:nvSpPr>
        <p:spPr>
          <a:noFill/>
        </p:spPr>
        <p:txBody>
          <a:bodyPr/>
          <a:lstStyle/>
          <a:p>
            <a:pPr eaLnBrk="1" hangingPunct="1"/>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xfrm>
            <a:off x="139700" y="768350"/>
            <a:ext cx="6819900" cy="3836988"/>
          </a:xfrm>
        </p:spPr>
      </p:sp>
      <p:sp>
        <p:nvSpPr>
          <p:cNvPr id="20483" name="Rectangle 3"/>
          <p:cNvSpPr>
            <a:spLocks noGrp="1"/>
          </p:cNvSpPr>
          <p:nvPr>
            <p:ph type="body" idx="1"/>
          </p:nvPr>
        </p:nvSpPr>
        <p:spPr>
          <a:noFill/>
        </p:spPr>
        <p:txBody>
          <a:bodyPr/>
          <a:lstStyle/>
          <a:p>
            <a:pPr eaLnBrk="1" hangingPunct="1"/>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xfrm>
            <a:off x="139700" y="768350"/>
            <a:ext cx="6819900" cy="3836988"/>
          </a:xfrm>
        </p:spPr>
      </p:sp>
      <p:sp>
        <p:nvSpPr>
          <p:cNvPr id="20483" name="Rectangle 3"/>
          <p:cNvSpPr>
            <a:spLocks noGrp="1"/>
          </p:cNvSpPr>
          <p:nvPr>
            <p:ph type="body" idx="1"/>
          </p:nvPr>
        </p:nvSpPr>
        <p:spPr>
          <a:noFill/>
        </p:spPr>
        <p:txBody>
          <a:bodyPr/>
          <a:lstStyle/>
          <a:p>
            <a:pPr eaLnBrk="1" hangingPunct="1"/>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xfrm>
            <a:off x="139700" y="768350"/>
            <a:ext cx="6819900" cy="3836988"/>
          </a:xfrm>
        </p:spPr>
      </p:sp>
      <p:sp>
        <p:nvSpPr>
          <p:cNvPr id="20483" name="Rectangle 3"/>
          <p:cNvSpPr>
            <a:spLocks noGrp="1"/>
          </p:cNvSpPr>
          <p:nvPr>
            <p:ph type="body" idx="1"/>
          </p:nvPr>
        </p:nvSpPr>
        <p:spPr>
          <a:noFill/>
        </p:spPr>
        <p:txBody>
          <a:bodyPr/>
          <a:lstStyle/>
          <a:p>
            <a:pPr eaLnBrk="1" hangingPunct="1"/>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xfrm>
            <a:off x="139700" y="768350"/>
            <a:ext cx="6819900" cy="3836988"/>
          </a:xfrm>
        </p:spPr>
      </p:sp>
      <p:sp>
        <p:nvSpPr>
          <p:cNvPr id="20483" name="Rectangle 3"/>
          <p:cNvSpPr>
            <a:spLocks noGrp="1"/>
          </p:cNvSpPr>
          <p:nvPr>
            <p:ph type="body" idx="1"/>
          </p:nvPr>
        </p:nvSpPr>
        <p:spPr>
          <a:noFill/>
        </p:spPr>
        <p:txBody>
          <a:bodyPr/>
          <a:lstStyle/>
          <a:p>
            <a:pPr eaLnBrk="1" hangingPunct="1"/>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8" descr="超大LOGO全"/>
          <p:cNvPicPr>
            <a:picLocks noChangeAspect="1" noChangeArrowheads="1"/>
          </p:cNvPicPr>
          <p:nvPr userDrawn="1"/>
        </p:nvPicPr>
        <p:blipFill>
          <a:blip r:embed="rId3"/>
          <a:srcRect/>
          <a:stretch>
            <a:fillRect/>
          </a:stretch>
        </p:blipFill>
        <p:spPr bwMode="auto">
          <a:xfrm>
            <a:off x="334434" y="6030913"/>
            <a:ext cx="4034367" cy="576262"/>
          </a:xfrm>
          <a:prstGeom prst="rect">
            <a:avLst/>
          </a:prstGeom>
          <a:noFill/>
          <a:ln w="9525">
            <a:noFill/>
            <a:miter lim="800000"/>
            <a:headEnd/>
            <a:tailEnd/>
          </a:ln>
        </p:spPr>
      </p:pic>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spd="med">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615517" y="274639"/>
            <a:ext cx="5966883" cy="561975"/>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484313"/>
            <a:ext cx="10972800" cy="46418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615517" y="274639"/>
            <a:ext cx="5966883" cy="56197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484313"/>
            <a:ext cx="53848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484313"/>
            <a:ext cx="53848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pull dir="ru"/>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5615517" y="274639"/>
            <a:ext cx="5966883" cy="561975"/>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Rectangle 7"/>
          <p:cNvSpPr>
            <a:spLocks noGrp="1" noChangeArrowheads="1"/>
          </p:cNvSpPr>
          <p:nvPr>
            <p:ph type="body" idx="1"/>
          </p:nvPr>
        </p:nvSpPr>
        <p:spPr bwMode="auto">
          <a:xfrm>
            <a:off x="609600" y="1484313"/>
            <a:ext cx="10972800" cy="4641850"/>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pic>
        <p:nvPicPr>
          <p:cNvPr id="1028" name="Picture 12" descr="超大LOGO"/>
          <p:cNvPicPr>
            <a:picLocks noChangeAspect="1" noChangeArrowheads="1"/>
          </p:cNvPicPr>
          <p:nvPr userDrawn="1"/>
        </p:nvPicPr>
        <p:blipFill>
          <a:blip r:embed="rId6"/>
          <a:srcRect/>
          <a:stretch>
            <a:fillRect/>
          </a:stretch>
        </p:blipFill>
        <p:spPr bwMode="auto">
          <a:xfrm>
            <a:off x="336551" y="6242050"/>
            <a:ext cx="1919816" cy="401638"/>
          </a:xfrm>
          <a:prstGeom prst="rect">
            <a:avLst/>
          </a:prstGeom>
          <a:noFill/>
          <a:ln w="9525">
            <a:noFill/>
            <a:miter lim="800000"/>
            <a:headEnd/>
            <a:tailEnd/>
          </a:ln>
        </p:spPr>
      </p:pic>
      <p:sp>
        <p:nvSpPr>
          <p:cNvPr id="6" name="TextBox 5"/>
          <p:cNvSpPr txBox="1"/>
          <p:nvPr userDrawn="1"/>
        </p:nvSpPr>
        <p:spPr>
          <a:xfrm>
            <a:off x="9144001" y="6286501"/>
            <a:ext cx="2016642" cy="307777"/>
          </a:xfrm>
          <a:prstGeom prst="rect">
            <a:avLst/>
          </a:prstGeom>
          <a:noFill/>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400" b="1"/>
              <a:t>www.sinosoft.com.cn</a:t>
            </a:r>
            <a:endParaRPr lang="zh-CN" altLang="en-US" sz="1400" b="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pull dir="ru"/>
  </p:transition>
  <p:hf hdr="0" ftr="0" dt="0"/>
  <p:txStyles>
    <p:titleStyle>
      <a:lvl1pPr algn="r"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Arial" panose="020B0604020202020204" pitchFamily="34" charset="0"/>
          <a:ea typeface="黑体" panose="02010609060101010101" pitchFamily="49" charset="-122"/>
        </a:defRPr>
      </a:lvl2pPr>
      <a:lvl3pPr algn="r" rtl="0" eaLnBrk="0" fontAlgn="base" hangingPunct="0">
        <a:spcBef>
          <a:spcPct val="0"/>
        </a:spcBef>
        <a:spcAft>
          <a:spcPct val="0"/>
        </a:spcAft>
        <a:defRPr sz="2800">
          <a:solidFill>
            <a:schemeClr val="bg1"/>
          </a:solidFill>
          <a:latin typeface="Arial" panose="020B0604020202020204" pitchFamily="34" charset="0"/>
          <a:ea typeface="黑体" panose="02010609060101010101" pitchFamily="49" charset="-122"/>
        </a:defRPr>
      </a:lvl3pPr>
      <a:lvl4pPr algn="r" rtl="0" eaLnBrk="0" fontAlgn="base" hangingPunct="0">
        <a:spcBef>
          <a:spcPct val="0"/>
        </a:spcBef>
        <a:spcAft>
          <a:spcPct val="0"/>
        </a:spcAft>
        <a:defRPr sz="2800">
          <a:solidFill>
            <a:schemeClr val="bg1"/>
          </a:solidFill>
          <a:latin typeface="Arial" panose="020B0604020202020204" pitchFamily="34" charset="0"/>
          <a:ea typeface="黑体" panose="02010609060101010101" pitchFamily="49" charset="-122"/>
        </a:defRPr>
      </a:lvl4pPr>
      <a:lvl5pPr algn="r" rtl="0" eaLnBrk="0" fontAlgn="base" hangingPunct="0">
        <a:spcBef>
          <a:spcPct val="0"/>
        </a:spcBef>
        <a:spcAft>
          <a:spcPct val="0"/>
        </a:spcAft>
        <a:defRPr sz="2800">
          <a:solidFill>
            <a:schemeClr val="bg1"/>
          </a:solidFill>
          <a:latin typeface="Arial" panose="020B0604020202020204" pitchFamily="34" charset="0"/>
          <a:ea typeface="黑体" panose="02010609060101010101" pitchFamily="49" charset="-122"/>
        </a:defRPr>
      </a:lvl5pPr>
      <a:lvl6pPr marL="457200"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6pPr>
      <a:lvl7pPr marL="914400"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7pPr>
      <a:lvl8pPr marL="1371600"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8pPr>
      <a:lvl9pPr marL="1828800"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400">
          <a:solidFill>
            <a:schemeClr val="tx1"/>
          </a:solidFill>
          <a:latin typeface="+mn-lt"/>
          <a:ea typeface="+mn-ea"/>
        </a:defRPr>
      </a:lvl4pPr>
      <a:lvl5pPr marL="2057400" indent="-228600" algn="l" rtl="0" eaLnBrk="0" fontAlgn="base" hangingPunct="0">
        <a:spcBef>
          <a:spcPct val="20000"/>
        </a:spcBef>
        <a:spcAft>
          <a:spcPct val="0"/>
        </a:spcAft>
        <a:buChar char="»"/>
        <a:defRPr sz="24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vmlDrawing" Target="../drawings/vmlDrawing2.vml"/><Relationship Id="rId5" Type="http://schemas.openxmlformats.org/officeDocument/2006/relationships/slideLayout" Target="../slideLayouts/slideLayout4.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vmlDrawing" Target="../drawings/vmlDrawing3.vml"/><Relationship Id="rId7"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 Id="rId3" Type="http://schemas.openxmlformats.org/officeDocument/2006/relationships/image" Target="../media/image14.png"/><Relationship Id="rId2" Type="http://schemas.openxmlformats.org/officeDocument/2006/relationships/image" Target="../media/image16.emf"/><Relationship Id="rId1"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image" Target="../media/image19.emf"/></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xml"/><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image" Target="../media/image19.emf"/></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22.png"/><Relationship Id="rId1" Type="http://schemas.openxmlformats.org/officeDocument/2006/relationships/image" Target="../media/image19.e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vmlDrawing" Target="../drawings/vmlDrawing4.vml"/><Relationship Id="rId6"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24.emf"/><Relationship Id="rId1"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vmlDrawing" Target="../drawings/vmlDrawing5.vml"/><Relationship Id="rId3" Type="http://schemas.openxmlformats.org/officeDocument/2006/relationships/slideLayout" Target="../slideLayouts/slideLayout4.xml"/><Relationship Id="rId2" Type="http://schemas.openxmlformats.org/officeDocument/2006/relationships/image" Target="../media/image24.emf"/><Relationship Id="rId1"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4.xml"/><Relationship Id="rId2" Type="http://schemas.openxmlformats.org/officeDocument/2006/relationships/image" Target="../media/image25.emf"/><Relationship Id="rId1"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4.xml"/><Relationship Id="rId2" Type="http://schemas.openxmlformats.org/officeDocument/2006/relationships/image" Target="../media/image33.png"/><Relationship Id="rId1" Type="http://schemas.openxmlformats.org/officeDocument/2006/relationships/image" Target="../media/image32.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4.xml"/><Relationship Id="rId2" Type="http://schemas.openxmlformats.org/officeDocument/2006/relationships/image" Target="../media/image35.png"/><Relationship Id="rId1"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image" Target="../media/image3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9.emf"/><Relationship Id="rId7" Type="http://schemas.openxmlformats.org/officeDocument/2006/relationships/oleObject" Target="../embeddings/oleObject4.bin"/><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7.emf"/><Relationship Id="rId3" Type="http://schemas.openxmlformats.org/officeDocument/2006/relationships/oleObject" Target="../embeddings/oleObject2.bin"/><Relationship Id="rId2" Type="http://schemas.openxmlformats.org/officeDocument/2006/relationships/image" Target="../media/image6.emf"/><Relationship Id="rId13" Type="http://schemas.openxmlformats.org/officeDocument/2006/relationships/notesSlide" Target="../notesSlides/notesSlide2.xml"/><Relationship Id="rId12" Type="http://schemas.openxmlformats.org/officeDocument/2006/relationships/vmlDrawing" Target="../drawings/vmlDrawing1.vml"/><Relationship Id="rId11" Type="http://schemas.openxmlformats.org/officeDocument/2006/relationships/slideLayout" Target="../slideLayouts/slideLayout4.xml"/><Relationship Id="rId10" Type="http://schemas.openxmlformats.org/officeDocument/2006/relationships/image" Target="../media/image10.emf"/><Relationship Id="rId1"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4" descr="超大LOGO1副本副本"/>
          <p:cNvPicPr>
            <a:picLocks noChangeAspect="1" noChangeArrowheads="1"/>
          </p:cNvPicPr>
          <p:nvPr/>
        </p:nvPicPr>
        <p:blipFill>
          <a:blip r:embed="rId1"/>
          <a:srcRect/>
          <a:stretch>
            <a:fillRect/>
          </a:stretch>
        </p:blipFill>
        <p:spPr bwMode="auto">
          <a:xfrm>
            <a:off x="4006850" y="115889"/>
            <a:ext cx="4897438" cy="4198937"/>
          </a:xfrm>
          <a:prstGeom prst="rect">
            <a:avLst/>
          </a:prstGeom>
          <a:noFill/>
          <a:ln w="9525">
            <a:noFill/>
            <a:miter lim="800000"/>
            <a:headEnd/>
            <a:tailEnd/>
          </a:ln>
        </p:spPr>
      </p:pic>
      <p:sp>
        <p:nvSpPr>
          <p:cNvPr id="5123" name="Rectangle 9"/>
          <p:cNvSpPr>
            <a:spLocks noChangeArrowheads="1"/>
          </p:cNvSpPr>
          <p:nvPr/>
        </p:nvSpPr>
        <p:spPr bwMode="black">
          <a:xfrm>
            <a:off x="3000376" y="1671639"/>
            <a:ext cx="6480175" cy="1584325"/>
          </a:xfrm>
          <a:prstGeom prst="rect">
            <a:avLst/>
          </a:prstGeom>
          <a:noFill/>
          <a:ln w="9525">
            <a:noFill/>
            <a:miter lim="800000"/>
          </a:ln>
        </p:spPr>
        <p:txBody>
          <a:bodyPr anchor="ctr"/>
          <a:lstStyle/>
          <a:p>
            <a:pPr algn="r" eaLnBrk="1" hangingPunct="1"/>
            <a:endParaRPr lang="zh-CN" altLang="zh-CN" sz="4800">
              <a:solidFill>
                <a:schemeClr val="bg1"/>
              </a:solidFill>
              <a:latin typeface="Times New Roman" panose="02020603050405020304" pitchFamily="18" charset="0"/>
            </a:endParaRPr>
          </a:p>
        </p:txBody>
      </p:sp>
      <p:sp>
        <p:nvSpPr>
          <p:cNvPr id="5124" name="Rectangle 10"/>
          <p:cNvSpPr>
            <a:spLocks noChangeArrowheads="1"/>
          </p:cNvSpPr>
          <p:nvPr/>
        </p:nvSpPr>
        <p:spPr bwMode="black">
          <a:xfrm>
            <a:off x="5303838" y="2679700"/>
            <a:ext cx="1871662" cy="863600"/>
          </a:xfrm>
          <a:prstGeom prst="rect">
            <a:avLst/>
          </a:prstGeom>
          <a:noFill/>
          <a:ln w="9525">
            <a:noFill/>
            <a:miter lim="800000"/>
          </a:ln>
        </p:spPr>
        <p:txBody>
          <a:bodyPr/>
          <a:lstStyle/>
          <a:p>
            <a:pPr algn="ctr" eaLnBrk="1" hangingPunct="1">
              <a:lnSpc>
                <a:spcPct val="130000"/>
              </a:lnSpc>
            </a:pPr>
            <a:endParaRPr lang="zh-CN" altLang="zh-CN" sz="2000">
              <a:solidFill>
                <a:schemeClr val="bg1"/>
              </a:solidFill>
              <a:latin typeface="华文细黑" panose="02010600040101010101" pitchFamily="2" charset="-122"/>
              <a:ea typeface="华文细黑" panose="02010600040101010101" pitchFamily="2" charset="-122"/>
            </a:endParaRPr>
          </a:p>
        </p:txBody>
      </p:sp>
      <p:sp>
        <p:nvSpPr>
          <p:cNvPr id="5125" name="Text Box 23"/>
          <p:cNvSpPr txBox="1">
            <a:spLocks noChangeArrowheads="1"/>
          </p:cNvSpPr>
          <p:nvPr/>
        </p:nvSpPr>
        <p:spPr bwMode="auto">
          <a:xfrm>
            <a:off x="2697798" y="1958975"/>
            <a:ext cx="6888480" cy="3230245"/>
          </a:xfrm>
          <a:prstGeom prst="rect">
            <a:avLst/>
          </a:prstGeom>
          <a:noFill/>
          <a:ln w="9525">
            <a:noFill/>
            <a:miter lim="800000"/>
          </a:ln>
        </p:spPr>
        <p:txBody>
          <a:bodyPr wrap="none">
            <a:spAutoFit/>
          </a:bodyPr>
          <a:lstStyle/>
          <a:p>
            <a:pPr algn="ctr" eaLnBrk="1" hangingPunct="1"/>
            <a:r>
              <a:rPr lang="zh-CN" altLang="en-US" sz="3200" dirty="0">
                <a:solidFill>
                  <a:schemeClr val="bg1"/>
                </a:solidFill>
                <a:latin typeface="微软雅黑" panose="020B0503020204020204" pitchFamily="34" charset="-122"/>
                <a:ea typeface="微软雅黑" panose="020B0503020204020204" pitchFamily="34" charset="-122"/>
              </a:rPr>
              <a:t>教育服务与监管体系信息化建设</a:t>
            </a:r>
            <a:endParaRPr lang="zh-CN" altLang="en-US" sz="3200"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4400" dirty="0">
                <a:solidFill>
                  <a:schemeClr val="bg1"/>
                </a:solidFill>
                <a:latin typeface="微软雅黑" panose="020B0503020204020204" pitchFamily="34" charset="-122"/>
                <a:ea typeface="微软雅黑" panose="020B0503020204020204" pitchFamily="34" charset="-122"/>
              </a:rPr>
              <a:t>全国学生资助管理信息系统</a:t>
            </a:r>
            <a:r>
              <a:rPr lang="zh-CN" altLang="en-US" sz="3200" dirty="0">
                <a:solidFill>
                  <a:schemeClr val="bg1"/>
                </a:solidFill>
                <a:latin typeface="微软雅黑" panose="020B0503020204020204" pitchFamily="34" charset="-122"/>
                <a:ea typeface="微软雅黑" panose="020B0503020204020204" pitchFamily="34" charset="-122"/>
              </a:rPr>
              <a:t> </a:t>
            </a:r>
            <a:endParaRPr lang="zh-CN" altLang="en-US" sz="3200" dirty="0">
              <a:solidFill>
                <a:schemeClr val="bg1"/>
              </a:solidFill>
              <a:latin typeface="微软雅黑" panose="020B0503020204020204" pitchFamily="34" charset="-122"/>
              <a:ea typeface="微软雅黑" panose="020B0503020204020204" pitchFamily="34" charset="-122"/>
            </a:endParaRPr>
          </a:p>
          <a:p>
            <a:pPr algn="ctr" eaLnBrk="1" hangingPunct="1"/>
            <a:endParaRPr lang="zh-CN" altLang="en-US" sz="3200" b="1" dirty="0">
              <a:solidFill>
                <a:schemeClr val="bg1"/>
              </a:solidFill>
              <a:latin typeface="幼圆" panose="02010509060101010101" pitchFamily="49" charset="-122"/>
              <a:ea typeface="幼圆" panose="02010509060101010101" pitchFamily="49" charset="-122"/>
            </a:endParaRPr>
          </a:p>
          <a:p>
            <a:pPr algn="ctr" eaLnBrk="1" hangingPunct="1"/>
            <a:r>
              <a:rPr lang="zh-CN" altLang="en-US" sz="3200" dirty="0">
                <a:solidFill>
                  <a:schemeClr val="bg1"/>
                </a:solidFill>
                <a:latin typeface="微软雅黑" panose="020B0503020204020204" pitchFamily="34" charset="-122"/>
                <a:ea typeface="微软雅黑" panose="020B0503020204020204" pitchFamily="34" charset="-122"/>
              </a:rPr>
              <a:t>中职子系统应用培训</a:t>
            </a:r>
            <a:endParaRPr lang="zh-CN" altLang="en-US" sz="3200" dirty="0">
              <a:solidFill>
                <a:schemeClr val="bg1"/>
              </a:solidFill>
              <a:latin typeface="微软雅黑" panose="020B0503020204020204" pitchFamily="34" charset="-122"/>
              <a:ea typeface="微软雅黑" panose="020B0503020204020204" pitchFamily="34" charset="-122"/>
            </a:endParaRPr>
          </a:p>
          <a:p>
            <a:pPr algn="ctr" eaLnBrk="1" hangingPunct="1"/>
            <a:endParaRPr lang="zh-CN" altLang="en-US" sz="3200" b="1" dirty="0">
              <a:solidFill>
                <a:schemeClr val="bg1"/>
              </a:solidFill>
              <a:latin typeface="幼圆" panose="02010509060101010101" pitchFamily="49" charset="-122"/>
              <a:ea typeface="幼圆" panose="02010509060101010101" pitchFamily="49" charset="-122"/>
            </a:endParaRPr>
          </a:p>
          <a:p>
            <a:pPr algn="ctr" eaLnBrk="1" hangingPunct="1"/>
            <a:endParaRPr lang="zh-CN" altLang="en-US" sz="3200" b="1" dirty="0">
              <a:solidFill>
                <a:schemeClr val="bg1"/>
              </a:solidFill>
              <a:latin typeface="幼圆" panose="02010509060101010101" pitchFamily="49" charset="-122"/>
              <a:ea typeface="幼圆" panose="02010509060101010101" pitchFamily="49" charset="-122"/>
            </a:endParaRP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r>
              <a:rPr lang="zh-CN" altLang="en-US">
                <a:latin typeface="幼圆" panose="02010509060101010101" pitchFamily="49" charset="-122"/>
                <a:ea typeface="幼圆" panose="02010509060101010101" pitchFamily="49" charset="-122"/>
              </a:rPr>
              <a:t>家庭经济信息录入</a:t>
            </a:r>
            <a:endParaRPr lang="zh-CN" altLang="en-US">
              <a:latin typeface="幼圆" panose="02010509060101010101" pitchFamily="49" charset="-122"/>
              <a:ea typeface="幼圆" panose="02010509060101010101" pitchFamily="49" charset="-122"/>
            </a:endParaRPr>
          </a:p>
        </p:txBody>
      </p:sp>
      <p:pic>
        <p:nvPicPr>
          <p:cNvPr id="21507" name="Picture 6"/>
          <p:cNvPicPr>
            <a:picLocks noGrp="1"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2024063" y="4071939"/>
            <a:ext cx="8229600" cy="1946275"/>
          </a:xfrm>
          <a:noFill/>
        </p:spPr>
      </p:pic>
      <p:grpSp>
        <p:nvGrpSpPr>
          <p:cNvPr id="3" name="组合 2"/>
          <p:cNvGrpSpPr/>
          <p:nvPr/>
        </p:nvGrpSpPr>
        <p:grpSpPr>
          <a:xfrm>
            <a:off x="2024380" y="1357630"/>
            <a:ext cx="8143240" cy="4143375"/>
            <a:chOff x="3188" y="2138"/>
            <a:chExt cx="12824" cy="6525"/>
          </a:xfrm>
        </p:grpSpPr>
        <p:sp>
          <p:nvSpPr>
            <p:cNvPr id="8" name="矩形 7"/>
            <p:cNvSpPr/>
            <p:nvPr/>
          </p:nvSpPr>
          <p:spPr>
            <a:xfrm>
              <a:off x="3188" y="2138"/>
              <a:ext cx="12825" cy="4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800" dirty="0">
                  <a:solidFill>
                    <a:schemeClr val="tx1">
                      <a:lumMod val="95000"/>
                      <a:lumOff val="5000"/>
                    </a:schemeClr>
                  </a:solidFill>
                </a:rPr>
                <a:t>       学生的家庭经济信息如同一学生录入两条数据，系统会判定为重复数据，禁止其再次录入；</a:t>
              </a:r>
              <a:endParaRPr lang="en-US" altLang="zh-CN" sz="2800" dirty="0">
                <a:solidFill>
                  <a:schemeClr val="tx1">
                    <a:lumMod val="95000"/>
                    <a:lumOff val="5000"/>
                  </a:schemeClr>
                </a:solidFill>
              </a:endParaRPr>
            </a:p>
            <a:p>
              <a:pPr>
                <a:defRPr/>
              </a:pPr>
              <a:endParaRPr lang="zh-CN" altLang="en-US" sz="2800" dirty="0">
                <a:solidFill>
                  <a:schemeClr val="tx1">
                    <a:lumMod val="95000"/>
                    <a:lumOff val="5000"/>
                  </a:schemeClr>
                </a:solidFill>
              </a:endParaRPr>
            </a:p>
            <a:p>
              <a:pPr>
                <a:defRPr/>
              </a:pPr>
              <a:r>
                <a:rPr lang="zh-CN" altLang="en-US" sz="2800" dirty="0">
                  <a:solidFill>
                    <a:schemeClr val="tx1">
                      <a:lumMod val="95000"/>
                      <a:lumOff val="5000"/>
                    </a:schemeClr>
                  </a:solidFill>
                </a:rPr>
                <a:t>       使用导入功能修改家庭经济信息时，需把认定信息一起填写完毕，否则判定其为重复数据。</a:t>
              </a:r>
              <a:endParaRPr lang="zh-CN" altLang="en-US" sz="2800" dirty="0">
                <a:solidFill>
                  <a:schemeClr val="tx1">
                    <a:lumMod val="95000"/>
                    <a:lumOff val="5000"/>
                  </a:schemeClr>
                </a:solidFill>
              </a:endParaRPr>
            </a:p>
          </p:txBody>
        </p:sp>
        <p:sp>
          <p:nvSpPr>
            <p:cNvPr id="2" name="矩形 1"/>
            <p:cNvSpPr/>
            <p:nvPr/>
          </p:nvSpPr>
          <p:spPr>
            <a:xfrm>
              <a:off x="7446" y="8441"/>
              <a:ext cx="2988" cy="22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
          <p:cNvSpPr txBox="1">
            <a:spLocks noChangeArrowheads="1"/>
          </p:cNvSpPr>
          <p:nvPr/>
        </p:nvSpPr>
        <p:spPr bwMode="auto">
          <a:xfrm>
            <a:off x="2063750" y="1557338"/>
            <a:ext cx="8147050" cy="4641850"/>
          </a:xfrm>
          <a:prstGeom prst="rect">
            <a:avLst/>
          </a:prstGeom>
          <a:noFill/>
          <a:ln w="9525">
            <a:noFill/>
            <a:miter lim="800000"/>
          </a:ln>
        </p:spPr>
        <p:txBody>
          <a:bodyPr/>
          <a:lstStyle/>
          <a:p>
            <a:pPr marL="342900" indent="-342900">
              <a:lnSpc>
                <a:spcPct val="90000"/>
              </a:lnSpc>
              <a:spcBef>
                <a:spcPct val="20000"/>
              </a:spcBef>
              <a:defRPr/>
            </a:pPr>
            <a:endParaRPr lang="zh-CN" altLang="en-US" sz="2400" kern="0" dirty="0">
              <a:latin typeface="+mn-lt"/>
              <a:ea typeface="+mn-ea"/>
            </a:endParaRPr>
          </a:p>
        </p:txBody>
      </p:sp>
      <p:sp>
        <p:nvSpPr>
          <p:cNvPr id="15363" name="Rectangle 3"/>
          <p:cNvSpPr>
            <a:spLocks noChangeArrowheads="1"/>
          </p:cNvSpPr>
          <p:nvPr/>
        </p:nvSpPr>
        <p:spPr bwMode="auto">
          <a:xfrm>
            <a:off x="1524000" y="16822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5364" name="Rectangle 4"/>
          <p:cNvSpPr>
            <a:spLocks noChangeArrowheads="1"/>
          </p:cNvSpPr>
          <p:nvPr/>
        </p:nvSpPr>
        <p:spPr bwMode="auto">
          <a:xfrm>
            <a:off x="1524000" y="109168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5365" name="Rectangle 5"/>
          <p:cNvSpPr>
            <a:spLocks noChangeArrowheads="1"/>
          </p:cNvSpPr>
          <p:nvPr/>
        </p:nvSpPr>
        <p:spPr bwMode="auto">
          <a:xfrm>
            <a:off x="1524000" y="986909"/>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5366" name="Rectangle 6"/>
          <p:cNvSpPr>
            <a:spLocks noChangeArrowheads="1"/>
          </p:cNvSpPr>
          <p:nvPr/>
        </p:nvSpPr>
        <p:spPr bwMode="auto">
          <a:xfrm>
            <a:off x="1524000" y="967859"/>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5367" name="Rectangle 7"/>
          <p:cNvSpPr>
            <a:spLocks noChangeArrowheads="1"/>
          </p:cNvSpPr>
          <p:nvPr/>
        </p:nvSpPr>
        <p:spPr bwMode="auto">
          <a:xfrm>
            <a:off x="1524000" y="1067872"/>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5368" name="Rectangle 8"/>
          <p:cNvSpPr>
            <a:spLocks noChangeArrowheads="1"/>
          </p:cNvSpPr>
          <p:nvPr/>
        </p:nvSpPr>
        <p:spPr bwMode="auto">
          <a:xfrm>
            <a:off x="1524000" y="9583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5369" name="Rectangle 2"/>
          <p:cNvSpPr>
            <a:spLocks noChangeArrowheads="1"/>
          </p:cNvSpPr>
          <p:nvPr/>
        </p:nvSpPr>
        <p:spPr bwMode="auto">
          <a:xfrm>
            <a:off x="1524000" y="439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5370" name="Rectangle 13"/>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graphicFrame>
        <p:nvGraphicFramePr>
          <p:cNvPr id="15371" name="Object 12"/>
          <p:cNvGraphicFramePr>
            <a:graphicFrameLocks noChangeAspect="1"/>
          </p:cNvGraphicFramePr>
          <p:nvPr/>
        </p:nvGraphicFramePr>
        <p:xfrm>
          <a:off x="2424114" y="1052513"/>
          <a:ext cx="7775575" cy="5256212"/>
        </p:xfrm>
        <a:graphic>
          <a:graphicData uri="http://schemas.openxmlformats.org/presentationml/2006/ole">
            <mc:AlternateContent xmlns:mc="http://schemas.openxmlformats.org/markup-compatibility/2006">
              <mc:Choice xmlns:v="urn:schemas-microsoft-com:vml" Requires="v">
                <p:oleObj spid="_x0000_s15465" name="Visio" r:id="rId1" imgW="7747000" imgH="5829300" progId="Visio.Drawing.11">
                  <p:embed/>
                </p:oleObj>
              </mc:Choice>
              <mc:Fallback>
                <p:oleObj name="Visio" r:id="rId1" imgW="7747000" imgH="5829300" progId="Visio.Drawing.11">
                  <p:embed/>
                  <p:pic>
                    <p:nvPicPr>
                      <p:cNvPr id="0" name="Object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1052513"/>
                        <a:ext cx="7775575" cy="5256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矩形 19"/>
          <p:cNvSpPr/>
          <p:nvPr/>
        </p:nvSpPr>
        <p:spPr>
          <a:xfrm>
            <a:off x="3095626" y="3786188"/>
            <a:ext cx="2143125" cy="5715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2" name="组合 20"/>
          <p:cNvGrpSpPr/>
          <p:nvPr/>
        </p:nvGrpSpPr>
        <p:grpSpPr bwMode="auto">
          <a:xfrm>
            <a:off x="12612688" y="2849563"/>
            <a:ext cx="2722562" cy="2722562"/>
            <a:chOff x="2162591" y="2636341"/>
            <a:chExt cx="2221900" cy="2221900"/>
          </a:xfrm>
        </p:grpSpPr>
        <p:pic>
          <p:nvPicPr>
            <p:cNvPr id="22" name="Picture 2" descr="http://www.72sc.com/png/UploadFiles_4404/200807/20080723230855590.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162591" y="2636341"/>
              <a:ext cx="2221900" cy="2221900"/>
            </a:xfrm>
            <a:prstGeom prst="rect">
              <a:avLst/>
            </a:prstGeom>
            <a:noFill/>
          </p:spPr>
        </p:pic>
        <p:sp>
          <p:nvSpPr>
            <p:cNvPr id="15381" name="TextBox 22"/>
            <p:cNvSpPr txBox="1">
              <a:spLocks noChangeArrowheads="1"/>
            </p:cNvSpPr>
            <p:nvPr/>
          </p:nvSpPr>
          <p:spPr bwMode="auto">
            <a:xfrm>
              <a:off x="2312789" y="3153004"/>
              <a:ext cx="2071702" cy="1180532"/>
            </a:xfrm>
            <a:prstGeom prst="rect">
              <a:avLst/>
            </a:prstGeom>
            <a:noFill/>
            <a:ln w="9525">
              <a:noFill/>
              <a:miter lim="800000"/>
            </a:ln>
          </p:spPr>
          <p:txBody>
            <a:bodyPr>
              <a:spAutoFit/>
            </a:bodyPr>
            <a:lstStyle/>
            <a:p>
              <a:pPr algn="ctr" eaLnBrk="1" hangingPunct="1"/>
              <a:r>
                <a:rPr lang="zh-CN" altLang="en-US" sz="2200">
                  <a:latin typeface="微软雅黑" panose="020B0503020204020204" pitchFamily="34" charset="-122"/>
                  <a:ea typeface="微软雅黑" panose="020B0503020204020204" pitchFamily="34" charset="-122"/>
                </a:rPr>
                <a:t>只有采集了家庭经济信息的学生，才能在困难学生认定管理列表中显示</a:t>
              </a:r>
              <a:endParaRPr lang="en-US" altLang="zh-CN" sz="2200">
                <a:latin typeface="微软雅黑" panose="020B0503020204020204" pitchFamily="34" charset="-122"/>
                <a:ea typeface="微软雅黑" panose="020B0503020204020204" pitchFamily="34" charset="-122"/>
              </a:endParaRPr>
            </a:p>
          </p:txBody>
        </p:sp>
      </p:grpSp>
      <p:grpSp>
        <p:nvGrpSpPr>
          <p:cNvPr id="3" name="组合 23"/>
          <p:cNvGrpSpPr/>
          <p:nvPr/>
        </p:nvGrpSpPr>
        <p:grpSpPr bwMode="auto">
          <a:xfrm>
            <a:off x="12692063" y="5500689"/>
            <a:ext cx="3214687" cy="3214687"/>
            <a:chOff x="2155239" y="2404358"/>
            <a:chExt cx="2696974" cy="2696974"/>
          </a:xfrm>
        </p:grpSpPr>
        <p:pic>
          <p:nvPicPr>
            <p:cNvPr id="25" name="Picture 2" descr="http://www.72sc.com/png/UploadFiles_4404/200807/20080723230855590.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2155239" y="2404358"/>
              <a:ext cx="2696974" cy="2696974"/>
            </a:xfrm>
            <a:prstGeom prst="rect">
              <a:avLst/>
            </a:prstGeom>
            <a:noFill/>
          </p:spPr>
        </p:pic>
        <p:sp>
          <p:nvSpPr>
            <p:cNvPr id="15379" name="TextBox 25"/>
            <p:cNvSpPr txBox="1">
              <a:spLocks noChangeArrowheads="1"/>
            </p:cNvSpPr>
            <p:nvPr/>
          </p:nvSpPr>
          <p:spPr bwMode="auto">
            <a:xfrm>
              <a:off x="2280445" y="3127126"/>
              <a:ext cx="2571768" cy="1497636"/>
            </a:xfrm>
            <a:prstGeom prst="rect">
              <a:avLst/>
            </a:prstGeom>
            <a:noFill/>
            <a:ln w="9525">
              <a:noFill/>
              <a:miter lim="800000"/>
            </a:ln>
          </p:spPr>
          <p:txBody>
            <a:bodyPr>
              <a:spAutoFit/>
            </a:bodyPr>
            <a:lstStyle/>
            <a:p>
              <a:pPr eaLnBrk="1" hangingPunct="1"/>
              <a:r>
                <a:rPr lang="zh-CN" altLang="en-US" sz="2200">
                  <a:latin typeface="微软雅黑" panose="020B0503020204020204" pitchFamily="34" charset="-122"/>
                  <a:ea typeface="微软雅黑" panose="020B0503020204020204" pitchFamily="34" charset="-122"/>
                </a:rPr>
                <a:t>对于只能通过困难条件享受资助的学生，一定要先采集家庭经济信息并进行困难认定，然后才能进行资助</a:t>
              </a:r>
              <a:endParaRPr lang="zh-CN" altLang="en-US" sz="2200">
                <a:latin typeface="微软雅黑" panose="020B0503020204020204" pitchFamily="34" charset="-122"/>
                <a:ea typeface="微软雅黑" panose="020B0503020204020204" pitchFamily="34" charset="-122"/>
              </a:endParaRPr>
            </a:p>
          </p:txBody>
        </p:sp>
      </p:grpSp>
      <p:grpSp>
        <p:nvGrpSpPr>
          <p:cNvPr id="4" name="组合 27"/>
          <p:cNvGrpSpPr/>
          <p:nvPr/>
        </p:nvGrpSpPr>
        <p:grpSpPr>
          <a:xfrm rot="16200000">
            <a:off x="7989118" y="-1464492"/>
            <a:ext cx="857234" cy="3786214"/>
            <a:chOff x="4497301" y="2996952"/>
            <a:chExt cx="2260994" cy="1512168"/>
          </a:xfrm>
          <a:solidFill>
            <a:srgbClr val="3B79CE"/>
          </a:solidFill>
        </p:grpSpPr>
        <p:sp>
          <p:nvSpPr>
            <p:cNvPr id="29" name="燕尾形 28"/>
            <p:cNvSpPr/>
            <p:nvPr/>
          </p:nvSpPr>
          <p:spPr>
            <a:xfrm>
              <a:off x="4497301" y="2996952"/>
              <a:ext cx="675512" cy="1512168"/>
            </a:xfrm>
            <a:prstGeom prst="chevron">
              <a:avLst>
                <a:gd name="adj" fmla="val 34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30" name="燕尾形 29"/>
            <p:cNvSpPr/>
            <p:nvPr/>
          </p:nvSpPr>
          <p:spPr>
            <a:xfrm>
              <a:off x="4693431" y="2996952"/>
              <a:ext cx="792088" cy="151216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31" name="五边形 30"/>
            <p:cNvSpPr/>
            <p:nvPr/>
          </p:nvSpPr>
          <p:spPr>
            <a:xfrm>
              <a:off x="4833179" y="2996952"/>
              <a:ext cx="1925116" cy="1512168"/>
            </a:xfrm>
            <a:prstGeom prst="homePlat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15377" name="Rectangle 27"/>
          <p:cNvSpPr>
            <a:spLocks noGrp="1"/>
          </p:cNvSpPr>
          <p:nvPr>
            <p:ph type="title"/>
          </p:nvPr>
        </p:nvSpPr>
        <p:spPr>
          <a:xfrm>
            <a:off x="3167063" y="285751"/>
            <a:ext cx="7129462" cy="561975"/>
          </a:xfrm>
        </p:spPr>
        <p:txBody>
          <a:bodyPr/>
          <a:lstStyle/>
          <a:p>
            <a:r>
              <a:rPr lang="zh-CN" altLang="en-US" b="1">
                <a:latin typeface="微软雅黑" panose="020B0503020204020204" pitchFamily="34" charset="-122"/>
                <a:ea typeface="微软雅黑" panose="020B0503020204020204" pitchFamily="34" charset="-122"/>
              </a:rPr>
              <a:t>家庭经济困难学生管理</a:t>
            </a:r>
            <a:endParaRPr lang="zh-CN" altLang="en-US" b="1">
              <a:latin typeface="微软雅黑" panose="020B0503020204020204" pitchFamily="34" charset="-122"/>
              <a:ea typeface="微软雅黑" panose="020B0503020204020204" pitchFamily="34" charset="-122"/>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53" presetClass="exit" presetSubtype="32" repeatCount="indefinite" fill="hold" grpId="1" nodeType="withEffect">
                                  <p:stCondLst>
                                    <p:cond delay="0"/>
                                  </p:stCondLst>
                                  <p:childTnLst>
                                    <p:anim calcmode="lin" valueType="num">
                                      <p:cBhvr>
                                        <p:cTn id="8" dur="500"/>
                                        <p:tgtEl>
                                          <p:spTgt spid="20"/>
                                        </p:tgtEl>
                                        <p:attrNameLst>
                                          <p:attrName>ppt_w</p:attrName>
                                        </p:attrNameLst>
                                      </p:cBhvr>
                                      <p:tavLst>
                                        <p:tav tm="0">
                                          <p:val>
                                            <p:strVal val="ppt_w"/>
                                          </p:val>
                                        </p:tav>
                                        <p:tav tm="100000">
                                          <p:val>
                                            <p:fltVal val="0"/>
                                          </p:val>
                                        </p:tav>
                                      </p:tavLst>
                                    </p:anim>
                                    <p:anim calcmode="lin" valueType="num">
                                      <p:cBhvr>
                                        <p:cTn id="9" dur="500"/>
                                        <p:tgtEl>
                                          <p:spTgt spid="20"/>
                                        </p:tgtEl>
                                        <p:attrNameLst>
                                          <p:attrName>ppt_h</p:attrName>
                                        </p:attrNameLst>
                                      </p:cBhvr>
                                      <p:tavLst>
                                        <p:tav tm="0">
                                          <p:val>
                                            <p:strVal val="ppt_h"/>
                                          </p:val>
                                        </p:tav>
                                        <p:tav tm="100000">
                                          <p:val>
                                            <p:fltVal val="0"/>
                                          </p:val>
                                        </p:tav>
                                      </p:tavLst>
                                    </p:anim>
                                    <p:animEffect transition="out" filter="fade">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par>
                          <p:cTn id="12" fill="hold">
                            <p:stCondLst>
                              <p:cond delay="0"/>
                            </p:stCondLst>
                            <p:childTnLst>
                              <p:par>
                                <p:cTn id="13" presetID="39" presetClass="path" presetSubtype="0" accel="50000" decel="50000" fill="hold" nodeType="afterEffect">
                                  <p:stCondLst>
                                    <p:cond delay="0"/>
                                  </p:stCondLst>
                                  <p:childTnLst>
                                    <p:animMotion origin="layout" path="M -0.6533 0.42777 C -0.63316 0.44375 -0.58906 0.39791 -0.55416 0.32662 C -0.51753 0.25208 -0.48941 0.25092 -0.49149 0.15833 C -0.51215 0.14351 -0.51423 0.10601 -0.47812 0.03217 C -0.44323 -0.03959 -0.4151 -0.11366 -0.39531 -0.09746 " pathEditMode="fixed" rAng="2532780" ptsTypes="fffff">
                                      <p:cBhvr>
                                        <p:cTn id="14" dur="1000" fill="hold"/>
                                        <p:tgtEl>
                                          <p:spTgt spid="2"/>
                                        </p:tgtEl>
                                        <p:attrNameLst>
                                          <p:attrName>ppt_x</p:attrName>
                                          <p:attrName>ppt_y</p:attrName>
                                        </p:attrNameLst>
                                      </p:cBhvr>
                                      <p:rCtr x="13300" y="-25800"/>
                                    </p:animMotion>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path" presetSubtype="0" accel="50000" decel="50000" fill="hold" nodeType="clickEffect">
                                  <p:stCondLst>
                                    <p:cond delay="0"/>
                                  </p:stCondLst>
                                  <p:childTnLst>
                                    <p:animMotion origin="layout" path="M -0.79114 0.0875 C -0.76458 0.09074 -0.73698 0.01829 -0.72795 -0.07291 C -0.71823 -0.16967 -0.69028 -0.18796 -0.72587 -0.27801 C -0.75173 -0.28078 -0.76771 -0.31666 -0.75816 -0.41203 C -0.74878 -0.50486 -0.74757 -0.59537 -0.7217 -0.59097 " pathEditMode="fixed" rAng="1018140" ptsTypes="fffff">
                                      <p:cBhvr>
                                        <p:cTn id="23" dur="1000" fill="hold"/>
                                        <p:tgtEl>
                                          <p:spTgt spid="3"/>
                                        </p:tgtEl>
                                        <p:attrNameLst>
                                          <p:attrName>ppt_x</p:attrName>
                                          <p:attrName>ppt_y</p:attrName>
                                        </p:attrNameLst>
                                      </p:cBhvr>
                                      <p:rCtr x="4000" y="-33700"/>
                                    </p:animMotion>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1524000" y="43934"/>
            <a:ext cx="184731" cy="369332"/>
          </a:xfrm>
          <a:prstGeom prst="rect">
            <a:avLst/>
          </a:prstGeom>
          <a:noFill/>
          <a:ln w="9525" algn="ctr">
            <a:noFill/>
            <a:miter lim="800000"/>
          </a:ln>
        </p:spPr>
        <p:txBody>
          <a:bodyPr wrap="none" anchor="ctr">
            <a:spAutoFit/>
          </a:bodyPr>
          <a:lstStyle/>
          <a:p>
            <a:pPr eaLnBrk="1" hangingPunct="1"/>
            <a:endParaRPr lang="zh-CN" altLang="en-US"/>
          </a:p>
        </p:txBody>
      </p:sp>
      <p:grpSp>
        <p:nvGrpSpPr>
          <p:cNvPr id="2" name="组合 69"/>
          <p:cNvGrpSpPr/>
          <p:nvPr/>
        </p:nvGrpSpPr>
        <p:grpSpPr>
          <a:xfrm rot="16200000">
            <a:off x="7989118" y="-1464492"/>
            <a:ext cx="857234" cy="3786214"/>
            <a:chOff x="4497301" y="2996952"/>
            <a:chExt cx="2260994" cy="1512168"/>
          </a:xfrm>
          <a:solidFill>
            <a:srgbClr val="3B79CE"/>
          </a:solidFill>
        </p:grpSpPr>
        <p:sp>
          <p:nvSpPr>
            <p:cNvPr id="71" name="燕尾形 70"/>
            <p:cNvSpPr/>
            <p:nvPr/>
          </p:nvSpPr>
          <p:spPr>
            <a:xfrm>
              <a:off x="4497301" y="2996952"/>
              <a:ext cx="675512" cy="1512168"/>
            </a:xfrm>
            <a:prstGeom prst="chevron">
              <a:avLst>
                <a:gd name="adj" fmla="val 34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72" name="燕尾形 71"/>
            <p:cNvSpPr/>
            <p:nvPr/>
          </p:nvSpPr>
          <p:spPr>
            <a:xfrm>
              <a:off x="4693431" y="2996952"/>
              <a:ext cx="792088" cy="151216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73" name="五边形 72"/>
            <p:cNvSpPr/>
            <p:nvPr/>
          </p:nvSpPr>
          <p:spPr>
            <a:xfrm>
              <a:off x="4833179" y="2996952"/>
              <a:ext cx="1925116" cy="1512168"/>
            </a:xfrm>
            <a:prstGeom prst="homePlat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17413" name="Rectangle 27"/>
          <p:cNvSpPr>
            <a:spLocks noGrp="1"/>
          </p:cNvSpPr>
          <p:nvPr>
            <p:ph type="title"/>
          </p:nvPr>
        </p:nvSpPr>
        <p:spPr>
          <a:xfrm>
            <a:off x="6167439" y="285751"/>
            <a:ext cx="3557587" cy="561975"/>
          </a:xfrm>
        </p:spPr>
        <p:txBody>
          <a:bodyPr/>
          <a:lstStyle/>
          <a:p>
            <a:r>
              <a:rPr lang="zh-CN" altLang="en-US" b="1">
                <a:latin typeface="微软雅黑" panose="020B0503020204020204" pitchFamily="34" charset="-122"/>
                <a:ea typeface="微软雅黑" panose="020B0503020204020204" pitchFamily="34" charset="-122"/>
              </a:rPr>
              <a:t>中职国家免学费</a:t>
            </a:r>
            <a:endParaRPr lang="zh-CN" altLang="en-US" b="1">
              <a:latin typeface="微软雅黑" panose="020B0503020204020204" pitchFamily="34" charset="-122"/>
              <a:ea typeface="微软雅黑" panose="020B0503020204020204" pitchFamily="34" charset="-122"/>
            </a:endParaRPr>
          </a:p>
        </p:txBody>
      </p:sp>
      <p:sp>
        <p:nvSpPr>
          <p:cNvPr id="13" name="Rectangle 11"/>
          <p:cNvSpPr txBox="1">
            <a:spLocks noChangeArrowheads="1"/>
          </p:cNvSpPr>
          <p:nvPr/>
        </p:nvSpPr>
        <p:spPr bwMode="auto">
          <a:xfrm>
            <a:off x="2063750" y="1484313"/>
            <a:ext cx="8147050" cy="4641850"/>
          </a:xfrm>
          <a:prstGeom prst="rect">
            <a:avLst/>
          </a:prstGeom>
          <a:noFill/>
          <a:ln w="9525">
            <a:noFill/>
            <a:miter lim="800000"/>
          </a:ln>
        </p:spPr>
        <p:txBody>
          <a:bodyPr/>
          <a:lstStyle/>
          <a:p>
            <a:pPr marL="342900" indent="-342900">
              <a:lnSpc>
                <a:spcPct val="90000"/>
              </a:lnSpc>
              <a:spcBef>
                <a:spcPct val="20000"/>
              </a:spcBef>
              <a:defRPr/>
            </a:pPr>
            <a:endParaRPr lang="zh-CN" altLang="en-US" sz="2400" kern="0" dirty="0">
              <a:latin typeface="+mn-lt"/>
              <a:ea typeface="+mn-ea"/>
            </a:endParaRPr>
          </a:p>
        </p:txBody>
      </p:sp>
      <p:sp>
        <p:nvSpPr>
          <p:cNvPr id="17415" name="Rectangle 3"/>
          <p:cNvSpPr>
            <a:spLocks noChangeArrowheads="1"/>
          </p:cNvSpPr>
          <p:nvPr/>
        </p:nvSpPr>
        <p:spPr bwMode="auto">
          <a:xfrm>
            <a:off x="1524000" y="16822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7416" name="Rectangle 4"/>
          <p:cNvSpPr>
            <a:spLocks noChangeArrowheads="1"/>
          </p:cNvSpPr>
          <p:nvPr/>
        </p:nvSpPr>
        <p:spPr bwMode="auto">
          <a:xfrm>
            <a:off x="1524000" y="109168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7417" name="Rectangle 5"/>
          <p:cNvSpPr>
            <a:spLocks noChangeArrowheads="1"/>
          </p:cNvSpPr>
          <p:nvPr/>
        </p:nvSpPr>
        <p:spPr bwMode="auto">
          <a:xfrm>
            <a:off x="1524000" y="986909"/>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7418" name="Rectangle 6"/>
          <p:cNvSpPr>
            <a:spLocks noChangeArrowheads="1"/>
          </p:cNvSpPr>
          <p:nvPr/>
        </p:nvSpPr>
        <p:spPr bwMode="auto">
          <a:xfrm>
            <a:off x="1524000" y="967859"/>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7419" name="Rectangle 7"/>
          <p:cNvSpPr>
            <a:spLocks noChangeArrowheads="1"/>
          </p:cNvSpPr>
          <p:nvPr/>
        </p:nvSpPr>
        <p:spPr bwMode="auto">
          <a:xfrm>
            <a:off x="1524000" y="1067872"/>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7420" name="Rectangle 8"/>
          <p:cNvSpPr>
            <a:spLocks noChangeArrowheads="1"/>
          </p:cNvSpPr>
          <p:nvPr/>
        </p:nvSpPr>
        <p:spPr bwMode="auto">
          <a:xfrm>
            <a:off x="1524000" y="9583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7421" name="Rectangle 4"/>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7422" name="Rectangle 15"/>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graphicFrame>
        <p:nvGraphicFramePr>
          <p:cNvPr id="17423" name="Picture 22"/>
          <p:cNvGraphicFramePr>
            <a:graphicFrameLocks noChangeAspect="1"/>
          </p:cNvGraphicFramePr>
          <p:nvPr/>
        </p:nvGraphicFramePr>
        <p:xfrm>
          <a:off x="2208214" y="981076"/>
          <a:ext cx="8135937" cy="5686425"/>
        </p:xfrm>
        <a:graphic>
          <a:graphicData uri="http://schemas.openxmlformats.org/presentationml/2006/ole">
            <mc:AlternateContent xmlns:mc="http://schemas.openxmlformats.org/markup-compatibility/2006">
              <mc:Choice xmlns:v="urn:schemas-microsoft-com:vml" Requires="v">
                <p:oleObj spid="_x0000_s17511" name="Visio" r:id="rId1" imgW="7747000" imgH="8089900" progId="Visio.Drawing.11">
                  <p:embed/>
                </p:oleObj>
              </mc:Choice>
              <mc:Fallback>
                <p:oleObj name="Visio" r:id="rId1" imgW="7747000" imgH="8089900" progId="Visio.Drawing.11">
                  <p:embed/>
                  <p:pic>
                    <p:nvPicPr>
                      <p:cNvPr id="0"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981076"/>
                        <a:ext cx="8135937" cy="568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矩形 28"/>
          <p:cNvSpPr/>
          <p:nvPr/>
        </p:nvSpPr>
        <p:spPr>
          <a:xfrm>
            <a:off x="2952750" y="2428876"/>
            <a:ext cx="2071688" cy="5000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3" name="组合 32"/>
          <p:cNvGrpSpPr/>
          <p:nvPr/>
        </p:nvGrpSpPr>
        <p:grpSpPr bwMode="auto">
          <a:xfrm>
            <a:off x="13549313" y="571501"/>
            <a:ext cx="2500312" cy="2500313"/>
            <a:chOff x="2181354" y="2319931"/>
            <a:chExt cx="2500330" cy="2500330"/>
          </a:xfrm>
        </p:grpSpPr>
        <p:pic>
          <p:nvPicPr>
            <p:cNvPr id="34" name="Picture 2" descr="http://www.72sc.com/png/UploadFiles_4404/200807/20080723230855590.png"/>
            <p:cNvPicPr>
              <a:picLocks noChangeAspect="1" noChangeArrowheads="1"/>
            </p:cNvPicPr>
            <p:nvPr/>
          </p:nvPicPr>
          <p:blipFill>
            <a:blip r:embed="rId3" cstate="print">
              <a:duotone>
                <a:prstClr val="black"/>
                <a:srgbClr val="9BBB59">
                  <a:tint val="45000"/>
                  <a:satMod val="400000"/>
                </a:srgbClr>
              </a:duotone>
            </a:blip>
            <a:srcRect/>
            <a:stretch>
              <a:fillRect/>
            </a:stretch>
          </p:blipFill>
          <p:spPr bwMode="auto">
            <a:xfrm>
              <a:off x="2181354" y="2319931"/>
              <a:ext cx="2500330" cy="2500330"/>
            </a:xfrm>
            <a:prstGeom prst="rect">
              <a:avLst/>
            </a:prstGeom>
            <a:noFill/>
          </p:spPr>
        </p:pic>
        <p:sp>
          <p:nvSpPr>
            <p:cNvPr id="17443" name="TextBox 34"/>
            <p:cNvSpPr txBox="1">
              <a:spLocks noChangeArrowheads="1"/>
            </p:cNvSpPr>
            <p:nvPr/>
          </p:nvSpPr>
          <p:spPr bwMode="auto">
            <a:xfrm>
              <a:off x="2467106" y="2677121"/>
              <a:ext cx="1928826" cy="1785116"/>
            </a:xfrm>
            <a:prstGeom prst="rect">
              <a:avLst/>
            </a:prstGeom>
            <a:noFill/>
            <a:ln w="9525">
              <a:noFill/>
              <a:miter lim="800000"/>
            </a:ln>
          </p:spPr>
          <p:txBody>
            <a:bodyPr>
              <a:spAutoFit/>
            </a:bodyPr>
            <a:lstStyle/>
            <a:p>
              <a:pPr algn="ctr" eaLnBrk="1" hangingPunct="1"/>
              <a:r>
                <a:rPr lang="zh-CN" altLang="en-US" sz="2200">
                  <a:latin typeface="微软雅黑" panose="020B0503020204020204" pitchFamily="34" charset="-122"/>
                  <a:ea typeface="微软雅黑" panose="020B0503020204020204" pitchFamily="34" charset="-122"/>
                </a:rPr>
                <a:t>分专业标准增加“学年”概念，施行新生新标准，老生老标准</a:t>
              </a:r>
              <a:endParaRPr lang="zh-CN" altLang="en-US" sz="2200">
                <a:latin typeface="微软雅黑" panose="020B0503020204020204" pitchFamily="34" charset="-122"/>
                <a:ea typeface="微软雅黑" panose="020B0503020204020204" pitchFamily="34" charset="-122"/>
              </a:endParaRPr>
            </a:p>
          </p:txBody>
        </p:sp>
      </p:grpSp>
      <p:sp>
        <p:nvSpPr>
          <p:cNvPr id="36" name="矩形 35"/>
          <p:cNvSpPr/>
          <p:nvPr/>
        </p:nvSpPr>
        <p:spPr>
          <a:xfrm>
            <a:off x="2952750" y="3071813"/>
            <a:ext cx="2071688" cy="5000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4" name="组合 39"/>
          <p:cNvGrpSpPr/>
          <p:nvPr/>
        </p:nvGrpSpPr>
        <p:grpSpPr bwMode="auto">
          <a:xfrm>
            <a:off x="14049375" y="4000500"/>
            <a:ext cx="2357438" cy="2357438"/>
            <a:chOff x="2127421" y="2375592"/>
            <a:chExt cx="2357454" cy="2357454"/>
          </a:xfrm>
        </p:grpSpPr>
        <p:pic>
          <p:nvPicPr>
            <p:cNvPr id="41" name="Picture 2" descr="http://www.72sc.com/png/UploadFiles_4404/200807/20080723230855590.png"/>
            <p:cNvPicPr>
              <a:picLocks noChangeAspect="1" noChangeArrowheads="1"/>
            </p:cNvPicPr>
            <p:nvPr/>
          </p:nvPicPr>
          <p:blipFill>
            <a:blip r:embed="rId4" cstate="print">
              <a:duotone>
                <a:prstClr val="black"/>
                <a:srgbClr val="C0504D">
                  <a:tint val="45000"/>
                  <a:satMod val="400000"/>
                </a:srgbClr>
              </a:duotone>
            </a:blip>
            <a:srcRect/>
            <a:stretch>
              <a:fillRect/>
            </a:stretch>
          </p:blipFill>
          <p:spPr bwMode="auto">
            <a:xfrm>
              <a:off x="2127421" y="2375592"/>
              <a:ext cx="2357454" cy="2357454"/>
            </a:xfrm>
            <a:prstGeom prst="rect">
              <a:avLst/>
            </a:prstGeom>
            <a:noFill/>
          </p:spPr>
        </p:pic>
        <p:sp>
          <p:nvSpPr>
            <p:cNvPr id="17441" name="TextBox 41"/>
            <p:cNvSpPr txBox="1">
              <a:spLocks noChangeArrowheads="1"/>
            </p:cNvSpPr>
            <p:nvPr/>
          </p:nvSpPr>
          <p:spPr bwMode="auto">
            <a:xfrm>
              <a:off x="2270297" y="2805073"/>
              <a:ext cx="2071703" cy="1785116"/>
            </a:xfrm>
            <a:prstGeom prst="rect">
              <a:avLst/>
            </a:prstGeom>
            <a:noFill/>
            <a:ln w="9525">
              <a:noFill/>
              <a:miter lim="800000"/>
            </a:ln>
          </p:spPr>
          <p:txBody>
            <a:bodyPr>
              <a:spAutoFit/>
            </a:bodyPr>
            <a:lstStyle/>
            <a:p>
              <a:pPr algn="ctr" eaLnBrk="1" hangingPunct="1"/>
              <a:r>
                <a:rPr lang="zh-CN" altLang="en-US" sz="2200" dirty="0">
                  <a:latin typeface="微软雅黑" panose="020B0503020204020204" pitchFamily="34" charset="-122"/>
                  <a:ea typeface="微软雅黑" panose="020B0503020204020204" pitchFamily="34" charset="-122"/>
                </a:rPr>
                <a:t>只有所在专业免学费标准审核通过的学生，才允许录入名单</a:t>
              </a:r>
              <a:endParaRPr lang="en-US" altLang="zh-CN" sz="2200" dirty="0">
                <a:latin typeface="微软雅黑" panose="020B0503020204020204" pitchFamily="34" charset="-122"/>
                <a:ea typeface="微软雅黑" panose="020B0503020204020204" pitchFamily="34" charset="-122"/>
              </a:endParaRPr>
            </a:p>
          </p:txBody>
        </p:sp>
      </p:grpSp>
      <p:grpSp>
        <p:nvGrpSpPr>
          <p:cNvPr id="5" name="组合 45"/>
          <p:cNvGrpSpPr/>
          <p:nvPr/>
        </p:nvGrpSpPr>
        <p:grpSpPr bwMode="auto">
          <a:xfrm>
            <a:off x="12763500" y="7429500"/>
            <a:ext cx="2143125" cy="2143125"/>
            <a:chOff x="2444179" y="2572616"/>
            <a:chExt cx="2143105" cy="2143105"/>
          </a:xfrm>
        </p:grpSpPr>
        <p:pic>
          <p:nvPicPr>
            <p:cNvPr id="47" name="Picture 2" descr="http://www.72sc.com/png/UploadFiles_4404/200807/20080723230855590.png"/>
            <p:cNvPicPr>
              <a:picLocks noChangeAspect="1" noChangeArrowheads="1"/>
            </p:cNvPicPr>
            <p:nvPr/>
          </p:nvPicPr>
          <p:blipFill>
            <a:blip r:embed="rId4" cstate="print">
              <a:duotone>
                <a:prstClr val="black"/>
                <a:srgbClr val="F79646">
                  <a:tint val="45000"/>
                  <a:satMod val="400000"/>
                </a:srgbClr>
              </a:duotone>
            </a:blip>
            <a:srcRect/>
            <a:stretch>
              <a:fillRect/>
            </a:stretch>
          </p:blipFill>
          <p:spPr bwMode="auto">
            <a:xfrm>
              <a:off x="2444179" y="2572616"/>
              <a:ext cx="2143105" cy="2143105"/>
            </a:xfrm>
            <a:prstGeom prst="rect">
              <a:avLst/>
            </a:prstGeom>
            <a:noFill/>
          </p:spPr>
        </p:pic>
        <p:sp>
          <p:nvSpPr>
            <p:cNvPr id="17439" name="TextBox 47"/>
            <p:cNvSpPr txBox="1">
              <a:spLocks noChangeArrowheads="1"/>
            </p:cNvSpPr>
            <p:nvPr/>
          </p:nvSpPr>
          <p:spPr bwMode="auto">
            <a:xfrm>
              <a:off x="2515531" y="2858409"/>
              <a:ext cx="2000263" cy="1785021"/>
            </a:xfrm>
            <a:prstGeom prst="rect">
              <a:avLst/>
            </a:prstGeom>
            <a:noFill/>
            <a:ln w="9525">
              <a:noFill/>
              <a:miter lim="800000"/>
            </a:ln>
          </p:spPr>
          <p:txBody>
            <a:bodyPr>
              <a:spAutoFit/>
            </a:bodyPr>
            <a:lstStyle/>
            <a:p>
              <a:pPr algn="ctr" eaLnBrk="1" hangingPunct="1"/>
              <a:r>
                <a:rPr lang="zh-CN" altLang="en-US" sz="2200">
                  <a:latin typeface="微软雅黑" panose="020B0503020204020204" pitchFamily="34" charset="-122"/>
                  <a:ea typeface="微软雅黑" panose="020B0503020204020204" pitchFamily="34" charset="-122"/>
                </a:rPr>
                <a:t>系统每月</a:t>
              </a:r>
              <a:r>
                <a:rPr lang="en-US" altLang="zh-CN" sz="2200">
                  <a:latin typeface="微软雅黑" panose="020B0503020204020204" pitchFamily="34" charset="-122"/>
                  <a:ea typeface="微软雅黑" panose="020B0503020204020204" pitchFamily="34" charset="-122"/>
                </a:rPr>
                <a:t>1</a:t>
              </a:r>
              <a:r>
                <a:rPr lang="zh-CN" altLang="en-US" sz="2200">
                  <a:latin typeface="微软雅黑" panose="020B0503020204020204" pitchFamily="34" charset="-122"/>
                  <a:ea typeface="微软雅黑" panose="020B0503020204020204" pitchFamily="34" charset="-122"/>
                </a:rPr>
                <a:t>日</a:t>
              </a:r>
              <a:r>
                <a:rPr lang="en-US" altLang="zh-CN" sz="2200">
                  <a:latin typeface="微软雅黑" panose="020B0503020204020204" pitchFamily="34" charset="-122"/>
                  <a:ea typeface="微软雅黑" panose="020B0503020204020204" pitchFamily="34" charset="-122"/>
                </a:rPr>
                <a:t>00:00</a:t>
              </a:r>
              <a:r>
                <a:rPr lang="zh-CN" altLang="en-US" sz="2200">
                  <a:latin typeface="微软雅黑" panose="020B0503020204020204" pitchFamily="34" charset="-122"/>
                  <a:ea typeface="微软雅黑" panose="020B0503020204020204" pitchFamily="34" charset="-122"/>
                </a:rPr>
                <a:t>自动继承上月名单，并进入待审核状态</a:t>
              </a:r>
              <a:endParaRPr lang="en-US" altLang="zh-CN" sz="2200">
                <a:latin typeface="微软雅黑" panose="020B0503020204020204" pitchFamily="34" charset="-122"/>
                <a:ea typeface="微软雅黑" panose="020B0503020204020204" pitchFamily="34" charset="-122"/>
              </a:endParaRPr>
            </a:p>
          </p:txBody>
        </p:sp>
      </p:grpSp>
      <p:sp>
        <p:nvSpPr>
          <p:cNvPr id="49" name="矩形 48"/>
          <p:cNvSpPr/>
          <p:nvPr/>
        </p:nvSpPr>
        <p:spPr>
          <a:xfrm>
            <a:off x="7953375" y="4071938"/>
            <a:ext cx="2071688" cy="5000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1" name="矩形 50"/>
          <p:cNvSpPr/>
          <p:nvPr/>
        </p:nvSpPr>
        <p:spPr>
          <a:xfrm>
            <a:off x="8024814" y="4929188"/>
            <a:ext cx="2071687" cy="5000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6" name="组合 51"/>
          <p:cNvGrpSpPr/>
          <p:nvPr/>
        </p:nvGrpSpPr>
        <p:grpSpPr bwMode="auto">
          <a:xfrm>
            <a:off x="14192250" y="7000875"/>
            <a:ext cx="2500313" cy="2500313"/>
            <a:chOff x="2399848" y="2567198"/>
            <a:chExt cx="2499665" cy="2499665"/>
          </a:xfrm>
        </p:grpSpPr>
        <p:pic>
          <p:nvPicPr>
            <p:cNvPr id="53" name="Picture 2" descr="http://www.72sc.com/png/UploadFiles_4404/200807/20080723230855590.pn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399848" y="2567198"/>
              <a:ext cx="2499665" cy="2499665"/>
            </a:xfrm>
            <a:prstGeom prst="rect">
              <a:avLst/>
            </a:prstGeom>
            <a:noFill/>
          </p:spPr>
        </p:pic>
        <p:sp>
          <p:nvSpPr>
            <p:cNvPr id="17437" name="TextBox 53"/>
            <p:cNvSpPr txBox="1">
              <a:spLocks noChangeArrowheads="1"/>
            </p:cNvSpPr>
            <p:nvPr/>
          </p:nvSpPr>
          <p:spPr bwMode="auto">
            <a:xfrm>
              <a:off x="2617900" y="3152192"/>
              <a:ext cx="2210191" cy="1446201"/>
            </a:xfrm>
            <a:prstGeom prst="rect">
              <a:avLst/>
            </a:prstGeom>
            <a:noFill/>
            <a:ln w="9525">
              <a:noFill/>
              <a:miter lim="800000"/>
            </a:ln>
          </p:spPr>
          <p:txBody>
            <a:bodyPr>
              <a:spAutoFit/>
            </a:bodyPr>
            <a:lstStyle/>
            <a:p>
              <a:pPr algn="ctr" eaLnBrk="1" hangingPunct="1"/>
              <a:r>
                <a:rPr lang="zh-CN" altLang="en-US" sz="2200">
                  <a:latin typeface="微软雅黑" panose="020B0503020204020204" pitchFamily="34" charset="-122"/>
                  <a:ea typeface="微软雅黑" panose="020B0503020204020204" pitchFamily="34" charset="-122"/>
                </a:rPr>
                <a:t>只有上级主管部门审核通过的名单，才会进入名单公示确认列表</a:t>
              </a:r>
              <a:endParaRPr lang="zh-CN" altLang="en-US" sz="2200">
                <a:latin typeface="微软雅黑" panose="020B0503020204020204" pitchFamily="34" charset="-122"/>
                <a:ea typeface="微软雅黑" panose="020B0503020204020204" pitchFamily="34" charset="-122"/>
              </a:endParaRPr>
            </a:p>
          </p:txBody>
        </p:sp>
      </p:grpSp>
      <p:grpSp>
        <p:nvGrpSpPr>
          <p:cNvPr id="7" name="组合 57"/>
          <p:cNvGrpSpPr/>
          <p:nvPr/>
        </p:nvGrpSpPr>
        <p:grpSpPr bwMode="auto">
          <a:xfrm>
            <a:off x="13328650" y="2714626"/>
            <a:ext cx="2149475" cy="2149475"/>
            <a:chOff x="2377528" y="2500787"/>
            <a:chExt cx="2149839" cy="2149839"/>
          </a:xfrm>
        </p:grpSpPr>
        <p:pic>
          <p:nvPicPr>
            <p:cNvPr id="59" name="Picture 2" descr="http://www.72sc.com/png/UploadFiles_4404/200807/20080723230855590.png"/>
            <p:cNvPicPr>
              <a:picLocks noChangeAspect="1" noChangeArrowheads="1"/>
            </p:cNvPicPr>
            <p:nvPr/>
          </p:nvPicPr>
          <p:blipFill>
            <a:blip r:embed="rId3" cstate="print">
              <a:duotone>
                <a:prstClr val="black"/>
                <a:srgbClr val="4F81BD">
                  <a:tint val="45000"/>
                  <a:satMod val="400000"/>
                </a:srgbClr>
              </a:duotone>
            </a:blip>
            <a:srcRect/>
            <a:stretch>
              <a:fillRect/>
            </a:stretch>
          </p:blipFill>
          <p:spPr bwMode="auto">
            <a:xfrm>
              <a:off x="2377528" y="2500787"/>
              <a:ext cx="2149839" cy="2149839"/>
            </a:xfrm>
            <a:prstGeom prst="rect">
              <a:avLst/>
            </a:prstGeom>
            <a:noFill/>
          </p:spPr>
        </p:pic>
        <p:sp>
          <p:nvSpPr>
            <p:cNvPr id="17435" name="TextBox 59"/>
            <p:cNvSpPr txBox="1">
              <a:spLocks noChangeArrowheads="1"/>
            </p:cNvSpPr>
            <p:nvPr/>
          </p:nvSpPr>
          <p:spPr bwMode="auto">
            <a:xfrm>
              <a:off x="2760191" y="2786539"/>
              <a:ext cx="1624331" cy="1446795"/>
            </a:xfrm>
            <a:prstGeom prst="rect">
              <a:avLst/>
            </a:prstGeom>
            <a:noFill/>
            <a:ln w="9525">
              <a:noFill/>
              <a:miter lim="800000"/>
            </a:ln>
          </p:spPr>
          <p:txBody>
            <a:bodyPr>
              <a:spAutoFit/>
            </a:bodyPr>
            <a:lstStyle/>
            <a:p>
              <a:pPr algn="ctr" eaLnBrk="1" hangingPunct="1"/>
              <a:r>
                <a:rPr lang="zh-CN" altLang="en-US" sz="2200" dirty="0">
                  <a:latin typeface="微软雅黑" panose="020B0503020204020204" pitchFamily="34" charset="-122"/>
                  <a:ea typeface="微软雅黑" panose="020B0503020204020204" pitchFamily="34" charset="-122"/>
                </a:rPr>
                <a:t>名单公示确认后的名单，系统自动进行发放处理</a:t>
              </a:r>
              <a:endParaRPr lang="zh-CN" altLang="en-US" sz="2200" dirty="0">
                <a:latin typeface="微软雅黑" panose="020B0503020204020204" pitchFamily="34" charset="-122"/>
                <a:ea typeface="微软雅黑" panose="020B0503020204020204" pitchFamily="34" charset="-122"/>
              </a:endParaRPr>
            </a:p>
          </p:txBody>
        </p:sp>
      </p:grpSp>
      <p:pic>
        <p:nvPicPr>
          <p:cNvPr id="8" name="Picture 36"/>
          <p:cNvPicPr>
            <a:picLocks noChangeAspect="1" noChangeArrowheads="1"/>
          </p:cNvPicPr>
          <p:nvPr/>
        </p:nvPicPr>
        <p:blipFill>
          <a:blip r:embed="rId6"/>
          <a:srcRect/>
          <a:stretch>
            <a:fillRect/>
          </a:stretch>
        </p:blipFill>
        <p:spPr bwMode="auto">
          <a:xfrm>
            <a:off x="2952751" y="974725"/>
            <a:ext cx="6488113" cy="5410200"/>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53" presetClass="exit" presetSubtype="32" repeatCount="indefinite" fill="hold" grpId="1" nodeType="withEffect">
                                  <p:stCondLst>
                                    <p:cond delay="0"/>
                                  </p:stCondLst>
                                  <p:childTnLst>
                                    <p:anim calcmode="lin" valueType="num">
                                      <p:cBhvr>
                                        <p:cTn id="8" dur="500"/>
                                        <p:tgtEl>
                                          <p:spTgt spid="29"/>
                                        </p:tgtEl>
                                        <p:attrNameLst>
                                          <p:attrName>ppt_w</p:attrName>
                                        </p:attrNameLst>
                                      </p:cBhvr>
                                      <p:tavLst>
                                        <p:tav tm="0">
                                          <p:val>
                                            <p:strVal val="ppt_w"/>
                                          </p:val>
                                        </p:tav>
                                        <p:tav tm="100000">
                                          <p:val>
                                            <p:fltVal val="0"/>
                                          </p:val>
                                        </p:tav>
                                      </p:tavLst>
                                    </p:anim>
                                    <p:anim calcmode="lin" valueType="num">
                                      <p:cBhvr>
                                        <p:cTn id="9" dur="500"/>
                                        <p:tgtEl>
                                          <p:spTgt spid="29"/>
                                        </p:tgtEl>
                                        <p:attrNameLst>
                                          <p:attrName>ppt_h</p:attrName>
                                        </p:attrNameLst>
                                      </p:cBhvr>
                                      <p:tavLst>
                                        <p:tav tm="0">
                                          <p:val>
                                            <p:strVal val="ppt_h"/>
                                          </p:val>
                                        </p:tav>
                                        <p:tav tm="100000">
                                          <p:val>
                                            <p:fltVal val="0"/>
                                          </p:val>
                                        </p:tav>
                                      </p:tavLst>
                                    </p:anim>
                                    <p:animEffect transition="out" filter="fade">
                                      <p:cBhvr>
                                        <p:cTn id="10" dur="500"/>
                                        <p:tgtEl>
                                          <p:spTgt spid="29"/>
                                        </p:tgtEl>
                                      </p:cBhvr>
                                    </p:animEffect>
                                    <p:set>
                                      <p:cBhvr>
                                        <p:cTn id="11" dur="1" fill="hold">
                                          <p:stCondLst>
                                            <p:cond delay="499"/>
                                          </p:stCondLst>
                                        </p:cTn>
                                        <p:tgtEl>
                                          <p:spTgt spid="29"/>
                                        </p:tgtEl>
                                        <p:attrNameLst>
                                          <p:attrName>style.visibility</p:attrName>
                                        </p:attrNameLst>
                                      </p:cBhvr>
                                      <p:to>
                                        <p:strVal val="hidden"/>
                                      </p:to>
                                    </p:set>
                                  </p:childTnLst>
                                </p:cTn>
                              </p:par>
                            </p:childTnLst>
                          </p:cTn>
                        </p:par>
                        <p:par>
                          <p:cTn id="12" fill="hold">
                            <p:stCondLst>
                              <p:cond delay="0"/>
                            </p:stCondLst>
                            <p:childTnLst>
                              <p:par>
                                <p:cTn id="13" presetID="39" presetClass="path" presetSubtype="0" accel="50000" decel="50000" fill="hold" nodeType="afterEffect">
                                  <p:stCondLst>
                                    <p:cond delay="0"/>
                                  </p:stCondLst>
                                  <p:childTnLst>
                                    <p:animMotion origin="layout" path="M -0.68092 0.7345 C -0.65801 0.72848 -0.64846 0.65487 -0.65853 0.57107 C -0.66894 0.48311 -0.64863 0.45695 -0.6969 0.39029 C -0.71946 0.39746 -0.74012 0.37154 -0.75054 0.28473 C -0.76078 0.20001 -0.77728 0.11992 -0.75436 0.11436 " pathEditMode="fixed" rAng="0" ptsTypes="fffff">
                                      <p:cBhvr>
                                        <p:cTn id="14" dur="1000" fill="hold"/>
                                        <p:tgtEl>
                                          <p:spTgt spid="3"/>
                                        </p:tgtEl>
                                        <p:attrNameLst>
                                          <p:attrName>ppt_x</p:attrName>
                                          <p:attrName>ppt_y</p:attrName>
                                        </p:attrNameLst>
                                      </p:cBhvr>
                                      <p:rCtr x="-32" y="-310"/>
                                    </p:animMotion>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2" nodeType="clickEffect">
                                  <p:stCondLst>
                                    <p:cond delay="0"/>
                                  </p:stCondLst>
                                  <p:childTnLst>
                                    <p:set>
                                      <p:cBhvr>
                                        <p:cTn id="23" dur="1" fill="hold">
                                          <p:stCondLst>
                                            <p:cond delay="0"/>
                                          </p:stCondLst>
                                        </p:cTn>
                                        <p:tgtEl>
                                          <p:spTgt spid="29"/>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par>
                                <p:cTn id="28" presetID="53" presetClass="exit" presetSubtype="32" repeatCount="indefinite" fill="hold" grpId="1" nodeType="withEffect">
                                  <p:stCondLst>
                                    <p:cond delay="0"/>
                                  </p:stCondLst>
                                  <p:childTnLst>
                                    <p:anim calcmode="lin" valueType="num">
                                      <p:cBhvr>
                                        <p:cTn id="29" dur="500"/>
                                        <p:tgtEl>
                                          <p:spTgt spid="36"/>
                                        </p:tgtEl>
                                        <p:attrNameLst>
                                          <p:attrName>ppt_w</p:attrName>
                                        </p:attrNameLst>
                                      </p:cBhvr>
                                      <p:tavLst>
                                        <p:tav tm="0">
                                          <p:val>
                                            <p:strVal val="ppt_w"/>
                                          </p:val>
                                        </p:tav>
                                        <p:tav tm="100000">
                                          <p:val>
                                            <p:fltVal val="0"/>
                                          </p:val>
                                        </p:tav>
                                      </p:tavLst>
                                    </p:anim>
                                    <p:anim calcmode="lin" valueType="num">
                                      <p:cBhvr>
                                        <p:cTn id="30" dur="500"/>
                                        <p:tgtEl>
                                          <p:spTgt spid="36"/>
                                        </p:tgtEl>
                                        <p:attrNameLst>
                                          <p:attrName>ppt_h</p:attrName>
                                        </p:attrNameLst>
                                      </p:cBhvr>
                                      <p:tavLst>
                                        <p:tav tm="0">
                                          <p:val>
                                            <p:strVal val="ppt_h"/>
                                          </p:val>
                                        </p:tav>
                                        <p:tav tm="100000">
                                          <p:val>
                                            <p:fltVal val="0"/>
                                          </p:val>
                                        </p:tav>
                                      </p:tavLst>
                                    </p:anim>
                                    <p:animEffect transition="out" filter="fade">
                                      <p:cBhvr>
                                        <p:cTn id="31" dur="500"/>
                                        <p:tgtEl>
                                          <p:spTgt spid="36"/>
                                        </p:tgtEl>
                                      </p:cBhvr>
                                    </p:animEffect>
                                    <p:set>
                                      <p:cBhvr>
                                        <p:cTn id="32" dur="1" fill="hold">
                                          <p:stCondLst>
                                            <p:cond delay="499"/>
                                          </p:stCondLst>
                                        </p:cTn>
                                        <p:tgtEl>
                                          <p:spTgt spid="36"/>
                                        </p:tgtEl>
                                        <p:attrNameLst>
                                          <p:attrName>style.visibility</p:attrName>
                                        </p:attrNameLst>
                                      </p:cBhvr>
                                      <p:to>
                                        <p:strVal val="hidden"/>
                                      </p:to>
                                    </p:set>
                                  </p:childTnLst>
                                </p:cTn>
                              </p:par>
                            </p:childTnLst>
                          </p:cTn>
                        </p:par>
                        <p:par>
                          <p:cTn id="33" fill="hold">
                            <p:stCondLst>
                              <p:cond delay="0"/>
                            </p:stCondLst>
                            <p:childTnLst>
                              <p:par>
                                <p:cTn id="34" presetID="39" presetClass="path" presetSubtype="0" accel="50000" decel="50000" fill="hold" nodeType="afterEffect">
                                  <p:stCondLst>
                                    <p:cond delay="0"/>
                                  </p:stCondLst>
                                  <p:childTnLst>
                                    <p:animMotion origin="layout" path="M -1.08994 0.55486 C -1.06685 0.54885 -1.05747 0.47523 -1.06754 0.39144 C -1.07796 0.30347 -1.05764 0.27732 -1.10573 0.21065 C -1.12848 0.21783 -1.14914 0.1919 -1.15955 0.1051 C -1.16962 0.02037 -1.18629 -0.05972 -1.16337 -0.06528 " pathEditMode="fixed" rAng="0" ptsTypes="fffff">
                                      <p:cBhvr>
                                        <p:cTn id="35" dur="1000" fill="hold"/>
                                        <p:tgtEl>
                                          <p:spTgt spid="4"/>
                                        </p:tgtEl>
                                        <p:attrNameLst>
                                          <p:attrName>ppt_x</p:attrName>
                                          <p:attrName>ppt_y</p:attrName>
                                        </p:attrNameLst>
                                      </p:cBhvr>
                                      <p:rCtr x="-32" y="-310"/>
                                    </p:animMotion>
                                  </p:childTnLst>
                                </p:cTn>
                              </p:par>
                              <p:par>
                                <p:cTn id="36" presetID="53" presetClass="entr" presetSubtype="1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39" presetClass="path" presetSubtype="0" accel="50000" decel="50000" fill="hold" nodeType="clickEffect">
                                  <p:stCondLst>
                                    <p:cond delay="0"/>
                                  </p:stCondLst>
                                  <p:childTnLst>
                                    <p:animMotion origin="layout" path="M -0.67014 0.11157 C -0.64705 0.10555 -0.63768 0.03194 -0.64775 -0.05186 C -0.65799 -0.13982 -0.63785 -0.16598 -0.68594 -0.23265 C -0.70868 -0.22547 -0.72934 -0.2514 -0.73959 -0.3382 C -0.74983 -0.42292 -0.76632 -0.50302 -0.74358 -0.50857 " pathEditMode="fixed" rAng="0" ptsTypes="fffff">
                                      <p:cBhvr>
                                        <p:cTn id="44" dur="1000" fill="hold"/>
                                        <p:tgtEl>
                                          <p:spTgt spid="5"/>
                                        </p:tgtEl>
                                        <p:attrNameLst>
                                          <p:attrName>ppt_x</p:attrName>
                                          <p:attrName>ppt_y</p:attrName>
                                        </p:attrNameLst>
                                      </p:cBhvr>
                                      <p:rCtr x="-32" y="-310"/>
                                    </p:animMotion>
                                  </p:childTnLst>
                                </p:cTn>
                              </p:par>
                              <p:par>
                                <p:cTn id="45" presetID="53" presetClass="entr" presetSubtype="16"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2" nodeType="clickEffect">
                                  <p:stCondLst>
                                    <p:cond delay="0"/>
                                  </p:stCondLst>
                                  <p:childTnLst>
                                    <p:set>
                                      <p:cBhvr>
                                        <p:cTn id="53" dur="1" fill="hold">
                                          <p:stCondLst>
                                            <p:cond delay="0"/>
                                          </p:stCondLst>
                                        </p:cTn>
                                        <p:tgtEl>
                                          <p:spTgt spid="36"/>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5"/>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childTnLst>
                                </p:cTn>
                              </p:par>
                              <p:par>
                                <p:cTn id="60" presetID="53" presetClass="exit" presetSubtype="32" repeatCount="indefinite" fill="hold" grpId="1" nodeType="withEffect">
                                  <p:stCondLst>
                                    <p:cond delay="0"/>
                                  </p:stCondLst>
                                  <p:childTnLst>
                                    <p:anim calcmode="lin" valueType="num">
                                      <p:cBhvr>
                                        <p:cTn id="61" dur="500"/>
                                        <p:tgtEl>
                                          <p:spTgt spid="49"/>
                                        </p:tgtEl>
                                        <p:attrNameLst>
                                          <p:attrName>ppt_w</p:attrName>
                                        </p:attrNameLst>
                                      </p:cBhvr>
                                      <p:tavLst>
                                        <p:tav tm="0">
                                          <p:val>
                                            <p:strVal val="ppt_w"/>
                                          </p:val>
                                        </p:tav>
                                        <p:tav tm="100000">
                                          <p:val>
                                            <p:fltVal val="0"/>
                                          </p:val>
                                        </p:tav>
                                      </p:tavLst>
                                    </p:anim>
                                    <p:anim calcmode="lin" valueType="num">
                                      <p:cBhvr>
                                        <p:cTn id="62" dur="500"/>
                                        <p:tgtEl>
                                          <p:spTgt spid="49"/>
                                        </p:tgtEl>
                                        <p:attrNameLst>
                                          <p:attrName>ppt_h</p:attrName>
                                        </p:attrNameLst>
                                      </p:cBhvr>
                                      <p:tavLst>
                                        <p:tav tm="0">
                                          <p:val>
                                            <p:strVal val="ppt_h"/>
                                          </p:val>
                                        </p:tav>
                                        <p:tav tm="100000">
                                          <p:val>
                                            <p:fltVal val="0"/>
                                          </p:val>
                                        </p:tav>
                                      </p:tavLst>
                                    </p:anim>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49"/>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53" presetClass="exit" presetSubtype="32" repeatCount="indefinite" fill="hold" grpId="1" nodeType="withEffect">
                                  <p:stCondLst>
                                    <p:cond delay="0"/>
                                  </p:stCondLst>
                                  <p:childTnLst>
                                    <p:anim calcmode="lin" valueType="num">
                                      <p:cBhvr>
                                        <p:cTn id="70" dur="500"/>
                                        <p:tgtEl>
                                          <p:spTgt spid="51"/>
                                        </p:tgtEl>
                                        <p:attrNameLst>
                                          <p:attrName>ppt_w</p:attrName>
                                        </p:attrNameLst>
                                      </p:cBhvr>
                                      <p:tavLst>
                                        <p:tav tm="0">
                                          <p:val>
                                            <p:strVal val="ppt_w"/>
                                          </p:val>
                                        </p:tav>
                                        <p:tav tm="100000">
                                          <p:val>
                                            <p:fltVal val="0"/>
                                          </p:val>
                                        </p:tav>
                                      </p:tavLst>
                                    </p:anim>
                                    <p:anim calcmode="lin" valueType="num">
                                      <p:cBhvr>
                                        <p:cTn id="71" dur="500"/>
                                        <p:tgtEl>
                                          <p:spTgt spid="51"/>
                                        </p:tgtEl>
                                        <p:attrNameLst>
                                          <p:attrName>ppt_h</p:attrName>
                                        </p:attrNameLst>
                                      </p:cBhvr>
                                      <p:tavLst>
                                        <p:tav tm="0">
                                          <p:val>
                                            <p:strVal val="ppt_h"/>
                                          </p:val>
                                        </p:tav>
                                        <p:tav tm="100000">
                                          <p:val>
                                            <p:fltVal val="0"/>
                                          </p:val>
                                        </p:tav>
                                      </p:tavLst>
                                    </p:anim>
                                    <p:animEffect transition="out" filter="fade">
                                      <p:cBhvr>
                                        <p:cTn id="72" dur="500"/>
                                        <p:tgtEl>
                                          <p:spTgt spid="51"/>
                                        </p:tgtEl>
                                      </p:cBhvr>
                                    </p:animEffect>
                                    <p:set>
                                      <p:cBhvr>
                                        <p:cTn id="73" dur="1" fill="hold">
                                          <p:stCondLst>
                                            <p:cond delay="499"/>
                                          </p:stCondLst>
                                        </p:cTn>
                                        <p:tgtEl>
                                          <p:spTgt spid="51"/>
                                        </p:tgtEl>
                                        <p:attrNameLst>
                                          <p:attrName>style.visibility</p:attrName>
                                        </p:attrNameLst>
                                      </p:cBhvr>
                                      <p:to>
                                        <p:strVal val="hidden"/>
                                      </p:to>
                                    </p:set>
                                  </p:childTnLst>
                                </p:cTn>
                              </p:par>
                            </p:childTnLst>
                          </p:cTn>
                        </p:par>
                        <p:par>
                          <p:cTn id="74" fill="hold">
                            <p:stCondLst>
                              <p:cond delay="0"/>
                            </p:stCondLst>
                            <p:childTnLst>
                              <p:par>
                                <p:cTn id="75" presetID="39" presetClass="path" presetSubtype="0" accel="50000" decel="50000" fill="hold" nodeType="afterEffect">
                                  <p:stCondLst>
                                    <p:cond delay="0"/>
                                  </p:stCondLst>
                                  <p:childTnLst>
                                    <p:animMotion origin="layout" path="M -0.85819 0.10693 C -0.83519 0.10092 -0.82578 0.0273 -0.83581 -0.05649 C -0.84615 -0.14446 -0.82593 -0.17061 -0.87408 -0.23728 C -0.89677 -0.2301 -0.91744 -0.25603 -0.92778 -0.34283 C -0.93797 -0.42756 -0.95448 -0.50765 -0.93164 -0.51321 " pathEditMode="fixed" rAng="0" ptsTypes="fffff">
                                      <p:cBhvr>
                                        <p:cTn id="76" dur="1000" fill="hold"/>
                                        <p:tgtEl>
                                          <p:spTgt spid="6"/>
                                        </p:tgtEl>
                                        <p:attrNameLst>
                                          <p:attrName>ppt_x</p:attrName>
                                          <p:attrName>ppt_y</p:attrName>
                                        </p:attrNameLst>
                                      </p:cBhvr>
                                      <p:rCtr x="-3194" y="-31019"/>
                                    </p:animMotion>
                                  </p:childTnLst>
                                </p:cTn>
                              </p:par>
                              <p:par>
                                <p:cTn id="77" presetID="53" presetClass="entr" presetSubtype="16" fill="hold" nodeType="with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fltVal val="0"/>
                                          </p:val>
                                        </p:tav>
                                        <p:tav tm="100000">
                                          <p:val>
                                            <p:strVal val="#ppt_w"/>
                                          </p:val>
                                        </p:tav>
                                      </p:tavLst>
                                    </p:anim>
                                    <p:anim calcmode="lin" valueType="num">
                                      <p:cBhvr>
                                        <p:cTn id="80" dur="500" fill="hold"/>
                                        <p:tgtEl>
                                          <p:spTgt spid="6"/>
                                        </p:tgtEl>
                                        <p:attrNameLst>
                                          <p:attrName>ppt_h</p:attrName>
                                        </p:attrNameLst>
                                      </p:cBhvr>
                                      <p:tavLst>
                                        <p:tav tm="0">
                                          <p:val>
                                            <p:fltVal val="0"/>
                                          </p:val>
                                        </p:tav>
                                        <p:tav tm="100000">
                                          <p:val>
                                            <p:strVal val="#ppt_h"/>
                                          </p:val>
                                        </p:tav>
                                      </p:tavLst>
                                    </p:anim>
                                    <p:animEffect transition="in" filter="fade">
                                      <p:cBhvr>
                                        <p:cTn id="81" dur="500"/>
                                        <p:tgtEl>
                                          <p:spTgt spid="6"/>
                                        </p:tgtEl>
                                      </p:cBhvr>
                                    </p:animEffect>
                                  </p:childTnLst>
                                </p:cTn>
                              </p:par>
                            </p:childTnLst>
                          </p:cTn>
                        </p:par>
                      </p:childTnLst>
                    </p:cTn>
                  </p:par>
                  <p:par>
                    <p:cTn id="82" fill="hold">
                      <p:stCondLst>
                        <p:cond delay="indefinite"/>
                      </p:stCondLst>
                      <p:childTnLst>
                        <p:par>
                          <p:cTn id="83" fill="hold">
                            <p:stCondLst>
                              <p:cond delay="0"/>
                            </p:stCondLst>
                            <p:childTnLst>
                              <p:par>
                                <p:cTn id="84" presetID="39" presetClass="path" presetSubtype="0" accel="50000" decel="50000" fill="hold" nodeType="clickEffect">
                                  <p:stCondLst>
                                    <p:cond delay="0"/>
                                  </p:stCondLst>
                                  <p:childTnLst>
                                    <p:animMotion origin="layout" path="M -0.50837 0.50462 C -0.48538 0.4986 -0.47597 0.42499 -0.486 0.34119 C -0.49634 0.25323 -0.47612 0.22707 -0.52427 0.1604 C -0.54695 0.16758 -0.56763 0.14165 -0.57797 0.05485 C -0.58816 -0.02987 -0.60467 -0.10997 -0.58183 -0.11552 " pathEditMode="fixed" rAng="0" ptsTypes="fffff">
                                      <p:cBhvr>
                                        <p:cTn id="85" dur="1000" fill="hold"/>
                                        <p:tgtEl>
                                          <p:spTgt spid="7"/>
                                        </p:tgtEl>
                                        <p:attrNameLst>
                                          <p:attrName>ppt_x</p:attrName>
                                          <p:attrName>ppt_y</p:attrName>
                                        </p:attrNameLst>
                                      </p:cBhvr>
                                      <p:rCtr x="-3194" y="-31019"/>
                                    </p:animMotion>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6"/>
                                        </p:tgtEl>
                                      </p:cBhvr>
                                    </p:animEffect>
                                    <p:set>
                                      <p:cBhvr>
                                        <p:cTn id="90" dur="1" fill="hold">
                                          <p:stCondLst>
                                            <p:cond delay="499"/>
                                          </p:stCondLst>
                                        </p:cTn>
                                        <p:tgtEl>
                                          <p:spTgt spid="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7"/>
                                        </p:tgtEl>
                                      </p:cBhvr>
                                    </p:animEffect>
                                    <p:set>
                                      <p:cBhvr>
                                        <p:cTn id="95" dur="1" fill="hold">
                                          <p:stCondLst>
                                            <p:cond delay="499"/>
                                          </p:stCondLst>
                                        </p:cTn>
                                        <p:tgtEl>
                                          <p:spTgt spid="7"/>
                                        </p:tgtEl>
                                        <p:attrNameLst>
                                          <p:attrName>style.visibility</p:attrName>
                                        </p:attrNameLst>
                                      </p:cBhvr>
                                      <p:to>
                                        <p:strVal val="hidden"/>
                                      </p:to>
                                    </p:set>
                                  </p:childTnLst>
                                </p:cTn>
                              </p:par>
                              <p:par>
                                <p:cTn id="96" presetID="53" presetClass="entr" presetSubtype="16" fill="hold" nodeType="withEffect">
                                  <p:stCondLst>
                                    <p:cond delay="0"/>
                                  </p:stCondLst>
                                  <p:childTnLst>
                                    <p:set>
                                      <p:cBhvr>
                                        <p:cTn id="97" dur="1" fill="hold">
                                          <p:stCondLst>
                                            <p:cond delay="0"/>
                                          </p:stCondLst>
                                        </p:cTn>
                                        <p:tgtEl>
                                          <p:spTgt spid="7"/>
                                        </p:tgtEl>
                                        <p:attrNameLst>
                                          <p:attrName>style.visibility</p:attrName>
                                        </p:attrNameLst>
                                      </p:cBhvr>
                                      <p:to>
                                        <p:strVal val="visible"/>
                                      </p:to>
                                    </p:set>
                                    <p:anim calcmode="lin" valueType="num">
                                      <p:cBhvr>
                                        <p:cTn id="98" dur="500" fill="hold"/>
                                        <p:tgtEl>
                                          <p:spTgt spid="7"/>
                                        </p:tgtEl>
                                        <p:attrNameLst>
                                          <p:attrName>ppt_w</p:attrName>
                                        </p:attrNameLst>
                                      </p:cBhvr>
                                      <p:tavLst>
                                        <p:tav tm="0">
                                          <p:val>
                                            <p:fltVal val="0"/>
                                          </p:val>
                                        </p:tav>
                                        <p:tav tm="100000">
                                          <p:val>
                                            <p:strVal val="#ppt_w"/>
                                          </p:val>
                                        </p:tav>
                                      </p:tavLst>
                                    </p:anim>
                                    <p:anim calcmode="lin" valueType="num">
                                      <p:cBhvr>
                                        <p:cTn id="99" dur="500" fill="hold"/>
                                        <p:tgtEl>
                                          <p:spTgt spid="7"/>
                                        </p:tgtEl>
                                        <p:attrNameLst>
                                          <p:attrName>ppt_h</p:attrName>
                                        </p:attrNameLst>
                                      </p:cBhvr>
                                      <p:tavLst>
                                        <p:tav tm="0">
                                          <p:val>
                                            <p:fltVal val="0"/>
                                          </p:val>
                                        </p:tav>
                                        <p:tav tm="100000">
                                          <p:val>
                                            <p:strVal val="#ppt_h"/>
                                          </p:val>
                                        </p:tav>
                                      </p:tavLst>
                                    </p:anim>
                                    <p:animEffect transition="in" filter="fade">
                                      <p:cBhvr>
                                        <p:cTn id="100" dur="500"/>
                                        <p:tgtEl>
                                          <p:spTgt spid="7"/>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barn(inVertical)">
                                      <p:cBhvr>
                                        <p:cTn id="105" dur="500"/>
                                        <p:tgtEl>
                                          <p:spTgt spid="8"/>
                                        </p:tgtEl>
                                      </p:cBhvr>
                                    </p:animEffect>
                                  </p:childTnLst>
                                </p:cTn>
                              </p:par>
                            </p:childTnLst>
                          </p:cTn>
                        </p:par>
                      </p:childTnLst>
                    </p:cTn>
                  </p:par>
                  <p:par>
                    <p:cTn id="106" fill="hold">
                      <p:stCondLst>
                        <p:cond delay="indefinite"/>
                      </p:stCondLst>
                      <p:childTnLst>
                        <p:par>
                          <p:cTn id="107" fill="hold">
                            <p:stCondLst>
                              <p:cond delay="0"/>
                            </p:stCondLst>
                            <p:childTnLst>
                              <p:par>
                                <p:cTn id="108" presetID="26" presetClass="exit" presetSubtype="0" fill="hold" nodeType="clickEffect">
                                  <p:stCondLst>
                                    <p:cond delay="0"/>
                                  </p:stCondLst>
                                  <p:childTnLst>
                                    <p:animEffect transition="out" filter="wipe(down)">
                                      <p:cBhvr>
                                        <p:cTn id="109" dur="180" accel="50000">
                                          <p:stCondLst>
                                            <p:cond delay="1820"/>
                                          </p:stCondLst>
                                        </p:cTn>
                                        <p:tgtEl>
                                          <p:spTgt spid="8"/>
                                        </p:tgtEl>
                                      </p:cBhvr>
                                    </p:animEffect>
                                    <p:anim calcmode="lin" valueType="num">
                                      <p:cBhvr>
                                        <p:cTn id="110"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111"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112"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3"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4"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5"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6"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117" dur="26">
                                          <p:stCondLst>
                                            <p:cond delay="620"/>
                                          </p:stCondLst>
                                        </p:cTn>
                                        <p:tgtEl>
                                          <p:spTgt spid="8"/>
                                        </p:tgtEl>
                                      </p:cBhvr>
                                      <p:to x="100000" y="60000"/>
                                    </p:animScale>
                                    <p:animScale>
                                      <p:cBhvr>
                                        <p:cTn id="118" dur="166" decel="50000">
                                          <p:stCondLst>
                                            <p:cond delay="646"/>
                                          </p:stCondLst>
                                        </p:cTn>
                                        <p:tgtEl>
                                          <p:spTgt spid="8"/>
                                        </p:tgtEl>
                                      </p:cBhvr>
                                      <p:to x="100000" y="100000"/>
                                    </p:animScale>
                                    <p:animScale>
                                      <p:cBhvr>
                                        <p:cTn id="119" dur="26">
                                          <p:stCondLst>
                                            <p:cond delay="1312"/>
                                          </p:stCondLst>
                                        </p:cTn>
                                        <p:tgtEl>
                                          <p:spTgt spid="8"/>
                                        </p:tgtEl>
                                      </p:cBhvr>
                                      <p:to x="100000" y="80000"/>
                                    </p:animScale>
                                    <p:animScale>
                                      <p:cBhvr>
                                        <p:cTn id="120" dur="166" decel="50000">
                                          <p:stCondLst>
                                            <p:cond delay="1338"/>
                                          </p:stCondLst>
                                        </p:cTn>
                                        <p:tgtEl>
                                          <p:spTgt spid="8"/>
                                        </p:tgtEl>
                                      </p:cBhvr>
                                      <p:to x="100000" y="100000"/>
                                    </p:animScale>
                                    <p:animScale>
                                      <p:cBhvr>
                                        <p:cTn id="121" dur="26">
                                          <p:stCondLst>
                                            <p:cond delay="1642"/>
                                          </p:stCondLst>
                                        </p:cTn>
                                        <p:tgtEl>
                                          <p:spTgt spid="8"/>
                                        </p:tgtEl>
                                      </p:cBhvr>
                                      <p:to x="100000" y="90000"/>
                                    </p:animScale>
                                    <p:animScale>
                                      <p:cBhvr>
                                        <p:cTn id="122" dur="166" decel="50000">
                                          <p:stCondLst>
                                            <p:cond delay="1668"/>
                                          </p:stCondLst>
                                        </p:cTn>
                                        <p:tgtEl>
                                          <p:spTgt spid="8"/>
                                        </p:tgtEl>
                                      </p:cBhvr>
                                      <p:to x="100000" y="100000"/>
                                    </p:animScale>
                                    <p:animScale>
                                      <p:cBhvr>
                                        <p:cTn id="123" dur="26">
                                          <p:stCondLst>
                                            <p:cond delay="1808"/>
                                          </p:stCondLst>
                                        </p:cTn>
                                        <p:tgtEl>
                                          <p:spTgt spid="8"/>
                                        </p:tgtEl>
                                      </p:cBhvr>
                                      <p:to x="100000" y="95000"/>
                                    </p:animScale>
                                    <p:animScale>
                                      <p:cBhvr>
                                        <p:cTn id="124" dur="166" decel="50000">
                                          <p:stCondLst>
                                            <p:cond delay="1834"/>
                                          </p:stCondLst>
                                        </p:cTn>
                                        <p:tgtEl>
                                          <p:spTgt spid="8"/>
                                        </p:tgtEl>
                                      </p:cBhvr>
                                      <p:to x="100000" y="100000"/>
                                    </p:animScale>
                                    <p:set>
                                      <p:cBhvr>
                                        <p:cTn id="125"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9" grpId="2" animBg="1"/>
      <p:bldP spid="36" grpId="0" animBg="1"/>
      <p:bldP spid="36" grpId="1" animBg="1"/>
      <p:bldP spid="36" grpId="2" animBg="1"/>
      <p:bldP spid="49" grpId="0" animBg="1"/>
      <p:bldP spid="49" grpId="1" animBg="1"/>
      <p:bldP spid="49" grpId="2" animBg="1"/>
      <p:bldP spid="51" grpId="0" animBg="1"/>
      <p:bldP spid="5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178899" y="966286"/>
            <a:ext cx="4581397" cy="5901500"/>
          </a:xfrm>
          <a:prstGeom prst="rect">
            <a:avLst/>
          </a:prstGeom>
        </p:spPr>
      </p:pic>
      <p:sp>
        <p:nvSpPr>
          <p:cNvPr id="13" name="Rectangle 11"/>
          <p:cNvSpPr txBox="1">
            <a:spLocks noChangeArrowheads="1"/>
          </p:cNvSpPr>
          <p:nvPr/>
        </p:nvSpPr>
        <p:spPr bwMode="auto">
          <a:xfrm>
            <a:off x="2063750" y="1557338"/>
            <a:ext cx="8147050" cy="4641850"/>
          </a:xfrm>
          <a:prstGeom prst="rect">
            <a:avLst/>
          </a:prstGeom>
          <a:noFill/>
          <a:ln w="9525">
            <a:noFill/>
            <a:miter lim="800000"/>
          </a:ln>
        </p:spPr>
        <p:txBody>
          <a:bodyPr/>
          <a:lstStyle/>
          <a:p>
            <a:pPr marL="342900" indent="-342900">
              <a:lnSpc>
                <a:spcPct val="90000"/>
              </a:lnSpc>
              <a:spcBef>
                <a:spcPct val="20000"/>
              </a:spcBef>
              <a:defRPr/>
            </a:pPr>
            <a:endParaRPr lang="en-US" altLang="zh-CN" sz="2400" kern="0" dirty="0">
              <a:latin typeface="+mn-lt"/>
              <a:ea typeface="+mn-ea"/>
            </a:endParaRPr>
          </a:p>
          <a:p>
            <a:pPr marL="342900" indent="-342900">
              <a:lnSpc>
                <a:spcPct val="90000"/>
              </a:lnSpc>
              <a:spcBef>
                <a:spcPct val="20000"/>
              </a:spcBef>
              <a:defRPr/>
            </a:pPr>
            <a:endParaRPr lang="zh-CN" altLang="en-US" sz="2400" kern="0" dirty="0">
              <a:latin typeface="+mn-lt"/>
              <a:ea typeface="+mn-ea"/>
            </a:endParaRPr>
          </a:p>
        </p:txBody>
      </p:sp>
      <p:sp>
        <p:nvSpPr>
          <p:cNvPr id="19465" name="Rectangle 2"/>
          <p:cNvSpPr>
            <a:spLocks noChangeArrowheads="1"/>
          </p:cNvSpPr>
          <p:nvPr/>
        </p:nvSpPr>
        <p:spPr bwMode="auto">
          <a:xfrm>
            <a:off x="1524000" y="439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6" name="Rectangle 4"/>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7" name="Rectangle 14"/>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grpSp>
        <p:nvGrpSpPr>
          <p:cNvPr id="7" name="组合 65"/>
          <p:cNvGrpSpPr/>
          <p:nvPr/>
        </p:nvGrpSpPr>
        <p:grpSpPr>
          <a:xfrm rot="16200000">
            <a:off x="7989118" y="-1464492"/>
            <a:ext cx="857234" cy="3786214"/>
            <a:chOff x="4497301" y="2996952"/>
            <a:chExt cx="2260994" cy="1512168"/>
          </a:xfrm>
          <a:solidFill>
            <a:srgbClr val="3B79CE"/>
          </a:solidFill>
        </p:grpSpPr>
        <p:sp>
          <p:nvSpPr>
            <p:cNvPr id="67" name="燕尾形 66"/>
            <p:cNvSpPr/>
            <p:nvPr/>
          </p:nvSpPr>
          <p:spPr>
            <a:xfrm>
              <a:off x="4497301" y="2996952"/>
              <a:ext cx="675512" cy="1512168"/>
            </a:xfrm>
            <a:prstGeom prst="chevron">
              <a:avLst>
                <a:gd name="adj" fmla="val 34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8" name="燕尾形 67"/>
            <p:cNvSpPr/>
            <p:nvPr/>
          </p:nvSpPr>
          <p:spPr>
            <a:xfrm>
              <a:off x="4693431" y="2996952"/>
              <a:ext cx="792088" cy="151216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9" name="五边形 68"/>
            <p:cNvSpPr/>
            <p:nvPr/>
          </p:nvSpPr>
          <p:spPr>
            <a:xfrm>
              <a:off x="4833179" y="2996952"/>
              <a:ext cx="1925116" cy="1512168"/>
            </a:xfrm>
            <a:prstGeom prst="homePlat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19481" name="Rectangle 27"/>
          <p:cNvSpPr>
            <a:spLocks noGrp="1"/>
          </p:cNvSpPr>
          <p:nvPr>
            <p:ph type="title"/>
          </p:nvPr>
        </p:nvSpPr>
        <p:spPr>
          <a:xfrm>
            <a:off x="6596063" y="285751"/>
            <a:ext cx="3200400" cy="561975"/>
          </a:xfrm>
        </p:spPr>
        <p:txBody>
          <a:bodyPr/>
          <a:lstStyle/>
          <a:p>
            <a:r>
              <a:rPr lang="zh-CN" altLang="en-US" b="1" dirty="0">
                <a:latin typeface="微软雅黑" panose="020B0503020204020204" pitchFamily="34" charset="-122"/>
                <a:ea typeface="微软雅黑" panose="020B0503020204020204" pitchFamily="34" charset="-122"/>
              </a:rPr>
              <a:t>中职国家助学金</a:t>
            </a:r>
            <a:endParaRPr lang="zh-CN" altLang="en-US" b="1" dirty="0">
              <a:latin typeface="微软雅黑" panose="020B0503020204020204" pitchFamily="34" charset="-122"/>
              <a:ea typeface="微软雅黑" panose="020B0503020204020204" pitchFamily="34" charset="-122"/>
            </a:endParaRPr>
          </a:p>
        </p:txBody>
      </p:sp>
      <p:pic>
        <p:nvPicPr>
          <p:cNvPr id="4133" name="Picture 37"/>
          <p:cNvPicPr>
            <a:picLocks noChangeAspect="1" noChangeArrowheads="1"/>
          </p:cNvPicPr>
          <p:nvPr/>
        </p:nvPicPr>
        <p:blipFill>
          <a:blip r:embed="rId2"/>
          <a:srcRect/>
          <a:stretch>
            <a:fillRect/>
          </a:stretch>
        </p:blipFill>
        <p:spPr bwMode="auto">
          <a:xfrm>
            <a:off x="3326347" y="1345189"/>
            <a:ext cx="6286500" cy="5230813"/>
          </a:xfrm>
          <a:prstGeom prst="rect">
            <a:avLst/>
          </a:prstGeom>
          <a:noFill/>
          <a:ln w="9525">
            <a:noFill/>
            <a:miter lim="800000"/>
            <a:headEnd/>
            <a:tailEnd/>
          </a:ln>
        </p:spPr>
      </p:pic>
      <p:grpSp>
        <p:nvGrpSpPr>
          <p:cNvPr id="6" name="组合 59"/>
          <p:cNvGrpSpPr/>
          <p:nvPr/>
        </p:nvGrpSpPr>
        <p:grpSpPr bwMode="auto">
          <a:xfrm>
            <a:off x="9043819" y="4141830"/>
            <a:ext cx="2566988" cy="2566988"/>
            <a:chOff x="2301217" y="2363213"/>
            <a:chExt cx="2566898" cy="2566898"/>
          </a:xfrm>
        </p:grpSpPr>
        <p:pic>
          <p:nvPicPr>
            <p:cNvPr id="61" name="Picture 2" descr="http://www.72sc.com/png/UploadFiles_4404/200807/20080723230855590.png"/>
            <p:cNvPicPr>
              <a:picLocks noChangeAspect="1" noChangeArrowheads="1"/>
            </p:cNvPicPr>
            <p:nvPr/>
          </p:nvPicPr>
          <p:blipFill>
            <a:blip r:embed="rId3" cstate="print">
              <a:duotone>
                <a:prstClr val="black"/>
                <a:srgbClr val="F79646">
                  <a:tint val="45000"/>
                  <a:satMod val="400000"/>
                </a:srgbClr>
              </a:duotone>
            </a:blip>
            <a:srcRect/>
            <a:stretch>
              <a:fillRect/>
            </a:stretch>
          </p:blipFill>
          <p:spPr bwMode="auto">
            <a:xfrm>
              <a:off x="2301217" y="2363213"/>
              <a:ext cx="2566898" cy="2566898"/>
            </a:xfrm>
            <a:prstGeom prst="rect">
              <a:avLst/>
            </a:prstGeom>
            <a:noFill/>
          </p:spPr>
        </p:pic>
        <p:sp>
          <p:nvSpPr>
            <p:cNvPr id="19484" name="TextBox 61"/>
            <p:cNvSpPr txBox="1">
              <a:spLocks noChangeArrowheads="1"/>
            </p:cNvSpPr>
            <p:nvPr/>
          </p:nvSpPr>
          <p:spPr bwMode="auto">
            <a:xfrm>
              <a:off x="2761694" y="2715655"/>
              <a:ext cx="1754101" cy="1785041"/>
            </a:xfrm>
            <a:prstGeom prst="rect">
              <a:avLst/>
            </a:prstGeom>
            <a:noFill/>
            <a:ln w="9525">
              <a:noFill/>
              <a:miter lim="800000"/>
            </a:ln>
          </p:spPr>
          <p:txBody>
            <a:bodyPr>
              <a:spAutoFit/>
            </a:bodyPr>
            <a:lstStyle/>
            <a:p>
              <a:pPr algn="ctr" eaLnBrk="1" hangingPunct="1"/>
              <a:r>
                <a:rPr lang="zh-CN" altLang="en-US" sz="2200" dirty="0">
                  <a:latin typeface="微软雅黑" panose="020B0503020204020204" pitchFamily="34" charset="-122"/>
                  <a:ea typeface="微软雅黑" panose="020B0503020204020204" pitchFamily="34" charset="-122"/>
                </a:rPr>
                <a:t>名单公示确认后的名单，才会进入资金发放管理列表</a:t>
              </a:r>
              <a:endParaRPr lang="zh-CN" altLang="en-US" sz="2200" dirty="0">
                <a:latin typeface="微软雅黑" panose="020B0503020204020204" pitchFamily="34" charset="-122"/>
                <a:ea typeface="微软雅黑" panose="020B0503020204020204" pitchFamily="34" charset="-122"/>
              </a:endParaRPr>
            </a:p>
          </p:txBody>
        </p:sp>
      </p:grpSp>
      <p:grpSp>
        <p:nvGrpSpPr>
          <p:cNvPr id="3" name="组合 38"/>
          <p:cNvGrpSpPr/>
          <p:nvPr/>
        </p:nvGrpSpPr>
        <p:grpSpPr bwMode="auto">
          <a:xfrm>
            <a:off x="8853487" y="1096656"/>
            <a:ext cx="2714625" cy="2716213"/>
            <a:chOff x="2455332" y="2564903"/>
            <a:chExt cx="2715627" cy="2715627"/>
          </a:xfrm>
        </p:grpSpPr>
        <p:pic>
          <p:nvPicPr>
            <p:cNvPr id="40" name="Picture 2" descr="http://www.72sc.com/png/UploadFiles_4404/200807/20080723230855590.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2455332" y="2564903"/>
              <a:ext cx="2715627" cy="2715627"/>
            </a:xfrm>
            <a:prstGeom prst="rect">
              <a:avLst/>
            </a:prstGeom>
            <a:noFill/>
          </p:spPr>
        </p:pic>
        <p:sp>
          <p:nvSpPr>
            <p:cNvPr id="19490" name="TextBox 40"/>
            <p:cNvSpPr txBox="1">
              <a:spLocks noChangeArrowheads="1"/>
            </p:cNvSpPr>
            <p:nvPr/>
          </p:nvSpPr>
          <p:spPr bwMode="auto">
            <a:xfrm>
              <a:off x="2732861" y="3152635"/>
              <a:ext cx="2267274" cy="2123200"/>
            </a:xfrm>
            <a:prstGeom prst="rect">
              <a:avLst/>
            </a:prstGeom>
            <a:noFill/>
            <a:ln w="9525">
              <a:noFill/>
              <a:miter lim="800000"/>
            </a:ln>
          </p:spPr>
          <p:txBody>
            <a:bodyPr>
              <a:spAutoFit/>
            </a:bodyPr>
            <a:lstStyle/>
            <a:p>
              <a:pPr algn="ctr" eaLnBrk="1" hangingPunct="1"/>
              <a:r>
                <a:rPr lang="zh-CN" altLang="en-US" sz="2200" dirty="0">
                  <a:latin typeface="微软雅黑" panose="020B0503020204020204" pitchFamily="34" charset="-122"/>
                  <a:ea typeface="微软雅黑" panose="020B0503020204020204" pitchFamily="34" charset="-122"/>
                </a:rPr>
                <a:t>系统每月</a:t>
              </a:r>
              <a:r>
                <a:rPr lang="en-US" altLang="zh-CN" sz="2200" dirty="0">
                  <a:latin typeface="微软雅黑" panose="020B0503020204020204" pitchFamily="34" charset="-122"/>
                  <a:ea typeface="微软雅黑" panose="020B0503020204020204" pitchFamily="34" charset="-122"/>
                </a:rPr>
                <a:t>1</a:t>
              </a:r>
              <a:r>
                <a:rPr lang="zh-CN" altLang="en-US" sz="2200" dirty="0">
                  <a:latin typeface="微软雅黑" panose="020B0503020204020204" pitchFamily="34" charset="-122"/>
                  <a:ea typeface="微软雅黑" panose="020B0503020204020204" pitchFamily="34" charset="-122"/>
                </a:rPr>
                <a:t>日</a:t>
              </a:r>
              <a:r>
                <a:rPr lang="en-US" altLang="zh-CN" sz="2200" dirty="0">
                  <a:latin typeface="微软雅黑" panose="020B0503020204020204" pitchFamily="34" charset="-122"/>
                  <a:ea typeface="微软雅黑" panose="020B0503020204020204" pitchFamily="34" charset="-122"/>
                </a:rPr>
                <a:t>00:00</a:t>
              </a:r>
              <a:r>
                <a:rPr lang="zh-CN" altLang="en-US" sz="2200" dirty="0">
                  <a:latin typeface="微软雅黑" panose="020B0503020204020204" pitchFamily="34" charset="-122"/>
                  <a:ea typeface="微软雅黑" panose="020B0503020204020204" pitchFamily="34" charset="-122"/>
                </a:rPr>
                <a:t>自动继承上月名单（包括分档信息）</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均自动进入待审核状态</a:t>
              </a:r>
              <a:endParaRPr lang="zh-CN" altLang="en-US" sz="2200" dirty="0">
                <a:latin typeface="微软雅黑" panose="020B0503020204020204" pitchFamily="34" charset="-122"/>
                <a:ea typeface="微软雅黑" panose="020B0503020204020204" pitchFamily="34" charset="-122"/>
              </a:endParaRPr>
            </a:p>
          </p:txBody>
        </p:sp>
      </p:grpSp>
      <p:grpSp>
        <p:nvGrpSpPr>
          <p:cNvPr id="4" name="组合 42"/>
          <p:cNvGrpSpPr/>
          <p:nvPr/>
        </p:nvGrpSpPr>
        <p:grpSpPr bwMode="auto">
          <a:xfrm>
            <a:off x="8888093" y="2997960"/>
            <a:ext cx="2928937" cy="2928938"/>
            <a:chOff x="2591843" y="2616310"/>
            <a:chExt cx="2236248" cy="2236248"/>
          </a:xfrm>
        </p:grpSpPr>
        <p:pic>
          <p:nvPicPr>
            <p:cNvPr id="44" name="Picture 2" descr="http://www.72sc.com/png/UploadFiles_4404/200807/20080723230855590.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2591843" y="2616310"/>
              <a:ext cx="2236248" cy="2236248"/>
            </a:xfrm>
            <a:prstGeom prst="rect">
              <a:avLst/>
            </a:prstGeom>
            <a:noFill/>
          </p:spPr>
        </p:pic>
        <p:sp>
          <p:nvSpPr>
            <p:cNvPr id="19488" name="TextBox 44"/>
            <p:cNvSpPr txBox="1">
              <a:spLocks noChangeArrowheads="1"/>
            </p:cNvSpPr>
            <p:nvPr/>
          </p:nvSpPr>
          <p:spPr bwMode="auto">
            <a:xfrm>
              <a:off x="2726987" y="3148159"/>
              <a:ext cx="2046607" cy="1104448"/>
            </a:xfrm>
            <a:prstGeom prst="rect">
              <a:avLst/>
            </a:prstGeom>
            <a:noFill/>
            <a:ln w="9525">
              <a:noFill/>
              <a:miter lim="800000"/>
            </a:ln>
          </p:spPr>
          <p:txBody>
            <a:bodyPr>
              <a:spAutoFit/>
            </a:bodyPr>
            <a:lstStyle/>
            <a:p>
              <a:pPr algn="ctr" eaLnBrk="1" hangingPunct="1"/>
              <a:r>
                <a:rPr lang="zh-CN" altLang="en-US" sz="2200" dirty="0">
                  <a:latin typeface="微软雅黑" panose="020B0503020204020204" pitchFamily="34" charset="-122"/>
                  <a:ea typeface="微软雅黑" panose="020B0503020204020204" pitchFamily="34" charset="-122"/>
                </a:rPr>
                <a:t>只有上级主管部门审核通过的名单，才会进入名单公示确认列表</a:t>
              </a:r>
              <a:endParaRPr lang="zh-CN" altLang="en-US" sz="2200" dirty="0">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362306" y="2101922"/>
            <a:ext cx="2392363" cy="2392362"/>
            <a:chOff x="14491556" y="3905203"/>
            <a:chExt cx="2392363" cy="2392362"/>
          </a:xfrm>
        </p:grpSpPr>
        <p:pic>
          <p:nvPicPr>
            <p:cNvPr id="54" name="Picture 2" descr="http://www.72sc.com/png/UploadFiles_4404/200807/20080723230855590.png"/>
            <p:cNvPicPr>
              <a:picLocks noChangeAspect="1" noChangeArrowheads="1"/>
            </p:cNvPicPr>
            <p:nvPr/>
          </p:nvPicPr>
          <p:blipFill>
            <a:blip r:embed="rId3" cstate="print">
              <a:duotone>
                <a:prstClr val="black"/>
                <a:srgbClr val="C0504D">
                  <a:tint val="45000"/>
                  <a:satMod val="400000"/>
                </a:srgbClr>
              </a:duotone>
            </a:blip>
            <a:srcRect/>
            <a:stretch>
              <a:fillRect/>
            </a:stretch>
          </p:blipFill>
          <p:spPr bwMode="auto">
            <a:xfrm>
              <a:off x="14491556" y="3905203"/>
              <a:ext cx="2392363" cy="2392362"/>
            </a:xfrm>
            <a:prstGeom prst="rect">
              <a:avLst/>
            </a:prstGeom>
            <a:noFill/>
          </p:spPr>
        </p:pic>
        <p:sp>
          <p:nvSpPr>
            <p:cNvPr id="19486" name="TextBox 54"/>
            <p:cNvSpPr txBox="1">
              <a:spLocks noChangeArrowheads="1"/>
            </p:cNvSpPr>
            <p:nvPr/>
          </p:nvSpPr>
          <p:spPr bwMode="auto">
            <a:xfrm>
              <a:off x="14683584" y="4339905"/>
              <a:ext cx="2008311" cy="1446550"/>
            </a:xfrm>
            <a:prstGeom prst="rect">
              <a:avLst/>
            </a:prstGeom>
            <a:noFill/>
            <a:ln w="9525">
              <a:noFill/>
              <a:miter lim="800000"/>
            </a:ln>
          </p:spPr>
          <p:txBody>
            <a:bodyPr>
              <a:spAutoFit/>
            </a:bodyPr>
            <a:lstStyle/>
            <a:p>
              <a:pPr algn="ctr" eaLnBrk="1" hangingPunct="1"/>
              <a:r>
                <a:rPr lang="zh-CN" altLang="en-US" sz="2200" dirty="0">
                  <a:latin typeface="微软雅黑" panose="020B0503020204020204" pitchFamily="34" charset="-122"/>
                  <a:ea typeface="微软雅黑" panose="020B0503020204020204" pitchFamily="34" charset="-122"/>
                </a:rPr>
                <a:t>必须先填报中职资助卡后才允许发放助学金</a:t>
              </a:r>
              <a:endParaRPr lang="zh-CN" altLang="en-US" sz="2200" dirty="0">
                <a:latin typeface="微软雅黑" panose="020B0503020204020204" pitchFamily="34" charset="-122"/>
                <a:ea typeface="微软雅黑" panose="020B0503020204020204" pitchFamily="34" charset="-122"/>
              </a:endParaRPr>
            </a:p>
          </p:txBody>
        </p:sp>
      </p:grpSp>
      <p:grpSp>
        <p:nvGrpSpPr>
          <p:cNvPr id="39" name="组合 38"/>
          <p:cNvGrpSpPr/>
          <p:nvPr/>
        </p:nvGrpSpPr>
        <p:grpSpPr bwMode="auto">
          <a:xfrm>
            <a:off x="259052" y="1095953"/>
            <a:ext cx="3067295" cy="3125135"/>
            <a:chOff x="2455332" y="2564903"/>
            <a:chExt cx="2715627" cy="2715627"/>
          </a:xfrm>
        </p:grpSpPr>
        <p:pic>
          <p:nvPicPr>
            <p:cNvPr id="41" name="Picture 2" descr="http://www.72sc.com/png/UploadFiles_4404/200807/20080723230855590.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2455332" y="2564903"/>
              <a:ext cx="2715627" cy="2715627"/>
            </a:xfrm>
            <a:prstGeom prst="rect">
              <a:avLst/>
            </a:prstGeom>
            <a:noFill/>
          </p:spPr>
        </p:pic>
        <p:sp>
          <p:nvSpPr>
            <p:cNvPr id="43" name="TextBox 40"/>
            <p:cNvSpPr txBox="1">
              <a:spLocks noChangeArrowheads="1"/>
            </p:cNvSpPr>
            <p:nvPr/>
          </p:nvSpPr>
          <p:spPr bwMode="auto">
            <a:xfrm>
              <a:off x="2732861" y="3152635"/>
              <a:ext cx="2267274" cy="1551190"/>
            </a:xfrm>
            <a:prstGeom prst="rect">
              <a:avLst/>
            </a:prstGeom>
            <a:noFill/>
            <a:ln w="9525">
              <a:noFill/>
              <a:miter lim="800000"/>
            </a:ln>
          </p:spPr>
          <p:txBody>
            <a:bodyPr>
              <a:spAutoFit/>
            </a:bodyPr>
            <a:lstStyle/>
            <a:p>
              <a:pPr algn="ctr" eaLnBrk="1" hangingPunct="1"/>
              <a:r>
                <a:rPr lang="zh-CN" altLang="en-US" sz="2200" dirty="0">
                  <a:latin typeface="微软雅黑" panose="020B0503020204020204" pitchFamily="34" charset="-122"/>
                  <a:ea typeface="微软雅黑" panose="020B0503020204020204" pitchFamily="34" charset="-122"/>
                </a:rPr>
                <a:t>每个学年开始，由省级填报本省助学金分档信息，填报完成后，学校才可按照分档录入名单</a:t>
              </a:r>
              <a:endParaRPr lang="zh-CN" altLang="en-US" sz="2200" dirty="0">
                <a:latin typeface="微软雅黑" panose="020B0503020204020204" pitchFamily="34" charset="-122"/>
                <a:ea typeface="微软雅黑" panose="020B0503020204020204" pitchFamily="34" charset="-122"/>
              </a:endParaRPr>
            </a:p>
          </p:txBody>
        </p:sp>
      </p:grpSp>
      <p:grpSp>
        <p:nvGrpSpPr>
          <p:cNvPr id="45" name="组合 59"/>
          <p:cNvGrpSpPr/>
          <p:nvPr/>
        </p:nvGrpSpPr>
        <p:grpSpPr bwMode="auto">
          <a:xfrm>
            <a:off x="536274" y="3863920"/>
            <a:ext cx="2566988" cy="2566988"/>
            <a:chOff x="2301217" y="2363213"/>
            <a:chExt cx="2566898" cy="2566898"/>
          </a:xfrm>
        </p:grpSpPr>
        <p:pic>
          <p:nvPicPr>
            <p:cNvPr id="46" name="Picture 2" descr="http://www.72sc.com/png/UploadFiles_4404/200807/20080723230855590.png"/>
            <p:cNvPicPr>
              <a:picLocks noChangeAspect="1" noChangeArrowheads="1"/>
            </p:cNvPicPr>
            <p:nvPr/>
          </p:nvPicPr>
          <p:blipFill>
            <a:blip r:embed="rId3" cstate="print">
              <a:duotone>
                <a:prstClr val="black"/>
                <a:srgbClr val="F79646">
                  <a:tint val="45000"/>
                  <a:satMod val="400000"/>
                </a:srgbClr>
              </a:duotone>
            </a:blip>
            <a:srcRect/>
            <a:stretch>
              <a:fillRect/>
            </a:stretch>
          </p:blipFill>
          <p:spPr bwMode="auto">
            <a:xfrm>
              <a:off x="2301217" y="2363213"/>
              <a:ext cx="2566898" cy="2566898"/>
            </a:xfrm>
            <a:prstGeom prst="rect">
              <a:avLst/>
            </a:prstGeom>
            <a:noFill/>
          </p:spPr>
        </p:pic>
        <p:sp>
          <p:nvSpPr>
            <p:cNvPr id="47" name="TextBox 61"/>
            <p:cNvSpPr txBox="1">
              <a:spLocks noChangeArrowheads="1"/>
            </p:cNvSpPr>
            <p:nvPr/>
          </p:nvSpPr>
          <p:spPr bwMode="auto">
            <a:xfrm>
              <a:off x="2642130" y="2715655"/>
              <a:ext cx="1873665" cy="1785041"/>
            </a:xfrm>
            <a:prstGeom prst="rect">
              <a:avLst/>
            </a:prstGeom>
            <a:noFill/>
            <a:ln w="9525">
              <a:noFill/>
              <a:miter lim="800000"/>
            </a:ln>
          </p:spPr>
          <p:txBody>
            <a:bodyPr wrap="square">
              <a:spAutoFit/>
            </a:bodyPr>
            <a:lstStyle/>
            <a:p>
              <a:pPr algn="ctr" eaLnBrk="1" hangingPunct="1"/>
              <a:r>
                <a:rPr lang="zh-CN" altLang="en-US" sz="2200" dirty="0">
                  <a:latin typeface="微软雅黑" panose="020B0503020204020204" pitchFamily="34" charset="-122"/>
                  <a:ea typeface="微软雅黑" panose="020B0503020204020204" pitchFamily="34" charset="-122"/>
                </a:rPr>
                <a:t>助学金中已经继承的名单，需要在本学年设置分档后，重新录入系统</a:t>
              </a:r>
              <a:endParaRPr lang="zh-CN" altLang="en-US" sz="2200" dirty="0">
                <a:latin typeface="微软雅黑" panose="020B0503020204020204" pitchFamily="34" charset="-122"/>
                <a:ea typeface="微软雅黑" panose="020B0503020204020204" pitchFamily="34" charset="-122"/>
              </a:endParaRPr>
            </a:p>
          </p:txBody>
        </p:sp>
      </p:gr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39"/>
                                        </p:tgtEl>
                                        <p:attrNameLst>
                                          <p:attrName>style.visibility</p:attrName>
                                        </p:attrNameLst>
                                      </p:cBhvr>
                                      <p:to>
                                        <p:strVal val="visible"/>
                                      </p:to>
                                    </p:set>
                                    <p:anim calcmode="lin" valueType="num">
                                      <p:cBhvr>
                                        <p:cTn id="9" dur="500" fill="hold"/>
                                        <p:tgtEl>
                                          <p:spTgt spid="39"/>
                                        </p:tgtEl>
                                        <p:attrNameLst>
                                          <p:attrName>ppt_w</p:attrName>
                                        </p:attrNameLst>
                                      </p:cBhvr>
                                      <p:tavLst>
                                        <p:tav tm="0">
                                          <p:val>
                                            <p:fltVal val="0"/>
                                          </p:val>
                                        </p:tav>
                                        <p:tav tm="100000">
                                          <p:val>
                                            <p:strVal val="#ppt_w"/>
                                          </p:val>
                                        </p:tav>
                                      </p:tavLst>
                                    </p:anim>
                                    <p:anim calcmode="lin" valueType="num">
                                      <p:cBhvr>
                                        <p:cTn id="10" dur="500" fill="hold"/>
                                        <p:tgtEl>
                                          <p:spTgt spid="39"/>
                                        </p:tgtEl>
                                        <p:attrNameLst>
                                          <p:attrName>ppt_h</p:attrName>
                                        </p:attrNameLst>
                                      </p:cBhvr>
                                      <p:tavLst>
                                        <p:tav tm="0">
                                          <p:val>
                                            <p:fltVal val="0"/>
                                          </p:val>
                                        </p:tav>
                                        <p:tav tm="100000">
                                          <p:val>
                                            <p:strVal val="#ppt_h"/>
                                          </p:val>
                                        </p:tav>
                                      </p:tavLst>
                                    </p:anim>
                                    <p:animEffect transition="in" filter="fade">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3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childTnLst>
                                    <p:anim calcmode="lin" valueType="num">
                                      <p:cBhvr>
                                        <p:cTn id="28" dur="1000"/>
                                        <p:tgtEl>
                                          <p:spTgt spid="45"/>
                                        </p:tgtEl>
                                        <p:attrNameLst>
                                          <p:attrName>ppt_w</p:attrName>
                                        </p:attrNameLst>
                                      </p:cBhvr>
                                      <p:tavLst>
                                        <p:tav tm="0">
                                          <p:val>
                                            <p:strVal val="ppt_w"/>
                                          </p:val>
                                        </p:tav>
                                        <p:tav tm="100000">
                                          <p:val>
                                            <p:fltVal val="0"/>
                                          </p:val>
                                        </p:tav>
                                      </p:tavLst>
                                    </p:anim>
                                    <p:anim calcmode="lin" valueType="num">
                                      <p:cBhvr>
                                        <p:cTn id="29" dur="1000"/>
                                        <p:tgtEl>
                                          <p:spTgt spid="45"/>
                                        </p:tgtEl>
                                        <p:attrNameLst>
                                          <p:attrName>ppt_h</p:attrName>
                                        </p:attrNameLst>
                                      </p:cBhvr>
                                      <p:tavLst>
                                        <p:tav tm="0">
                                          <p:val>
                                            <p:strVal val="ppt_h"/>
                                          </p:val>
                                        </p:tav>
                                        <p:tav tm="100000">
                                          <p:val>
                                            <p:fltVal val="0"/>
                                          </p:val>
                                        </p:tav>
                                      </p:tavLst>
                                    </p:anim>
                                    <p:anim calcmode="lin" valueType="num">
                                      <p:cBhvr>
                                        <p:cTn id="30" dur="1000"/>
                                        <p:tgtEl>
                                          <p:spTgt spid="45"/>
                                        </p:tgtEl>
                                        <p:attrNameLst>
                                          <p:attrName>style.rotation</p:attrName>
                                        </p:attrNameLst>
                                      </p:cBhvr>
                                      <p:tavLst>
                                        <p:tav tm="0">
                                          <p:val>
                                            <p:fltVal val="0"/>
                                          </p:val>
                                        </p:tav>
                                        <p:tav tm="100000">
                                          <p:val>
                                            <p:fltVal val="90"/>
                                          </p:val>
                                        </p:tav>
                                      </p:tavLst>
                                    </p:anim>
                                    <p:animEffect transition="out" filter="fade">
                                      <p:cBhvr>
                                        <p:cTn id="31" dur="1000"/>
                                        <p:tgtEl>
                                          <p:spTgt spid="45"/>
                                        </p:tgtEl>
                                      </p:cBhvr>
                                    </p:animEffect>
                                    <p:set>
                                      <p:cBhvr>
                                        <p:cTn id="32" dur="1" fill="hold">
                                          <p:stCondLst>
                                            <p:cond delay="999"/>
                                          </p:stCondLst>
                                        </p:cTn>
                                        <p:tgtEl>
                                          <p:spTgt spid="4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53" presetClass="entr" presetSubtype="16"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133"/>
                                        </p:tgtEl>
                                        <p:attrNameLst>
                                          <p:attrName>style.visibility</p:attrName>
                                        </p:attrNameLst>
                                      </p:cBhvr>
                                      <p:to>
                                        <p:strVal val="visible"/>
                                      </p:to>
                                    </p:set>
                                    <p:animEffect transition="in" filter="fade">
                                      <p:cBhvr>
                                        <p:cTn id="50" dur="1000"/>
                                        <p:tgtEl>
                                          <p:spTgt spid="4133"/>
                                        </p:tgtEl>
                                      </p:cBhvr>
                                    </p:animEffect>
                                    <p:anim calcmode="lin" valueType="num">
                                      <p:cBhvr>
                                        <p:cTn id="51" dur="1000" fill="hold"/>
                                        <p:tgtEl>
                                          <p:spTgt spid="4133"/>
                                        </p:tgtEl>
                                        <p:attrNameLst>
                                          <p:attrName>ppt_x</p:attrName>
                                        </p:attrNameLst>
                                      </p:cBhvr>
                                      <p:tavLst>
                                        <p:tav tm="0">
                                          <p:val>
                                            <p:strVal val="#ppt_x"/>
                                          </p:val>
                                        </p:tav>
                                        <p:tav tm="100000">
                                          <p:val>
                                            <p:strVal val="#ppt_x"/>
                                          </p:val>
                                        </p:tav>
                                      </p:tavLst>
                                    </p:anim>
                                    <p:anim calcmode="lin" valueType="num">
                                      <p:cBhvr>
                                        <p:cTn id="52" dur="1000" fill="hold"/>
                                        <p:tgtEl>
                                          <p:spTgt spid="413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nodeType="clickEffect">
                                  <p:stCondLst>
                                    <p:cond delay="0"/>
                                  </p:stCondLst>
                                  <p:childTnLst>
                                    <p:animEffect transition="out" filter="circle(out)">
                                      <p:cBhvr>
                                        <p:cTn id="56" dur="2000"/>
                                        <p:tgtEl>
                                          <p:spTgt spid="4133"/>
                                        </p:tgtEl>
                                      </p:cBhvr>
                                    </p:animEffect>
                                    <p:set>
                                      <p:cBhvr>
                                        <p:cTn id="57" dur="1" fill="hold">
                                          <p:stCondLst>
                                            <p:cond delay="1999"/>
                                          </p:stCondLst>
                                        </p:cTn>
                                        <p:tgtEl>
                                          <p:spTgt spid="413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Effect transition="in" filter="fade">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childTnLst>
                                </p:cTn>
                              </p:par>
                              <p:par>
                                <p:cTn id="75" presetID="53" presetClass="entr" presetSubtype="16" fill="hold" nodeType="with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500" fill="hold"/>
                                        <p:tgtEl>
                                          <p:spTgt spid="6"/>
                                        </p:tgtEl>
                                        <p:attrNameLst>
                                          <p:attrName>ppt_w</p:attrName>
                                        </p:attrNameLst>
                                      </p:cBhvr>
                                      <p:tavLst>
                                        <p:tav tm="0">
                                          <p:val>
                                            <p:fltVal val="0"/>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animEffect transition="in" filter="fade">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xit" presetSubtype="0" fill="hold" nodeType="clickEffect">
                                  <p:stCondLst>
                                    <p:cond delay="0"/>
                                  </p:stCondLst>
                                  <p:childTnLst>
                                    <p:anim calcmode="lin" valueType="num">
                                      <p:cBhvr>
                                        <p:cTn id="83" dur="1000"/>
                                        <p:tgtEl>
                                          <p:spTgt spid="6"/>
                                        </p:tgtEl>
                                        <p:attrNameLst>
                                          <p:attrName>ppt_w</p:attrName>
                                        </p:attrNameLst>
                                      </p:cBhvr>
                                      <p:tavLst>
                                        <p:tav tm="0">
                                          <p:val>
                                            <p:strVal val="ppt_w"/>
                                          </p:val>
                                        </p:tav>
                                        <p:tav tm="100000">
                                          <p:val>
                                            <p:fltVal val="0"/>
                                          </p:val>
                                        </p:tav>
                                      </p:tavLst>
                                    </p:anim>
                                    <p:anim calcmode="lin" valueType="num">
                                      <p:cBhvr>
                                        <p:cTn id="84" dur="1000"/>
                                        <p:tgtEl>
                                          <p:spTgt spid="6"/>
                                        </p:tgtEl>
                                        <p:attrNameLst>
                                          <p:attrName>ppt_h</p:attrName>
                                        </p:attrNameLst>
                                      </p:cBhvr>
                                      <p:tavLst>
                                        <p:tav tm="0">
                                          <p:val>
                                            <p:strVal val="ppt_h"/>
                                          </p:val>
                                        </p:tav>
                                        <p:tav tm="100000">
                                          <p:val>
                                            <p:fltVal val="0"/>
                                          </p:val>
                                        </p:tav>
                                      </p:tavLst>
                                    </p:anim>
                                    <p:anim calcmode="lin" valueType="num">
                                      <p:cBhvr>
                                        <p:cTn id="85" dur="1000"/>
                                        <p:tgtEl>
                                          <p:spTgt spid="6"/>
                                        </p:tgtEl>
                                        <p:attrNameLst>
                                          <p:attrName>style.rotation</p:attrName>
                                        </p:attrNameLst>
                                      </p:cBhvr>
                                      <p:tavLst>
                                        <p:tav tm="0">
                                          <p:val>
                                            <p:fltVal val="0"/>
                                          </p:val>
                                        </p:tav>
                                        <p:tav tm="100000">
                                          <p:val>
                                            <p:fltVal val="90"/>
                                          </p:val>
                                        </p:tav>
                                      </p:tavLst>
                                    </p:anim>
                                    <p:animEffect transition="out" filter="fade">
                                      <p:cBhvr>
                                        <p:cTn id="86" dur="1000"/>
                                        <p:tgtEl>
                                          <p:spTgt spid="6"/>
                                        </p:tgtEl>
                                      </p:cBhvr>
                                    </p:animEffect>
                                    <p:set>
                                      <p:cBhvr>
                                        <p:cTn id="87" dur="1" fill="hold">
                                          <p:stCondLst>
                                            <p:cond delay="999"/>
                                          </p:stCondLst>
                                        </p:cTn>
                                        <p:tgtEl>
                                          <p:spTgt spid="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8"/>
                                        </p:tgtEl>
                                      </p:cBhvr>
                                    </p:animEffect>
                                    <p:set>
                                      <p:cBhvr>
                                        <p:cTn id="9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178899" y="966286"/>
            <a:ext cx="4581397" cy="5901500"/>
          </a:xfrm>
          <a:prstGeom prst="rect">
            <a:avLst/>
          </a:prstGeom>
        </p:spPr>
      </p:pic>
      <p:sp>
        <p:nvSpPr>
          <p:cNvPr id="13" name="Rectangle 11"/>
          <p:cNvSpPr txBox="1">
            <a:spLocks noChangeArrowheads="1"/>
          </p:cNvSpPr>
          <p:nvPr/>
        </p:nvSpPr>
        <p:spPr bwMode="auto">
          <a:xfrm>
            <a:off x="4344209" y="3899361"/>
            <a:ext cx="8147050" cy="4641850"/>
          </a:xfrm>
          <a:prstGeom prst="rect">
            <a:avLst/>
          </a:prstGeom>
          <a:noFill/>
          <a:ln w="9525">
            <a:noFill/>
            <a:miter lim="800000"/>
          </a:ln>
        </p:spPr>
        <p:txBody>
          <a:bodyPr/>
          <a:lstStyle/>
          <a:p>
            <a:pPr marL="342900" indent="-342900">
              <a:lnSpc>
                <a:spcPct val="90000"/>
              </a:lnSpc>
              <a:spcBef>
                <a:spcPct val="20000"/>
              </a:spcBef>
              <a:defRPr/>
            </a:pPr>
            <a:endParaRPr lang="en-US" altLang="zh-CN" sz="2400" kern="0" dirty="0">
              <a:latin typeface="+mn-lt"/>
              <a:ea typeface="+mn-ea"/>
            </a:endParaRPr>
          </a:p>
          <a:p>
            <a:pPr marL="342900" indent="-342900">
              <a:lnSpc>
                <a:spcPct val="90000"/>
              </a:lnSpc>
              <a:spcBef>
                <a:spcPct val="20000"/>
              </a:spcBef>
              <a:defRPr/>
            </a:pPr>
            <a:endParaRPr lang="zh-CN" altLang="en-US" sz="2400" kern="0" dirty="0">
              <a:latin typeface="+mn-lt"/>
              <a:ea typeface="+mn-ea"/>
            </a:endParaRPr>
          </a:p>
        </p:txBody>
      </p:sp>
      <p:sp>
        <p:nvSpPr>
          <p:cNvPr id="19465" name="Rectangle 2"/>
          <p:cNvSpPr>
            <a:spLocks noChangeArrowheads="1"/>
          </p:cNvSpPr>
          <p:nvPr/>
        </p:nvSpPr>
        <p:spPr bwMode="auto">
          <a:xfrm>
            <a:off x="1524000" y="439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6" name="Rectangle 4"/>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7" name="Rectangle 14"/>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grpSp>
        <p:nvGrpSpPr>
          <p:cNvPr id="7" name="组合 65"/>
          <p:cNvGrpSpPr/>
          <p:nvPr/>
        </p:nvGrpSpPr>
        <p:grpSpPr>
          <a:xfrm rot="16200000">
            <a:off x="7989118" y="-1464492"/>
            <a:ext cx="857234" cy="3786214"/>
            <a:chOff x="4497301" y="2996952"/>
            <a:chExt cx="2260994" cy="1512168"/>
          </a:xfrm>
          <a:solidFill>
            <a:srgbClr val="3B79CE"/>
          </a:solidFill>
        </p:grpSpPr>
        <p:sp>
          <p:nvSpPr>
            <p:cNvPr id="67" name="燕尾形 66"/>
            <p:cNvSpPr/>
            <p:nvPr/>
          </p:nvSpPr>
          <p:spPr>
            <a:xfrm>
              <a:off x="4497301" y="2996952"/>
              <a:ext cx="675512" cy="1512168"/>
            </a:xfrm>
            <a:prstGeom prst="chevron">
              <a:avLst>
                <a:gd name="adj" fmla="val 34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8" name="燕尾形 67"/>
            <p:cNvSpPr/>
            <p:nvPr/>
          </p:nvSpPr>
          <p:spPr>
            <a:xfrm>
              <a:off x="4693431" y="2996952"/>
              <a:ext cx="792088" cy="151216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9" name="五边形 68"/>
            <p:cNvSpPr/>
            <p:nvPr/>
          </p:nvSpPr>
          <p:spPr>
            <a:xfrm>
              <a:off x="4833179" y="2996952"/>
              <a:ext cx="1925116" cy="1512168"/>
            </a:xfrm>
            <a:prstGeom prst="homePlat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19481" name="Rectangle 27"/>
          <p:cNvSpPr>
            <a:spLocks noGrp="1"/>
          </p:cNvSpPr>
          <p:nvPr>
            <p:ph type="title"/>
          </p:nvPr>
        </p:nvSpPr>
        <p:spPr>
          <a:xfrm>
            <a:off x="6596063" y="285751"/>
            <a:ext cx="3200400" cy="561975"/>
          </a:xfrm>
        </p:spPr>
        <p:txBody>
          <a:bodyPr/>
          <a:lstStyle/>
          <a:p>
            <a:r>
              <a:rPr lang="zh-CN" altLang="en-US" b="1" dirty="0">
                <a:latin typeface="微软雅黑" panose="020B0503020204020204" pitchFamily="34" charset="-122"/>
                <a:ea typeface="微软雅黑" panose="020B0503020204020204" pitchFamily="34" charset="-122"/>
              </a:rPr>
              <a:t>中职国家助学金</a:t>
            </a:r>
            <a:endParaRPr lang="zh-CN" altLang="en-US" b="1" dirty="0">
              <a:latin typeface="微软雅黑" panose="020B0503020204020204" pitchFamily="34" charset="-122"/>
              <a:ea typeface="微软雅黑" panose="020B0503020204020204" pitchFamily="34" charset="-122"/>
            </a:endParaRPr>
          </a:p>
        </p:txBody>
      </p:sp>
      <p:grpSp>
        <p:nvGrpSpPr>
          <p:cNvPr id="32" name="组合 42"/>
          <p:cNvGrpSpPr/>
          <p:nvPr/>
        </p:nvGrpSpPr>
        <p:grpSpPr bwMode="auto">
          <a:xfrm>
            <a:off x="8846373" y="2204864"/>
            <a:ext cx="2928937" cy="2928938"/>
            <a:chOff x="2591843" y="2616310"/>
            <a:chExt cx="2236248" cy="2236248"/>
          </a:xfrm>
        </p:grpSpPr>
        <p:pic>
          <p:nvPicPr>
            <p:cNvPr id="33" name="Picture 2" descr="http://www.72sc.com/png/UploadFiles_4404/200807/20080723230855590.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2591843" y="2616310"/>
              <a:ext cx="2236248" cy="2236248"/>
            </a:xfrm>
            <a:prstGeom prst="rect">
              <a:avLst/>
            </a:prstGeom>
            <a:noFill/>
          </p:spPr>
        </p:pic>
        <p:sp>
          <p:nvSpPr>
            <p:cNvPr id="34" name="TextBox 44"/>
            <p:cNvSpPr txBox="1">
              <a:spLocks noChangeArrowheads="1"/>
            </p:cNvSpPr>
            <p:nvPr/>
          </p:nvSpPr>
          <p:spPr bwMode="auto">
            <a:xfrm>
              <a:off x="2726987" y="3148159"/>
              <a:ext cx="2046607" cy="1104443"/>
            </a:xfrm>
            <a:prstGeom prst="rect">
              <a:avLst/>
            </a:prstGeom>
            <a:noFill/>
            <a:ln w="9525">
              <a:noFill/>
              <a:miter lim="800000"/>
            </a:ln>
          </p:spPr>
          <p:txBody>
            <a:bodyPr>
              <a:spAutoFit/>
            </a:bodyPr>
            <a:lstStyle/>
            <a:p>
              <a:pPr algn="ctr" eaLnBrk="1" hangingPunct="1"/>
              <a:r>
                <a:rPr lang="zh-CN" altLang="en-US" sz="2200" dirty="0">
                  <a:latin typeface="微软雅黑" panose="020B0503020204020204" pitchFamily="34" charset="-122"/>
                  <a:ea typeface="微软雅黑" panose="020B0503020204020204" pitchFamily="34" charset="-122"/>
                </a:rPr>
                <a:t>只有上级主管部门设置该校分档后，才能选择资助档次，录入名单</a:t>
              </a:r>
              <a:endParaRPr lang="zh-CN" altLang="en-US" sz="2200" dirty="0">
                <a:latin typeface="微软雅黑" panose="020B0503020204020204" pitchFamily="34" charset="-122"/>
                <a:ea typeface="微软雅黑" panose="020B0503020204020204" pitchFamily="34" charset="-122"/>
              </a:endParaRPr>
            </a:p>
          </p:txBody>
        </p:sp>
      </p:grpSp>
      <p:grpSp>
        <p:nvGrpSpPr>
          <p:cNvPr id="35" name="组合 42"/>
          <p:cNvGrpSpPr/>
          <p:nvPr/>
        </p:nvGrpSpPr>
        <p:grpSpPr bwMode="auto">
          <a:xfrm>
            <a:off x="203234" y="3418659"/>
            <a:ext cx="2928937" cy="2928938"/>
            <a:chOff x="2591843" y="2616310"/>
            <a:chExt cx="2236248" cy="2236248"/>
          </a:xfrm>
        </p:grpSpPr>
        <p:pic>
          <p:nvPicPr>
            <p:cNvPr id="36" name="Picture 2" descr="http://www.72sc.com/png/UploadFiles_4404/200807/20080723230855590.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2591843" y="2616310"/>
              <a:ext cx="2236248" cy="2236248"/>
            </a:xfrm>
            <a:prstGeom prst="rect">
              <a:avLst/>
            </a:prstGeom>
            <a:noFill/>
          </p:spPr>
        </p:pic>
        <p:sp>
          <p:nvSpPr>
            <p:cNvPr id="37" name="TextBox 44"/>
            <p:cNvSpPr txBox="1">
              <a:spLocks noChangeArrowheads="1"/>
            </p:cNvSpPr>
            <p:nvPr/>
          </p:nvSpPr>
          <p:spPr bwMode="auto">
            <a:xfrm>
              <a:off x="2717989" y="3311456"/>
              <a:ext cx="2046607" cy="845956"/>
            </a:xfrm>
            <a:prstGeom prst="rect">
              <a:avLst/>
            </a:prstGeom>
            <a:noFill/>
            <a:ln w="9525">
              <a:noFill/>
              <a:miter lim="800000"/>
            </a:ln>
          </p:spPr>
          <p:txBody>
            <a:bodyPr>
              <a:spAutoFit/>
            </a:bodyPr>
            <a:lstStyle/>
            <a:p>
              <a:pPr algn="ctr" eaLnBrk="1" hangingPunct="1"/>
              <a:r>
                <a:rPr lang="zh-CN" altLang="en-US" sz="2200" dirty="0">
                  <a:latin typeface="微软雅黑" panose="020B0503020204020204" pitchFamily="34" charset="-122"/>
                  <a:ea typeface="微软雅黑" panose="020B0503020204020204" pitchFamily="34" charset="-122"/>
                </a:rPr>
                <a:t>每月的应发金额为该学年总档次的</a:t>
              </a:r>
              <a:r>
                <a:rPr lang="en-US" altLang="zh-CN" sz="2200" dirty="0">
                  <a:latin typeface="微软雅黑" panose="020B0503020204020204" pitchFamily="34" charset="-122"/>
                  <a:ea typeface="微软雅黑" panose="020B0503020204020204" pitchFamily="34" charset="-122"/>
                </a:rPr>
                <a:t>1/10</a:t>
              </a:r>
              <a:endParaRPr lang="zh-CN" altLang="en-US" sz="2200" dirty="0">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639695" y="1550670"/>
            <a:ext cx="7851140" cy="4325620"/>
            <a:chOff x="4157" y="2216"/>
            <a:chExt cx="12364" cy="6812"/>
          </a:xfrm>
        </p:grpSpPr>
        <p:pic>
          <p:nvPicPr>
            <p:cNvPr id="5" name="图片 4"/>
            <p:cNvPicPr>
              <a:picLocks noChangeAspect="1"/>
            </p:cNvPicPr>
            <p:nvPr/>
          </p:nvPicPr>
          <p:blipFill>
            <a:blip r:embed="rId3"/>
            <a:srcRect l="13489" b="598"/>
            <a:stretch>
              <a:fillRect/>
            </a:stretch>
          </p:blipFill>
          <p:spPr>
            <a:xfrm>
              <a:off x="4157" y="2216"/>
              <a:ext cx="12365" cy="6812"/>
            </a:xfrm>
            <a:prstGeom prst="rect">
              <a:avLst/>
            </a:prstGeom>
          </p:spPr>
        </p:pic>
        <p:sp>
          <p:nvSpPr>
            <p:cNvPr id="4" name="矩形 3"/>
            <p:cNvSpPr/>
            <p:nvPr/>
          </p:nvSpPr>
          <p:spPr>
            <a:xfrm>
              <a:off x="8012" y="3812"/>
              <a:ext cx="1475" cy="68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8012" y="7404"/>
              <a:ext cx="1474" cy="1398"/>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 calcmode="lin" valueType="num">
                                      <p:cBhvr>
                                        <p:cTn id="9" dur="500" fill="hold"/>
                                        <p:tgtEl>
                                          <p:spTgt spid="32"/>
                                        </p:tgtEl>
                                        <p:attrNameLst>
                                          <p:attrName>ppt_w</p:attrName>
                                        </p:attrNameLst>
                                      </p:cBhvr>
                                      <p:tavLst>
                                        <p:tav tm="0">
                                          <p:val>
                                            <p:fltVal val="0"/>
                                          </p:val>
                                        </p:tav>
                                        <p:tav tm="100000">
                                          <p:val>
                                            <p:strVal val="#ppt_w"/>
                                          </p:val>
                                        </p:tav>
                                      </p:tavLst>
                                    </p:anim>
                                    <p:anim calcmode="lin" valueType="num">
                                      <p:cBhvr>
                                        <p:cTn id="10" dur="500" fill="hold"/>
                                        <p:tgtEl>
                                          <p:spTgt spid="32"/>
                                        </p:tgtEl>
                                        <p:attrNameLst>
                                          <p:attrName>ppt_h</p:attrName>
                                        </p:attrNameLst>
                                      </p:cBhvr>
                                      <p:tavLst>
                                        <p:tav tm="0">
                                          <p:val>
                                            <p:fltVal val="0"/>
                                          </p:val>
                                        </p:tav>
                                        <p:tav tm="100000">
                                          <p:val>
                                            <p:strVal val="#ppt_h"/>
                                          </p:val>
                                        </p:tav>
                                      </p:tavLst>
                                    </p:anim>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3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53" presetClass="entr" presetSubtype="16"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178899" y="966286"/>
            <a:ext cx="4581397" cy="5901500"/>
          </a:xfrm>
          <a:prstGeom prst="rect">
            <a:avLst/>
          </a:prstGeom>
        </p:spPr>
      </p:pic>
      <p:sp>
        <p:nvSpPr>
          <p:cNvPr id="13" name="Rectangle 11"/>
          <p:cNvSpPr txBox="1">
            <a:spLocks noChangeArrowheads="1"/>
          </p:cNvSpPr>
          <p:nvPr/>
        </p:nvSpPr>
        <p:spPr bwMode="auto">
          <a:xfrm>
            <a:off x="4344209" y="3899361"/>
            <a:ext cx="8147050" cy="4641850"/>
          </a:xfrm>
          <a:prstGeom prst="rect">
            <a:avLst/>
          </a:prstGeom>
          <a:noFill/>
          <a:ln w="9525">
            <a:noFill/>
            <a:miter lim="800000"/>
          </a:ln>
        </p:spPr>
        <p:txBody>
          <a:bodyPr/>
          <a:lstStyle/>
          <a:p>
            <a:pPr marL="342900" indent="-342900">
              <a:lnSpc>
                <a:spcPct val="90000"/>
              </a:lnSpc>
              <a:spcBef>
                <a:spcPct val="20000"/>
              </a:spcBef>
              <a:defRPr/>
            </a:pPr>
            <a:endParaRPr lang="en-US" altLang="zh-CN" sz="2400" kern="0" dirty="0">
              <a:latin typeface="+mn-lt"/>
              <a:ea typeface="+mn-ea"/>
            </a:endParaRPr>
          </a:p>
          <a:p>
            <a:pPr marL="342900" indent="-342900">
              <a:lnSpc>
                <a:spcPct val="90000"/>
              </a:lnSpc>
              <a:spcBef>
                <a:spcPct val="20000"/>
              </a:spcBef>
              <a:defRPr/>
            </a:pPr>
            <a:endParaRPr lang="zh-CN" altLang="en-US" sz="2400" kern="0" dirty="0">
              <a:latin typeface="+mn-lt"/>
              <a:ea typeface="+mn-ea"/>
            </a:endParaRPr>
          </a:p>
        </p:txBody>
      </p:sp>
      <p:sp>
        <p:nvSpPr>
          <p:cNvPr id="19465" name="Rectangle 2"/>
          <p:cNvSpPr>
            <a:spLocks noChangeArrowheads="1"/>
          </p:cNvSpPr>
          <p:nvPr/>
        </p:nvSpPr>
        <p:spPr bwMode="auto">
          <a:xfrm>
            <a:off x="1524000" y="439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6" name="Rectangle 4"/>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7" name="Rectangle 14"/>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grpSp>
        <p:nvGrpSpPr>
          <p:cNvPr id="7" name="组合 65"/>
          <p:cNvGrpSpPr/>
          <p:nvPr/>
        </p:nvGrpSpPr>
        <p:grpSpPr>
          <a:xfrm rot="16200000">
            <a:off x="7989118" y="-1464492"/>
            <a:ext cx="857234" cy="3786214"/>
            <a:chOff x="4497301" y="2996952"/>
            <a:chExt cx="2260994" cy="1512168"/>
          </a:xfrm>
          <a:solidFill>
            <a:srgbClr val="3B79CE"/>
          </a:solidFill>
        </p:grpSpPr>
        <p:sp>
          <p:nvSpPr>
            <p:cNvPr id="67" name="燕尾形 66"/>
            <p:cNvSpPr/>
            <p:nvPr/>
          </p:nvSpPr>
          <p:spPr>
            <a:xfrm>
              <a:off x="4497301" y="2996952"/>
              <a:ext cx="675512" cy="1512168"/>
            </a:xfrm>
            <a:prstGeom prst="chevron">
              <a:avLst>
                <a:gd name="adj" fmla="val 34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8" name="燕尾形 67"/>
            <p:cNvSpPr/>
            <p:nvPr/>
          </p:nvSpPr>
          <p:spPr>
            <a:xfrm>
              <a:off x="4693431" y="2996952"/>
              <a:ext cx="792088" cy="151216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9" name="五边形 68"/>
            <p:cNvSpPr/>
            <p:nvPr/>
          </p:nvSpPr>
          <p:spPr>
            <a:xfrm>
              <a:off x="4833179" y="2996952"/>
              <a:ext cx="1925116" cy="1512168"/>
            </a:xfrm>
            <a:prstGeom prst="homePlat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19481" name="Rectangle 27"/>
          <p:cNvSpPr>
            <a:spLocks noGrp="1"/>
          </p:cNvSpPr>
          <p:nvPr>
            <p:ph type="title"/>
          </p:nvPr>
        </p:nvSpPr>
        <p:spPr>
          <a:xfrm>
            <a:off x="6596063" y="285751"/>
            <a:ext cx="3200400" cy="561975"/>
          </a:xfrm>
        </p:spPr>
        <p:txBody>
          <a:bodyPr/>
          <a:lstStyle/>
          <a:p>
            <a:r>
              <a:rPr lang="zh-CN" altLang="en-US" b="1" dirty="0">
                <a:latin typeface="微软雅黑" panose="020B0503020204020204" pitchFamily="34" charset="-122"/>
                <a:ea typeface="微软雅黑" panose="020B0503020204020204" pitchFamily="34" charset="-122"/>
              </a:rPr>
              <a:t>中职国家助学金</a:t>
            </a:r>
            <a:endParaRPr lang="zh-CN" altLang="en-US" b="1"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a:stretch>
            <a:fillRect/>
          </a:stretch>
        </p:blipFill>
        <p:spPr>
          <a:xfrm>
            <a:off x="30863" y="1805039"/>
            <a:ext cx="12192000" cy="3555400"/>
          </a:xfrm>
          <a:prstGeom prst="rect">
            <a:avLst/>
          </a:prstGeom>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noChangeArrowheads="1"/>
          </p:cNvSpPr>
          <p:nvPr>
            <p:ph type="title"/>
          </p:nvPr>
        </p:nvSpPr>
        <p:spPr/>
        <p:txBody>
          <a:bodyPr/>
          <a:lstStyle/>
          <a:p>
            <a:r>
              <a:rPr lang="zh-CN" altLang="en-US" dirty="0"/>
              <a:t>中职助学金分档管理</a:t>
            </a:r>
            <a:endParaRPr lang="zh-CN" altLang="en-US" dirty="0"/>
          </a:p>
        </p:txBody>
      </p:sp>
      <p:sp>
        <p:nvSpPr>
          <p:cNvPr id="5" name="内容占位符 3"/>
          <p:cNvSpPr>
            <a:spLocks noGrp="1"/>
          </p:cNvSpPr>
          <p:nvPr>
            <p:ph sz="half" idx="1"/>
          </p:nvPr>
        </p:nvSpPr>
        <p:spPr>
          <a:xfrm>
            <a:off x="2063751" y="1557338"/>
            <a:ext cx="8291513" cy="4824412"/>
          </a:xfrm>
        </p:spPr>
        <p:txBody>
          <a:bodyPr/>
          <a:lstStyle/>
          <a:p>
            <a:pPr>
              <a:defRPr/>
            </a:pPr>
            <a:r>
              <a:rPr lang="en-US" altLang="zh-CN" dirty="0"/>
              <a:t>1.</a:t>
            </a:r>
            <a:r>
              <a:rPr lang="zh-CN" altLang="en-US" dirty="0"/>
              <a:t>中职助学金分档由省级每学年设置一次，根据各省具体情况，选择</a:t>
            </a:r>
            <a:endParaRPr lang="en-US" altLang="zh-CN" dirty="0"/>
          </a:p>
          <a:p>
            <a:pPr>
              <a:defRPr/>
            </a:pPr>
            <a:r>
              <a:rPr lang="zh-CN" altLang="en-US" dirty="0"/>
              <a:t>①统一分档：全省统一分档；</a:t>
            </a:r>
            <a:endParaRPr lang="en-US" altLang="zh-CN" dirty="0"/>
          </a:p>
          <a:p>
            <a:pPr>
              <a:defRPr/>
            </a:pPr>
            <a:r>
              <a:rPr lang="zh-CN" altLang="en-US" dirty="0"/>
              <a:t>②直属学校统一分档：只设置直属学校统一分档、除直属学校之外的其他学校自由分档；</a:t>
            </a:r>
            <a:endParaRPr lang="en-US" altLang="zh-CN" dirty="0"/>
          </a:p>
          <a:p>
            <a:pPr>
              <a:defRPr/>
            </a:pPr>
            <a:r>
              <a:rPr lang="zh-CN" altLang="en-US" dirty="0"/>
              <a:t>③自由分档：直属学校、下级单位均可自由分档。</a:t>
            </a:r>
            <a:endParaRPr lang="en-US" altLang="zh-CN" dirty="0"/>
          </a:p>
          <a:p>
            <a:pPr marL="0" indent="0">
              <a:buNone/>
              <a:defRPr/>
            </a:pPr>
            <a:r>
              <a:rPr lang="zh-CN" altLang="en-US" dirty="0">
                <a:solidFill>
                  <a:srgbClr val="FF0000"/>
                </a:solidFill>
                <a:hlinkClick r:id="rId1" action="ppaction://hlinksldjump"/>
              </a:rPr>
              <a:t>        注意：只有管理部门有分档权限，主管部门即使选择自由分档，仍然是由主管部门对其直属学校填写分档信息。</a:t>
            </a:r>
            <a:endParaRPr lang="zh-CN" altLang="en-US" dirty="0">
              <a:solidFill>
                <a:srgbClr val="FF0000"/>
              </a:solidFill>
            </a:endParaRPr>
          </a:p>
          <a:p>
            <a:pPr marL="0" indent="0">
              <a:buNone/>
              <a:defRPr/>
            </a:pPr>
            <a:endParaRPr lang="zh-CN" altLang="en-US" dirty="0"/>
          </a:p>
        </p:txBody>
      </p:sp>
    </p:spTree>
  </p:cSld>
  <p:clrMapOvr>
    <a:masterClrMapping/>
  </p:clrMapOvr>
  <p:transition spd="med">
    <p:wheel spokes="3"/>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noChangeArrowheads="1"/>
          </p:cNvSpPr>
          <p:nvPr>
            <p:ph type="title"/>
          </p:nvPr>
        </p:nvSpPr>
        <p:spPr/>
        <p:txBody>
          <a:bodyPr/>
          <a:lstStyle/>
          <a:p>
            <a:r>
              <a:rPr lang="zh-CN" altLang="en-US" dirty="0"/>
              <a:t>中职助学金分档管理</a:t>
            </a:r>
            <a:endParaRPr lang="zh-CN" altLang="en-US" dirty="0"/>
          </a:p>
        </p:txBody>
      </p:sp>
      <p:sp>
        <p:nvSpPr>
          <p:cNvPr id="5" name="内容占位符 3"/>
          <p:cNvSpPr>
            <a:spLocks noGrp="1"/>
          </p:cNvSpPr>
          <p:nvPr>
            <p:ph sz="half" idx="1"/>
          </p:nvPr>
        </p:nvSpPr>
        <p:spPr>
          <a:xfrm>
            <a:off x="2063751" y="1557338"/>
            <a:ext cx="8291513" cy="4824412"/>
          </a:xfrm>
          <a:solidFill>
            <a:schemeClr val="bg1"/>
          </a:solidFill>
        </p:spPr>
        <p:txBody>
          <a:bodyPr/>
          <a:lstStyle/>
          <a:p>
            <a:pPr>
              <a:defRPr/>
            </a:pPr>
            <a:r>
              <a:rPr lang="en-US" altLang="zh-CN" dirty="0"/>
              <a:t>2.</a:t>
            </a:r>
            <a:r>
              <a:rPr lang="zh-CN" altLang="en-US" dirty="0"/>
              <a:t>学生名单中每月的应发金额，为分档金额的</a:t>
            </a:r>
            <a:r>
              <a:rPr lang="en-US" altLang="zh-CN" dirty="0"/>
              <a:t>1/10</a:t>
            </a:r>
            <a:r>
              <a:rPr lang="zh-CN" altLang="en-US" dirty="0"/>
              <a:t>。（因每学年有十个月）</a:t>
            </a:r>
            <a:endParaRPr lang="en-US" altLang="zh-CN" dirty="0"/>
          </a:p>
          <a:p>
            <a:pPr>
              <a:defRPr/>
            </a:pPr>
            <a:endParaRPr lang="en-US" altLang="zh-CN" dirty="0"/>
          </a:p>
          <a:p>
            <a:pPr>
              <a:defRPr/>
            </a:pPr>
            <a:endParaRPr lang="en-US" altLang="zh-CN" dirty="0"/>
          </a:p>
          <a:p>
            <a:pPr>
              <a:defRPr/>
            </a:pPr>
            <a:endParaRPr lang="en-US" altLang="zh-CN" dirty="0"/>
          </a:p>
          <a:p>
            <a:pPr marL="0" indent="0">
              <a:buNone/>
              <a:defRPr/>
            </a:pPr>
            <a:endParaRPr lang="zh-CN" altLang="en-US" dirty="0"/>
          </a:p>
        </p:txBody>
      </p:sp>
      <p:pic>
        <p:nvPicPr>
          <p:cNvPr id="2" name="图片 1"/>
          <p:cNvPicPr>
            <a:picLocks noChangeAspect="1"/>
          </p:cNvPicPr>
          <p:nvPr/>
        </p:nvPicPr>
        <p:blipFill>
          <a:blip r:embed="rId1"/>
          <a:stretch>
            <a:fillRect/>
          </a:stretch>
        </p:blipFill>
        <p:spPr>
          <a:xfrm>
            <a:off x="2747628" y="2465631"/>
            <a:ext cx="6696744" cy="3916119"/>
          </a:xfrm>
          <a:prstGeom prst="rect">
            <a:avLst/>
          </a:prstGeom>
        </p:spPr>
      </p:pic>
    </p:spTree>
  </p:cSld>
  <p:clrMapOvr>
    <a:masterClrMapping/>
  </p:clrMapOvr>
  <p:transition spd="med">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
          <p:cNvSpPr txBox="1">
            <a:spLocks noChangeArrowheads="1"/>
          </p:cNvSpPr>
          <p:nvPr/>
        </p:nvSpPr>
        <p:spPr bwMode="auto">
          <a:xfrm>
            <a:off x="1708731" y="1418293"/>
            <a:ext cx="8147050" cy="4641850"/>
          </a:xfrm>
          <a:prstGeom prst="rect">
            <a:avLst/>
          </a:prstGeom>
          <a:noFill/>
          <a:ln w="9525">
            <a:noFill/>
            <a:miter lim="800000"/>
          </a:ln>
        </p:spPr>
        <p:txBody>
          <a:bodyPr/>
          <a:lstStyle/>
          <a:p>
            <a:pPr marL="342900" indent="-342900">
              <a:lnSpc>
                <a:spcPct val="90000"/>
              </a:lnSpc>
              <a:spcBef>
                <a:spcPct val="20000"/>
              </a:spcBef>
              <a:defRPr/>
            </a:pPr>
            <a:endParaRPr lang="en-US" altLang="zh-CN" sz="2400" kern="0" dirty="0">
              <a:latin typeface="+mn-lt"/>
              <a:ea typeface="+mn-ea"/>
            </a:endParaRPr>
          </a:p>
          <a:p>
            <a:pPr marL="342900" indent="-342900">
              <a:lnSpc>
                <a:spcPct val="90000"/>
              </a:lnSpc>
              <a:spcBef>
                <a:spcPct val="20000"/>
              </a:spcBef>
              <a:defRPr/>
            </a:pPr>
            <a:endParaRPr lang="zh-CN" altLang="en-US" sz="2400" kern="0" dirty="0">
              <a:latin typeface="+mn-lt"/>
              <a:ea typeface="+mn-ea"/>
            </a:endParaRPr>
          </a:p>
        </p:txBody>
      </p:sp>
      <p:sp>
        <p:nvSpPr>
          <p:cNvPr id="19459" name="Rectangle 3"/>
          <p:cNvSpPr>
            <a:spLocks noChangeArrowheads="1"/>
          </p:cNvSpPr>
          <p:nvPr/>
        </p:nvSpPr>
        <p:spPr bwMode="auto">
          <a:xfrm>
            <a:off x="1524000" y="16822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0" name="Rectangle 4"/>
          <p:cNvSpPr>
            <a:spLocks noChangeArrowheads="1"/>
          </p:cNvSpPr>
          <p:nvPr/>
        </p:nvSpPr>
        <p:spPr bwMode="auto">
          <a:xfrm>
            <a:off x="1524000" y="109168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1" name="Rectangle 5"/>
          <p:cNvSpPr>
            <a:spLocks noChangeArrowheads="1"/>
          </p:cNvSpPr>
          <p:nvPr/>
        </p:nvSpPr>
        <p:spPr bwMode="auto">
          <a:xfrm>
            <a:off x="1524000" y="986909"/>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2" name="Rectangle 6"/>
          <p:cNvSpPr>
            <a:spLocks noChangeArrowheads="1"/>
          </p:cNvSpPr>
          <p:nvPr/>
        </p:nvSpPr>
        <p:spPr bwMode="auto">
          <a:xfrm>
            <a:off x="1524000" y="967859"/>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3" name="Rectangle 7"/>
          <p:cNvSpPr>
            <a:spLocks noChangeArrowheads="1"/>
          </p:cNvSpPr>
          <p:nvPr/>
        </p:nvSpPr>
        <p:spPr bwMode="auto">
          <a:xfrm>
            <a:off x="1524000" y="1067872"/>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4" name="Rectangle 8"/>
          <p:cNvSpPr>
            <a:spLocks noChangeArrowheads="1"/>
          </p:cNvSpPr>
          <p:nvPr/>
        </p:nvSpPr>
        <p:spPr bwMode="auto">
          <a:xfrm>
            <a:off x="1524000" y="9583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5" name="Rectangle 2"/>
          <p:cNvSpPr>
            <a:spLocks noChangeArrowheads="1"/>
          </p:cNvSpPr>
          <p:nvPr/>
        </p:nvSpPr>
        <p:spPr bwMode="auto">
          <a:xfrm>
            <a:off x="1524000" y="439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6" name="Rectangle 4"/>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7" name="Rectangle 14"/>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grpSp>
        <p:nvGrpSpPr>
          <p:cNvPr id="7" name="组合 65"/>
          <p:cNvGrpSpPr/>
          <p:nvPr/>
        </p:nvGrpSpPr>
        <p:grpSpPr>
          <a:xfrm rot="16200000">
            <a:off x="7989118" y="-1464492"/>
            <a:ext cx="857234" cy="3786214"/>
            <a:chOff x="4497301" y="2996952"/>
            <a:chExt cx="2260994" cy="1512168"/>
          </a:xfrm>
          <a:solidFill>
            <a:srgbClr val="3B79CE"/>
          </a:solidFill>
        </p:grpSpPr>
        <p:sp>
          <p:nvSpPr>
            <p:cNvPr id="67" name="燕尾形 66"/>
            <p:cNvSpPr/>
            <p:nvPr/>
          </p:nvSpPr>
          <p:spPr>
            <a:xfrm>
              <a:off x="4497301" y="2996952"/>
              <a:ext cx="675512" cy="1512168"/>
            </a:xfrm>
            <a:prstGeom prst="chevron">
              <a:avLst>
                <a:gd name="adj" fmla="val 34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8" name="燕尾形 67"/>
            <p:cNvSpPr/>
            <p:nvPr/>
          </p:nvSpPr>
          <p:spPr>
            <a:xfrm>
              <a:off x="4693431" y="2996952"/>
              <a:ext cx="792088" cy="151216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9" name="五边形 68"/>
            <p:cNvSpPr/>
            <p:nvPr/>
          </p:nvSpPr>
          <p:spPr>
            <a:xfrm>
              <a:off x="4833179" y="2996952"/>
              <a:ext cx="1925116" cy="1512168"/>
            </a:xfrm>
            <a:prstGeom prst="homePlat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19481" name="Rectangle 27"/>
          <p:cNvSpPr>
            <a:spLocks noGrp="1"/>
          </p:cNvSpPr>
          <p:nvPr>
            <p:ph type="title"/>
          </p:nvPr>
        </p:nvSpPr>
        <p:spPr>
          <a:xfrm>
            <a:off x="6596063" y="285751"/>
            <a:ext cx="3200400" cy="561975"/>
          </a:xfrm>
        </p:spPr>
        <p:txBody>
          <a:bodyPr/>
          <a:lstStyle/>
          <a:p>
            <a:r>
              <a:rPr lang="zh-CN" altLang="en-US" b="1" dirty="0">
                <a:latin typeface="微软雅黑" panose="020B0503020204020204" pitchFamily="34" charset="-122"/>
                <a:ea typeface="微软雅黑" panose="020B0503020204020204" pitchFamily="34" charset="-122"/>
              </a:rPr>
              <a:t>中职国家奖学金</a:t>
            </a:r>
            <a:endParaRPr lang="zh-CN" altLang="en-US" b="1" dirty="0">
              <a:latin typeface="微软雅黑" panose="020B0503020204020204" pitchFamily="34" charset="-122"/>
              <a:ea typeface="微软雅黑" panose="020B0503020204020204" pitchFamily="34" charset="-122"/>
            </a:endParaRPr>
          </a:p>
        </p:txBody>
      </p:sp>
      <p:sp>
        <p:nvSpPr>
          <p:cNvPr id="2" name="Rectangle 2"/>
          <p:cNvSpPr>
            <a:spLocks noChangeArrowheads="1"/>
          </p:cNvSpPr>
          <p:nvPr/>
        </p:nvSpPr>
        <p:spPr bwMode="auto">
          <a:xfrm>
            <a:off x="2855639" y="1005934"/>
            <a:ext cx="141501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8" name="对象 7"/>
          <p:cNvGraphicFramePr>
            <a:graphicFrameLocks noChangeAspect="1"/>
          </p:cNvGraphicFramePr>
          <p:nvPr/>
        </p:nvGraphicFramePr>
        <p:xfrm>
          <a:off x="3143672" y="1005935"/>
          <a:ext cx="6120680" cy="5784585"/>
        </p:xfrm>
        <a:graphic>
          <a:graphicData uri="http://schemas.openxmlformats.org/presentationml/2006/ole">
            <mc:AlternateContent xmlns:mc="http://schemas.openxmlformats.org/markup-compatibility/2006">
              <mc:Choice xmlns:v="urn:schemas-microsoft-com:vml" Requires="v">
                <p:oleObj spid="_x0000_s27690" name="Visio" r:id="rId1" imgW="4269105" imgH="5144770" progId="Visio.Drawing.15">
                  <p:embed/>
                </p:oleObj>
              </mc:Choice>
              <mc:Fallback>
                <p:oleObj name="Visio" r:id="rId1" imgW="4269105" imgH="5144770" progId="Visio.Drawing.15">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2" y="1005935"/>
                        <a:ext cx="6120680" cy="5784585"/>
                      </a:xfrm>
                      <a:prstGeom prst="rect">
                        <a:avLst/>
                      </a:prstGeom>
                      <a:noFill/>
                    </p:spPr>
                  </p:pic>
                </p:oleObj>
              </mc:Fallback>
            </mc:AlternateContent>
          </a:graphicData>
        </a:graphic>
      </p:graphicFrame>
      <p:grpSp>
        <p:nvGrpSpPr>
          <p:cNvPr id="39" name="组合 38"/>
          <p:cNvGrpSpPr/>
          <p:nvPr/>
        </p:nvGrpSpPr>
        <p:grpSpPr bwMode="auto">
          <a:xfrm>
            <a:off x="259052" y="1095953"/>
            <a:ext cx="3067295" cy="3125135"/>
            <a:chOff x="2455332" y="2564903"/>
            <a:chExt cx="2715627" cy="2715627"/>
          </a:xfrm>
        </p:grpSpPr>
        <p:pic>
          <p:nvPicPr>
            <p:cNvPr id="41" name="Picture 2" descr="http://www.72sc.com/png/UploadFiles_4404/200807/20080723230855590.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455332" y="2564903"/>
              <a:ext cx="2715627" cy="2715627"/>
            </a:xfrm>
            <a:prstGeom prst="rect">
              <a:avLst/>
            </a:prstGeom>
            <a:noFill/>
          </p:spPr>
        </p:pic>
        <p:sp>
          <p:nvSpPr>
            <p:cNvPr id="43" name="TextBox 40"/>
            <p:cNvSpPr txBox="1">
              <a:spLocks noChangeArrowheads="1"/>
            </p:cNvSpPr>
            <p:nvPr/>
          </p:nvSpPr>
          <p:spPr bwMode="auto">
            <a:xfrm>
              <a:off x="2584260" y="3054249"/>
              <a:ext cx="2495600" cy="1845380"/>
            </a:xfrm>
            <a:prstGeom prst="rect">
              <a:avLst/>
            </a:prstGeom>
            <a:noFill/>
            <a:ln w="9525">
              <a:noFill/>
              <a:miter lim="800000"/>
            </a:ln>
          </p:spPr>
          <p:txBody>
            <a:bodyPr wrap="square">
              <a:spAutoFit/>
            </a:bodyPr>
            <a:lstStyle/>
            <a:p>
              <a:pPr algn="ctr" eaLnBrk="1" hangingPunct="1"/>
              <a:r>
                <a:rPr lang="zh-CN" altLang="en-US" sz="2200" dirty="0">
                  <a:latin typeface="微软雅黑" panose="020B0503020204020204" pitchFamily="34" charset="-122"/>
                  <a:ea typeface="微软雅黑" panose="020B0503020204020204" pitchFamily="34" charset="-122"/>
                </a:rPr>
                <a:t>中职国奖，可从在校生、毕业生中选择。（在校生要求必须为全日制二年级或二年级以上学生；毕业生要求为应届毕业生）</a:t>
              </a:r>
              <a:endParaRPr lang="zh-CN" altLang="en-US" sz="2200" dirty="0">
                <a:latin typeface="微软雅黑" panose="020B0503020204020204" pitchFamily="34" charset="-122"/>
                <a:ea typeface="微软雅黑" panose="020B0503020204020204" pitchFamily="34" charset="-122"/>
              </a:endParaRPr>
            </a:p>
          </p:txBody>
        </p:sp>
      </p:grpSp>
      <p:grpSp>
        <p:nvGrpSpPr>
          <p:cNvPr id="48" name="组合 42"/>
          <p:cNvGrpSpPr/>
          <p:nvPr/>
        </p:nvGrpSpPr>
        <p:grpSpPr bwMode="auto">
          <a:xfrm>
            <a:off x="9022631" y="1194051"/>
            <a:ext cx="2928937" cy="2928938"/>
            <a:chOff x="2591843" y="2616310"/>
            <a:chExt cx="2236248" cy="2236248"/>
          </a:xfrm>
        </p:grpSpPr>
        <p:pic>
          <p:nvPicPr>
            <p:cNvPr id="50" name="Picture 2" descr="http://www.72sc.com/png/UploadFiles_4404/200807/20080723230855590.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2591843" y="2616310"/>
              <a:ext cx="2236248" cy="2236248"/>
            </a:xfrm>
            <a:prstGeom prst="rect">
              <a:avLst/>
            </a:prstGeom>
            <a:noFill/>
          </p:spPr>
        </p:pic>
        <p:sp>
          <p:nvSpPr>
            <p:cNvPr id="51" name="TextBox 44"/>
            <p:cNvSpPr txBox="1">
              <a:spLocks noChangeArrowheads="1"/>
            </p:cNvSpPr>
            <p:nvPr/>
          </p:nvSpPr>
          <p:spPr bwMode="auto">
            <a:xfrm>
              <a:off x="2726987" y="3148159"/>
              <a:ext cx="2046607" cy="1362929"/>
            </a:xfrm>
            <a:prstGeom prst="rect">
              <a:avLst/>
            </a:prstGeom>
            <a:noFill/>
            <a:ln w="9525">
              <a:noFill/>
              <a:miter lim="800000"/>
            </a:ln>
          </p:spPr>
          <p:txBody>
            <a:bodyPr>
              <a:spAutoFit/>
            </a:bodyPr>
            <a:lstStyle/>
            <a:p>
              <a:pPr algn="ctr" eaLnBrk="1" hangingPunct="1"/>
              <a:r>
                <a:rPr lang="zh-CN" altLang="en-US" sz="2200" dirty="0">
                  <a:latin typeface="微软雅黑" panose="020B0503020204020204" pitchFamily="34" charset="-122"/>
                  <a:ea typeface="微软雅黑" panose="020B0503020204020204" pitchFamily="34" charset="-122"/>
                </a:rPr>
                <a:t>目前数据采集方式支持页面录入，为结果录入。需要学校、主管部门对填报的数据进行审核</a:t>
              </a:r>
              <a:endParaRPr lang="zh-CN" altLang="en-US" sz="2200" dirty="0">
                <a:latin typeface="微软雅黑" panose="020B0503020204020204" pitchFamily="34" charset="-122"/>
                <a:ea typeface="微软雅黑" panose="020B0503020204020204" pitchFamily="34" charset="-122"/>
              </a:endParaRPr>
            </a:p>
          </p:txBody>
        </p:sp>
      </p:grpSp>
      <p:grpSp>
        <p:nvGrpSpPr>
          <p:cNvPr id="52" name="组合 59"/>
          <p:cNvGrpSpPr/>
          <p:nvPr/>
        </p:nvGrpSpPr>
        <p:grpSpPr bwMode="auto">
          <a:xfrm>
            <a:off x="484319" y="3840065"/>
            <a:ext cx="2566988" cy="2566988"/>
            <a:chOff x="2249264" y="2339359"/>
            <a:chExt cx="2566898" cy="2566898"/>
          </a:xfrm>
        </p:grpSpPr>
        <p:pic>
          <p:nvPicPr>
            <p:cNvPr id="53" name="Picture 2" descr="http://www.72sc.com/png/UploadFiles_4404/200807/20080723230855590.png"/>
            <p:cNvPicPr>
              <a:picLocks noChangeAspect="1" noChangeArrowheads="1"/>
            </p:cNvPicPr>
            <p:nvPr/>
          </p:nvPicPr>
          <p:blipFill>
            <a:blip r:embed="rId5" cstate="print">
              <a:duotone>
                <a:prstClr val="black"/>
                <a:srgbClr val="F79646">
                  <a:tint val="45000"/>
                  <a:satMod val="400000"/>
                </a:srgbClr>
              </a:duotone>
            </a:blip>
            <a:srcRect/>
            <a:stretch>
              <a:fillRect/>
            </a:stretch>
          </p:blipFill>
          <p:spPr bwMode="auto">
            <a:xfrm>
              <a:off x="2249264" y="2339359"/>
              <a:ext cx="2566898" cy="2566898"/>
            </a:xfrm>
            <a:prstGeom prst="rect">
              <a:avLst/>
            </a:prstGeom>
            <a:noFill/>
          </p:spPr>
        </p:pic>
        <p:sp>
          <p:nvSpPr>
            <p:cNvPr id="55" name="TextBox 61"/>
            <p:cNvSpPr txBox="1">
              <a:spLocks noChangeArrowheads="1"/>
            </p:cNvSpPr>
            <p:nvPr/>
          </p:nvSpPr>
          <p:spPr bwMode="auto">
            <a:xfrm>
              <a:off x="2576399" y="2676565"/>
              <a:ext cx="1873665" cy="2123583"/>
            </a:xfrm>
            <a:prstGeom prst="rect">
              <a:avLst/>
            </a:prstGeom>
            <a:noFill/>
            <a:ln w="9525">
              <a:noFill/>
              <a:miter lim="800000"/>
            </a:ln>
          </p:spPr>
          <p:txBody>
            <a:bodyPr wrap="square">
              <a:spAutoFit/>
            </a:bodyPr>
            <a:lstStyle/>
            <a:p>
              <a:pPr algn="ctr" eaLnBrk="1" hangingPunct="1"/>
              <a:r>
                <a:rPr lang="zh-CN" altLang="en-US" sz="2200" dirty="0">
                  <a:latin typeface="微软雅黑" panose="020B0503020204020204" pitchFamily="34" charset="-122"/>
                  <a:ea typeface="微软雅黑" panose="020B0503020204020204" pitchFamily="34" charset="-122"/>
                </a:rPr>
                <a:t>每学年</a:t>
              </a:r>
              <a:r>
                <a:rPr lang="en-US" altLang="zh-CN" sz="2200" dirty="0">
                  <a:latin typeface="微软雅黑" panose="020B0503020204020204" pitchFamily="34" charset="-122"/>
                  <a:ea typeface="微软雅黑" panose="020B0503020204020204" pitchFamily="34" charset="-122"/>
                </a:rPr>
                <a:t>9</a:t>
              </a:r>
              <a:r>
                <a:rPr lang="zh-CN" altLang="en-US" sz="2200" dirty="0">
                  <a:latin typeface="微软雅黑" panose="020B0503020204020204" pitchFamily="34" charset="-122"/>
                  <a:ea typeface="微软雅黑" panose="020B0503020204020204" pitchFamily="34" charset="-122"/>
                </a:rPr>
                <a:t>月份开始，填报上一学年的奖学金名单，每学年只需上报一次</a:t>
              </a:r>
              <a:endParaRPr lang="zh-CN" altLang="en-US" sz="2200" dirty="0">
                <a:latin typeface="微软雅黑" panose="020B0503020204020204" pitchFamily="34" charset="-122"/>
                <a:ea typeface="微软雅黑" panose="020B0503020204020204" pitchFamily="34" charset="-122"/>
              </a:endParaRPr>
            </a:p>
          </p:txBody>
        </p:sp>
      </p:gr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39"/>
                                        </p:tgtEl>
                                        <p:attrNameLst>
                                          <p:attrName>style.visibility</p:attrName>
                                        </p:attrNameLst>
                                      </p:cBhvr>
                                      <p:to>
                                        <p:strVal val="visible"/>
                                      </p:to>
                                    </p:set>
                                    <p:anim calcmode="lin" valueType="num">
                                      <p:cBhvr>
                                        <p:cTn id="9" dur="500" fill="hold"/>
                                        <p:tgtEl>
                                          <p:spTgt spid="39"/>
                                        </p:tgtEl>
                                        <p:attrNameLst>
                                          <p:attrName>ppt_w</p:attrName>
                                        </p:attrNameLst>
                                      </p:cBhvr>
                                      <p:tavLst>
                                        <p:tav tm="0">
                                          <p:val>
                                            <p:fltVal val="0"/>
                                          </p:val>
                                        </p:tav>
                                        <p:tav tm="100000">
                                          <p:val>
                                            <p:strVal val="#ppt_w"/>
                                          </p:val>
                                        </p:tav>
                                      </p:tavLst>
                                    </p:anim>
                                    <p:anim calcmode="lin" valueType="num">
                                      <p:cBhvr>
                                        <p:cTn id="10" dur="500" fill="hold"/>
                                        <p:tgtEl>
                                          <p:spTgt spid="39"/>
                                        </p:tgtEl>
                                        <p:attrNameLst>
                                          <p:attrName>ppt_h</p:attrName>
                                        </p:attrNameLst>
                                      </p:cBhvr>
                                      <p:tavLst>
                                        <p:tav tm="0">
                                          <p:val>
                                            <p:fltVal val="0"/>
                                          </p:val>
                                        </p:tav>
                                        <p:tav tm="100000">
                                          <p:val>
                                            <p:strVal val="#ppt_h"/>
                                          </p:val>
                                        </p:tav>
                                      </p:tavLst>
                                    </p:anim>
                                    <p:animEffect transition="in" filter="fade">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3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childTnLst>
                                </p:cTn>
                              </p:par>
                              <p:par>
                                <p:cTn id="20" presetID="53" presetClass="entr" presetSubtype="16"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childTnLst>
                                    <p:anim calcmode="lin" valueType="num">
                                      <p:cBhvr>
                                        <p:cTn id="28" dur="1000"/>
                                        <p:tgtEl>
                                          <p:spTgt spid="52"/>
                                        </p:tgtEl>
                                        <p:attrNameLst>
                                          <p:attrName>ppt_w</p:attrName>
                                        </p:attrNameLst>
                                      </p:cBhvr>
                                      <p:tavLst>
                                        <p:tav tm="0">
                                          <p:val>
                                            <p:strVal val="ppt_w"/>
                                          </p:val>
                                        </p:tav>
                                        <p:tav tm="100000">
                                          <p:val>
                                            <p:fltVal val="0"/>
                                          </p:val>
                                        </p:tav>
                                      </p:tavLst>
                                    </p:anim>
                                    <p:anim calcmode="lin" valueType="num">
                                      <p:cBhvr>
                                        <p:cTn id="29" dur="1000"/>
                                        <p:tgtEl>
                                          <p:spTgt spid="52"/>
                                        </p:tgtEl>
                                        <p:attrNameLst>
                                          <p:attrName>ppt_h</p:attrName>
                                        </p:attrNameLst>
                                      </p:cBhvr>
                                      <p:tavLst>
                                        <p:tav tm="0">
                                          <p:val>
                                            <p:strVal val="ppt_h"/>
                                          </p:val>
                                        </p:tav>
                                        <p:tav tm="100000">
                                          <p:val>
                                            <p:fltVal val="0"/>
                                          </p:val>
                                        </p:tav>
                                      </p:tavLst>
                                    </p:anim>
                                    <p:anim calcmode="lin" valueType="num">
                                      <p:cBhvr>
                                        <p:cTn id="30" dur="1000"/>
                                        <p:tgtEl>
                                          <p:spTgt spid="52"/>
                                        </p:tgtEl>
                                        <p:attrNameLst>
                                          <p:attrName>style.rotation</p:attrName>
                                        </p:attrNameLst>
                                      </p:cBhvr>
                                      <p:tavLst>
                                        <p:tav tm="0">
                                          <p:val>
                                            <p:fltVal val="0"/>
                                          </p:val>
                                        </p:tav>
                                        <p:tav tm="100000">
                                          <p:val>
                                            <p:fltVal val="90"/>
                                          </p:val>
                                        </p:tav>
                                      </p:tavLst>
                                    </p:anim>
                                    <p:animEffect transition="out" filter="fade">
                                      <p:cBhvr>
                                        <p:cTn id="31" dur="1000"/>
                                        <p:tgtEl>
                                          <p:spTgt spid="52"/>
                                        </p:tgtEl>
                                      </p:cBhvr>
                                    </p:animEffect>
                                    <p:set>
                                      <p:cBhvr>
                                        <p:cTn id="32" dur="1" fill="hold">
                                          <p:stCondLst>
                                            <p:cond delay="999"/>
                                          </p:stCondLst>
                                        </p:cTn>
                                        <p:tgtEl>
                                          <p:spTgt spid="5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53" presetClass="entr" presetSubtype="16"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
          <p:cNvSpPr txBox="1">
            <a:spLocks noChangeArrowheads="1"/>
          </p:cNvSpPr>
          <p:nvPr/>
        </p:nvSpPr>
        <p:spPr bwMode="auto">
          <a:xfrm>
            <a:off x="1708731" y="1418293"/>
            <a:ext cx="8147050" cy="4641850"/>
          </a:xfrm>
          <a:prstGeom prst="rect">
            <a:avLst/>
          </a:prstGeom>
          <a:noFill/>
          <a:ln w="9525">
            <a:noFill/>
            <a:miter lim="800000"/>
          </a:ln>
        </p:spPr>
        <p:txBody>
          <a:bodyPr/>
          <a:lstStyle/>
          <a:p>
            <a:pPr marL="342900" indent="-342900">
              <a:lnSpc>
                <a:spcPct val="90000"/>
              </a:lnSpc>
              <a:spcBef>
                <a:spcPct val="20000"/>
              </a:spcBef>
              <a:defRPr/>
            </a:pPr>
            <a:endParaRPr lang="en-US" altLang="zh-CN" sz="2400" kern="0" dirty="0">
              <a:latin typeface="+mn-lt"/>
              <a:ea typeface="+mn-ea"/>
            </a:endParaRPr>
          </a:p>
          <a:p>
            <a:pPr marL="342900" indent="-342900">
              <a:lnSpc>
                <a:spcPct val="90000"/>
              </a:lnSpc>
              <a:spcBef>
                <a:spcPct val="20000"/>
              </a:spcBef>
              <a:defRPr/>
            </a:pPr>
            <a:endParaRPr lang="zh-CN" altLang="en-US" sz="2400" kern="0" dirty="0">
              <a:latin typeface="+mn-lt"/>
              <a:ea typeface="+mn-ea"/>
            </a:endParaRPr>
          </a:p>
        </p:txBody>
      </p:sp>
      <p:sp>
        <p:nvSpPr>
          <p:cNvPr id="19459" name="Rectangle 3"/>
          <p:cNvSpPr>
            <a:spLocks noChangeArrowheads="1"/>
          </p:cNvSpPr>
          <p:nvPr/>
        </p:nvSpPr>
        <p:spPr bwMode="auto">
          <a:xfrm>
            <a:off x="1524000" y="16822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0" name="Rectangle 4"/>
          <p:cNvSpPr>
            <a:spLocks noChangeArrowheads="1"/>
          </p:cNvSpPr>
          <p:nvPr/>
        </p:nvSpPr>
        <p:spPr bwMode="auto">
          <a:xfrm>
            <a:off x="1524000" y="109168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1" name="Rectangle 5"/>
          <p:cNvSpPr>
            <a:spLocks noChangeArrowheads="1"/>
          </p:cNvSpPr>
          <p:nvPr/>
        </p:nvSpPr>
        <p:spPr bwMode="auto">
          <a:xfrm>
            <a:off x="1524000" y="986909"/>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2" name="Rectangle 6"/>
          <p:cNvSpPr>
            <a:spLocks noChangeArrowheads="1"/>
          </p:cNvSpPr>
          <p:nvPr/>
        </p:nvSpPr>
        <p:spPr bwMode="auto">
          <a:xfrm>
            <a:off x="1524000" y="967859"/>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3" name="Rectangle 7"/>
          <p:cNvSpPr>
            <a:spLocks noChangeArrowheads="1"/>
          </p:cNvSpPr>
          <p:nvPr/>
        </p:nvSpPr>
        <p:spPr bwMode="auto">
          <a:xfrm>
            <a:off x="1524000" y="1067872"/>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4" name="Rectangle 8"/>
          <p:cNvSpPr>
            <a:spLocks noChangeArrowheads="1"/>
          </p:cNvSpPr>
          <p:nvPr/>
        </p:nvSpPr>
        <p:spPr bwMode="auto">
          <a:xfrm>
            <a:off x="1524000" y="9583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5" name="Rectangle 2"/>
          <p:cNvSpPr>
            <a:spLocks noChangeArrowheads="1"/>
          </p:cNvSpPr>
          <p:nvPr/>
        </p:nvSpPr>
        <p:spPr bwMode="auto">
          <a:xfrm>
            <a:off x="1524000" y="439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6" name="Rectangle 4"/>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19467" name="Rectangle 14"/>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grpSp>
        <p:nvGrpSpPr>
          <p:cNvPr id="7" name="组合 65"/>
          <p:cNvGrpSpPr/>
          <p:nvPr/>
        </p:nvGrpSpPr>
        <p:grpSpPr>
          <a:xfrm rot="16200000">
            <a:off x="7989118" y="-1464492"/>
            <a:ext cx="857234" cy="3786214"/>
            <a:chOff x="4497301" y="2996952"/>
            <a:chExt cx="2260994" cy="1512168"/>
          </a:xfrm>
          <a:solidFill>
            <a:srgbClr val="3B79CE"/>
          </a:solidFill>
        </p:grpSpPr>
        <p:sp>
          <p:nvSpPr>
            <p:cNvPr id="67" name="燕尾形 66"/>
            <p:cNvSpPr/>
            <p:nvPr/>
          </p:nvSpPr>
          <p:spPr>
            <a:xfrm>
              <a:off x="4497301" y="2996952"/>
              <a:ext cx="675512" cy="1512168"/>
            </a:xfrm>
            <a:prstGeom prst="chevron">
              <a:avLst>
                <a:gd name="adj" fmla="val 34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8" name="燕尾形 67"/>
            <p:cNvSpPr/>
            <p:nvPr/>
          </p:nvSpPr>
          <p:spPr>
            <a:xfrm>
              <a:off x="4693431" y="2996952"/>
              <a:ext cx="792088" cy="151216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9" name="五边形 68"/>
            <p:cNvSpPr/>
            <p:nvPr/>
          </p:nvSpPr>
          <p:spPr>
            <a:xfrm>
              <a:off x="4833179" y="2996952"/>
              <a:ext cx="1925116" cy="1512168"/>
            </a:xfrm>
            <a:prstGeom prst="homePlat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19481" name="Rectangle 27"/>
          <p:cNvSpPr>
            <a:spLocks noGrp="1"/>
          </p:cNvSpPr>
          <p:nvPr>
            <p:ph type="title"/>
          </p:nvPr>
        </p:nvSpPr>
        <p:spPr>
          <a:xfrm>
            <a:off x="6596063" y="285751"/>
            <a:ext cx="3200400" cy="561975"/>
          </a:xfrm>
        </p:spPr>
        <p:txBody>
          <a:bodyPr/>
          <a:lstStyle/>
          <a:p>
            <a:r>
              <a:rPr lang="zh-CN" altLang="en-US" b="1" dirty="0">
                <a:latin typeface="微软雅黑" panose="020B0503020204020204" pitchFamily="34" charset="-122"/>
                <a:ea typeface="微软雅黑" panose="020B0503020204020204" pitchFamily="34" charset="-122"/>
              </a:rPr>
              <a:t>中职国家奖学金</a:t>
            </a:r>
            <a:endParaRPr lang="zh-CN" altLang="en-US" b="1" dirty="0">
              <a:latin typeface="微软雅黑" panose="020B0503020204020204" pitchFamily="34" charset="-122"/>
              <a:ea typeface="微软雅黑" panose="020B0503020204020204" pitchFamily="34" charset="-122"/>
            </a:endParaRPr>
          </a:p>
        </p:txBody>
      </p:sp>
      <p:sp>
        <p:nvSpPr>
          <p:cNvPr id="2" name="Rectangle 2"/>
          <p:cNvSpPr>
            <a:spLocks noChangeArrowheads="1"/>
          </p:cNvSpPr>
          <p:nvPr/>
        </p:nvSpPr>
        <p:spPr bwMode="auto">
          <a:xfrm>
            <a:off x="2855639" y="1005934"/>
            <a:ext cx="141501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8" name="对象 7"/>
          <p:cNvGraphicFramePr>
            <a:graphicFrameLocks noChangeAspect="1"/>
          </p:cNvGraphicFramePr>
          <p:nvPr/>
        </p:nvGraphicFramePr>
        <p:xfrm>
          <a:off x="3143672" y="1005935"/>
          <a:ext cx="6120680" cy="5784585"/>
        </p:xfrm>
        <a:graphic>
          <a:graphicData uri="http://schemas.openxmlformats.org/presentationml/2006/ole">
            <mc:AlternateContent xmlns:mc="http://schemas.openxmlformats.org/markup-compatibility/2006">
              <mc:Choice xmlns:v="urn:schemas-microsoft-com:vml" Requires="v">
                <p:oleObj spid="_x0000_s28685" name="Visio" r:id="rId1" imgW="4269105" imgH="5144770" progId="Visio.Drawing.15">
                  <p:embed/>
                </p:oleObj>
              </mc:Choice>
              <mc:Fallback>
                <p:oleObj name="Visio" r:id="rId1" imgW="4269105" imgH="5144770" progId="Visio.Drawing.15">
                  <p:embed/>
                  <p:pic>
                    <p:nvPicPr>
                      <p:cNvPr id="0" name="对象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2" y="1005935"/>
                        <a:ext cx="6120680" cy="5784585"/>
                      </a:xfrm>
                      <a:prstGeom prst="rect">
                        <a:avLst/>
                      </a:prstGeom>
                      <a:noFill/>
                    </p:spPr>
                  </p:pic>
                </p:oleObj>
              </mc:Fallback>
            </mc:AlternateContent>
          </a:graphicData>
        </a:graphic>
      </p:graphicFrame>
    </p:spTree>
  </p:cSld>
  <p:clrMapOvr>
    <a:masterClrMapping/>
  </p:clrMapOvr>
  <p:transition spd="med">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p:cNvSpPr txBox="1"/>
          <p:nvPr/>
        </p:nvSpPr>
        <p:spPr>
          <a:xfrm>
            <a:off x="5095875" y="2708275"/>
            <a:ext cx="5111750" cy="647700"/>
          </a:xfrm>
          <a:prstGeom prst="rect">
            <a:avLst/>
          </a:prstGeom>
          <a:noFill/>
        </p:spPr>
        <p:txBody>
          <a:bodyPr>
            <a:spAutoFit/>
          </a:bodyPr>
          <a:lstStyle/>
          <a:p>
            <a:pPr algn="ctr" eaLnBrk="1" hangingPunct="1">
              <a:defRPr/>
            </a:pP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一、系统建设内容</a:t>
            </a:r>
            <a:endPar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1524000" y="3429000"/>
            <a:ext cx="12199938" cy="0"/>
          </a:xfrm>
          <a:prstGeom prst="line">
            <a:avLst/>
          </a:prstGeom>
          <a:no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cxnSp>
      <p:sp>
        <p:nvSpPr>
          <p:cNvPr id="15" name="燕尾形 14"/>
          <p:cNvSpPr/>
          <p:nvPr/>
        </p:nvSpPr>
        <p:spPr>
          <a:xfrm>
            <a:off x="10382250" y="3536951"/>
            <a:ext cx="107950" cy="28892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6" name="燕尾形 15"/>
          <p:cNvSpPr/>
          <p:nvPr/>
        </p:nvSpPr>
        <p:spPr>
          <a:xfrm>
            <a:off x="10494963" y="3536951"/>
            <a:ext cx="107950" cy="28892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7" name="矩形 16"/>
          <p:cNvSpPr/>
          <p:nvPr/>
        </p:nvSpPr>
        <p:spPr>
          <a:xfrm>
            <a:off x="6573838" y="3605213"/>
            <a:ext cx="3598862" cy="461962"/>
          </a:xfrm>
          <a:prstGeom prst="rect">
            <a:avLst/>
          </a:prstGeom>
        </p:spPr>
        <p:txBody>
          <a:bodyPr>
            <a:spAutoFit/>
          </a:bodyPr>
          <a:lstStyle/>
          <a:p>
            <a:pPr marL="285750" indent="-285750" eaLnBrk="1" hangingPunct="1">
              <a:buFont typeface="Arial" panose="020B0604020202020204" pitchFamily="34" charset="0"/>
              <a:buChar char="•"/>
              <a:defRPr/>
            </a:pPr>
            <a:r>
              <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rPr>
              <a:t>业务范围</a:t>
            </a:r>
            <a:endPar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6573838" y="4037013"/>
            <a:ext cx="3598862" cy="461962"/>
          </a:xfrm>
          <a:prstGeom prst="rect">
            <a:avLst/>
          </a:prstGeom>
        </p:spPr>
        <p:txBody>
          <a:bodyPr>
            <a:spAutoFit/>
          </a:bodyPr>
          <a:lstStyle/>
          <a:p>
            <a:pPr marL="285750" indent="-285750" eaLnBrk="1" hangingPunct="1">
              <a:buFont typeface="Arial" panose="020B0604020202020204" pitchFamily="34" charset="0"/>
              <a:buChar char="•"/>
              <a:defRPr/>
            </a:pPr>
            <a:r>
              <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rPr>
              <a:t>用户范围</a:t>
            </a:r>
            <a:endPar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6573838" y="4468813"/>
            <a:ext cx="3598862" cy="461962"/>
          </a:xfrm>
          <a:prstGeom prst="rect">
            <a:avLst/>
          </a:prstGeom>
        </p:spPr>
        <p:txBody>
          <a:bodyPr>
            <a:spAutoFit/>
          </a:bodyPr>
          <a:lstStyle/>
          <a:p>
            <a:pPr marL="285750" indent="-285750" eaLnBrk="1" hangingPunct="1">
              <a:buFont typeface="Arial" panose="020B0604020202020204" pitchFamily="34" charset="0"/>
              <a:buChar char="•"/>
              <a:defRPr/>
            </a:pPr>
            <a:r>
              <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rPr>
              <a:t>功能范围</a:t>
            </a:r>
            <a:endPar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6573838" y="4900613"/>
            <a:ext cx="3598862" cy="461962"/>
          </a:xfrm>
          <a:prstGeom prst="rect">
            <a:avLst/>
          </a:prstGeom>
        </p:spPr>
        <p:txBody>
          <a:bodyPr>
            <a:spAutoFit/>
          </a:bodyPr>
          <a:lstStyle/>
          <a:p>
            <a:pPr marL="285750" indent="-285750" eaLnBrk="1" hangingPunct="1">
              <a:buFont typeface="Arial" panose="020B0604020202020204" pitchFamily="34" charset="0"/>
              <a:buChar char="•"/>
              <a:defRPr/>
            </a:pPr>
            <a:r>
              <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rPr>
              <a:t>集成范围</a:t>
            </a:r>
            <a:endPar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7"/>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Scale>
                                      <p:cBhvr>
                                        <p:cTn id="13"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
                                        </p:tgtEl>
                                        <p:attrNameLst>
                                          <p:attrName>ppt_x</p:attrName>
                                          <p:attrName>ppt_y</p:attrName>
                                        </p:attrNameLst>
                                      </p:cBhvr>
                                    </p:animMotion>
                                    <p:animEffect transition="in" filter="fade">
                                      <p:cBhvr>
                                        <p:cTn id="15" dur="1000"/>
                                        <p:tgtEl>
                                          <p:spTgt spid="17"/>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18"/>
                                        </p:tgtEl>
                                        <p:attrNameLst>
                                          <p:attrName>style.visibility</p:attrName>
                                        </p:attrNameLst>
                                      </p:cBhvr>
                                      <p:to>
                                        <p:strVal val="visible"/>
                                      </p:to>
                                    </p:set>
                                    <p:animScale>
                                      <p:cBhvr>
                                        <p:cTn id="18"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8"/>
                                        </p:tgtEl>
                                        <p:attrNameLst>
                                          <p:attrName>ppt_x</p:attrName>
                                          <p:attrName>ppt_y</p:attrName>
                                        </p:attrNameLst>
                                      </p:cBhvr>
                                    </p:animMotion>
                                    <p:animEffect transition="in" filter="fade">
                                      <p:cBhvr>
                                        <p:cTn id="20" dur="1000"/>
                                        <p:tgtEl>
                                          <p:spTgt spid="18"/>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19"/>
                                        </p:tgtEl>
                                        <p:attrNameLst>
                                          <p:attrName>style.visibility</p:attrName>
                                        </p:attrNameLst>
                                      </p:cBhvr>
                                      <p:to>
                                        <p:strVal val="visible"/>
                                      </p:to>
                                    </p:set>
                                    <p:animScale>
                                      <p:cBhvr>
                                        <p:cTn id="23"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9"/>
                                        </p:tgtEl>
                                        <p:attrNameLst>
                                          <p:attrName>ppt_x</p:attrName>
                                          <p:attrName>ppt_y</p:attrName>
                                        </p:attrNameLst>
                                      </p:cBhvr>
                                    </p:animMotion>
                                    <p:animEffect transition="in" filter="fade">
                                      <p:cBhvr>
                                        <p:cTn id="25" dur="1000"/>
                                        <p:tgtEl>
                                          <p:spTgt spid="19"/>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20"/>
                                        </p:tgtEl>
                                        <p:attrNameLst>
                                          <p:attrName>style.visibility</p:attrName>
                                        </p:attrNameLst>
                                      </p:cBhvr>
                                      <p:to>
                                        <p:strVal val="visible"/>
                                      </p:to>
                                    </p:set>
                                    <p:animScale>
                                      <p:cBhvr>
                                        <p:cTn id="28"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0"/>
                                        </p:tgtEl>
                                        <p:attrNameLst>
                                          <p:attrName>ppt_x</p:attrName>
                                          <p:attrName>ppt_y</p:attrName>
                                        </p:attrNameLst>
                                      </p:cBhvr>
                                    </p:animMotion>
                                    <p:animEffect transition="in" filter="fade">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35960" y="260648"/>
            <a:ext cx="5966883" cy="836614"/>
          </a:xfrm>
        </p:spPr>
        <p:txBody>
          <a:bodyPr/>
          <a:lstStyle/>
          <a:p>
            <a:r>
              <a:rPr lang="zh-CN" altLang="en-US" b="1" dirty="0">
                <a:latin typeface="微软雅黑" panose="020B0503020204020204" pitchFamily="34" charset="-122"/>
                <a:ea typeface="微软雅黑" panose="020B0503020204020204" pitchFamily="34" charset="-122"/>
              </a:rPr>
              <a:t>地方资助</a:t>
            </a:r>
            <a:br>
              <a:rPr lang="zh-CN" altLang="en-US" b="1" dirty="0">
                <a:latin typeface="微软雅黑" panose="020B0503020204020204" pitchFamily="34" charset="-122"/>
                <a:ea typeface="微软雅黑" panose="020B0503020204020204" pitchFamily="34" charset="-122"/>
              </a:rPr>
            </a:br>
            <a:endParaRPr lang="zh-CN" altLang="en-US" dirty="0"/>
          </a:p>
        </p:txBody>
      </p:sp>
      <p:sp>
        <p:nvSpPr>
          <p:cNvPr id="11" name="Rectangle 4"/>
          <p:cNvSpPr>
            <a:spLocks noChangeArrowheads="1"/>
          </p:cNvSpPr>
          <p:nvPr/>
        </p:nvSpPr>
        <p:spPr bwMode="auto">
          <a:xfrm>
            <a:off x="3792760" y="145894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2" name="对象 11"/>
          <p:cNvGraphicFramePr>
            <a:graphicFrameLocks noChangeAspect="1"/>
          </p:cNvGraphicFramePr>
          <p:nvPr/>
        </p:nvGraphicFramePr>
        <p:xfrm>
          <a:off x="3215681" y="990938"/>
          <a:ext cx="5860839" cy="5318382"/>
        </p:xfrm>
        <a:graphic>
          <a:graphicData uri="http://schemas.openxmlformats.org/presentationml/2006/ole">
            <mc:AlternateContent xmlns:mc="http://schemas.openxmlformats.org/markup-compatibility/2006">
              <mc:Choice xmlns:v="urn:schemas-microsoft-com:vml" Requires="v">
                <p:oleObj spid="_x0000_s25677" name="Visio" r:id="rId1" imgW="5346700" imgH="4876800" progId="Visio.Drawing.11">
                  <p:embed/>
                </p:oleObj>
              </mc:Choice>
              <mc:Fallback>
                <p:oleObj name="Visio" r:id="rId1" imgW="5346700" imgH="4876800" progId="Visio.Drawing.11">
                  <p:embed/>
                  <p:pic>
                    <p:nvPicPr>
                      <p:cNvPr id="0" name="对象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1" y="990938"/>
                        <a:ext cx="5860839" cy="5318382"/>
                      </a:xfrm>
                      <a:prstGeom prst="rect">
                        <a:avLst/>
                      </a:prstGeom>
                      <a:noFill/>
                    </p:spPr>
                  </p:pic>
                </p:oleObj>
              </mc:Fallback>
            </mc:AlternateContent>
          </a:graphicData>
        </a:graphic>
      </p:graphicFrame>
    </p:spTree>
  </p:cSld>
  <p:clrMapOvr>
    <a:masterClrMapping/>
  </p:clrMapOvr>
  <p:transition spd="med">
    <p:pull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
          <p:cNvSpPr txBox="1">
            <a:spLocks noChangeArrowheads="1"/>
          </p:cNvSpPr>
          <p:nvPr/>
        </p:nvSpPr>
        <p:spPr bwMode="auto">
          <a:xfrm>
            <a:off x="2063750" y="1557338"/>
            <a:ext cx="8147050" cy="4641850"/>
          </a:xfrm>
          <a:prstGeom prst="rect">
            <a:avLst/>
          </a:prstGeom>
          <a:noFill/>
          <a:ln w="9525">
            <a:noFill/>
            <a:miter lim="800000"/>
          </a:ln>
        </p:spPr>
        <p:txBody>
          <a:bodyPr/>
          <a:lstStyle/>
          <a:p>
            <a:pPr marL="342900" indent="-342900">
              <a:lnSpc>
                <a:spcPct val="90000"/>
              </a:lnSpc>
              <a:spcBef>
                <a:spcPct val="20000"/>
              </a:spcBef>
              <a:defRPr/>
            </a:pPr>
            <a:endParaRPr lang="en-US" altLang="zh-CN" sz="2400" kern="0" dirty="0">
              <a:latin typeface="+mn-lt"/>
              <a:ea typeface="+mn-ea"/>
            </a:endParaRPr>
          </a:p>
          <a:p>
            <a:pPr marL="342900" indent="-342900">
              <a:lnSpc>
                <a:spcPct val="90000"/>
              </a:lnSpc>
              <a:spcBef>
                <a:spcPct val="20000"/>
              </a:spcBef>
              <a:defRPr/>
            </a:pPr>
            <a:endParaRPr lang="zh-CN" altLang="en-US" sz="2400" kern="0" dirty="0">
              <a:latin typeface="+mn-lt"/>
              <a:ea typeface="+mn-ea"/>
            </a:endParaRPr>
          </a:p>
        </p:txBody>
      </p:sp>
      <p:sp>
        <p:nvSpPr>
          <p:cNvPr id="21507" name="Rectangle 3"/>
          <p:cNvSpPr>
            <a:spLocks noChangeArrowheads="1"/>
          </p:cNvSpPr>
          <p:nvPr/>
        </p:nvSpPr>
        <p:spPr bwMode="auto">
          <a:xfrm>
            <a:off x="1524000" y="16822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21508" name="Rectangle 4"/>
          <p:cNvSpPr>
            <a:spLocks noChangeArrowheads="1"/>
          </p:cNvSpPr>
          <p:nvPr/>
        </p:nvSpPr>
        <p:spPr bwMode="auto">
          <a:xfrm>
            <a:off x="1524000" y="109168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21509" name="Rectangle 5"/>
          <p:cNvSpPr>
            <a:spLocks noChangeArrowheads="1"/>
          </p:cNvSpPr>
          <p:nvPr/>
        </p:nvSpPr>
        <p:spPr bwMode="auto">
          <a:xfrm>
            <a:off x="1524000" y="986909"/>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21510" name="Rectangle 6"/>
          <p:cNvSpPr>
            <a:spLocks noChangeArrowheads="1"/>
          </p:cNvSpPr>
          <p:nvPr/>
        </p:nvSpPr>
        <p:spPr bwMode="auto">
          <a:xfrm>
            <a:off x="1524000" y="967859"/>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21511" name="Rectangle 7"/>
          <p:cNvSpPr>
            <a:spLocks noChangeArrowheads="1"/>
          </p:cNvSpPr>
          <p:nvPr/>
        </p:nvSpPr>
        <p:spPr bwMode="auto">
          <a:xfrm>
            <a:off x="1524000" y="1067872"/>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21512" name="Rectangle 8"/>
          <p:cNvSpPr>
            <a:spLocks noChangeArrowheads="1"/>
          </p:cNvSpPr>
          <p:nvPr/>
        </p:nvSpPr>
        <p:spPr bwMode="auto">
          <a:xfrm>
            <a:off x="1524000" y="9583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21513" name="Rectangle 2"/>
          <p:cNvSpPr>
            <a:spLocks noChangeArrowheads="1"/>
          </p:cNvSpPr>
          <p:nvPr/>
        </p:nvSpPr>
        <p:spPr bwMode="auto">
          <a:xfrm>
            <a:off x="1524000" y="43934"/>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21514" name="Rectangle 4"/>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21515" name="Rectangle 4"/>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21516" name="Rectangle 17"/>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21517" name="Rectangle 19"/>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sp>
        <p:nvSpPr>
          <p:cNvPr id="21518" name="Rectangle 17"/>
          <p:cNvSpPr>
            <a:spLocks noChangeArrowheads="1"/>
          </p:cNvSpPr>
          <p:nvPr/>
        </p:nvSpPr>
        <p:spPr bwMode="auto">
          <a:xfrm>
            <a:off x="1524000" y="-184666"/>
            <a:ext cx="184731" cy="369332"/>
          </a:xfrm>
          <a:prstGeom prst="rect">
            <a:avLst/>
          </a:prstGeom>
          <a:noFill/>
          <a:ln w="9525" algn="ctr">
            <a:noFill/>
            <a:miter lim="800000"/>
          </a:ln>
        </p:spPr>
        <p:txBody>
          <a:bodyPr wrap="none" anchor="ctr">
            <a:spAutoFit/>
          </a:bodyPr>
          <a:lstStyle/>
          <a:p>
            <a:pPr eaLnBrk="1" hangingPunct="1"/>
            <a:endParaRPr lang="zh-CN" altLang="en-US"/>
          </a:p>
        </p:txBody>
      </p:sp>
      <p:grpSp>
        <p:nvGrpSpPr>
          <p:cNvPr id="2" name="组合 24"/>
          <p:cNvGrpSpPr/>
          <p:nvPr/>
        </p:nvGrpSpPr>
        <p:grpSpPr>
          <a:xfrm rot="16200000">
            <a:off x="7989118" y="-1464492"/>
            <a:ext cx="857234" cy="3786214"/>
            <a:chOff x="4497301" y="2996952"/>
            <a:chExt cx="2260994" cy="1512168"/>
          </a:xfrm>
          <a:solidFill>
            <a:srgbClr val="3B79CE"/>
          </a:solidFill>
        </p:grpSpPr>
        <p:sp>
          <p:nvSpPr>
            <p:cNvPr id="26" name="燕尾形 25"/>
            <p:cNvSpPr/>
            <p:nvPr/>
          </p:nvSpPr>
          <p:spPr>
            <a:xfrm>
              <a:off x="4497301" y="2996952"/>
              <a:ext cx="675512" cy="1512168"/>
            </a:xfrm>
            <a:prstGeom prst="chevron">
              <a:avLst>
                <a:gd name="adj" fmla="val 34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7" name="燕尾形 26"/>
            <p:cNvSpPr/>
            <p:nvPr/>
          </p:nvSpPr>
          <p:spPr>
            <a:xfrm>
              <a:off x="4693431" y="2996952"/>
              <a:ext cx="792088" cy="151216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8" name="五边形 27"/>
            <p:cNvSpPr/>
            <p:nvPr/>
          </p:nvSpPr>
          <p:spPr>
            <a:xfrm>
              <a:off x="4833179" y="2996952"/>
              <a:ext cx="1925116" cy="1512168"/>
            </a:xfrm>
            <a:prstGeom prst="homePlat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21521" name="Rectangle 27"/>
          <p:cNvSpPr>
            <a:spLocks noGrp="1"/>
          </p:cNvSpPr>
          <p:nvPr>
            <p:ph type="title"/>
          </p:nvPr>
        </p:nvSpPr>
        <p:spPr>
          <a:xfrm>
            <a:off x="2595563" y="285751"/>
            <a:ext cx="7129462" cy="561975"/>
          </a:xfrm>
        </p:spPr>
        <p:txBody>
          <a:bodyPr/>
          <a:lstStyle/>
          <a:p>
            <a:r>
              <a:rPr lang="zh-CN" altLang="en-US" b="1">
                <a:latin typeface="微软雅黑" panose="020B0503020204020204" pitchFamily="34" charset="-122"/>
                <a:ea typeface="微软雅黑" panose="020B0503020204020204" pitchFamily="34" charset="-122"/>
              </a:rPr>
              <a:t>财政资金管理</a:t>
            </a:r>
            <a:endParaRPr lang="zh-CN" altLang="en-US" b="1">
              <a:latin typeface="微软雅黑" panose="020B0503020204020204" pitchFamily="34" charset="-122"/>
              <a:ea typeface="微软雅黑" panose="020B0503020204020204" pitchFamily="34" charset="-122"/>
            </a:endParaRPr>
          </a:p>
        </p:txBody>
      </p:sp>
      <p:pic>
        <p:nvPicPr>
          <p:cNvPr id="21522" name="Picture 19"/>
          <p:cNvPicPr>
            <a:picLocks noChangeAspect="1" noChangeArrowheads="1"/>
          </p:cNvPicPr>
          <p:nvPr/>
        </p:nvPicPr>
        <p:blipFill>
          <a:blip r:embed="rId1"/>
          <a:srcRect/>
          <a:stretch>
            <a:fillRect/>
          </a:stretch>
        </p:blipFill>
        <p:spPr bwMode="auto">
          <a:xfrm>
            <a:off x="1868488" y="1042988"/>
            <a:ext cx="8513762" cy="5243512"/>
          </a:xfrm>
          <a:prstGeom prst="rect">
            <a:avLst/>
          </a:prstGeom>
          <a:noFill/>
          <a:ln w="9525" algn="ctr">
            <a:noFill/>
            <a:miter lim="800000"/>
            <a:headEnd/>
            <a:tailEnd/>
          </a:ln>
        </p:spPr>
      </p:pic>
    </p:spTree>
  </p:cSld>
  <p:clrMapOvr>
    <a:masterClrMapping/>
  </p:clrMapOvr>
  <p:transition spd="med">
    <p:pull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
          <p:cNvSpPr txBox="1">
            <a:spLocks noChangeArrowheads="1"/>
          </p:cNvSpPr>
          <p:nvPr/>
        </p:nvSpPr>
        <p:spPr bwMode="auto">
          <a:xfrm>
            <a:off x="2063750" y="1557338"/>
            <a:ext cx="8147050" cy="4641850"/>
          </a:xfrm>
          <a:prstGeom prst="rect">
            <a:avLst/>
          </a:prstGeom>
          <a:noFill/>
          <a:ln w="9525">
            <a:noFill/>
            <a:miter lim="800000"/>
          </a:ln>
        </p:spPr>
        <p:txBody>
          <a:bodyPr/>
          <a:lstStyle/>
          <a:p>
            <a:pPr marL="342900" indent="-342900">
              <a:lnSpc>
                <a:spcPct val="90000"/>
              </a:lnSpc>
              <a:spcBef>
                <a:spcPct val="20000"/>
              </a:spcBef>
              <a:defRPr/>
            </a:pPr>
            <a:r>
              <a:rPr lang="zh-CN" altLang="en-US" sz="2400" kern="0" dirty="0">
                <a:latin typeface="+mn-lt"/>
                <a:ea typeface="+mn-ea"/>
              </a:rPr>
              <a:t>省、市、县三级可下拨的单位</a:t>
            </a:r>
            <a:endParaRPr lang="en-US" altLang="zh-CN" sz="2400" kern="0" dirty="0">
              <a:latin typeface="+mn-lt"/>
              <a:ea typeface="+mn-ea"/>
            </a:endParaRPr>
          </a:p>
          <a:p>
            <a:pPr marL="342900" indent="-342900">
              <a:lnSpc>
                <a:spcPct val="90000"/>
              </a:lnSpc>
              <a:spcBef>
                <a:spcPct val="20000"/>
              </a:spcBef>
              <a:defRPr/>
            </a:pPr>
            <a:r>
              <a:rPr lang="zh-CN" altLang="en-US" sz="2400" kern="0" dirty="0">
                <a:latin typeface="+mn-lt"/>
                <a:ea typeface="+mn-ea"/>
              </a:rPr>
              <a:t>省级：可下拨给市级、县级（包含省管县）、直属学校；</a:t>
            </a:r>
            <a:endParaRPr lang="en-US" altLang="zh-CN" sz="2400" kern="0" dirty="0">
              <a:latin typeface="+mn-lt"/>
              <a:ea typeface="+mn-ea"/>
            </a:endParaRPr>
          </a:p>
          <a:p>
            <a:pPr marL="342900" indent="-342900">
              <a:lnSpc>
                <a:spcPct val="90000"/>
              </a:lnSpc>
              <a:spcBef>
                <a:spcPct val="20000"/>
              </a:spcBef>
              <a:defRPr/>
            </a:pPr>
            <a:r>
              <a:rPr lang="zh-CN" altLang="en-US" sz="2400" kern="0" dirty="0">
                <a:latin typeface="+mn-lt"/>
                <a:ea typeface="+mn-ea"/>
              </a:rPr>
              <a:t>市级：可下拨给县级、直属学校；</a:t>
            </a:r>
            <a:endParaRPr lang="en-US" altLang="zh-CN" sz="2400" kern="0" dirty="0">
              <a:latin typeface="+mn-lt"/>
              <a:ea typeface="+mn-ea"/>
            </a:endParaRPr>
          </a:p>
          <a:p>
            <a:pPr marL="342900" indent="-342900">
              <a:lnSpc>
                <a:spcPct val="90000"/>
              </a:lnSpc>
              <a:spcBef>
                <a:spcPct val="20000"/>
              </a:spcBef>
              <a:defRPr/>
            </a:pPr>
            <a:r>
              <a:rPr lang="zh-CN" altLang="en-US" sz="2400" kern="0" dirty="0">
                <a:latin typeface="+mn-lt"/>
                <a:ea typeface="+mn-ea"/>
              </a:rPr>
              <a:t>县级：可</a:t>
            </a:r>
            <a:r>
              <a:rPr lang="zh-CN" altLang="en-US" sz="2400" kern="0" dirty="0"/>
              <a:t>下拨</a:t>
            </a:r>
            <a:r>
              <a:rPr lang="zh-CN" altLang="en-US" sz="2400" kern="0" dirty="0">
                <a:latin typeface="+mn-lt"/>
                <a:ea typeface="+mn-ea"/>
              </a:rPr>
              <a:t>给直属学校、以及乡镇单位负责的学校；</a:t>
            </a:r>
            <a:endParaRPr lang="zh-CN" altLang="en-US" sz="2400" kern="0" dirty="0">
              <a:latin typeface="+mn-lt"/>
              <a:ea typeface="+mn-ea"/>
            </a:endParaRPr>
          </a:p>
        </p:txBody>
      </p:sp>
      <p:sp>
        <p:nvSpPr>
          <p:cNvPr id="35843" name="Rectangle 27"/>
          <p:cNvSpPr>
            <a:spLocks noGrp="1"/>
          </p:cNvSpPr>
          <p:nvPr>
            <p:ph type="title"/>
          </p:nvPr>
        </p:nvSpPr>
        <p:spPr>
          <a:xfrm>
            <a:off x="4872039" y="274639"/>
            <a:ext cx="5545137" cy="561975"/>
          </a:xfrm>
        </p:spPr>
        <p:txBody>
          <a:bodyPr/>
          <a:lstStyle/>
          <a:p>
            <a:r>
              <a:rPr lang="zh-CN" altLang="en-US" b="1">
                <a:latin typeface="幼圆" panose="02010509060101010101" pitchFamily="49" charset="-122"/>
                <a:ea typeface="幼圆" panose="02010509060101010101" pitchFamily="49" charset="-122"/>
                <a:cs typeface="Times New Roman" panose="02020603050405020304" pitchFamily="18" charset="0"/>
              </a:rPr>
              <a:t>核心业务流程</a:t>
            </a:r>
            <a:r>
              <a:rPr lang="en-US" altLang="zh-CN" b="1">
                <a:latin typeface="幼圆" panose="02010509060101010101" pitchFamily="49" charset="-122"/>
                <a:ea typeface="幼圆" panose="02010509060101010101" pitchFamily="49" charset="-122"/>
                <a:cs typeface="Times New Roman" panose="02020603050405020304" pitchFamily="18" charset="0"/>
              </a:rPr>
              <a:t>-</a:t>
            </a:r>
            <a:r>
              <a:rPr lang="zh-CN" altLang="en-US">
                <a:ea typeface="幼圆" panose="02010509060101010101" pitchFamily="49" charset="-122"/>
                <a:cs typeface="Times New Roman" panose="02020603050405020304" pitchFamily="18" charset="0"/>
              </a:rPr>
              <a:t>财政资金管理</a:t>
            </a:r>
            <a:endParaRPr lang="zh-CN" altLang="en-US" b="1">
              <a:latin typeface="幼圆" panose="02010509060101010101" pitchFamily="49" charset="-122"/>
              <a:ea typeface="幼圆" panose="02010509060101010101" pitchFamily="49" charset="-122"/>
              <a:cs typeface="Times New Roman" panose="02020603050405020304" pitchFamily="18" charset="0"/>
            </a:endParaRPr>
          </a:p>
        </p:txBody>
      </p:sp>
      <p:sp>
        <p:nvSpPr>
          <p:cNvPr id="35844" name="Rectangle 3"/>
          <p:cNvSpPr>
            <a:spLocks noChangeArrowheads="1"/>
          </p:cNvSpPr>
          <p:nvPr/>
        </p:nvSpPr>
        <p:spPr bwMode="auto">
          <a:xfrm>
            <a:off x="1524001" y="16822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5845" name="Rectangle 4"/>
          <p:cNvSpPr>
            <a:spLocks noChangeArrowheads="1"/>
          </p:cNvSpPr>
          <p:nvPr/>
        </p:nvSpPr>
        <p:spPr bwMode="auto">
          <a:xfrm>
            <a:off x="1524001" y="1091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5846" name="Rectangle 5"/>
          <p:cNvSpPr>
            <a:spLocks noChangeArrowheads="1"/>
          </p:cNvSpPr>
          <p:nvPr/>
        </p:nvSpPr>
        <p:spPr bwMode="auto">
          <a:xfrm>
            <a:off x="1524001" y="9869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5847" name="Rectangle 6"/>
          <p:cNvSpPr>
            <a:spLocks noChangeArrowheads="1"/>
          </p:cNvSpPr>
          <p:nvPr/>
        </p:nvSpPr>
        <p:spPr bwMode="auto">
          <a:xfrm>
            <a:off x="1524001" y="9678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5848" name="Rectangle 7"/>
          <p:cNvSpPr>
            <a:spLocks noChangeArrowheads="1"/>
          </p:cNvSpPr>
          <p:nvPr/>
        </p:nvSpPr>
        <p:spPr bwMode="auto">
          <a:xfrm>
            <a:off x="1524001" y="10678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5849" name="Rectangle 8"/>
          <p:cNvSpPr>
            <a:spLocks noChangeArrowheads="1"/>
          </p:cNvSpPr>
          <p:nvPr/>
        </p:nvSpPr>
        <p:spPr bwMode="auto">
          <a:xfrm>
            <a:off x="1524001" y="958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5850"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5851"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5852"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Tree>
  </p:cSld>
  <p:clrMapOvr>
    <a:masterClrMapping/>
  </p:clrMapOvr>
  <p:transition spd="med">
    <p:pull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
          <p:cNvSpPr txBox="1">
            <a:spLocks noChangeArrowheads="1"/>
          </p:cNvSpPr>
          <p:nvPr/>
        </p:nvSpPr>
        <p:spPr bwMode="auto">
          <a:xfrm>
            <a:off x="2063750" y="1557338"/>
            <a:ext cx="8147050" cy="4641850"/>
          </a:xfrm>
          <a:prstGeom prst="rect">
            <a:avLst/>
          </a:prstGeom>
          <a:noFill/>
          <a:ln w="9525">
            <a:noFill/>
            <a:miter lim="800000"/>
          </a:ln>
        </p:spPr>
        <p:txBody>
          <a:bodyPr/>
          <a:lstStyle/>
          <a:p>
            <a:pPr marL="342900" indent="-342900">
              <a:lnSpc>
                <a:spcPct val="90000"/>
              </a:lnSpc>
              <a:spcBef>
                <a:spcPct val="20000"/>
              </a:spcBef>
              <a:defRPr/>
            </a:pPr>
            <a:endParaRPr lang="zh-CN" altLang="en-US" sz="2400" kern="0" dirty="0">
              <a:latin typeface="+mn-lt"/>
              <a:ea typeface="+mn-ea"/>
            </a:endParaRPr>
          </a:p>
        </p:txBody>
      </p:sp>
      <p:sp>
        <p:nvSpPr>
          <p:cNvPr id="37891" name="Rectangle 27"/>
          <p:cNvSpPr>
            <a:spLocks noGrp="1"/>
          </p:cNvSpPr>
          <p:nvPr>
            <p:ph type="title"/>
          </p:nvPr>
        </p:nvSpPr>
        <p:spPr>
          <a:xfrm>
            <a:off x="4872039" y="274639"/>
            <a:ext cx="5545137" cy="561975"/>
          </a:xfrm>
        </p:spPr>
        <p:txBody>
          <a:bodyPr/>
          <a:lstStyle/>
          <a:p>
            <a:r>
              <a:rPr lang="zh-CN" altLang="en-US" b="1">
                <a:latin typeface="幼圆" panose="02010509060101010101" pitchFamily="49" charset="-122"/>
                <a:ea typeface="幼圆" panose="02010509060101010101" pitchFamily="49" charset="-122"/>
                <a:cs typeface="Times New Roman" panose="02020603050405020304" pitchFamily="18" charset="0"/>
              </a:rPr>
              <a:t>核心业务流程</a:t>
            </a:r>
            <a:r>
              <a:rPr lang="en-US" altLang="zh-CN" b="1">
                <a:latin typeface="幼圆" panose="02010509060101010101" pitchFamily="49" charset="-122"/>
                <a:ea typeface="幼圆" panose="02010509060101010101" pitchFamily="49" charset="-122"/>
                <a:cs typeface="Times New Roman" panose="02020603050405020304" pitchFamily="18" charset="0"/>
              </a:rPr>
              <a:t>-</a:t>
            </a:r>
            <a:r>
              <a:rPr lang="zh-CN" altLang="en-US">
                <a:ea typeface="幼圆" panose="02010509060101010101" pitchFamily="49" charset="-122"/>
                <a:cs typeface="Times New Roman" panose="02020603050405020304" pitchFamily="18" charset="0"/>
              </a:rPr>
              <a:t>财政资金管理</a:t>
            </a:r>
            <a:endParaRPr lang="zh-CN" altLang="en-US" b="1">
              <a:latin typeface="幼圆" panose="02010509060101010101" pitchFamily="49" charset="-122"/>
              <a:ea typeface="幼圆" panose="02010509060101010101" pitchFamily="49" charset="-122"/>
              <a:cs typeface="Times New Roman" panose="02020603050405020304" pitchFamily="18" charset="0"/>
            </a:endParaRPr>
          </a:p>
        </p:txBody>
      </p:sp>
      <p:sp>
        <p:nvSpPr>
          <p:cNvPr id="37892" name="Rectangle 3"/>
          <p:cNvSpPr>
            <a:spLocks noChangeArrowheads="1"/>
          </p:cNvSpPr>
          <p:nvPr/>
        </p:nvSpPr>
        <p:spPr bwMode="auto">
          <a:xfrm>
            <a:off x="1524001" y="16822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7893" name="Rectangle 4"/>
          <p:cNvSpPr>
            <a:spLocks noChangeArrowheads="1"/>
          </p:cNvSpPr>
          <p:nvPr/>
        </p:nvSpPr>
        <p:spPr bwMode="auto">
          <a:xfrm>
            <a:off x="1524001" y="1091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7894" name="Rectangle 5"/>
          <p:cNvSpPr>
            <a:spLocks noChangeArrowheads="1"/>
          </p:cNvSpPr>
          <p:nvPr/>
        </p:nvSpPr>
        <p:spPr bwMode="auto">
          <a:xfrm>
            <a:off x="1524001" y="9869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7895" name="Rectangle 6"/>
          <p:cNvSpPr>
            <a:spLocks noChangeArrowheads="1"/>
          </p:cNvSpPr>
          <p:nvPr/>
        </p:nvSpPr>
        <p:spPr bwMode="auto">
          <a:xfrm>
            <a:off x="1524001" y="9678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7896" name="Rectangle 7"/>
          <p:cNvSpPr>
            <a:spLocks noChangeArrowheads="1"/>
          </p:cNvSpPr>
          <p:nvPr/>
        </p:nvSpPr>
        <p:spPr bwMode="auto">
          <a:xfrm>
            <a:off x="1524001" y="10678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7897" name="Rectangle 8"/>
          <p:cNvSpPr>
            <a:spLocks noChangeArrowheads="1"/>
          </p:cNvSpPr>
          <p:nvPr/>
        </p:nvSpPr>
        <p:spPr bwMode="auto">
          <a:xfrm>
            <a:off x="1524001" y="958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7898"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7899"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7900"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91544" y="1421555"/>
            <a:ext cx="7956376" cy="4764297"/>
          </a:xfrm>
          <a:prstGeom prst="rect">
            <a:avLst/>
          </a:prstGeom>
        </p:spPr>
      </p:pic>
    </p:spTree>
  </p:cSld>
  <p:clrMapOvr>
    <a:masterClrMapping/>
  </p:clrMapOvr>
  <p:transition spd="med">
    <p:pull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
          <p:cNvSpPr txBox="1">
            <a:spLocks noChangeArrowheads="1"/>
          </p:cNvSpPr>
          <p:nvPr/>
        </p:nvSpPr>
        <p:spPr bwMode="auto">
          <a:xfrm>
            <a:off x="2063750" y="1557338"/>
            <a:ext cx="8147050" cy="4641850"/>
          </a:xfrm>
          <a:prstGeom prst="rect">
            <a:avLst/>
          </a:prstGeom>
          <a:noFill/>
          <a:ln w="9525">
            <a:noFill/>
            <a:miter lim="800000"/>
          </a:ln>
        </p:spPr>
        <p:txBody>
          <a:bodyPr/>
          <a:lstStyle/>
          <a:p>
            <a:pPr marL="342900" indent="-342900">
              <a:lnSpc>
                <a:spcPct val="90000"/>
              </a:lnSpc>
              <a:spcBef>
                <a:spcPct val="20000"/>
              </a:spcBef>
              <a:defRPr/>
            </a:pPr>
            <a:r>
              <a:rPr lang="zh-CN" altLang="en-US" sz="2400" kern="0" dirty="0">
                <a:latin typeface="+mn-lt"/>
                <a:ea typeface="+mn-ea"/>
              </a:rPr>
              <a:t>导入步骤：</a:t>
            </a:r>
            <a:endParaRPr lang="en-US" altLang="zh-CN" sz="2400" kern="0" dirty="0">
              <a:latin typeface="+mn-lt"/>
              <a:ea typeface="+mn-ea"/>
            </a:endParaRPr>
          </a:p>
          <a:p>
            <a:pPr marL="342900" indent="-342900">
              <a:lnSpc>
                <a:spcPct val="90000"/>
              </a:lnSpc>
              <a:spcBef>
                <a:spcPct val="20000"/>
              </a:spcBef>
              <a:defRPr/>
            </a:pPr>
            <a:r>
              <a:rPr lang="en-US" altLang="zh-CN" sz="2400" kern="0" dirty="0">
                <a:latin typeface="+mn-lt"/>
                <a:ea typeface="+mn-ea"/>
              </a:rPr>
              <a:t>1.</a:t>
            </a:r>
            <a:r>
              <a:rPr lang="zh-CN" altLang="en-US" sz="2400" kern="0" dirty="0">
                <a:latin typeface="+mn-lt"/>
                <a:ea typeface="+mn-ea"/>
              </a:rPr>
              <a:t>下载模板；</a:t>
            </a:r>
            <a:endParaRPr lang="en-US" altLang="zh-CN" sz="2400" kern="0" dirty="0">
              <a:latin typeface="+mn-lt"/>
              <a:ea typeface="+mn-ea"/>
            </a:endParaRPr>
          </a:p>
          <a:p>
            <a:pPr marL="342900" indent="-342900">
              <a:lnSpc>
                <a:spcPct val="90000"/>
              </a:lnSpc>
              <a:spcBef>
                <a:spcPct val="20000"/>
              </a:spcBef>
              <a:defRPr/>
            </a:pPr>
            <a:r>
              <a:rPr lang="en-US" altLang="zh-CN" sz="2400" kern="0" dirty="0">
                <a:latin typeface="+mn-lt"/>
                <a:ea typeface="+mn-ea"/>
              </a:rPr>
              <a:t>2.</a:t>
            </a:r>
            <a:r>
              <a:rPr lang="zh-CN" altLang="en-US" sz="2400" kern="0" dirty="0">
                <a:latin typeface="+mn-lt"/>
                <a:ea typeface="+mn-ea"/>
              </a:rPr>
              <a:t>填报下拨子页面，并通过检查；</a:t>
            </a:r>
            <a:endParaRPr lang="en-US" altLang="zh-CN" sz="2400" kern="0" dirty="0">
              <a:latin typeface="+mn-lt"/>
              <a:ea typeface="+mn-ea"/>
            </a:endParaRPr>
          </a:p>
          <a:p>
            <a:pPr marL="342900" indent="-342900">
              <a:lnSpc>
                <a:spcPct val="90000"/>
              </a:lnSpc>
              <a:spcBef>
                <a:spcPct val="20000"/>
              </a:spcBef>
              <a:defRPr/>
            </a:pPr>
            <a:r>
              <a:rPr lang="en-US" altLang="zh-CN" sz="2400" kern="0" dirty="0">
                <a:latin typeface="+mn-lt"/>
                <a:ea typeface="+mn-ea"/>
              </a:rPr>
              <a:t>3.</a:t>
            </a:r>
            <a:r>
              <a:rPr lang="zh-CN" altLang="en-US" sz="2400" kern="0" dirty="0">
                <a:latin typeface="+mn-lt"/>
                <a:ea typeface="+mn-ea"/>
              </a:rPr>
              <a:t>填报主页信息，并通过检查；</a:t>
            </a:r>
            <a:endParaRPr lang="en-US" altLang="zh-CN" sz="2400" kern="0" dirty="0">
              <a:latin typeface="+mn-lt"/>
              <a:ea typeface="+mn-ea"/>
            </a:endParaRPr>
          </a:p>
          <a:p>
            <a:pPr marL="342900" indent="-342900">
              <a:lnSpc>
                <a:spcPct val="90000"/>
              </a:lnSpc>
              <a:spcBef>
                <a:spcPct val="20000"/>
              </a:spcBef>
              <a:defRPr/>
            </a:pPr>
            <a:r>
              <a:rPr lang="en-US" altLang="zh-CN" sz="2400" kern="0" dirty="0">
                <a:latin typeface="+mn-lt"/>
                <a:ea typeface="+mn-ea"/>
              </a:rPr>
              <a:t>4.</a:t>
            </a:r>
            <a:r>
              <a:rPr lang="zh-CN" altLang="en-US" sz="2400" kern="0" dirty="0">
                <a:latin typeface="+mn-lt"/>
                <a:ea typeface="+mn-ea"/>
              </a:rPr>
              <a:t>保存财政资金下拨模板；</a:t>
            </a:r>
            <a:endParaRPr lang="en-US" altLang="zh-CN" sz="2400" kern="0" dirty="0">
              <a:latin typeface="+mn-lt"/>
              <a:ea typeface="+mn-ea"/>
            </a:endParaRPr>
          </a:p>
          <a:p>
            <a:pPr marL="342900" indent="-342900">
              <a:lnSpc>
                <a:spcPct val="90000"/>
              </a:lnSpc>
              <a:spcBef>
                <a:spcPct val="20000"/>
              </a:spcBef>
              <a:defRPr/>
            </a:pPr>
            <a:r>
              <a:rPr lang="en-US" altLang="zh-CN" sz="2400" kern="0" dirty="0">
                <a:latin typeface="+mn-lt"/>
                <a:ea typeface="+mn-ea"/>
              </a:rPr>
              <a:t>5.</a:t>
            </a:r>
            <a:r>
              <a:rPr lang="zh-CN" altLang="en-US" sz="2400" kern="0" dirty="0">
                <a:latin typeface="+mn-lt"/>
                <a:ea typeface="+mn-ea"/>
              </a:rPr>
              <a:t>在财政资金导入窗口，选择导入模板（有发文文号上传附件），点击</a:t>
            </a:r>
            <a:r>
              <a:rPr lang="en-US" altLang="zh-CN" sz="2400" kern="0" dirty="0">
                <a:latin typeface="+mn-lt"/>
                <a:ea typeface="+mn-ea"/>
              </a:rPr>
              <a:t>”</a:t>
            </a:r>
            <a:r>
              <a:rPr lang="zh-CN" altLang="en-US" sz="2400" kern="0" dirty="0"/>
              <a:t>导入</a:t>
            </a:r>
            <a:r>
              <a:rPr lang="en-US" altLang="zh-CN" sz="2400" kern="0" dirty="0">
                <a:latin typeface="+mn-lt"/>
                <a:ea typeface="+mn-ea"/>
              </a:rPr>
              <a:t>”	.	</a:t>
            </a:r>
            <a:endParaRPr lang="zh-CN" altLang="en-US" sz="2400" kern="0" dirty="0">
              <a:latin typeface="+mn-lt"/>
              <a:ea typeface="+mn-ea"/>
            </a:endParaRPr>
          </a:p>
        </p:txBody>
      </p:sp>
      <p:sp>
        <p:nvSpPr>
          <p:cNvPr id="39939" name="Rectangle 27"/>
          <p:cNvSpPr>
            <a:spLocks noGrp="1"/>
          </p:cNvSpPr>
          <p:nvPr>
            <p:ph type="title"/>
          </p:nvPr>
        </p:nvSpPr>
        <p:spPr>
          <a:xfrm>
            <a:off x="4872039" y="274639"/>
            <a:ext cx="5545137" cy="561975"/>
          </a:xfrm>
        </p:spPr>
        <p:txBody>
          <a:bodyPr/>
          <a:lstStyle/>
          <a:p>
            <a:r>
              <a:rPr lang="zh-CN" altLang="en-US" b="1">
                <a:latin typeface="幼圆" panose="02010509060101010101" pitchFamily="49" charset="-122"/>
                <a:ea typeface="幼圆" panose="02010509060101010101" pitchFamily="49" charset="-122"/>
                <a:cs typeface="Times New Roman" panose="02020603050405020304" pitchFamily="18" charset="0"/>
              </a:rPr>
              <a:t>核心业务流程</a:t>
            </a:r>
            <a:r>
              <a:rPr lang="en-US" altLang="zh-CN" b="1">
                <a:latin typeface="幼圆" panose="02010509060101010101" pitchFamily="49" charset="-122"/>
                <a:ea typeface="幼圆" panose="02010509060101010101" pitchFamily="49" charset="-122"/>
                <a:cs typeface="Times New Roman" panose="02020603050405020304" pitchFamily="18" charset="0"/>
              </a:rPr>
              <a:t>-</a:t>
            </a:r>
            <a:r>
              <a:rPr lang="zh-CN" altLang="en-US">
                <a:ea typeface="幼圆" panose="02010509060101010101" pitchFamily="49" charset="-122"/>
                <a:cs typeface="Times New Roman" panose="02020603050405020304" pitchFamily="18" charset="0"/>
              </a:rPr>
              <a:t>财政资金步骤</a:t>
            </a:r>
            <a:endParaRPr lang="zh-CN" altLang="en-US" b="1">
              <a:latin typeface="幼圆" panose="02010509060101010101" pitchFamily="49" charset="-122"/>
              <a:ea typeface="幼圆" panose="02010509060101010101" pitchFamily="49" charset="-122"/>
              <a:cs typeface="Times New Roman" panose="02020603050405020304" pitchFamily="18" charset="0"/>
            </a:endParaRPr>
          </a:p>
        </p:txBody>
      </p:sp>
      <p:sp>
        <p:nvSpPr>
          <p:cNvPr id="39940" name="Rectangle 3"/>
          <p:cNvSpPr>
            <a:spLocks noChangeArrowheads="1"/>
          </p:cNvSpPr>
          <p:nvPr/>
        </p:nvSpPr>
        <p:spPr bwMode="auto">
          <a:xfrm>
            <a:off x="1524001" y="16822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1" name="Rectangle 4"/>
          <p:cNvSpPr>
            <a:spLocks noChangeArrowheads="1"/>
          </p:cNvSpPr>
          <p:nvPr/>
        </p:nvSpPr>
        <p:spPr bwMode="auto">
          <a:xfrm>
            <a:off x="1524001" y="1091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2" name="Rectangle 5"/>
          <p:cNvSpPr>
            <a:spLocks noChangeArrowheads="1"/>
          </p:cNvSpPr>
          <p:nvPr/>
        </p:nvSpPr>
        <p:spPr bwMode="auto">
          <a:xfrm>
            <a:off x="1524001" y="9869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3" name="Rectangle 6"/>
          <p:cNvSpPr>
            <a:spLocks noChangeArrowheads="1"/>
          </p:cNvSpPr>
          <p:nvPr/>
        </p:nvSpPr>
        <p:spPr bwMode="auto">
          <a:xfrm>
            <a:off x="1524001" y="9678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4" name="Rectangle 7"/>
          <p:cNvSpPr>
            <a:spLocks noChangeArrowheads="1"/>
          </p:cNvSpPr>
          <p:nvPr/>
        </p:nvSpPr>
        <p:spPr bwMode="auto">
          <a:xfrm>
            <a:off x="1524001" y="10678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5" name="Rectangle 8"/>
          <p:cNvSpPr>
            <a:spLocks noChangeArrowheads="1"/>
          </p:cNvSpPr>
          <p:nvPr/>
        </p:nvSpPr>
        <p:spPr bwMode="auto">
          <a:xfrm>
            <a:off x="1524001" y="958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6"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7"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8"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Tree>
  </p:cSld>
  <p:clrMapOvr>
    <a:masterClrMapping/>
  </p:clrMapOvr>
  <p:transition spd="med">
    <p:pull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
          <p:cNvSpPr txBox="1">
            <a:spLocks noChangeArrowheads="1"/>
          </p:cNvSpPr>
          <p:nvPr/>
        </p:nvSpPr>
        <p:spPr bwMode="auto">
          <a:xfrm>
            <a:off x="2063750" y="1356241"/>
            <a:ext cx="8147050" cy="4842947"/>
          </a:xfrm>
          <a:prstGeom prst="rect">
            <a:avLst/>
          </a:prstGeom>
          <a:noFill/>
          <a:ln w="9525">
            <a:noFill/>
            <a:miter lim="800000"/>
          </a:ln>
        </p:spPr>
        <p:txBody>
          <a:bodyPr/>
          <a:lstStyle/>
          <a:p>
            <a:pPr marL="342900" indent="-342900">
              <a:lnSpc>
                <a:spcPct val="90000"/>
              </a:lnSpc>
              <a:spcBef>
                <a:spcPct val="20000"/>
              </a:spcBef>
              <a:defRPr/>
            </a:pPr>
            <a:r>
              <a:rPr lang="zh-CN" altLang="en-US" sz="3200" kern="0" dirty="0">
                <a:latin typeface="+mn-lt"/>
                <a:ea typeface="+mn-ea"/>
              </a:rPr>
              <a:t>中职学校、主管部门</a:t>
            </a:r>
            <a:endParaRPr lang="en-US" altLang="zh-CN" sz="3200" kern="0" dirty="0">
              <a:latin typeface="+mn-lt"/>
              <a:ea typeface="+mn-ea"/>
            </a:endParaRPr>
          </a:p>
          <a:p>
            <a:pPr marL="342900" indent="-342900">
              <a:lnSpc>
                <a:spcPct val="90000"/>
              </a:lnSpc>
              <a:spcBef>
                <a:spcPct val="20000"/>
              </a:spcBef>
              <a:defRPr/>
            </a:pPr>
            <a:r>
              <a:rPr lang="zh-CN" altLang="en-US" sz="3200" kern="0" dirty="0">
                <a:latin typeface="+mn-lt"/>
                <a:ea typeface="+mn-ea"/>
              </a:rPr>
              <a:t>①信息查询</a:t>
            </a:r>
            <a:r>
              <a:rPr lang="en-US" altLang="zh-CN" sz="3200" kern="0" dirty="0">
                <a:latin typeface="+mn-lt"/>
                <a:ea typeface="+mn-ea"/>
              </a:rPr>
              <a:t>-</a:t>
            </a:r>
            <a:r>
              <a:rPr lang="zh-CN" altLang="en-US" sz="3200" kern="0" dirty="0">
                <a:latin typeface="+mn-lt"/>
                <a:ea typeface="+mn-ea"/>
              </a:rPr>
              <a:t>重点保障人群情况查询</a:t>
            </a:r>
            <a:r>
              <a:rPr lang="en-US" altLang="zh-CN" sz="3200" kern="0" dirty="0">
                <a:latin typeface="+mn-lt"/>
                <a:ea typeface="+mn-ea"/>
              </a:rPr>
              <a:t>-</a:t>
            </a:r>
            <a:r>
              <a:rPr lang="zh-CN" altLang="en-US" sz="3200" kern="0" dirty="0">
                <a:latin typeface="+mn-lt"/>
                <a:ea typeface="+mn-ea"/>
              </a:rPr>
              <a:t>建档立卡贫困家庭学生（城乡低保学生、特困救助供养学生、孤儿学生、残疾学生）</a:t>
            </a:r>
            <a:endParaRPr lang="en-US" altLang="zh-CN" sz="3200" kern="0" dirty="0">
              <a:latin typeface="+mn-lt"/>
              <a:ea typeface="+mn-ea"/>
            </a:endParaRPr>
          </a:p>
          <a:p>
            <a:pPr marL="342900" indent="-342900">
              <a:lnSpc>
                <a:spcPct val="90000"/>
              </a:lnSpc>
              <a:spcBef>
                <a:spcPct val="20000"/>
              </a:spcBef>
              <a:defRPr/>
            </a:pPr>
            <a:r>
              <a:rPr lang="zh-CN" altLang="en-US" sz="3200" kern="0" dirty="0">
                <a:latin typeface="+mn-lt"/>
                <a:ea typeface="+mn-ea"/>
              </a:rPr>
              <a:t>②中职助学金</a:t>
            </a:r>
            <a:r>
              <a:rPr lang="en-US" altLang="zh-CN" sz="3200" kern="0" dirty="0">
                <a:latin typeface="+mn-lt"/>
                <a:ea typeface="+mn-ea"/>
              </a:rPr>
              <a:t>-</a:t>
            </a:r>
            <a:r>
              <a:rPr lang="zh-CN" altLang="en-US" sz="3200" kern="0" dirty="0">
                <a:latin typeface="+mn-lt"/>
                <a:ea typeface="+mn-ea"/>
              </a:rPr>
              <a:t>未受助原因填报</a:t>
            </a:r>
            <a:endParaRPr lang="en-US" altLang="zh-CN" sz="3200" kern="0" dirty="0">
              <a:latin typeface="+mn-lt"/>
              <a:ea typeface="+mn-ea"/>
            </a:endParaRPr>
          </a:p>
          <a:p>
            <a:pPr marL="342900" indent="-342900">
              <a:lnSpc>
                <a:spcPct val="90000"/>
              </a:lnSpc>
              <a:spcBef>
                <a:spcPct val="20000"/>
              </a:spcBef>
              <a:defRPr/>
            </a:pPr>
            <a:r>
              <a:rPr lang="zh-CN" altLang="en-US" sz="3200" kern="0" dirty="0"/>
              <a:t>③中职免学费</a:t>
            </a:r>
            <a:r>
              <a:rPr lang="en-US" altLang="zh-CN" sz="3200" kern="0" dirty="0"/>
              <a:t>-</a:t>
            </a:r>
            <a:r>
              <a:rPr lang="zh-CN" altLang="en-US" sz="3200" kern="0" dirty="0"/>
              <a:t>未受助原因填报</a:t>
            </a:r>
            <a:endParaRPr lang="en-US" altLang="zh-CN" sz="3200" kern="0" dirty="0">
              <a:latin typeface="+mn-lt"/>
              <a:ea typeface="+mn-ea"/>
            </a:endParaRPr>
          </a:p>
          <a:p>
            <a:pPr marL="342900" indent="-342900">
              <a:lnSpc>
                <a:spcPct val="90000"/>
              </a:lnSpc>
              <a:spcBef>
                <a:spcPct val="20000"/>
              </a:spcBef>
              <a:defRPr/>
            </a:pPr>
            <a:r>
              <a:rPr lang="zh-CN" altLang="en-US" sz="3200" kern="0" dirty="0">
                <a:latin typeface="+mn-lt"/>
                <a:ea typeface="+mn-ea"/>
              </a:rPr>
              <a:t>中职主管部门</a:t>
            </a:r>
            <a:endParaRPr lang="en-US" altLang="zh-CN" sz="3200" kern="0" dirty="0">
              <a:latin typeface="+mn-lt"/>
              <a:ea typeface="+mn-ea"/>
            </a:endParaRPr>
          </a:p>
          <a:p>
            <a:pPr marL="342900" indent="-342900">
              <a:lnSpc>
                <a:spcPct val="90000"/>
              </a:lnSpc>
              <a:spcBef>
                <a:spcPct val="20000"/>
              </a:spcBef>
              <a:defRPr/>
            </a:pPr>
            <a:r>
              <a:rPr lang="zh-CN" altLang="en-US" sz="3200" kern="0" dirty="0">
                <a:latin typeface="+mn-lt"/>
                <a:ea typeface="+mn-ea"/>
              </a:rPr>
              <a:t>④综合查询</a:t>
            </a:r>
            <a:r>
              <a:rPr lang="en-US" altLang="zh-CN" sz="3200" kern="0" dirty="0">
                <a:latin typeface="+mn-lt"/>
                <a:ea typeface="+mn-ea"/>
              </a:rPr>
              <a:t>-</a:t>
            </a:r>
            <a:r>
              <a:rPr lang="zh-CN" altLang="en-US" sz="3200" kern="0" dirty="0">
                <a:latin typeface="+mn-lt"/>
                <a:ea typeface="+mn-ea"/>
              </a:rPr>
              <a:t>本地户籍外地就读建档立卡学生</a:t>
            </a:r>
            <a:r>
              <a:rPr lang="zh-CN" altLang="en-US" sz="3200" kern="0" dirty="0"/>
              <a:t>（城乡低保学生、特困救助供养学生、孤儿学生、残疾学生）</a:t>
            </a:r>
            <a:endParaRPr lang="en-US" altLang="zh-CN" sz="3200" kern="0" dirty="0"/>
          </a:p>
          <a:p>
            <a:pPr marL="342900" indent="-342900">
              <a:lnSpc>
                <a:spcPct val="90000"/>
              </a:lnSpc>
              <a:spcBef>
                <a:spcPct val="20000"/>
              </a:spcBef>
              <a:defRPr/>
            </a:pPr>
            <a:endParaRPr lang="en-US" altLang="zh-CN" sz="3200" kern="0" dirty="0">
              <a:latin typeface="+mn-lt"/>
              <a:ea typeface="+mn-ea"/>
            </a:endParaRPr>
          </a:p>
          <a:p>
            <a:pPr marL="342900" indent="-342900">
              <a:lnSpc>
                <a:spcPct val="90000"/>
              </a:lnSpc>
              <a:spcBef>
                <a:spcPct val="20000"/>
              </a:spcBef>
              <a:defRPr/>
            </a:pPr>
            <a:r>
              <a:rPr lang="en-US" altLang="zh-CN" sz="2400" kern="0" dirty="0">
                <a:latin typeface="+mn-lt"/>
                <a:ea typeface="+mn-ea"/>
              </a:rPr>
              <a:t>	</a:t>
            </a:r>
            <a:endParaRPr lang="zh-CN" altLang="en-US" sz="2400" kern="0" dirty="0">
              <a:latin typeface="+mn-lt"/>
              <a:ea typeface="+mn-ea"/>
            </a:endParaRPr>
          </a:p>
        </p:txBody>
      </p:sp>
      <p:sp>
        <p:nvSpPr>
          <p:cNvPr id="39939" name="Rectangle 27"/>
          <p:cNvSpPr>
            <a:spLocks noGrp="1"/>
          </p:cNvSpPr>
          <p:nvPr>
            <p:ph type="title"/>
          </p:nvPr>
        </p:nvSpPr>
        <p:spPr>
          <a:xfrm>
            <a:off x="4872039" y="274639"/>
            <a:ext cx="5545137" cy="561975"/>
          </a:xfrm>
        </p:spPr>
        <p:txBody>
          <a:bodyPr/>
          <a:lstStyle/>
          <a:p>
            <a:r>
              <a:rPr lang="zh-CN" altLang="en-US" b="1" dirty="0">
                <a:latin typeface="幼圆" panose="02010509060101010101" pitchFamily="49" charset="-122"/>
                <a:ea typeface="幼圆" panose="02010509060101010101" pitchFamily="49" charset="-122"/>
                <a:cs typeface="Times New Roman" panose="02020603050405020304" pitchFamily="18" charset="0"/>
              </a:rPr>
              <a:t>部委对接功能</a:t>
            </a:r>
            <a:endParaRPr lang="zh-CN" altLang="en-US" b="1" dirty="0">
              <a:latin typeface="幼圆" panose="02010509060101010101" pitchFamily="49" charset="-122"/>
              <a:ea typeface="幼圆" panose="02010509060101010101" pitchFamily="49" charset="-122"/>
              <a:cs typeface="Times New Roman" panose="02020603050405020304" pitchFamily="18" charset="0"/>
            </a:endParaRPr>
          </a:p>
        </p:txBody>
      </p:sp>
      <p:sp>
        <p:nvSpPr>
          <p:cNvPr id="39940" name="Rectangle 3"/>
          <p:cNvSpPr>
            <a:spLocks noChangeArrowheads="1"/>
          </p:cNvSpPr>
          <p:nvPr/>
        </p:nvSpPr>
        <p:spPr bwMode="auto">
          <a:xfrm>
            <a:off x="1524001" y="16822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1" name="Rectangle 4"/>
          <p:cNvSpPr>
            <a:spLocks noChangeArrowheads="1"/>
          </p:cNvSpPr>
          <p:nvPr/>
        </p:nvSpPr>
        <p:spPr bwMode="auto">
          <a:xfrm>
            <a:off x="1524001" y="1091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2" name="Rectangle 5"/>
          <p:cNvSpPr>
            <a:spLocks noChangeArrowheads="1"/>
          </p:cNvSpPr>
          <p:nvPr/>
        </p:nvSpPr>
        <p:spPr bwMode="auto">
          <a:xfrm>
            <a:off x="1524001" y="9869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3" name="Rectangle 6"/>
          <p:cNvSpPr>
            <a:spLocks noChangeArrowheads="1"/>
          </p:cNvSpPr>
          <p:nvPr/>
        </p:nvSpPr>
        <p:spPr bwMode="auto">
          <a:xfrm>
            <a:off x="1524001" y="9678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4" name="Rectangle 7"/>
          <p:cNvSpPr>
            <a:spLocks noChangeArrowheads="1"/>
          </p:cNvSpPr>
          <p:nvPr/>
        </p:nvSpPr>
        <p:spPr bwMode="auto">
          <a:xfrm>
            <a:off x="1524001" y="10678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5" name="Rectangle 8"/>
          <p:cNvSpPr>
            <a:spLocks noChangeArrowheads="1"/>
          </p:cNvSpPr>
          <p:nvPr/>
        </p:nvSpPr>
        <p:spPr bwMode="auto">
          <a:xfrm>
            <a:off x="1524001" y="958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6"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7"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8"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Tree>
  </p:cSld>
  <p:clrMapOvr>
    <a:masterClrMapping/>
  </p:clrMapOvr>
  <p:transition spd="med">
    <p:pull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7"/>
          <p:cNvSpPr>
            <a:spLocks noGrp="1"/>
          </p:cNvSpPr>
          <p:nvPr>
            <p:ph type="title"/>
          </p:nvPr>
        </p:nvSpPr>
        <p:spPr>
          <a:xfrm>
            <a:off x="4872039" y="274639"/>
            <a:ext cx="5545137" cy="561975"/>
          </a:xfrm>
        </p:spPr>
        <p:txBody>
          <a:bodyPr/>
          <a:lstStyle/>
          <a:p>
            <a:r>
              <a:rPr lang="zh-CN" altLang="en-US" dirty="0"/>
              <a:t>信息查询</a:t>
            </a:r>
            <a:r>
              <a:rPr lang="en-US" altLang="zh-CN" dirty="0"/>
              <a:t>-</a:t>
            </a:r>
            <a:r>
              <a:rPr lang="zh-CN" altLang="en-US" dirty="0"/>
              <a:t>重点保障人群情况查询</a:t>
            </a:r>
            <a:endParaRPr lang="zh-CN" altLang="en-US" b="1" dirty="0">
              <a:latin typeface="幼圆" panose="02010509060101010101" pitchFamily="49" charset="-122"/>
              <a:ea typeface="幼圆" panose="02010509060101010101" pitchFamily="49" charset="-122"/>
              <a:cs typeface="Times New Roman" panose="02020603050405020304" pitchFamily="18" charset="0"/>
            </a:endParaRPr>
          </a:p>
        </p:txBody>
      </p:sp>
      <p:sp>
        <p:nvSpPr>
          <p:cNvPr id="39940" name="Rectangle 3"/>
          <p:cNvSpPr>
            <a:spLocks noChangeArrowheads="1"/>
          </p:cNvSpPr>
          <p:nvPr/>
        </p:nvSpPr>
        <p:spPr bwMode="auto">
          <a:xfrm>
            <a:off x="1524001" y="16822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1" name="Rectangle 4"/>
          <p:cNvSpPr>
            <a:spLocks noChangeArrowheads="1"/>
          </p:cNvSpPr>
          <p:nvPr/>
        </p:nvSpPr>
        <p:spPr bwMode="auto">
          <a:xfrm>
            <a:off x="1524001" y="1091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2" name="Rectangle 5"/>
          <p:cNvSpPr>
            <a:spLocks noChangeArrowheads="1"/>
          </p:cNvSpPr>
          <p:nvPr/>
        </p:nvSpPr>
        <p:spPr bwMode="auto">
          <a:xfrm>
            <a:off x="1524001" y="9869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3" name="Rectangle 6"/>
          <p:cNvSpPr>
            <a:spLocks noChangeArrowheads="1"/>
          </p:cNvSpPr>
          <p:nvPr/>
        </p:nvSpPr>
        <p:spPr bwMode="auto">
          <a:xfrm>
            <a:off x="1524001" y="9678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4" name="Rectangle 7"/>
          <p:cNvSpPr>
            <a:spLocks noChangeArrowheads="1"/>
          </p:cNvSpPr>
          <p:nvPr/>
        </p:nvSpPr>
        <p:spPr bwMode="auto">
          <a:xfrm>
            <a:off x="1524001" y="10678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5" name="Rectangle 8"/>
          <p:cNvSpPr>
            <a:spLocks noChangeArrowheads="1"/>
          </p:cNvSpPr>
          <p:nvPr/>
        </p:nvSpPr>
        <p:spPr bwMode="auto">
          <a:xfrm>
            <a:off x="1524001" y="958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6"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7"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8"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pic>
        <p:nvPicPr>
          <p:cNvPr id="2" name="图片 1"/>
          <p:cNvPicPr>
            <a:picLocks noChangeAspect="1"/>
          </p:cNvPicPr>
          <p:nvPr/>
        </p:nvPicPr>
        <p:blipFill>
          <a:blip r:embed="rId1"/>
          <a:stretch>
            <a:fillRect/>
          </a:stretch>
        </p:blipFill>
        <p:spPr>
          <a:xfrm>
            <a:off x="0" y="1107951"/>
            <a:ext cx="12192000" cy="5242432"/>
          </a:xfrm>
          <a:prstGeom prst="rect">
            <a:avLst/>
          </a:prstGeom>
        </p:spPr>
      </p:pic>
    </p:spTree>
  </p:cSld>
  <p:clrMapOvr>
    <a:masterClrMapping/>
  </p:clrMapOvr>
  <p:transition spd="med">
    <p:pull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7"/>
          <p:cNvSpPr>
            <a:spLocks noGrp="1"/>
          </p:cNvSpPr>
          <p:nvPr>
            <p:ph type="title"/>
          </p:nvPr>
        </p:nvSpPr>
        <p:spPr>
          <a:xfrm>
            <a:off x="4872039" y="274639"/>
            <a:ext cx="5545137" cy="561975"/>
          </a:xfrm>
        </p:spPr>
        <p:txBody>
          <a:bodyPr/>
          <a:lstStyle/>
          <a:p>
            <a:r>
              <a:rPr lang="zh-CN" altLang="en-US" dirty="0"/>
              <a:t>信息查询</a:t>
            </a:r>
            <a:r>
              <a:rPr lang="en-US" altLang="zh-CN" dirty="0"/>
              <a:t>-</a:t>
            </a:r>
            <a:r>
              <a:rPr lang="zh-CN" altLang="en-US" dirty="0"/>
              <a:t>重点保障人群情况查询</a:t>
            </a:r>
            <a:endParaRPr lang="zh-CN" altLang="en-US" b="1" dirty="0">
              <a:latin typeface="幼圆" panose="02010509060101010101" pitchFamily="49" charset="-122"/>
              <a:ea typeface="幼圆" panose="02010509060101010101" pitchFamily="49" charset="-122"/>
              <a:cs typeface="Times New Roman" panose="02020603050405020304" pitchFamily="18" charset="0"/>
            </a:endParaRPr>
          </a:p>
        </p:txBody>
      </p:sp>
      <p:sp>
        <p:nvSpPr>
          <p:cNvPr id="39940" name="Rectangle 3"/>
          <p:cNvSpPr>
            <a:spLocks noChangeArrowheads="1"/>
          </p:cNvSpPr>
          <p:nvPr/>
        </p:nvSpPr>
        <p:spPr bwMode="auto">
          <a:xfrm>
            <a:off x="1524001" y="16822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1" name="Rectangle 4"/>
          <p:cNvSpPr>
            <a:spLocks noChangeArrowheads="1"/>
          </p:cNvSpPr>
          <p:nvPr/>
        </p:nvSpPr>
        <p:spPr bwMode="auto">
          <a:xfrm>
            <a:off x="1524001" y="1091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2" name="Rectangle 5"/>
          <p:cNvSpPr>
            <a:spLocks noChangeArrowheads="1"/>
          </p:cNvSpPr>
          <p:nvPr/>
        </p:nvSpPr>
        <p:spPr bwMode="auto">
          <a:xfrm>
            <a:off x="1524001" y="9869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3" name="Rectangle 6"/>
          <p:cNvSpPr>
            <a:spLocks noChangeArrowheads="1"/>
          </p:cNvSpPr>
          <p:nvPr/>
        </p:nvSpPr>
        <p:spPr bwMode="auto">
          <a:xfrm>
            <a:off x="1524001" y="9678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4" name="Rectangle 7"/>
          <p:cNvSpPr>
            <a:spLocks noChangeArrowheads="1"/>
          </p:cNvSpPr>
          <p:nvPr/>
        </p:nvSpPr>
        <p:spPr bwMode="auto">
          <a:xfrm>
            <a:off x="1524001" y="10678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5" name="Rectangle 8"/>
          <p:cNvSpPr>
            <a:spLocks noChangeArrowheads="1"/>
          </p:cNvSpPr>
          <p:nvPr/>
        </p:nvSpPr>
        <p:spPr bwMode="auto">
          <a:xfrm>
            <a:off x="1524001" y="958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6"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7"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8"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pic>
        <p:nvPicPr>
          <p:cNvPr id="4" name="图片 3"/>
          <p:cNvPicPr>
            <a:picLocks noChangeAspect="1"/>
          </p:cNvPicPr>
          <p:nvPr/>
        </p:nvPicPr>
        <p:blipFill>
          <a:blip r:embed="rId1"/>
          <a:stretch>
            <a:fillRect/>
          </a:stretch>
        </p:blipFill>
        <p:spPr>
          <a:xfrm>
            <a:off x="0" y="1684556"/>
            <a:ext cx="12192000" cy="4480747"/>
          </a:xfrm>
          <a:prstGeom prst="rect">
            <a:avLst/>
          </a:prstGeom>
        </p:spPr>
      </p:pic>
    </p:spTree>
  </p:cSld>
  <p:clrMapOvr>
    <a:masterClrMapping/>
  </p:clrMapOvr>
  <p:transition spd="med">
    <p:pull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7"/>
          <p:cNvSpPr>
            <a:spLocks noGrp="1"/>
          </p:cNvSpPr>
          <p:nvPr>
            <p:ph type="title"/>
          </p:nvPr>
        </p:nvSpPr>
        <p:spPr>
          <a:xfrm>
            <a:off x="4872039" y="274639"/>
            <a:ext cx="5545137" cy="561975"/>
          </a:xfrm>
        </p:spPr>
        <p:txBody>
          <a:bodyPr/>
          <a:lstStyle/>
          <a:p>
            <a:r>
              <a:rPr lang="zh-CN" altLang="en-US" dirty="0"/>
              <a:t>信息查询</a:t>
            </a:r>
            <a:r>
              <a:rPr lang="en-US" altLang="zh-CN" dirty="0"/>
              <a:t>-</a:t>
            </a:r>
            <a:r>
              <a:rPr lang="zh-CN" altLang="en-US" dirty="0"/>
              <a:t>重点保障人群情况查询</a:t>
            </a:r>
            <a:endParaRPr lang="zh-CN" altLang="en-US" b="1" dirty="0">
              <a:latin typeface="幼圆" panose="02010509060101010101" pitchFamily="49" charset="-122"/>
              <a:ea typeface="幼圆" panose="02010509060101010101" pitchFamily="49" charset="-122"/>
              <a:cs typeface="Times New Roman" panose="02020603050405020304" pitchFamily="18" charset="0"/>
            </a:endParaRPr>
          </a:p>
        </p:txBody>
      </p:sp>
      <p:sp>
        <p:nvSpPr>
          <p:cNvPr id="39940" name="Rectangle 3"/>
          <p:cNvSpPr>
            <a:spLocks noChangeArrowheads="1"/>
          </p:cNvSpPr>
          <p:nvPr/>
        </p:nvSpPr>
        <p:spPr bwMode="auto">
          <a:xfrm>
            <a:off x="1524001" y="16822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1" name="Rectangle 4"/>
          <p:cNvSpPr>
            <a:spLocks noChangeArrowheads="1"/>
          </p:cNvSpPr>
          <p:nvPr/>
        </p:nvSpPr>
        <p:spPr bwMode="auto">
          <a:xfrm>
            <a:off x="1524001" y="1091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2" name="Rectangle 5"/>
          <p:cNvSpPr>
            <a:spLocks noChangeArrowheads="1"/>
          </p:cNvSpPr>
          <p:nvPr/>
        </p:nvSpPr>
        <p:spPr bwMode="auto">
          <a:xfrm>
            <a:off x="1524001" y="9869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3" name="Rectangle 6"/>
          <p:cNvSpPr>
            <a:spLocks noChangeArrowheads="1"/>
          </p:cNvSpPr>
          <p:nvPr/>
        </p:nvSpPr>
        <p:spPr bwMode="auto">
          <a:xfrm>
            <a:off x="1524001" y="9678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4" name="Rectangle 7"/>
          <p:cNvSpPr>
            <a:spLocks noChangeArrowheads="1"/>
          </p:cNvSpPr>
          <p:nvPr/>
        </p:nvSpPr>
        <p:spPr bwMode="auto">
          <a:xfrm>
            <a:off x="1524001" y="10678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5" name="Rectangle 8"/>
          <p:cNvSpPr>
            <a:spLocks noChangeArrowheads="1"/>
          </p:cNvSpPr>
          <p:nvPr/>
        </p:nvSpPr>
        <p:spPr bwMode="auto">
          <a:xfrm>
            <a:off x="1524001" y="958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6"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7"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8"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pic>
        <p:nvPicPr>
          <p:cNvPr id="3" name="图片 2"/>
          <p:cNvPicPr>
            <a:picLocks noChangeAspect="1"/>
          </p:cNvPicPr>
          <p:nvPr/>
        </p:nvPicPr>
        <p:blipFill>
          <a:blip r:embed="rId1"/>
          <a:stretch>
            <a:fillRect/>
          </a:stretch>
        </p:blipFill>
        <p:spPr>
          <a:xfrm>
            <a:off x="-2256928" y="2450976"/>
            <a:ext cx="15269690" cy="3315340"/>
          </a:xfrm>
          <a:prstGeom prst="rect">
            <a:avLst/>
          </a:prstGeom>
        </p:spPr>
      </p:pic>
    </p:spTree>
  </p:cSld>
  <p:clrMapOvr>
    <a:masterClrMapping/>
  </p:clrMapOvr>
  <p:transition spd="med">
    <p:pull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信息查询</a:t>
            </a:r>
            <a:r>
              <a:rPr lang="en-US" altLang="zh-CN" dirty="0"/>
              <a:t>-</a:t>
            </a:r>
            <a:r>
              <a:rPr lang="zh-CN" altLang="en-US" dirty="0"/>
              <a:t>重点保障人群情况查询</a:t>
            </a:r>
            <a:endParaRPr lang="zh-CN" altLang="en-US" dirty="0"/>
          </a:p>
        </p:txBody>
      </p:sp>
      <p:sp>
        <p:nvSpPr>
          <p:cNvPr id="3" name="内容占位符 2"/>
          <p:cNvSpPr>
            <a:spLocks noGrp="1"/>
          </p:cNvSpPr>
          <p:nvPr>
            <p:ph sz="half" idx="1"/>
          </p:nvPr>
        </p:nvSpPr>
        <p:spPr/>
        <p:txBody>
          <a:bodyPr/>
          <a:lstStyle/>
          <a:p>
            <a:r>
              <a:rPr lang="zh-CN" altLang="en-US" dirty="0"/>
              <a:t>信息查询</a:t>
            </a:r>
            <a:r>
              <a:rPr lang="en-US" altLang="zh-CN" dirty="0"/>
              <a:t>-</a:t>
            </a:r>
            <a:r>
              <a:rPr lang="zh-CN" altLang="en-US" dirty="0"/>
              <a:t>重点保障人群情况查询</a:t>
            </a:r>
            <a:r>
              <a:rPr lang="en-US" altLang="zh-CN" dirty="0"/>
              <a:t>-</a:t>
            </a:r>
            <a:endParaRPr lang="en-US" altLang="zh-CN" dirty="0"/>
          </a:p>
          <a:p>
            <a:r>
              <a:rPr lang="zh-CN" altLang="en-US" dirty="0"/>
              <a:t>①建档立卡贫困家庭学生</a:t>
            </a:r>
            <a:endParaRPr lang="en-US" altLang="zh-CN" dirty="0"/>
          </a:p>
          <a:p>
            <a:r>
              <a:rPr lang="zh-CN" altLang="en-US" dirty="0"/>
              <a:t>②城乡低保学生</a:t>
            </a:r>
            <a:endParaRPr lang="en-US" altLang="zh-CN" dirty="0"/>
          </a:p>
          <a:p>
            <a:r>
              <a:rPr lang="zh-CN" altLang="en-US" dirty="0"/>
              <a:t>③特困救助供养学生</a:t>
            </a:r>
            <a:endParaRPr lang="en-US" altLang="zh-CN" dirty="0"/>
          </a:p>
          <a:p>
            <a:r>
              <a:rPr lang="zh-CN" altLang="en-US" dirty="0"/>
              <a:t>④孤儿学生</a:t>
            </a:r>
            <a:endParaRPr lang="en-US" altLang="zh-CN" dirty="0"/>
          </a:p>
          <a:p>
            <a:r>
              <a:rPr lang="zh-CN" altLang="en-US" dirty="0"/>
              <a:t>⑤残疾学生</a:t>
            </a:r>
            <a:endParaRPr lang="en-US" altLang="zh-CN" dirty="0"/>
          </a:p>
          <a:p>
            <a:endParaRPr lang="zh-CN" altLang="en-US" dirty="0"/>
          </a:p>
        </p:txBody>
      </p:sp>
      <p:sp>
        <p:nvSpPr>
          <p:cNvPr id="4" name="内容占位符 3"/>
          <p:cNvSpPr>
            <a:spLocks noGrp="1"/>
          </p:cNvSpPr>
          <p:nvPr>
            <p:ph sz="half" idx="2"/>
          </p:nvPr>
        </p:nvSpPr>
        <p:spPr/>
        <p:txBody>
          <a:bodyPr/>
          <a:lstStyle/>
          <a:p>
            <a:r>
              <a:rPr lang="zh-CN" altLang="en-US" dirty="0"/>
              <a:t>中央下发</a:t>
            </a:r>
            <a:endParaRPr lang="en-US" altLang="zh-CN" dirty="0"/>
          </a:p>
          <a:p>
            <a:r>
              <a:rPr lang="zh-CN" altLang="en-US" dirty="0"/>
              <a:t>由中央对接部委数据与中央全学段在校生比对后的重点保障学生信息按学籍所在地、分学段下发至各省。</a:t>
            </a:r>
            <a:endParaRPr lang="en-US" altLang="zh-CN" dirty="0"/>
          </a:p>
          <a:p>
            <a:r>
              <a:rPr lang="zh-CN" altLang="en-US" dirty="0"/>
              <a:t>自采集</a:t>
            </a:r>
            <a:endParaRPr lang="en-US" altLang="zh-CN" dirty="0"/>
          </a:p>
          <a:p>
            <a:r>
              <a:rPr lang="zh-CN" altLang="en-US" dirty="0"/>
              <a:t>资助系统</a:t>
            </a:r>
            <a:r>
              <a:rPr lang="en-US" altLang="zh-CN" dirty="0"/>
              <a:t>-</a:t>
            </a:r>
            <a:r>
              <a:rPr lang="zh-CN" altLang="en-US" dirty="0"/>
              <a:t>家庭经济信息中采集了相关指标且不在中央下发的学生信息范围中。</a:t>
            </a:r>
            <a:endParaRPr lang="zh-CN" altLang="en-US" dirty="0"/>
          </a:p>
        </p:txBody>
      </p:sp>
      <p:grpSp>
        <p:nvGrpSpPr>
          <p:cNvPr id="7" name="组合 6"/>
          <p:cNvGrpSpPr/>
          <p:nvPr/>
        </p:nvGrpSpPr>
        <p:grpSpPr>
          <a:xfrm>
            <a:off x="551384" y="2947524"/>
            <a:ext cx="6768752" cy="1705612"/>
            <a:chOff x="551384" y="2386608"/>
            <a:chExt cx="6480720" cy="682352"/>
          </a:xfrm>
        </p:grpSpPr>
        <p:sp>
          <p:nvSpPr>
            <p:cNvPr id="5" name="矩形 4"/>
            <p:cNvSpPr/>
            <p:nvPr/>
          </p:nvSpPr>
          <p:spPr>
            <a:xfrm>
              <a:off x="551384" y="2420888"/>
              <a:ext cx="4752528"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 name="圆柱体 5"/>
            <p:cNvSpPr/>
            <p:nvPr/>
          </p:nvSpPr>
          <p:spPr>
            <a:xfrm>
              <a:off x="5459776" y="2386608"/>
              <a:ext cx="1572328" cy="682352"/>
            </a:xfrm>
            <a:prstGeom prst="can">
              <a:avLst/>
            </a:prstGeom>
            <a:solidFill>
              <a:srgbClr val="3B7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dirty="0">
                  <a:solidFill>
                    <a:schemeClr val="bg1"/>
                  </a:solidFill>
                  <a:latin typeface="微软雅黑" panose="020B0503020204020204" pitchFamily="34" charset="-122"/>
                  <a:ea typeface="微软雅黑" panose="020B0503020204020204" pitchFamily="34" charset="-122"/>
                </a:rPr>
                <a:t>民政数据</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703784" y="2539008"/>
            <a:ext cx="6480720" cy="682352"/>
            <a:chOff x="551384" y="2386608"/>
            <a:chExt cx="6480720" cy="682352"/>
          </a:xfrm>
        </p:grpSpPr>
        <p:sp>
          <p:nvSpPr>
            <p:cNvPr id="9" name="矩形 8"/>
            <p:cNvSpPr/>
            <p:nvPr/>
          </p:nvSpPr>
          <p:spPr>
            <a:xfrm>
              <a:off x="551384" y="2420888"/>
              <a:ext cx="4752528"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圆柱体 9"/>
            <p:cNvSpPr/>
            <p:nvPr/>
          </p:nvSpPr>
          <p:spPr>
            <a:xfrm>
              <a:off x="5459776" y="2386608"/>
              <a:ext cx="1572328" cy="682352"/>
            </a:xfrm>
            <a:prstGeom prst="can">
              <a:avLst/>
            </a:prstGeom>
            <a:solidFill>
              <a:srgbClr val="3B7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dirty="0">
                  <a:solidFill>
                    <a:schemeClr val="bg1"/>
                  </a:solidFill>
                  <a:latin typeface="微软雅黑" panose="020B0503020204020204" pitchFamily="34" charset="-122"/>
                  <a:ea typeface="微软雅黑" panose="020B0503020204020204" pitchFamily="34" charset="-122"/>
                </a:rPr>
                <a:t>扶贫办数据</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66393" y="4378987"/>
            <a:ext cx="6768752" cy="682352"/>
            <a:chOff x="551384" y="2386608"/>
            <a:chExt cx="6480720" cy="682352"/>
          </a:xfrm>
        </p:grpSpPr>
        <p:sp>
          <p:nvSpPr>
            <p:cNvPr id="13" name="矩形 12"/>
            <p:cNvSpPr/>
            <p:nvPr/>
          </p:nvSpPr>
          <p:spPr>
            <a:xfrm>
              <a:off x="551384" y="2420888"/>
              <a:ext cx="4752528"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圆柱体 13"/>
            <p:cNvSpPr/>
            <p:nvPr/>
          </p:nvSpPr>
          <p:spPr>
            <a:xfrm>
              <a:off x="5459776" y="2386608"/>
              <a:ext cx="1572328" cy="682352"/>
            </a:xfrm>
            <a:prstGeom prst="can">
              <a:avLst/>
            </a:prstGeom>
            <a:solidFill>
              <a:srgbClr val="3B7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dirty="0">
                  <a:solidFill>
                    <a:schemeClr val="bg1"/>
                  </a:solidFill>
                  <a:latin typeface="微软雅黑" panose="020B0503020204020204" pitchFamily="34" charset="-122"/>
                  <a:ea typeface="微软雅黑" panose="020B0503020204020204" pitchFamily="34" charset="-122"/>
                </a:rPr>
                <a:t>残联数据</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42" name="直接连接符 7167"/>
          <p:cNvCxnSpPr>
            <a:cxnSpLocks noChangeShapeType="1"/>
          </p:cNvCxnSpPr>
          <p:nvPr/>
        </p:nvCxnSpPr>
        <p:spPr bwMode="auto">
          <a:xfrm>
            <a:off x="2205038" y="3449638"/>
            <a:ext cx="7702550" cy="0"/>
          </a:xfrm>
          <a:prstGeom prst="line">
            <a:avLst/>
          </a:prstGeom>
          <a:noFill/>
          <a:ln w="9525">
            <a:solidFill>
              <a:srgbClr val="7F7F7F"/>
            </a:solidFill>
            <a:round/>
          </a:ln>
        </p:spPr>
      </p:cxnSp>
      <p:cxnSp>
        <p:nvCxnSpPr>
          <p:cNvPr id="10243" name="直接连接符 7172"/>
          <p:cNvCxnSpPr>
            <a:cxnSpLocks noChangeShapeType="1"/>
          </p:cNvCxnSpPr>
          <p:nvPr/>
        </p:nvCxnSpPr>
        <p:spPr bwMode="auto">
          <a:xfrm>
            <a:off x="2205038" y="3184525"/>
            <a:ext cx="0" cy="357188"/>
          </a:xfrm>
          <a:prstGeom prst="line">
            <a:avLst/>
          </a:prstGeom>
          <a:noFill/>
          <a:ln w="9525">
            <a:solidFill>
              <a:schemeClr val="bg2"/>
            </a:solidFill>
            <a:round/>
          </a:ln>
        </p:spPr>
      </p:cxnSp>
      <p:cxnSp>
        <p:nvCxnSpPr>
          <p:cNvPr id="16" name="直接连接符 50"/>
          <p:cNvCxnSpPr>
            <a:cxnSpLocks noChangeShapeType="1"/>
          </p:cNvCxnSpPr>
          <p:nvPr/>
        </p:nvCxnSpPr>
        <p:spPr bwMode="auto">
          <a:xfrm>
            <a:off x="4119563" y="3184525"/>
            <a:ext cx="0" cy="357188"/>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10245" name="直接连接符 51"/>
          <p:cNvCxnSpPr>
            <a:cxnSpLocks noChangeShapeType="1"/>
          </p:cNvCxnSpPr>
          <p:nvPr/>
        </p:nvCxnSpPr>
        <p:spPr bwMode="auto">
          <a:xfrm>
            <a:off x="6062663" y="3184525"/>
            <a:ext cx="0" cy="357188"/>
          </a:xfrm>
          <a:prstGeom prst="line">
            <a:avLst/>
          </a:prstGeom>
          <a:noFill/>
          <a:ln w="9525">
            <a:solidFill>
              <a:srgbClr val="7F7F7F"/>
            </a:solidFill>
            <a:round/>
          </a:ln>
        </p:spPr>
      </p:cxnSp>
      <p:cxnSp>
        <p:nvCxnSpPr>
          <p:cNvPr id="10246" name="直接连接符 52"/>
          <p:cNvCxnSpPr>
            <a:cxnSpLocks noChangeShapeType="1"/>
          </p:cNvCxnSpPr>
          <p:nvPr/>
        </p:nvCxnSpPr>
        <p:spPr bwMode="auto">
          <a:xfrm>
            <a:off x="8007350" y="3184525"/>
            <a:ext cx="0" cy="357188"/>
          </a:xfrm>
          <a:prstGeom prst="line">
            <a:avLst/>
          </a:prstGeom>
          <a:noFill/>
          <a:ln w="9525">
            <a:solidFill>
              <a:srgbClr val="7F7F7F"/>
            </a:solidFill>
            <a:round/>
          </a:ln>
        </p:spPr>
      </p:cxnSp>
      <p:cxnSp>
        <p:nvCxnSpPr>
          <p:cNvPr id="10247" name="直接连接符 53"/>
          <p:cNvCxnSpPr>
            <a:cxnSpLocks noChangeShapeType="1"/>
          </p:cNvCxnSpPr>
          <p:nvPr/>
        </p:nvCxnSpPr>
        <p:spPr bwMode="auto">
          <a:xfrm>
            <a:off x="9879013" y="3184525"/>
            <a:ext cx="0" cy="357188"/>
          </a:xfrm>
          <a:prstGeom prst="line">
            <a:avLst/>
          </a:prstGeom>
          <a:noFill/>
          <a:ln w="9525">
            <a:solidFill>
              <a:srgbClr val="7F7F7F"/>
            </a:solidFill>
            <a:round/>
          </a:ln>
        </p:spPr>
      </p:cxnSp>
      <p:sp>
        <p:nvSpPr>
          <p:cNvPr id="20" name="TextBox 7177"/>
          <p:cNvSpPr txBox="1">
            <a:spLocks noChangeArrowheads="1"/>
          </p:cNvSpPr>
          <p:nvPr/>
        </p:nvSpPr>
        <p:spPr bwMode="auto">
          <a:xfrm>
            <a:off x="2205039" y="2752726"/>
            <a:ext cx="1620837" cy="523875"/>
          </a:xfrm>
          <a:prstGeom prst="rect">
            <a:avLst/>
          </a:prstGeom>
          <a:solidFill>
            <a:srgbClr val="FFFFFF"/>
          </a:solidFill>
          <a:ln w="9525">
            <a:noFill/>
            <a:miter lim="800000"/>
          </a:ln>
        </p:spPr>
        <p:txBody>
          <a:bodyPr wrap="none">
            <a:spAutoFit/>
          </a:bodyPr>
          <a:lstStyle/>
          <a:p>
            <a:pPr eaLnBrk="1" hangingPunct="1">
              <a:defRPr/>
            </a:pPr>
            <a:r>
              <a:rPr lang="zh-CN" altLang="en-US" sz="28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国家资助</a:t>
            </a:r>
            <a:endParaRPr lang="zh-CN" altLang="en-US" sz="28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TextBox 7177"/>
          <p:cNvSpPr txBox="1">
            <a:spLocks noChangeArrowheads="1"/>
          </p:cNvSpPr>
          <p:nvPr/>
        </p:nvSpPr>
        <p:spPr bwMode="auto">
          <a:xfrm>
            <a:off x="4119564" y="2752726"/>
            <a:ext cx="1620837" cy="523875"/>
          </a:xfrm>
          <a:prstGeom prst="rect">
            <a:avLst/>
          </a:prstGeom>
          <a:noFill/>
          <a:ln w="9525">
            <a:noFill/>
            <a:miter lim="800000"/>
          </a:ln>
        </p:spPr>
        <p:txBody>
          <a:bodyPr wrap="none">
            <a:spAutoFit/>
          </a:bodyPr>
          <a:lstStyle/>
          <a:p>
            <a:pPr eaLnBrk="1" hangingPunct="1">
              <a:defRPr/>
            </a:pPr>
            <a:r>
              <a:rPr lang="zh-CN" altLang="en-US" sz="28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地方资助</a:t>
            </a:r>
            <a:endParaRPr lang="zh-CN" altLang="en-US" sz="28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TextBox 7177"/>
          <p:cNvSpPr txBox="1">
            <a:spLocks noChangeArrowheads="1"/>
          </p:cNvSpPr>
          <p:nvPr/>
        </p:nvSpPr>
        <p:spPr bwMode="auto">
          <a:xfrm>
            <a:off x="6134101" y="2752726"/>
            <a:ext cx="1622425" cy="523875"/>
          </a:xfrm>
          <a:prstGeom prst="rect">
            <a:avLst/>
          </a:prstGeom>
          <a:noFill/>
          <a:ln w="9525">
            <a:noFill/>
            <a:miter lim="800000"/>
          </a:ln>
        </p:spPr>
        <p:txBody>
          <a:bodyPr wrap="none">
            <a:spAutoFit/>
          </a:bodyPr>
          <a:lstStyle/>
          <a:p>
            <a:pPr eaLnBrk="1" hangingPunct="1">
              <a:defRPr/>
            </a:pPr>
            <a:r>
              <a:rPr lang="zh-CN" altLang="en-US" sz="28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学校资助</a:t>
            </a:r>
            <a:endParaRPr lang="zh-CN" altLang="en-US" sz="28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TextBox 7177"/>
          <p:cNvSpPr txBox="1">
            <a:spLocks noChangeArrowheads="1"/>
          </p:cNvSpPr>
          <p:nvPr/>
        </p:nvSpPr>
        <p:spPr bwMode="auto">
          <a:xfrm>
            <a:off x="7999414" y="2752726"/>
            <a:ext cx="1620837" cy="523875"/>
          </a:xfrm>
          <a:prstGeom prst="rect">
            <a:avLst/>
          </a:prstGeom>
          <a:noFill/>
          <a:ln w="9525">
            <a:noFill/>
            <a:miter lim="800000"/>
          </a:ln>
        </p:spPr>
        <p:txBody>
          <a:bodyPr wrap="none">
            <a:spAutoFit/>
          </a:bodyPr>
          <a:lstStyle/>
          <a:p>
            <a:pPr eaLnBrk="1" hangingPunct="1">
              <a:defRPr/>
            </a:pPr>
            <a:r>
              <a:rPr lang="zh-CN" altLang="en-US" sz="28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社会资助</a:t>
            </a:r>
            <a:endParaRPr lang="zh-CN" altLang="en-US" sz="28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矩形 28"/>
          <p:cNvSpPr>
            <a:spLocks noChangeArrowheads="1"/>
          </p:cNvSpPr>
          <p:nvPr/>
        </p:nvSpPr>
        <p:spPr bwMode="auto">
          <a:xfrm>
            <a:off x="2181225" y="3695700"/>
            <a:ext cx="1970088" cy="1422954"/>
          </a:xfrm>
          <a:prstGeom prst="rect">
            <a:avLst/>
          </a:prstGeom>
          <a:noFill/>
          <a:ln w="9525">
            <a:noFill/>
            <a:miter lim="800000"/>
          </a:ln>
        </p:spPr>
        <p:txBody>
          <a:bodyPr>
            <a:spAutoFit/>
          </a:bodyPr>
          <a:lstStyle/>
          <a:p>
            <a:pPr eaLnBrk="1" hangingPunct="1">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国家免学费</a:t>
            </a:r>
            <a:endParaRPr lang="en-US" altLang="zh-CN" sz="2000" b="1" dirty="0">
              <a:solidFill>
                <a:srgbClr val="0070C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国家助学金</a:t>
            </a:r>
            <a:endParaRPr lang="en-US" altLang="zh-CN" sz="2000" b="1" dirty="0">
              <a:solidFill>
                <a:srgbClr val="0070C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国家奖学金</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sp>
        <p:nvSpPr>
          <p:cNvPr id="27" name="矩形 28"/>
          <p:cNvSpPr>
            <a:spLocks noChangeArrowheads="1"/>
          </p:cNvSpPr>
          <p:nvPr/>
        </p:nvSpPr>
        <p:spPr bwMode="auto">
          <a:xfrm>
            <a:off x="4129089" y="3690939"/>
            <a:ext cx="1723549" cy="1015663"/>
          </a:xfrm>
          <a:prstGeom prst="rect">
            <a:avLst/>
          </a:prstGeom>
          <a:noFill/>
          <a:ln w="9525">
            <a:noFill/>
            <a:miter lim="800000"/>
          </a:ln>
        </p:spPr>
        <p:txBody>
          <a:bodyPr wrap="none">
            <a:spAutoFit/>
          </a:bodyPr>
          <a:lstStyle/>
          <a:p>
            <a:pPr eaLnBrk="1" hangingPunct="1">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政府奖助学金</a:t>
            </a:r>
            <a:endParaRPr lang="en-US" altLang="zh-CN" sz="2000" b="1" dirty="0">
              <a:solidFill>
                <a:srgbClr val="0070C0"/>
              </a:solidFill>
              <a:latin typeface="微软雅黑" panose="020B0503020204020204" pitchFamily="34" charset="-122"/>
              <a:ea typeface="微软雅黑" panose="020B0503020204020204" pitchFamily="34" charset="-122"/>
            </a:endParaRPr>
          </a:p>
          <a:p>
            <a:pPr eaLnBrk="1" hangingPunct="1">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29" name="矩形 29"/>
          <p:cNvSpPr>
            <a:spLocks noChangeArrowheads="1"/>
          </p:cNvSpPr>
          <p:nvPr/>
        </p:nvSpPr>
        <p:spPr bwMode="auto">
          <a:xfrm>
            <a:off x="6075363" y="3690938"/>
            <a:ext cx="1878012" cy="2400300"/>
          </a:xfrm>
          <a:prstGeom prst="rect">
            <a:avLst/>
          </a:prstGeom>
          <a:noFill/>
          <a:ln w="9525">
            <a:noFill/>
            <a:miter lim="800000"/>
          </a:ln>
        </p:spPr>
        <p:txBody>
          <a:bodyPr>
            <a:spAutoFit/>
          </a:bodyPr>
          <a:lstStyle/>
          <a:p>
            <a:pPr eaLnBrk="1" hangingPunct="1">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学校减免学费</a:t>
            </a:r>
            <a:endParaRPr lang="en-US" altLang="zh-CN" sz="2000" b="1" dirty="0">
              <a:solidFill>
                <a:srgbClr val="0070C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学校助学金</a:t>
            </a:r>
            <a:endParaRPr lang="en-US" altLang="zh-CN" sz="2000" b="1" dirty="0">
              <a:solidFill>
                <a:srgbClr val="0070C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学校特殊困难补助</a:t>
            </a:r>
            <a:endParaRPr lang="en-US" altLang="zh-CN" sz="2000" b="1" dirty="0">
              <a:solidFill>
                <a:srgbClr val="0070C0"/>
              </a:solidFill>
              <a:latin typeface="微软雅黑" panose="020B0503020204020204" pitchFamily="34" charset="-122"/>
              <a:ea typeface="微软雅黑" panose="020B0503020204020204" pitchFamily="34" charset="-122"/>
            </a:endParaRPr>
          </a:p>
          <a:p>
            <a:pPr eaLnBrk="1" hangingPunct="1">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30" name="矩形 30"/>
          <p:cNvSpPr>
            <a:spLocks noChangeArrowheads="1"/>
          </p:cNvSpPr>
          <p:nvPr/>
        </p:nvSpPr>
        <p:spPr bwMode="auto">
          <a:xfrm>
            <a:off x="8147051" y="3690938"/>
            <a:ext cx="1878013" cy="1016000"/>
          </a:xfrm>
          <a:prstGeom prst="rect">
            <a:avLst/>
          </a:prstGeom>
          <a:noFill/>
          <a:ln w="9525">
            <a:noFill/>
            <a:miter lim="800000"/>
          </a:ln>
        </p:spPr>
        <p:txBody>
          <a:bodyPr>
            <a:spAutoFit/>
          </a:bodyPr>
          <a:lstStyle/>
          <a:p>
            <a:pPr eaLnBrk="1" hangingPunct="1">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社会捐助</a:t>
            </a:r>
            <a:endParaRPr lang="en-US" altLang="zh-CN" sz="2000" b="1" dirty="0">
              <a:solidFill>
                <a:srgbClr val="0070C0"/>
              </a:solidFill>
              <a:latin typeface="微软雅黑" panose="020B0503020204020204" pitchFamily="34" charset="-122"/>
              <a:ea typeface="微软雅黑" panose="020B0503020204020204" pitchFamily="34" charset="-122"/>
            </a:endParaRPr>
          </a:p>
          <a:p>
            <a:pPr eaLnBrk="1" hangingPunct="1">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37" name="TextBox 2"/>
          <p:cNvSpPr txBox="1">
            <a:spLocks noChangeArrowheads="1"/>
          </p:cNvSpPr>
          <p:nvPr/>
        </p:nvSpPr>
        <p:spPr bwMode="auto">
          <a:xfrm>
            <a:off x="1301750" y="1357314"/>
            <a:ext cx="1210588" cy="1323439"/>
          </a:xfrm>
          <a:prstGeom prst="rect">
            <a:avLst/>
          </a:prstGeom>
          <a:solidFill>
            <a:srgbClr val="0070C0"/>
          </a:solidFill>
          <a:ln w="9525">
            <a:noFill/>
            <a:miter lim="800000"/>
          </a:ln>
        </p:spPr>
        <p:txBody>
          <a:bodyPr wrap="none">
            <a:spAutoFit/>
          </a:bodyPr>
          <a:lstStyle/>
          <a:p>
            <a:pPr eaLnBrk="1" hangingPunct="1"/>
            <a:r>
              <a:rPr lang="zh-CN" altLang="en-US" sz="8000">
                <a:solidFill>
                  <a:schemeClr val="bg1"/>
                </a:solidFill>
                <a:latin typeface="Baskerville Old Face" panose="02020602080505020303" pitchFamily="18" charset="0"/>
              </a:rPr>
              <a:t>中</a:t>
            </a:r>
            <a:endParaRPr lang="zh-CN" altLang="en-US" sz="8000">
              <a:solidFill>
                <a:schemeClr val="bg1"/>
              </a:solidFill>
              <a:latin typeface="Baskerville Old Face" panose="02020602080505020303" pitchFamily="18" charset="0"/>
            </a:endParaRPr>
          </a:p>
        </p:txBody>
      </p:sp>
      <p:sp>
        <p:nvSpPr>
          <p:cNvPr id="38" name="TextBox 37"/>
          <p:cNvSpPr txBox="1"/>
          <p:nvPr/>
        </p:nvSpPr>
        <p:spPr>
          <a:xfrm>
            <a:off x="2301875" y="1362076"/>
            <a:ext cx="1210588" cy="1323439"/>
          </a:xfrm>
          <a:prstGeom prst="rect">
            <a:avLst/>
          </a:prstGeom>
          <a:noFill/>
        </p:spPr>
        <p:txBody>
          <a:bodyPr wrap="none">
            <a:spAutoFit/>
          </a:bodyPr>
          <a:lstStyle/>
          <a:p>
            <a:pPr eaLnBrk="1" hangingPunct="1">
              <a:defRPr/>
            </a:pPr>
            <a:r>
              <a:rPr lang="zh-CN" altLang="en-US" sz="8000" dirty="0">
                <a:solidFill>
                  <a:schemeClr val="bg1">
                    <a:lumMod val="50000"/>
                  </a:schemeClr>
                </a:solidFill>
                <a:latin typeface="Baskerville Old Face" panose="02020602080505020303" pitchFamily="18" charset="0"/>
              </a:rPr>
              <a:t>职</a:t>
            </a:r>
            <a:endParaRPr lang="zh-CN" altLang="en-US" sz="8000" dirty="0">
              <a:solidFill>
                <a:schemeClr val="bg1">
                  <a:lumMod val="50000"/>
                </a:schemeClr>
              </a:solidFill>
              <a:latin typeface="Baskerville Old Face" panose="02020602080505020303" pitchFamily="18" charset="0"/>
            </a:endParaRPr>
          </a:p>
        </p:txBody>
      </p:sp>
      <p:sp>
        <p:nvSpPr>
          <p:cNvPr id="54" name="燕尾形 53"/>
          <p:cNvSpPr/>
          <p:nvPr/>
        </p:nvSpPr>
        <p:spPr>
          <a:xfrm flipH="1">
            <a:off x="2095501" y="-1035050"/>
            <a:ext cx="2339975" cy="649287"/>
          </a:xfrm>
          <a:prstGeom prst="chevron">
            <a:avLst/>
          </a:prstGeom>
          <a:solidFill>
            <a:srgbClr val="0070C0"/>
          </a:solidFill>
          <a:ln>
            <a:solidFill>
              <a:srgbClr val="0070C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dirty="0">
                <a:latin typeface="微软雅黑" panose="020B0503020204020204" pitchFamily="34" charset="-122"/>
                <a:ea typeface="微软雅黑" panose="020B0503020204020204" pitchFamily="34" charset="-122"/>
              </a:rPr>
              <a:t>业务范围</a:t>
            </a:r>
            <a:endParaRPr lang="zh-CN" altLang="en-US" sz="2400" dirty="0">
              <a:latin typeface="微软雅黑" panose="020B0503020204020204" pitchFamily="34" charset="-122"/>
              <a:ea typeface="微软雅黑" panose="020B0503020204020204" pitchFamily="34" charset="-122"/>
            </a:endParaRPr>
          </a:p>
        </p:txBody>
      </p:sp>
      <p:sp>
        <p:nvSpPr>
          <p:cNvPr id="55" name="燕尾形 54"/>
          <p:cNvSpPr/>
          <p:nvPr/>
        </p:nvSpPr>
        <p:spPr>
          <a:xfrm flipH="1">
            <a:off x="4238626" y="-1035050"/>
            <a:ext cx="2339975" cy="649287"/>
          </a:xfrm>
          <a:prstGeom prst="chevron">
            <a:avLst/>
          </a:prstGeom>
          <a:solidFill>
            <a:srgbClr val="F4CF04"/>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dirty="0">
                <a:latin typeface="微软雅黑" panose="020B0503020204020204" pitchFamily="34" charset="-122"/>
                <a:ea typeface="微软雅黑" panose="020B0503020204020204" pitchFamily="34" charset="-122"/>
              </a:rPr>
              <a:t>用户范围</a:t>
            </a:r>
            <a:endParaRPr lang="zh-CN" altLang="en-US" sz="2400" dirty="0">
              <a:latin typeface="微软雅黑" panose="020B0503020204020204" pitchFamily="34" charset="-122"/>
              <a:ea typeface="微软雅黑" panose="020B0503020204020204" pitchFamily="34" charset="-122"/>
            </a:endParaRPr>
          </a:p>
        </p:txBody>
      </p:sp>
      <p:sp>
        <p:nvSpPr>
          <p:cNvPr id="56" name="燕尾形 55"/>
          <p:cNvSpPr/>
          <p:nvPr/>
        </p:nvSpPr>
        <p:spPr>
          <a:xfrm flipH="1">
            <a:off x="6310314" y="-1035050"/>
            <a:ext cx="2339975" cy="649287"/>
          </a:xfrm>
          <a:prstGeom prst="chevron">
            <a:avLst/>
          </a:prstGeom>
          <a:solidFill>
            <a:srgbClr val="A5E159"/>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dirty="0">
                <a:latin typeface="微软雅黑" panose="020B0503020204020204" pitchFamily="34" charset="-122"/>
                <a:ea typeface="微软雅黑" panose="020B0503020204020204" pitchFamily="34" charset="-122"/>
              </a:rPr>
              <a:t>功能范围</a:t>
            </a:r>
            <a:endParaRPr lang="zh-CN" altLang="en-US" sz="2400" dirty="0">
              <a:latin typeface="微软雅黑" panose="020B0503020204020204" pitchFamily="34" charset="-122"/>
              <a:ea typeface="微软雅黑" panose="020B0503020204020204" pitchFamily="34" charset="-122"/>
            </a:endParaRPr>
          </a:p>
        </p:txBody>
      </p:sp>
      <p:sp>
        <p:nvSpPr>
          <p:cNvPr id="57" name="五边形 56"/>
          <p:cNvSpPr/>
          <p:nvPr/>
        </p:nvSpPr>
        <p:spPr>
          <a:xfrm flipH="1">
            <a:off x="8382001" y="-1035050"/>
            <a:ext cx="2339975" cy="649287"/>
          </a:xfrm>
          <a:prstGeom prst="homePlate">
            <a:avLst/>
          </a:prstGeom>
          <a:solidFill>
            <a:srgbClr val="F50B54"/>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dirty="0">
                <a:latin typeface="微软雅黑" panose="020B0503020204020204" pitchFamily="34" charset="-122"/>
                <a:ea typeface="微软雅黑" panose="020B0503020204020204" pitchFamily="34" charset="-122"/>
              </a:rPr>
              <a:t>集成范围</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1.03663 0.19444 L 0.04965 0.19398 " pathEditMode="fixed" rAng="0" ptsTypes="AA">
                                      <p:cBhvr>
                                        <p:cTn id="6" dur="500" fill="hold"/>
                                        <p:tgtEl>
                                          <p:spTgt spid="54"/>
                                        </p:tgtEl>
                                        <p:attrNameLst>
                                          <p:attrName>ppt_x</p:attrName>
                                          <p:attrName>ppt_y</p:attrName>
                                        </p:attrNameLst>
                                      </p:cBhvr>
                                      <p:rCtr x="-494" y="0"/>
                                    </p:animMotion>
                                  </p:childTnLst>
                                </p:cTn>
                              </p:par>
                              <p:par>
                                <p:cTn id="7" presetID="35" presetClass="path" presetSubtype="0" accel="50000" decel="50000" fill="hold" grpId="0" nodeType="withEffect">
                                  <p:stCondLst>
                                    <p:cond delay="100"/>
                                  </p:stCondLst>
                                  <p:childTnLst>
                                    <p:animMotion origin="layout" path="M 0.99705 0.19444 L 0.02795 0.19398 " pathEditMode="fixed" rAng="0" ptsTypes="AA">
                                      <p:cBhvr>
                                        <p:cTn id="8" dur="500" fill="hold"/>
                                        <p:tgtEl>
                                          <p:spTgt spid="55"/>
                                        </p:tgtEl>
                                        <p:attrNameLst>
                                          <p:attrName>ppt_x</p:attrName>
                                          <p:attrName>ppt_y</p:attrName>
                                        </p:attrNameLst>
                                      </p:cBhvr>
                                      <p:rCtr x="-485" y="0"/>
                                    </p:animMotion>
                                  </p:childTnLst>
                                </p:cTn>
                              </p:par>
                              <p:par>
                                <p:cTn id="9" presetID="35" presetClass="path" presetSubtype="0" accel="50000" decel="50000" fill="hold" grpId="0" nodeType="withEffect">
                                  <p:stCondLst>
                                    <p:cond delay="200"/>
                                  </p:stCondLst>
                                  <p:childTnLst>
                                    <p:animMotion origin="layout" path="M 0.96545 0.19444 L 0.02187 0.19398 " pathEditMode="fixed" rAng="0" ptsTypes="AA">
                                      <p:cBhvr>
                                        <p:cTn id="10" dur="500" fill="hold"/>
                                        <p:tgtEl>
                                          <p:spTgt spid="56"/>
                                        </p:tgtEl>
                                        <p:attrNameLst>
                                          <p:attrName>ppt_x</p:attrName>
                                          <p:attrName>ppt_y</p:attrName>
                                        </p:attrNameLst>
                                      </p:cBhvr>
                                      <p:rCtr x="-472" y="0"/>
                                    </p:animMotion>
                                  </p:childTnLst>
                                </p:cTn>
                              </p:par>
                              <p:par>
                                <p:cTn id="11" presetID="35" presetClass="path" presetSubtype="0" accel="50000" decel="50000" fill="hold" grpId="0" nodeType="withEffect">
                                  <p:stCondLst>
                                    <p:cond delay="300"/>
                                  </p:stCondLst>
                                  <p:childTnLst>
                                    <p:animMotion origin="layout" path="M 0.93386 0.19444 L -1.38889E-6 0.19398 " pathEditMode="fixed" rAng="0" ptsTypes="AA">
                                      <p:cBhvr>
                                        <p:cTn id="12" dur="500" fill="hold"/>
                                        <p:tgtEl>
                                          <p:spTgt spid="57"/>
                                        </p:tgtEl>
                                        <p:attrNameLst>
                                          <p:attrName>ppt_x</p:attrName>
                                          <p:attrName>ppt_y</p:attrName>
                                        </p:attrNameLst>
                                      </p:cBhvr>
                                      <p:rCtr x="-467" y="0"/>
                                    </p:animMotion>
                                  </p:childTnLst>
                                </p:cTn>
                              </p:par>
                            </p:childTnLst>
                          </p:cTn>
                        </p:par>
                        <p:par>
                          <p:cTn id="13" fill="hold">
                            <p:stCondLst>
                              <p:cond delay="500"/>
                            </p:stCondLst>
                            <p:childTnLst>
                              <p:par>
                                <p:cTn id="14" presetID="1" presetClass="emph" presetSubtype="2" fill="hold" nodeType="afterEffect">
                                  <p:stCondLst>
                                    <p:cond delay="0"/>
                                  </p:stCondLst>
                                  <p:childTnLst>
                                    <p:animClr clrSpc="rgb" dir="cw">
                                      <p:cBhvr>
                                        <p:cTn id="15" dur="1000" fill="hold"/>
                                        <p:tgtEl>
                                          <p:spTgt spid="55"/>
                                        </p:tgtEl>
                                        <p:attrNameLst>
                                          <p:attrName>fillcolor</p:attrName>
                                        </p:attrNameLst>
                                      </p:cBhvr>
                                      <p:to>
                                        <a:schemeClr val="bg2"/>
                                      </p:to>
                                    </p:animClr>
                                    <p:set>
                                      <p:cBhvr>
                                        <p:cTn id="16" dur="1000" fill="hold"/>
                                        <p:tgtEl>
                                          <p:spTgt spid="55"/>
                                        </p:tgtEl>
                                        <p:attrNameLst>
                                          <p:attrName>fill.type</p:attrName>
                                        </p:attrNameLst>
                                      </p:cBhvr>
                                      <p:to>
                                        <p:strVal val="solid"/>
                                      </p:to>
                                    </p:set>
                                    <p:set>
                                      <p:cBhvr>
                                        <p:cTn id="17" dur="1000" fill="hold"/>
                                        <p:tgtEl>
                                          <p:spTgt spid="55"/>
                                        </p:tgtEl>
                                        <p:attrNameLst>
                                          <p:attrName>fill.on</p:attrName>
                                        </p:attrNameLst>
                                      </p:cBhvr>
                                      <p:to>
                                        <p:strVal val="true"/>
                                      </p:to>
                                    </p:set>
                                  </p:childTnLst>
                                </p:cTn>
                              </p:par>
                              <p:par>
                                <p:cTn id="18" presetID="1" presetClass="emph" presetSubtype="2" fill="hold" nodeType="withEffect">
                                  <p:stCondLst>
                                    <p:cond delay="0"/>
                                  </p:stCondLst>
                                  <p:childTnLst>
                                    <p:animClr clrSpc="rgb" dir="cw">
                                      <p:cBhvr>
                                        <p:cTn id="19" dur="1000" fill="hold"/>
                                        <p:tgtEl>
                                          <p:spTgt spid="56"/>
                                        </p:tgtEl>
                                        <p:attrNameLst>
                                          <p:attrName>fillcolor</p:attrName>
                                        </p:attrNameLst>
                                      </p:cBhvr>
                                      <p:to>
                                        <a:schemeClr val="bg2"/>
                                      </p:to>
                                    </p:animClr>
                                    <p:set>
                                      <p:cBhvr>
                                        <p:cTn id="20" dur="1000" fill="hold"/>
                                        <p:tgtEl>
                                          <p:spTgt spid="56"/>
                                        </p:tgtEl>
                                        <p:attrNameLst>
                                          <p:attrName>fill.type</p:attrName>
                                        </p:attrNameLst>
                                      </p:cBhvr>
                                      <p:to>
                                        <p:strVal val="solid"/>
                                      </p:to>
                                    </p:set>
                                    <p:set>
                                      <p:cBhvr>
                                        <p:cTn id="21" dur="1000" fill="hold"/>
                                        <p:tgtEl>
                                          <p:spTgt spid="56"/>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1000" fill="hold"/>
                                        <p:tgtEl>
                                          <p:spTgt spid="57"/>
                                        </p:tgtEl>
                                        <p:attrNameLst>
                                          <p:attrName>fillcolor</p:attrName>
                                        </p:attrNameLst>
                                      </p:cBhvr>
                                      <p:to>
                                        <a:schemeClr val="bg2"/>
                                      </p:to>
                                    </p:animClr>
                                    <p:set>
                                      <p:cBhvr>
                                        <p:cTn id="24" dur="1000" fill="hold"/>
                                        <p:tgtEl>
                                          <p:spTgt spid="57"/>
                                        </p:tgtEl>
                                        <p:attrNameLst>
                                          <p:attrName>fill.type</p:attrName>
                                        </p:attrNameLst>
                                      </p:cBhvr>
                                      <p:to>
                                        <p:strVal val="solid"/>
                                      </p:to>
                                    </p:set>
                                    <p:set>
                                      <p:cBhvr>
                                        <p:cTn id="25" dur="1000" fill="hold"/>
                                        <p:tgtEl>
                                          <p:spTgt spid="57"/>
                                        </p:tgtEl>
                                        <p:attrNameLst>
                                          <p:attrName>fill.on</p:attrName>
                                        </p:attrNameLst>
                                      </p:cBhvr>
                                      <p:to>
                                        <p:strVal val="true"/>
                                      </p:to>
                                    </p:set>
                                  </p:childTnLst>
                                </p:cTn>
                              </p:par>
                            </p:childTnLst>
                          </p:cTn>
                        </p:par>
                        <p:par>
                          <p:cTn id="26" fill="hold">
                            <p:stCondLst>
                              <p:cond delay="1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7"/>
                                        </p:tgtEl>
                                        <p:attrNameLst>
                                          <p:attrName>ppt_y</p:attrName>
                                        </p:attrNameLst>
                                      </p:cBhvr>
                                      <p:tavLst>
                                        <p:tav tm="0">
                                          <p:val>
                                            <p:strVal val="#ppt_y"/>
                                          </p:val>
                                        </p:tav>
                                        <p:tav tm="100000">
                                          <p:val>
                                            <p:strVal val="#ppt_y"/>
                                          </p:val>
                                        </p:tav>
                                      </p:tavLst>
                                    </p:anim>
                                    <p:anim calcmode="lin" valueType="num">
                                      <p:cBhvr>
                                        <p:cTn id="31"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7"/>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8"/>
                                        </p:tgtEl>
                                        <p:attrNameLst>
                                          <p:attrName>ppt_y</p:attrName>
                                        </p:attrNameLst>
                                      </p:cBhvr>
                                      <p:tavLst>
                                        <p:tav tm="0">
                                          <p:val>
                                            <p:strVal val="#ppt_y"/>
                                          </p:val>
                                        </p:tav>
                                        <p:tav tm="100000">
                                          <p:val>
                                            <p:strVal val="#ppt_y"/>
                                          </p:val>
                                        </p:tav>
                                      </p:tavLst>
                                    </p:anim>
                                    <p:anim calcmode="lin" valueType="num">
                                      <p:cBhvr>
                                        <p:cTn id="38"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38"/>
                                        </p:tgtEl>
                                      </p:cBhvr>
                                    </p:animEffect>
                                  </p:childTnLst>
                                </p:cTn>
                              </p:par>
                            </p:childTnLst>
                          </p:cTn>
                        </p:par>
                        <p:par>
                          <p:cTn id="41" fill="hold">
                            <p:stCondLst>
                              <p:cond delay="1500"/>
                            </p:stCondLst>
                            <p:childTnLst>
                              <p:par>
                                <p:cTn id="42" presetID="2" presetClass="entr" presetSubtype="8" fill="hold" nodeType="afterEffect">
                                  <p:stCondLst>
                                    <p:cond delay="0"/>
                                  </p:stCondLst>
                                  <p:childTnLst>
                                    <p:set>
                                      <p:cBhvr>
                                        <p:cTn id="43" dur="1" fill="hold">
                                          <p:stCondLst>
                                            <p:cond delay="0"/>
                                          </p:stCondLst>
                                        </p:cTn>
                                        <p:tgtEl>
                                          <p:spTgt spid="10242"/>
                                        </p:tgtEl>
                                        <p:attrNameLst>
                                          <p:attrName>style.visibility</p:attrName>
                                        </p:attrNameLst>
                                      </p:cBhvr>
                                      <p:to>
                                        <p:strVal val="visible"/>
                                      </p:to>
                                    </p:set>
                                    <p:anim calcmode="lin" valueType="num">
                                      <p:cBhvr additive="base">
                                        <p:cTn id="44" dur="500" fill="hold"/>
                                        <p:tgtEl>
                                          <p:spTgt spid="10242"/>
                                        </p:tgtEl>
                                        <p:attrNameLst>
                                          <p:attrName>ppt_x</p:attrName>
                                        </p:attrNameLst>
                                      </p:cBhvr>
                                      <p:tavLst>
                                        <p:tav tm="0">
                                          <p:val>
                                            <p:strVal val="0-#ppt_w/2"/>
                                          </p:val>
                                        </p:tav>
                                        <p:tav tm="100000">
                                          <p:val>
                                            <p:strVal val="#ppt_x"/>
                                          </p:val>
                                        </p:tav>
                                      </p:tavLst>
                                    </p:anim>
                                    <p:anim calcmode="lin" valueType="num">
                                      <p:cBhvr additive="base">
                                        <p:cTn id="45" dur="500" fill="hold"/>
                                        <p:tgtEl>
                                          <p:spTgt spid="10242"/>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10243"/>
                                        </p:tgtEl>
                                        <p:attrNameLst>
                                          <p:attrName>style.visibility</p:attrName>
                                        </p:attrNameLst>
                                      </p:cBhvr>
                                      <p:to>
                                        <p:strVal val="visible"/>
                                      </p:to>
                                    </p:set>
                                    <p:anim calcmode="lin" valueType="num">
                                      <p:cBhvr additive="base">
                                        <p:cTn id="48" dur="500" fill="hold"/>
                                        <p:tgtEl>
                                          <p:spTgt spid="10243"/>
                                        </p:tgtEl>
                                        <p:attrNameLst>
                                          <p:attrName>ppt_x</p:attrName>
                                        </p:attrNameLst>
                                      </p:cBhvr>
                                      <p:tavLst>
                                        <p:tav tm="0">
                                          <p:val>
                                            <p:strVal val="0-#ppt_w/2"/>
                                          </p:val>
                                        </p:tav>
                                        <p:tav tm="100000">
                                          <p:val>
                                            <p:strVal val="#ppt_x"/>
                                          </p:val>
                                        </p:tav>
                                      </p:tavLst>
                                    </p:anim>
                                    <p:anim calcmode="lin" valueType="num">
                                      <p:cBhvr additive="base">
                                        <p:cTn id="49" dur="500" fill="hold"/>
                                        <p:tgtEl>
                                          <p:spTgt spid="10243"/>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0-#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10245"/>
                                        </p:tgtEl>
                                        <p:attrNameLst>
                                          <p:attrName>style.visibility</p:attrName>
                                        </p:attrNameLst>
                                      </p:cBhvr>
                                      <p:to>
                                        <p:strVal val="visible"/>
                                      </p:to>
                                    </p:set>
                                    <p:anim calcmode="lin" valueType="num">
                                      <p:cBhvr additive="base">
                                        <p:cTn id="56" dur="500" fill="hold"/>
                                        <p:tgtEl>
                                          <p:spTgt spid="10245"/>
                                        </p:tgtEl>
                                        <p:attrNameLst>
                                          <p:attrName>ppt_x</p:attrName>
                                        </p:attrNameLst>
                                      </p:cBhvr>
                                      <p:tavLst>
                                        <p:tav tm="0">
                                          <p:val>
                                            <p:strVal val="0-#ppt_w/2"/>
                                          </p:val>
                                        </p:tav>
                                        <p:tav tm="100000">
                                          <p:val>
                                            <p:strVal val="#ppt_x"/>
                                          </p:val>
                                        </p:tav>
                                      </p:tavLst>
                                    </p:anim>
                                    <p:anim calcmode="lin" valueType="num">
                                      <p:cBhvr additive="base">
                                        <p:cTn id="57" dur="500" fill="hold"/>
                                        <p:tgtEl>
                                          <p:spTgt spid="10245"/>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10246"/>
                                        </p:tgtEl>
                                        <p:attrNameLst>
                                          <p:attrName>style.visibility</p:attrName>
                                        </p:attrNameLst>
                                      </p:cBhvr>
                                      <p:to>
                                        <p:strVal val="visible"/>
                                      </p:to>
                                    </p:set>
                                    <p:anim calcmode="lin" valueType="num">
                                      <p:cBhvr additive="base">
                                        <p:cTn id="60" dur="500" fill="hold"/>
                                        <p:tgtEl>
                                          <p:spTgt spid="10246"/>
                                        </p:tgtEl>
                                        <p:attrNameLst>
                                          <p:attrName>ppt_x</p:attrName>
                                        </p:attrNameLst>
                                      </p:cBhvr>
                                      <p:tavLst>
                                        <p:tav tm="0">
                                          <p:val>
                                            <p:strVal val="0-#ppt_w/2"/>
                                          </p:val>
                                        </p:tav>
                                        <p:tav tm="100000">
                                          <p:val>
                                            <p:strVal val="#ppt_x"/>
                                          </p:val>
                                        </p:tav>
                                      </p:tavLst>
                                    </p:anim>
                                    <p:anim calcmode="lin" valueType="num">
                                      <p:cBhvr additive="base">
                                        <p:cTn id="61" dur="500" fill="hold"/>
                                        <p:tgtEl>
                                          <p:spTgt spid="10246"/>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0247"/>
                                        </p:tgtEl>
                                        <p:attrNameLst>
                                          <p:attrName>style.visibility</p:attrName>
                                        </p:attrNameLst>
                                      </p:cBhvr>
                                      <p:to>
                                        <p:strVal val="visible"/>
                                      </p:to>
                                    </p:set>
                                    <p:anim calcmode="lin" valueType="num">
                                      <p:cBhvr additive="base">
                                        <p:cTn id="64" dur="500" fill="hold"/>
                                        <p:tgtEl>
                                          <p:spTgt spid="10247"/>
                                        </p:tgtEl>
                                        <p:attrNameLst>
                                          <p:attrName>ppt_x</p:attrName>
                                        </p:attrNameLst>
                                      </p:cBhvr>
                                      <p:tavLst>
                                        <p:tav tm="0">
                                          <p:val>
                                            <p:strVal val="0-#ppt_w/2"/>
                                          </p:val>
                                        </p:tav>
                                        <p:tav tm="100000">
                                          <p:val>
                                            <p:strVal val="#ppt_x"/>
                                          </p:val>
                                        </p:tav>
                                      </p:tavLst>
                                    </p:anim>
                                    <p:anim calcmode="lin" valueType="num">
                                      <p:cBhvr additive="base">
                                        <p:cTn id="65" dur="500" fill="hold"/>
                                        <p:tgtEl>
                                          <p:spTgt spid="10247"/>
                                        </p:tgtEl>
                                        <p:attrNameLst>
                                          <p:attrName>ppt_y</p:attrName>
                                        </p:attrNameLst>
                                      </p:cBhvr>
                                      <p:tavLst>
                                        <p:tav tm="0">
                                          <p:val>
                                            <p:strVal val="#ppt_y"/>
                                          </p:val>
                                        </p:tav>
                                        <p:tav tm="100000">
                                          <p:val>
                                            <p:strVal val="#ppt_y"/>
                                          </p:val>
                                        </p:tav>
                                      </p:tavLst>
                                    </p:anim>
                                  </p:childTnLst>
                                </p:cTn>
                              </p:par>
                            </p:childTnLst>
                          </p:cTn>
                        </p:par>
                        <p:par>
                          <p:cTn id="66" fill="hold">
                            <p:stCondLst>
                              <p:cond delay="2000"/>
                            </p:stCondLst>
                            <p:childTnLst>
                              <p:par>
                                <p:cTn id="67" presetID="9"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dissolve">
                                      <p:cBhvr>
                                        <p:cTn id="69" dur="500"/>
                                        <p:tgtEl>
                                          <p:spTgt spid="20"/>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dissolve">
                                      <p:cBhvr>
                                        <p:cTn id="72" dur="500"/>
                                        <p:tgtEl>
                                          <p:spTgt spid="21"/>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dissolve">
                                      <p:cBhvr>
                                        <p:cTn id="75" dur="500"/>
                                        <p:tgtEl>
                                          <p:spTgt spid="22"/>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dissolv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p:cTn id="83" dur="500" fill="hold"/>
                                        <p:tgtEl>
                                          <p:spTgt spid="26"/>
                                        </p:tgtEl>
                                        <p:attrNameLst>
                                          <p:attrName>ppt_w</p:attrName>
                                        </p:attrNameLst>
                                      </p:cBhvr>
                                      <p:tavLst>
                                        <p:tav tm="0">
                                          <p:val>
                                            <p:fltVal val="0"/>
                                          </p:val>
                                        </p:tav>
                                        <p:tav tm="100000">
                                          <p:val>
                                            <p:strVal val="#ppt_w"/>
                                          </p:val>
                                        </p:tav>
                                      </p:tavLst>
                                    </p:anim>
                                    <p:anim calcmode="lin" valueType="num">
                                      <p:cBhvr>
                                        <p:cTn id="84" dur="500" fill="hold"/>
                                        <p:tgtEl>
                                          <p:spTgt spid="26"/>
                                        </p:tgtEl>
                                        <p:attrNameLst>
                                          <p:attrName>ppt_h</p:attrName>
                                        </p:attrNameLst>
                                      </p:cBhvr>
                                      <p:tavLst>
                                        <p:tav tm="0">
                                          <p:val>
                                            <p:fltVal val="0"/>
                                          </p:val>
                                        </p:tav>
                                        <p:tav tm="100000">
                                          <p:val>
                                            <p:strVal val="#ppt_h"/>
                                          </p:val>
                                        </p:tav>
                                      </p:tavLst>
                                    </p:anim>
                                    <p:animEffect transition="in" filter="fade">
                                      <p:cBhvr>
                                        <p:cTn id="85" dur="500"/>
                                        <p:tgtEl>
                                          <p:spTgt spid="26"/>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ppt_w</p:attrName>
                                        </p:attrNameLst>
                                      </p:cBhvr>
                                      <p:tavLst>
                                        <p:tav tm="0">
                                          <p:val>
                                            <p:fltVal val="0"/>
                                          </p:val>
                                        </p:tav>
                                        <p:tav tm="100000">
                                          <p:val>
                                            <p:strVal val="#ppt_w"/>
                                          </p:val>
                                        </p:tav>
                                      </p:tavLst>
                                    </p:anim>
                                    <p:anim calcmode="lin" valueType="num">
                                      <p:cBhvr>
                                        <p:cTn id="91" dur="500" fill="hold"/>
                                        <p:tgtEl>
                                          <p:spTgt spid="27"/>
                                        </p:tgtEl>
                                        <p:attrNameLst>
                                          <p:attrName>ppt_h</p:attrName>
                                        </p:attrNameLst>
                                      </p:cBhvr>
                                      <p:tavLst>
                                        <p:tav tm="0">
                                          <p:val>
                                            <p:fltVal val="0"/>
                                          </p:val>
                                        </p:tav>
                                        <p:tav tm="100000">
                                          <p:val>
                                            <p:strVal val="#ppt_h"/>
                                          </p:val>
                                        </p:tav>
                                      </p:tavLst>
                                    </p:anim>
                                    <p:animEffect transition="in" filter="fade">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 calcmode="lin" valueType="num">
                                      <p:cBhvr>
                                        <p:cTn id="104" dur="500" fill="hold"/>
                                        <p:tgtEl>
                                          <p:spTgt spid="30"/>
                                        </p:tgtEl>
                                        <p:attrNameLst>
                                          <p:attrName>ppt_w</p:attrName>
                                        </p:attrNameLst>
                                      </p:cBhvr>
                                      <p:tavLst>
                                        <p:tav tm="0">
                                          <p:val>
                                            <p:fltVal val="0"/>
                                          </p:val>
                                        </p:tav>
                                        <p:tav tm="100000">
                                          <p:val>
                                            <p:strVal val="#ppt_w"/>
                                          </p:val>
                                        </p:tav>
                                      </p:tavLst>
                                    </p:anim>
                                    <p:anim calcmode="lin" valueType="num">
                                      <p:cBhvr>
                                        <p:cTn id="105" dur="500" fill="hold"/>
                                        <p:tgtEl>
                                          <p:spTgt spid="30"/>
                                        </p:tgtEl>
                                        <p:attrNameLst>
                                          <p:attrName>ppt_h</p:attrName>
                                        </p:attrNameLst>
                                      </p:cBhvr>
                                      <p:tavLst>
                                        <p:tav tm="0">
                                          <p:val>
                                            <p:fltVal val="0"/>
                                          </p:val>
                                        </p:tav>
                                        <p:tav tm="100000">
                                          <p:val>
                                            <p:strVal val="#ppt_h"/>
                                          </p:val>
                                        </p:tav>
                                      </p:tavLst>
                                    </p:anim>
                                    <p:animEffect transition="in" filter="fade">
                                      <p:cBhvr>
                                        <p:cTn id="10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6" grpId="0"/>
      <p:bldP spid="27" grpId="0"/>
      <p:bldP spid="29" grpId="0"/>
      <p:bldP spid="30" grpId="0"/>
      <p:bldP spid="37" grpId="0" animBg="1"/>
      <p:bldP spid="38" grpId="0"/>
      <p:bldP spid="54" grpId="0" animBg="1"/>
      <p:bldP spid="55"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信息查询</a:t>
            </a:r>
            <a:r>
              <a:rPr lang="en-US" altLang="zh-CN" dirty="0"/>
              <a:t>-</a:t>
            </a:r>
            <a:r>
              <a:rPr lang="zh-CN" altLang="en-US" dirty="0"/>
              <a:t>重点保障人群情况查询</a:t>
            </a:r>
            <a:endParaRPr lang="zh-CN" altLang="en-US" dirty="0"/>
          </a:p>
        </p:txBody>
      </p:sp>
      <p:sp>
        <p:nvSpPr>
          <p:cNvPr id="3" name="内容占位符 2"/>
          <p:cNvSpPr>
            <a:spLocks noGrp="1"/>
          </p:cNvSpPr>
          <p:nvPr>
            <p:ph sz="half" idx="1"/>
          </p:nvPr>
        </p:nvSpPr>
        <p:spPr/>
        <p:txBody>
          <a:bodyPr/>
          <a:lstStyle/>
          <a:p>
            <a:r>
              <a:rPr lang="zh-CN" altLang="en-US" dirty="0"/>
              <a:t>信息查询</a:t>
            </a:r>
            <a:r>
              <a:rPr lang="en-US" altLang="zh-CN" dirty="0"/>
              <a:t>-</a:t>
            </a:r>
            <a:r>
              <a:rPr lang="zh-CN" altLang="en-US" dirty="0"/>
              <a:t>重点保障人群情况查询</a:t>
            </a:r>
            <a:r>
              <a:rPr lang="en-US" altLang="zh-CN" dirty="0"/>
              <a:t>-</a:t>
            </a:r>
            <a:endParaRPr lang="en-US" altLang="zh-CN" dirty="0"/>
          </a:p>
          <a:p>
            <a:r>
              <a:rPr lang="zh-CN" altLang="en-US" dirty="0"/>
              <a:t>①建档立卡贫困家庭学生</a:t>
            </a:r>
            <a:endParaRPr lang="en-US" altLang="zh-CN" dirty="0"/>
          </a:p>
          <a:p>
            <a:r>
              <a:rPr lang="zh-CN" altLang="en-US" dirty="0"/>
              <a:t>②城乡低保学生</a:t>
            </a:r>
            <a:endParaRPr lang="en-US" altLang="zh-CN" dirty="0"/>
          </a:p>
          <a:p>
            <a:r>
              <a:rPr lang="zh-CN" altLang="en-US" dirty="0"/>
              <a:t>③特困救助供养学生</a:t>
            </a:r>
            <a:endParaRPr lang="en-US" altLang="zh-CN" dirty="0"/>
          </a:p>
          <a:p>
            <a:r>
              <a:rPr lang="zh-CN" altLang="en-US" dirty="0"/>
              <a:t>④孤儿学生</a:t>
            </a:r>
            <a:endParaRPr lang="en-US" altLang="zh-CN" dirty="0"/>
          </a:p>
          <a:p>
            <a:r>
              <a:rPr lang="zh-CN" altLang="en-US" dirty="0"/>
              <a:t>⑤残疾学生</a:t>
            </a:r>
            <a:endParaRPr lang="en-US" altLang="zh-CN" dirty="0"/>
          </a:p>
          <a:p>
            <a:endParaRPr lang="zh-CN" altLang="en-US" dirty="0"/>
          </a:p>
        </p:txBody>
      </p:sp>
      <p:sp>
        <p:nvSpPr>
          <p:cNvPr id="4" name="内容占位符 3"/>
          <p:cNvSpPr>
            <a:spLocks noGrp="1"/>
          </p:cNvSpPr>
          <p:nvPr>
            <p:ph sz="half" idx="2"/>
          </p:nvPr>
        </p:nvSpPr>
        <p:spPr/>
        <p:txBody>
          <a:bodyPr/>
          <a:lstStyle/>
          <a:p>
            <a:r>
              <a:rPr lang="zh-CN" altLang="en-US" dirty="0"/>
              <a:t>中央下发</a:t>
            </a:r>
            <a:endParaRPr lang="en-US" altLang="zh-CN" dirty="0"/>
          </a:p>
          <a:p>
            <a:r>
              <a:rPr lang="zh-CN" altLang="en-US" dirty="0"/>
              <a:t>由中央对接部委数据与中央全学段在校生比对后的重点保障学生信息按学籍所在地、分学段下发至各省。</a:t>
            </a:r>
            <a:endParaRPr lang="en-US" altLang="zh-CN" dirty="0"/>
          </a:p>
          <a:p>
            <a:r>
              <a:rPr lang="zh-CN" altLang="en-US" dirty="0"/>
              <a:t>自采集</a:t>
            </a:r>
            <a:endParaRPr lang="en-US" altLang="zh-CN" dirty="0"/>
          </a:p>
          <a:p>
            <a:r>
              <a:rPr lang="zh-CN" altLang="en-US" dirty="0"/>
              <a:t>资助系统</a:t>
            </a:r>
            <a:r>
              <a:rPr lang="en-US" altLang="zh-CN" dirty="0"/>
              <a:t>-</a:t>
            </a:r>
            <a:r>
              <a:rPr lang="zh-CN" altLang="en-US" dirty="0"/>
              <a:t>家庭经济信息中采集了相关指标且不在中央下发的学生信息范围中。</a:t>
            </a:r>
            <a:endParaRPr lang="zh-CN" altLang="en-US" dirty="0"/>
          </a:p>
        </p:txBody>
      </p:sp>
      <p:sp>
        <p:nvSpPr>
          <p:cNvPr id="11" name="波形 10"/>
          <p:cNvSpPr/>
          <p:nvPr/>
        </p:nvSpPr>
        <p:spPr>
          <a:xfrm>
            <a:off x="5906558" y="2044414"/>
            <a:ext cx="5384800" cy="3904866"/>
          </a:xfrm>
          <a:prstGeom prst="wave">
            <a:avLst>
              <a:gd name="adj1" fmla="val 12500"/>
              <a:gd name="adj2" fmla="val -1647"/>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三部委数据分别定期对接至中央部委共享库，与基础库全量在校生比对后，将困难在校生信息更新至中央资助系统，实时下发。</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波形 14"/>
          <p:cNvSpPr/>
          <p:nvPr/>
        </p:nvSpPr>
        <p:spPr>
          <a:xfrm>
            <a:off x="6058958" y="2196814"/>
            <a:ext cx="5384800" cy="3904866"/>
          </a:xfrm>
          <a:prstGeom prst="wave">
            <a:avLst>
              <a:gd name="adj1" fmla="val 12500"/>
              <a:gd name="adj2" fmla="val -1647"/>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五类数据下发至省级后，为避免省部学籍数据不一致的情况，资助系统每周都会与本省资助系统中在校生数据再进行匹配，记录在“是否在校”指标中。</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波形 15"/>
          <p:cNvSpPr/>
          <p:nvPr/>
        </p:nvSpPr>
        <p:spPr>
          <a:xfrm>
            <a:off x="6211358" y="2349214"/>
            <a:ext cx="5384800" cy="3904866"/>
          </a:xfrm>
          <a:prstGeom prst="wave">
            <a:avLst>
              <a:gd name="adj1" fmla="val 12500"/>
              <a:gd name="adj2" fmla="val -1647"/>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资助系统与本省资助系统中在校生数据再进行比对后，中央下发的建档立卡、城乡低保、特困救助供养、孤儿、残疾学生会自动进入家庭经济信息（不自动做认定）。</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animBg="1"/>
      <p:bldP spid="15" grpId="1" animBg="1"/>
      <p:bldP spid="16" grpId="0" animBg="1"/>
      <p:bldP spid="1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综合查询</a:t>
            </a:r>
            <a:r>
              <a:rPr lang="en-US" altLang="zh-CN" dirty="0"/>
              <a:t>-</a:t>
            </a:r>
            <a:r>
              <a:rPr lang="zh-CN" altLang="en-US" dirty="0"/>
              <a:t>本地户籍外地就读</a:t>
            </a:r>
            <a:endParaRPr lang="zh-CN" altLang="en-US" dirty="0"/>
          </a:p>
        </p:txBody>
      </p:sp>
      <p:sp>
        <p:nvSpPr>
          <p:cNvPr id="6" name="矩形: 圆角 5"/>
          <p:cNvSpPr/>
          <p:nvPr/>
        </p:nvSpPr>
        <p:spPr>
          <a:xfrm>
            <a:off x="100176" y="1800498"/>
            <a:ext cx="2664296" cy="360040"/>
          </a:xfrm>
          <a:prstGeom prst="roundRect">
            <a:avLst/>
          </a:prstGeom>
          <a:solidFill>
            <a:srgbClr val="3B7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dirty="0">
                <a:solidFill>
                  <a:schemeClr val="bg1"/>
                </a:solidFill>
                <a:latin typeface="微软雅黑" panose="020B0503020204020204" pitchFamily="34" charset="-122"/>
                <a:ea typeface="微软雅黑" panose="020B0503020204020204" pitchFamily="34" charset="-122"/>
              </a:rPr>
              <a:t>各学段主管部门用户</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9" name="内容占位符 8" descr="2"/>
          <p:cNvPicPr>
            <a:picLocks noChangeAspect="1"/>
          </p:cNvPicPr>
          <p:nvPr>
            <p:ph sz="half" idx="2"/>
          </p:nvPr>
        </p:nvPicPr>
        <p:blipFill>
          <a:blip r:embed="rId1"/>
          <a:stretch>
            <a:fillRect/>
          </a:stretch>
        </p:blipFill>
        <p:spPr>
          <a:xfrm>
            <a:off x="2599690" y="1327150"/>
            <a:ext cx="9595485" cy="5261610"/>
          </a:xfrm>
          <a:prstGeom prst="rect">
            <a:avLst/>
          </a:prstGeom>
        </p:spPr>
      </p:pic>
    </p:spTree>
  </p:cSld>
  <p:clrMapOvr>
    <a:masterClrMapping/>
  </p:clrMapOvr>
  <p:transition spd="med">
    <p:pull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综合查询</a:t>
            </a:r>
            <a:r>
              <a:rPr lang="en-US" altLang="zh-CN" dirty="0"/>
              <a:t>-</a:t>
            </a:r>
            <a:r>
              <a:rPr lang="zh-CN" altLang="en-US" dirty="0"/>
              <a:t>本地户籍外地就读</a:t>
            </a:r>
            <a:endParaRPr lang="zh-CN" altLang="en-US" dirty="0"/>
          </a:p>
        </p:txBody>
      </p:sp>
      <p:sp>
        <p:nvSpPr>
          <p:cNvPr id="3" name="内容占位符 2"/>
          <p:cNvSpPr>
            <a:spLocks noGrp="1"/>
          </p:cNvSpPr>
          <p:nvPr>
            <p:ph sz="half" idx="1"/>
          </p:nvPr>
        </p:nvSpPr>
        <p:spPr/>
        <p:txBody>
          <a:bodyPr/>
          <a:lstStyle/>
          <a:p>
            <a:r>
              <a:rPr lang="zh-CN" altLang="en-US" dirty="0"/>
              <a:t>综合查询</a:t>
            </a:r>
            <a:r>
              <a:rPr lang="en-US" altLang="zh-CN" dirty="0"/>
              <a:t>-</a:t>
            </a:r>
            <a:r>
              <a:rPr lang="zh-CN" altLang="en-US" dirty="0"/>
              <a:t>本地户籍外地就读</a:t>
            </a:r>
            <a:r>
              <a:rPr lang="en-US" altLang="zh-CN" dirty="0"/>
              <a:t>-</a:t>
            </a:r>
            <a:endParaRPr lang="en-US" altLang="zh-CN" dirty="0"/>
          </a:p>
          <a:p>
            <a:r>
              <a:rPr lang="zh-CN" altLang="en-US" dirty="0"/>
              <a:t>①建档立卡贫困家庭学生</a:t>
            </a:r>
            <a:endParaRPr lang="en-US" altLang="zh-CN" dirty="0"/>
          </a:p>
          <a:p>
            <a:r>
              <a:rPr lang="zh-CN" altLang="en-US" dirty="0"/>
              <a:t>②城乡低保学生</a:t>
            </a:r>
            <a:endParaRPr lang="en-US" altLang="zh-CN" dirty="0"/>
          </a:p>
          <a:p>
            <a:r>
              <a:rPr lang="zh-CN" altLang="en-US" dirty="0"/>
              <a:t>③特困救助供养学生</a:t>
            </a:r>
            <a:endParaRPr lang="en-US" altLang="zh-CN" dirty="0"/>
          </a:p>
          <a:p>
            <a:r>
              <a:rPr lang="zh-CN" altLang="en-US" dirty="0"/>
              <a:t>④孤儿学生</a:t>
            </a:r>
            <a:endParaRPr lang="en-US" altLang="zh-CN" dirty="0"/>
          </a:p>
          <a:p>
            <a:r>
              <a:rPr lang="zh-CN" altLang="en-US" dirty="0"/>
              <a:t>⑤残疾学生</a:t>
            </a:r>
            <a:endParaRPr lang="en-US" altLang="zh-CN" dirty="0"/>
          </a:p>
          <a:p>
            <a:endParaRPr lang="zh-CN" altLang="en-US" dirty="0"/>
          </a:p>
        </p:txBody>
      </p:sp>
      <p:sp>
        <p:nvSpPr>
          <p:cNvPr id="4" name="内容占位符 3"/>
          <p:cNvSpPr>
            <a:spLocks noGrp="1"/>
          </p:cNvSpPr>
          <p:nvPr>
            <p:ph sz="half" idx="2"/>
          </p:nvPr>
        </p:nvSpPr>
        <p:spPr/>
        <p:txBody>
          <a:bodyPr/>
          <a:lstStyle/>
          <a:p>
            <a:r>
              <a:rPr lang="zh-CN" altLang="en-US" dirty="0"/>
              <a:t>由中央对接部委数据与中央全学段在校生比对后的重点保障学生信息按户籍所在地、分学段下发至各省。</a:t>
            </a:r>
            <a:endParaRPr lang="en-US" altLang="zh-CN" dirty="0"/>
          </a:p>
          <a:p>
            <a:r>
              <a:rPr lang="zh-CN" altLang="en-US" dirty="0"/>
              <a:t>展示逻辑：</a:t>
            </a:r>
            <a:endParaRPr lang="en-US" altLang="zh-CN" dirty="0"/>
          </a:p>
          <a:p>
            <a:r>
              <a:rPr lang="zh-CN" altLang="en-US" dirty="0"/>
              <a:t>学生户籍所在地与学校所在地不一致，即认为该生为异地就读。异地就读分省、市、县进行展示。</a:t>
            </a:r>
            <a:endParaRPr lang="zh-CN" altLang="en-US" dirty="0"/>
          </a:p>
        </p:txBody>
      </p:sp>
      <p:sp>
        <p:nvSpPr>
          <p:cNvPr id="16" name="波形 15"/>
          <p:cNvSpPr/>
          <p:nvPr/>
        </p:nvSpPr>
        <p:spPr>
          <a:xfrm>
            <a:off x="3518342" y="2221297"/>
            <a:ext cx="5384800" cy="3904866"/>
          </a:xfrm>
          <a:prstGeom prst="wave">
            <a:avLst>
              <a:gd name="adj1" fmla="val 12500"/>
              <a:gd name="adj2" fmla="val -1647"/>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五类异地就读数据下发至省级后，为避免省部学籍数据不一致的情况，资助系统每周都会与本省资助系统中在校生数据再进行匹配，记录在“是否在校”指标中。</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
          <p:cNvSpPr txBox="1">
            <a:spLocks noChangeArrowheads="1"/>
          </p:cNvSpPr>
          <p:nvPr/>
        </p:nvSpPr>
        <p:spPr bwMode="auto">
          <a:xfrm>
            <a:off x="2063750" y="1557338"/>
            <a:ext cx="8147050" cy="4641850"/>
          </a:xfrm>
          <a:prstGeom prst="rect">
            <a:avLst/>
          </a:prstGeom>
          <a:noFill/>
          <a:ln w="9525">
            <a:noFill/>
            <a:miter lim="800000"/>
          </a:ln>
        </p:spPr>
        <p:txBody>
          <a:bodyPr/>
          <a:lstStyle/>
          <a:p>
            <a:pPr marL="342900" indent="-342900">
              <a:lnSpc>
                <a:spcPct val="90000"/>
              </a:lnSpc>
              <a:spcBef>
                <a:spcPct val="20000"/>
              </a:spcBef>
              <a:defRPr/>
            </a:pPr>
            <a:endParaRPr lang="zh-CN" altLang="en-US" sz="2400" kern="0" dirty="0">
              <a:latin typeface="+mn-lt"/>
              <a:ea typeface="+mn-ea"/>
            </a:endParaRPr>
          </a:p>
        </p:txBody>
      </p:sp>
      <p:sp>
        <p:nvSpPr>
          <p:cNvPr id="39939" name="Rectangle 27"/>
          <p:cNvSpPr>
            <a:spLocks noGrp="1"/>
          </p:cNvSpPr>
          <p:nvPr>
            <p:ph type="title"/>
          </p:nvPr>
        </p:nvSpPr>
        <p:spPr>
          <a:xfrm>
            <a:off x="4872039" y="274639"/>
            <a:ext cx="6192513" cy="561975"/>
          </a:xfrm>
        </p:spPr>
        <p:txBody>
          <a:bodyPr/>
          <a:lstStyle/>
          <a:p>
            <a:r>
              <a:rPr lang="zh-CN" altLang="en-US" dirty="0"/>
              <a:t>未受助原因查看（助学金、免学费）</a:t>
            </a:r>
            <a:endParaRPr lang="zh-CN" altLang="en-US" b="1" dirty="0">
              <a:latin typeface="幼圆" panose="02010509060101010101" pitchFamily="49" charset="-122"/>
              <a:ea typeface="幼圆" panose="02010509060101010101" pitchFamily="49" charset="-122"/>
              <a:cs typeface="Times New Roman" panose="02020603050405020304" pitchFamily="18" charset="0"/>
            </a:endParaRPr>
          </a:p>
        </p:txBody>
      </p:sp>
      <p:sp>
        <p:nvSpPr>
          <p:cNvPr id="39940" name="Rectangle 3"/>
          <p:cNvSpPr>
            <a:spLocks noChangeArrowheads="1"/>
          </p:cNvSpPr>
          <p:nvPr/>
        </p:nvSpPr>
        <p:spPr bwMode="auto">
          <a:xfrm>
            <a:off x="1524001" y="16822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1" name="Rectangle 4"/>
          <p:cNvSpPr>
            <a:spLocks noChangeArrowheads="1"/>
          </p:cNvSpPr>
          <p:nvPr/>
        </p:nvSpPr>
        <p:spPr bwMode="auto">
          <a:xfrm>
            <a:off x="1524001" y="1091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2" name="Rectangle 5"/>
          <p:cNvSpPr>
            <a:spLocks noChangeArrowheads="1"/>
          </p:cNvSpPr>
          <p:nvPr/>
        </p:nvSpPr>
        <p:spPr bwMode="auto">
          <a:xfrm>
            <a:off x="1524001" y="9869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3" name="Rectangle 6"/>
          <p:cNvSpPr>
            <a:spLocks noChangeArrowheads="1"/>
          </p:cNvSpPr>
          <p:nvPr/>
        </p:nvSpPr>
        <p:spPr bwMode="auto">
          <a:xfrm>
            <a:off x="1524001" y="9678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4" name="Rectangle 7"/>
          <p:cNvSpPr>
            <a:spLocks noChangeArrowheads="1"/>
          </p:cNvSpPr>
          <p:nvPr/>
        </p:nvSpPr>
        <p:spPr bwMode="auto">
          <a:xfrm>
            <a:off x="1524001" y="10678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5" name="Rectangle 8"/>
          <p:cNvSpPr>
            <a:spLocks noChangeArrowheads="1"/>
          </p:cNvSpPr>
          <p:nvPr/>
        </p:nvSpPr>
        <p:spPr bwMode="auto">
          <a:xfrm>
            <a:off x="1524001" y="958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6"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7"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8"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pic>
        <p:nvPicPr>
          <p:cNvPr id="4" name="图片 3"/>
          <p:cNvPicPr>
            <a:picLocks noChangeAspect="1"/>
          </p:cNvPicPr>
          <p:nvPr/>
        </p:nvPicPr>
        <p:blipFill>
          <a:blip r:embed="rId1"/>
          <a:stretch>
            <a:fillRect/>
          </a:stretch>
        </p:blipFill>
        <p:spPr>
          <a:xfrm>
            <a:off x="0" y="2357618"/>
            <a:ext cx="12192000" cy="1771548"/>
          </a:xfrm>
          <a:prstGeom prst="rect">
            <a:avLst/>
          </a:prstGeom>
        </p:spPr>
      </p:pic>
      <p:grpSp>
        <p:nvGrpSpPr>
          <p:cNvPr id="5" name="组合 4"/>
          <p:cNvGrpSpPr/>
          <p:nvPr/>
        </p:nvGrpSpPr>
        <p:grpSpPr>
          <a:xfrm>
            <a:off x="0" y="1772920"/>
            <a:ext cx="12192000" cy="3780790"/>
            <a:chOff x="0" y="2792"/>
            <a:chExt cx="19200" cy="5954"/>
          </a:xfrm>
        </p:grpSpPr>
        <p:pic>
          <p:nvPicPr>
            <p:cNvPr id="3" name="图片 2"/>
            <p:cNvPicPr>
              <a:picLocks noChangeAspect="1"/>
            </p:cNvPicPr>
            <p:nvPr/>
          </p:nvPicPr>
          <p:blipFill>
            <a:blip r:embed="rId2"/>
            <a:stretch>
              <a:fillRect/>
            </a:stretch>
          </p:blipFill>
          <p:spPr>
            <a:xfrm>
              <a:off x="0" y="2792"/>
              <a:ext cx="19200" cy="5955"/>
            </a:xfrm>
            <a:prstGeom prst="rect">
              <a:avLst/>
            </a:prstGeom>
          </p:spPr>
        </p:pic>
        <p:sp>
          <p:nvSpPr>
            <p:cNvPr id="2" name="矩形 1"/>
            <p:cNvSpPr/>
            <p:nvPr/>
          </p:nvSpPr>
          <p:spPr>
            <a:xfrm>
              <a:off x="2691" y="6124"/>
              <a:ext cx="1496" cy="26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p:pull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
          <p:cNvSpPr txBox="1">
            <a:spLocks noChangeArrowheads="1"/>
          </p:cNvSpPr>
          <p:nvPr/>
        </p:nvSpPr>
        <p:spPr bwMode="auto">
          <a:xfrm>
            <a:off x="2063750" y="1557338"/>
            <a:ext cx="8147050" cy="4641850"/>
          </a:xfrm>
          <a:prstGeom prst="rect">
            <a:avLst/>
          </a:prstGeom>
          <a:noFill/>
          <a:ln w="9525">
            <a:noFill/>
            <a:miter lim="800000"/>
          </a:ln>
        </p:spPr>
        <p:txBody>
          <a:bodyPr/>
          <a:lstStyle/>
          <a:p>
            <a:pPr marL="342900" indent="-342900">
              <a:lnSpc>
                <a:spcPct val="90000"/>
              </a:lnSpc>
              <a:spcBef>
                <a:spcPct val="20000"/>
              </a:spcBef>
              <a:defRPr/>
            </a:pPr>
            <a:endParaRPr lang="zh-CN" altLang="en-US" sz="2400" kern="0" dirty="0">
              <a:latin typeface="+mn-lt"/>
              <a:ea typeface="+mn-ea"/>
            </a:endParaRPr>
          </a:p>
        </p:txBody>
      </p:sp>
      <p:sp>
        <p:nvSpPr>
          <p:cNvPr id="39939" name="Rectangle 27"/>
          <p:cNvSpPr>
            <a:spLocks noGrp="1"/>
          </p:cNvSpPr>
          <p:nvPr>
            <p:ph type="title"/>
          </p:nvPr>
        </p:nvSpPr>
        <p:spPr>
          <a:xfrm>
            <a:off x="4872039" y="274639"/>
            <a:ext cx="6192513" cy="561975"/>
          </a:xfrm>
        </p:spPr>
        <p:txBody>
          <a:bodyPr/>
          <a:lstStyle/>
          <a:p>
            <a:r>
              <a:rPr lang="zh-CN" altLang="en-US" dirty="0"/>
              <a:t>未受助原因填报（助学金、免学费）</a:t>
            </a:r>
            <a:endParaRPr lang="zh-CN" altLang="en-US" b="1" dirty="0">
              <a:latin typeface="幼圆" panose="02010509060101010101" pitchFamily="49" charset="-122"/>
              <a:ea typeface="幼圆" panose="02010509060101010101" pitchFamily="49" charset="-122"/>
              <a:cs typeface="Times New Roman" panose="02020603050405020304" pitchFamily="18" charset="0"/>
            </a:endParaRPr>
          </a:p>
        </p:txBody>
      </p:sp>
      <p:sp>
        <p:nvSpPr>
          <p:cNvPr id="39940" name="Rectangle 3"/>
          <p:cNvSpPr>
            <a:spLocks noChangeArrowheads="1"/>
          </p:cNvSpPr>
          <p:nvPr/>
        </p:nvSpPr>
        <p:spPr bwMode="auto">
          <a:xfrm>
            <a:off x="1524001" y="16822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1" name="Rectangle 4"/>
          <p:cNvSpPr>
            <a:spLocks noChangeArrowheads="1"/>
          </p:cNvSpPr>
          <p:nvPr/>
        </p:nvSpPr>
        <p:spPr bwMode="auto">
          <a:xfrm>
            <a:off x="1524001" y="1091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2" name="Rectangle 5"/>
          <p:cNvSpPr>
            <a:spLocks noChangeArrowheads="1"/>
          </p:cNvSpPr>
          <p:nvPr/>
        </p:nvSpPr>
        <p:spPr bwMode="auto">
          <a:xfrm>
            <a:off x="1524001" y="9869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3" name="Rectangle 6"/>
          <p:cNvSpPr>
            <a:spLocks noChangeArrowheads="1"/>
          </p:cNvSpPr>
          <p:nvPr/>
        </p:nvSpPr>
        <p:spPr bwMode="auto">
          <a:xfrm>
            <a:off x="1524001" y="9678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4" name="Rectangle 7"/>
          <p:cNvSpPr>
            <a:spLocks noChangeArrowheads="1"/>
          </p:cNvSpPr>
          <p:nvPr/>
        </p:nvSpPr>
        <p:spPr bwMode="auto">
          <a:xfrm>
            <a:off x="1524001" y="10678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5" name="Rectangle 8"/>
          <p:cNvSpPr>
            <a:spLocks noChangeArrowheads="1"/>
          </p:cNvSpPr>
          <p:nvPr/>
        </p:nvSpPr>
        <p:spPr bwMode="auto">
          <a:xfrm>
            <a:off x="1524001" y="958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6"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7"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8"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pic>
        <p:nvPicPr>
          <p:cNvPr id="2" name="图片 1"/>
          <p:cNvPicPr>
            <a:picLocks noChangeAspect="1"/>
          </p:cNvPicPr>
          <p:nvPr/>
        </p:nvPicPr>
        <p:blipFill>
          <a:blip r:embed="rId1"/>
          <a:stretch>
            <a:fillRect/>
          </a:stretch>
        </p:blipFill>
        <p:spPr>
          <a:xfrm>
            <a:off x="-24680" y="1682234"/>
            <a:ext cx="12192000" cy="2969928"/>
          </a:xfrm>
          <a:prstGeom prst="rect">
            <a:avLst/>
          </a:prstGeom>
        </p:spPr>
      </p:pic>
      <p:grpSp>
        <p:nvGrpSpPr>
          <p:cNvPr id="3" name="组合 2"/>
          <p:cNvGrpSpPr/>
          <p:nvPr/>
        </p:nvGrpSpPr>
        <p:grpSpPr>
          <a:xfrm>
            <a:off x="-24765" y="2531745"/>
            <a:ext cx="12192000" cy="3133090"/>
            <a:chOff x="-39" y="3987"/>
            <a:chExt cx="19200" cy="4934"/>
          </a:xfrm>
        </p:grpSpPr>
        <p:pic>
          <p:nvPicPr>
            <p:cNvPr id="5" name="图片 4"/>
            <p:cNvPicPr>
              <a:picLocks noChangeAspect="1"/>
            </p:cNvPicPr>
            <p:nvPr/>
          </p:nvPicPr>
          <p:blipFill>
            <a:blip r:embed="rId2"/>
            <a:stretch>
              <a:fillRect/>
            </a:stretch>
          </p:blipFill>
          <p:spPr>
            <a:xfrm>
              <a:off x="-39" y="3987"/>
              <a:ext cx="19200" cy="4934"/>
            </a:xfrm>
            <a:prstGeom prst="rect">
              <a:avLst/>
            </a:prstGeom>
          </p:spPr>
        </p:pic>
        <p:sp>
          <p:nvSpPr>
            <p:cNvPr id="4" name="矩形 3"/>
            <p:cNvSpPr/>
            <p:nvPr/>
          </p:nvSpPr>
          <p:spPr>
            <a:xfrm>
              <a:off x="2400" y="7947"/>
              <a:ext cx="1897" cy="25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l"/>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未受助原因</a:t>
            </a:r>
            <a:r>
              <a:rPr lang="en-US" altLang="zh-CN" dirty="0"/>
              <a:t>-</a:t>
            </a:r>
            <a:r>
              <a:rPr lang="zh-CN" altLang="en-US" dirty="0"/>
              <a:t>查询、填报</a:t>
            </a:r>
            <a:endParaRPr lang="zh-CN" altLang="en-US" dirty="0"/>
          </a:p>
        </p:txBody>
      </p:sp>
      <p:sp>
        <p:nvSpPr>
          <p:cNvPr id="3" name="内容占位符 2"/>
          <p:cNvSpPr>
            <a:spLocks noGrp="1"/>
          </p:cNvSpPr>
          <p:nvPr>
            <p:ph sz="half" idx="1"/>
          </p:nvPr>
        </p:nvSpPr>
        <p:spPr/>
        <p:txBody>
          <a:bodyPr/>
          <a:lstStyle/>
          <a:p>
            <a:r>
              <a:rPr lang="zh-CN" altLang="en-US" dirty="0"/>
              <a:t>建档立卡未受助原因查询、填报</a:t>
            </a:r>
            <a:r>
              <a:rPr lang="en-US" altLang="zh-CN" dirty="0"/>
              <a:t>-</a:t>
            </a:r>
            <a:endParaRPr lang="en-US" altLang="zh-CN" dirty="0"/>
          </a:p>
          <a:p>
            <a:r>
              <a:rPr lang="zh-CN" altLang="en-US" dirty="0"/>
              <a:t>①中职助学金</a:t>
            </a:r>
            <a:endParaRPr lang="en-US" altLang="zh-CN" dirty="0"/>
          </a:p>
          <a:p>
            <a:r>
              <a:rPr lang="zh-CN" altLang="en-US" dirty="0"/>
              <a:t>②中职免学费</a:t>
            </a:r>
            <a:endParaRPr lang="zh-CN" altLang="en-US" dirty="0"/>
          </a:p>
        </p:txBody>
      </p:sp>
      <p:sp>
        <p:nvSpPr>
          <p:cNvPr id="4" name="内容占位符 3"/>
          <p:cNvSpPr>
            <a:spLocks noGrp="1"/>
          </p:cNvSpPr>
          <p:nvPr>
            <p:ph sz="half" idx="2"/>
          </p:nvPr>
        </p:nvSpPr>
        <p:spPr/>
        <p:txBody>
          <a:bodyPr/>
          <a:lstStyle/>
          <a:p>
            <a:r>
              <a:rPr lang="zh-CN" altLang="en-US" dirty="0"/>
              <a:t>中职学段每月</a:t>
            </a:r>
            <a:r>
              <a:rPr lang="en-US" altLang="zh-CN" dirty="0"/>
              <a:t>1</a:t>
            </a:r>
            <a:r>
              <a:rPr lang="zh-CN" altLang="en-US" dirty="0"/>
              <a:t>日凌晨，将本省学籍的建档立卡学生与上月中职助学金和免学费分别比对，生成中职国家助学金和免学费的未受助名单，需要学校老师对未受助的名单进行原因说明，如当月该生已补充到受助名单中，则次月该生不会出现在未受助名单中。</a:t>
            </a:r>
            <a:endParaRPr lang="en-US" altLang="zh-CN" dirty="0"/>
          </a:p>
        </p:txBody>
      </p:sp>
    </p:spTree>
  </p:cSld>
  <p:clrMapOvr>
    <a:masterClrMapping/>
  </p:clrMapOvr>
  <p:transition spd="med">
    <p:pull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未受助原因</a:t>
            </a:r>
            <a:r>
              <a:rPr lang="en-US" altLang="zh-CN" dirty="0"/>
              <a:t>-</a:t>
            </a:r>
            <a:r>
              <a:rPr lang="zh-CN" altLang="en-US" dirty="0"/>
              <a:t>查询、填报</a:t>
            </a:r>
            <a:endParaRPr lang="zh-CN" altLang="en-US" dirty="0"/>
          </a:p>
        </p:txBody>
      </p:sp>
      <p:sp>
        <p:nvSpPr>
          <p:cNvPr id="3" name="内容占位符 2"/>
          <p:cNvSpPr>
            <a:spLocks noGrp="1"/>
          </p:cNvSpPr>
          <p:nvPr>
            <p:ph sz="half" idx="1"/>
          </p:nvPr>
        </p:nvSpPr>
        <p:spPr/>
        <p:txBody>
          <a:bodyPr/>
          <a:lstStyle/>
          <a:p>
            <a:r>
              <a:rPr lang="zh-CN" altLang="en-US" dirty="0"/>
              <a:t>建档立卡未受助原因查询、填报</a:t>
            </a:r>
            <a:r>
              <a:rPr lang="en-US" altLang="zh-CN" dirty="0"/>
              <a:t>-</a:t>
            </a:r>
            <a:endParaRPr lang="en-US" altLang="zh-CN" dirty="0"/>
          </a:p>
          <a:p>
            <a:r>
              <a:rPr lang="zh-CN" altLang="en-US" dirty="0"/>
              <a:t>①中职助学金</a:t>
            </a:r>
            <a:endParaRPr lang="en-US" altLang="zh-CN" dirty="0"/>
          </a:p>
          <a:p>
            <a:r>
              <a:rPr lang="zh-CN" altLang="en-US" dirty="0"/>
              <a:t>②中职免学费</a:t>
            </a:r>
            <a:endParaRPr lang="zh-CN" altLang="en-US" dirty="0"/>
          </a:p>
        </p:txBody>
      </p:sp>
      <p:sp>
        <p:nvSpPr>
          <p:cNvPr id="4" name="内容占位符 3"/>
          <p:cNvSpPr>
            <a:spLocks noGrp="1"/>
          </p:cNvSpPr>
          <p:nvPr>
            <p:ph sz="half" idx="2"/>
          </p:nvPr>
        </p:nvSpPr>
        <p:spPr/>
        <p:txBody>
          <a:bodyPr/>
          <a:lstStyle/>
          <a:p>
            <a:r>
              <a:rPr lang="zh-CN" altLang="en-US" dirty="0"/>
              <a:t>其他学段每月</a:t>
            </a:r>
            <a:r>
              <a:rPr lang="en-US" altLang="zh-CN" dirty="0"/>
              <a:t>1</a:t>
            </a:r>
            <a:r>
              <a:rPr lang="zh-CN" altLang="en-US" dirty="0"/>
              <a:t>日凌晨，将本省学籍的建档立卡学生与本学期受助名单比对，生成对应资助业务的未受助名单，需要学校老师对未受助的名单进行原因说明。</a:t>
            </a:r>
            <a:endParaRPr lang="en-US" altLang="zh-CN" dirty="0"/>
          </a:p>
        </p:txBody>
      </p:sp>
    </p:spTree>
  </p:cSld>
  <p:clrMapOvr>
    <a:masterClrMapping/>
  </p:clrMapOvr>
  <p:transition spd="med">
    <p:pull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
          <p:cNvSpPr txBox="1">
            <a:spLocks noChangeArrowheads="1"/>
          </p:cNvSpPr>
          <p:nvPr/>
        </p:nvSpPr>
        <p:spPr bwMode="auto">
          <a:xfrm>
            <a:off x="191344" y="1568448"/>
            <a:ext cx="8147050" cy="4641850"/>
          </a:xfrm>
          <a:prstGeom prst="rect">
            <a:avLst/>
          </a:prstGeom>
          <a:noFill/>
          <a:ln w="9525">
            <a:noFill/>
            <a:miter lim="800000"/>
          </a:ln>
        </p:spPr>
        <p:txBody>
          <a:bodyPr/>
          <a:lstStyle/>
          <a:p>
            <a:pPr marL="342900" indent="-342900">
              <a:lnSpc>
                <a:spcPct val="90000"/>
              </a:lnSpc>
              <a:spcBef>
                <a:spcPct val="20000"/>
              </a:spcBef>
              <a:defRPr/>
            </a:pPr>
            <a:r>
              <a:rPr lang="zh-CN" altLang="en-US" sz="3200" kern="0" dirty="0">
                <a:latin typeface="+mn-lt"/>
                <a:ea typeface="+mn-ea"/>
              </a:rPr>
              <a:t>数据下发流程</a:t>
            </a:r>
            <a:r>
              <a:rPr lang="en-US" altLang="zh-CN" sz="2400" kern="0" dirty="0">
                <a:latin typeface="+mn-lt"/>
                <a:ea typeface="+mn-ea"/>
              </a:rPr>
              <a:t>	</a:t>
            </a:r>
            <a:endParaRPr lang="en-US" altLang="zh-CN" sz="2400" kern="0" dirty="0">
              <a:latin typeface="+mn-lt"/>
              <a:ea typeface="+mn-ea"/>
            </a:endParaRPr>
          </a:p>
          <a:p>
            <a:pPr marL="342900" indent="-342900">
              <a:lnSpc>
                <a:spcPct val="90000"/>
              </a:lnSpc>
              <a:spcBef>
                <a:spcPct val="20000"/>
              </a:spcBef>
              <a:defRPr/>
            </a:pPr>
            <a:endParaRPr lang="zh-CN" altLang="en-US" sz="2400" kern="0" dirty="0">
              <a:latin typeface="+mn-lt"/>
              <a:ea typeface="+mn-ea"/>
            </a:endParaRPr>
          </a:p>
        </p:txBody>
      </p:sp>
      <p:sp>
        <p:nvSpPr>
          <p:cNvPr id="39939" name="Rectangle 27"/>
          <p:cNvSpPr>
            <a:spLocks noGrp="1"/>
          </p:cNvSpPr>
          <p:nvPr>
            <p:ph type="title"/>
          </p:nvPr>
        </p:nvSpPr>
        <p:spPr>
          <a:xfrm>
            <a:off x="4872039" y="274639"/>
            <a:ext cx="5545137" cy="561975"/>
          </a:xfrm>
        </p:spPr>
        <p:txBody>
          <a:bodyPr/>
          <a:lstStyle/>
          <a:p>
            <a:r>
              <a:rPr lang="zh-CN" altLang="en-US" b="1" dirty="0">
                <a:latin typeface="幼圆" panose="02010509060101010101" pitchFamily="49" charset="-122"/>
                <a:ea typeface="幼圆" panose="02010509060101010101" pitchFamily="49" charset="-122"/>
                <a:cs typeface="Times New Roman" panose="02020603050405020304" pitchFamily="18" charset="0"/>
              </a:rPr>
              <a:t>部委对接功能</a:t>
            </a:r>
            <a:endParaRPr lang="zh-CN" altLang="en-US" b="1" dirty="0">
              <a:latin typeface="幼圆" panose="02010509060101010101" pitchFamily="49" charset="-122"/>
              <a:ea typeface="幼圆" panose="02010509060101010101" pitchFamily="49" charset="-122"/>
              <a:cs typeface="Times New Roman" panose="02020603050405020304" pitchFamily="18" charset="0"/>
            </a:endParaRPr>
          </a:p>
        </p:txBody>
      </p:sp>
      <p:sp>
        <p:nvSpPr>
          <p:cNvPr id="39940" name="Rectangle 3"/>
          <p:cNvSpPr>
            <a:spLocks noChangeArrowheads="1"/>
          </p:cNvSpPr>
          <p:nvPr/>
        </p:nvSpPr>
        <p:spPr bwMode="auto">
          <a:xfrm>
            <a:off x="1524001" y="16822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1" name="Rectangle 4"/>
          <p:cNvSpPr>
            <a:spLocks noChangeArrowheads="1"/>
          </p:cNvSpPr>
          <p:nvPr/>
        </p:nvSpPr>
        <p:spPr bwMode="auto">
          <a:xfrm>
            <a:off x="1524001" y="1091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2" name="Rectangle 5"/>
          <p:cNvSpPr>
            <a:spLocks noChangeArrowheads="1"/>
          </p:cNvSpPr>
          <p:nvPr/>
        </p:nvSpPr>
        <p:spPr bwMode="auto">
          <a:xfrm>
            <a:off x="1524001" y="9869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3" name="Rectangle 6"/>
          <p:cNvSpPr>
            <a:spLocks noChangeArrowheads="1"/>
          </p:cNvSpPr>
          <p:nvPr/>
        </p:nvSpPr>
        <p:spPr bwMode="auto">
          <a:xfrm>
            <a:off x="1524001" y="9678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4" name="Rectangle 7"/>
          <p:cNvSpPr>
            <a:spLocks noChangeArrowheads="1"/>
          </p:cNvSpPr>
          <p:nvPr/>
        </p:nvSpPr>
        <p:spPr bwMode="auto">
          <a:xfrm>
            <a:off x="1524001" y="10678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5" name="Rectangle 8"/>
          <p:cNvSpPr>
            <a:spLocks noChangeArrowheads="1"/>
          </p:cNvSpPr>
          <p:nvPr/>
        </p:nvSpPr>
        <p:spPr bwMode="auto">
          <a:xfrm>
            <a:off x="1524001" y="958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6"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7"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39948"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4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en-US" sz="1800"/>
          </a:p>
        </p:txBody>
      </p:sp>
      <p:sp>
        <p:nvSpPr>
          <p:cNvPr id="2" name="Rectangle 2"/>
          <p:cNvSpPr>
            <a:spLocks noChangeArrowheads="1"/>
          </p:cNvSpPr>
          <p:nvPr/>
        </p:nvSpPr>
        <p:spPr bwMode="auto">
          <a:xfrm>
            <a:off x="-539749" y="2767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1"/>
          <a:stretch>
            <a:fillRect/>
          </a:stretch>
        </p:blipFill>
        <p:spPr>
          <a:xfrm>
            <a:off x="2767649" y="922248"/>
            <a:ext cx="9424351" cy="5876938"/>
          </a:xfrm>
          <a:prstGeom prst="rect">
            <a:avLst/>
          </a:prstGeom>
        </p:spPr>
      </p:pic>
    </p:spTree>
  </p:cSld>
  <p:clrMapOvr>
    <a:masterClrMapping/>
  </p:clrMapOvr>
  <p:transition spd="med">
    <p:pull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p:cNvSpPr txBox="1"/>
          <p:nvPr/>
        </p:nvSpPr>
        <p:spPr>
          <a:xfrm>
            <a:off x="5068888" y="2673350"/>
            <a:ext cx="5111750" cy="647700"/>
          </a:xfrm>
          <a:prstGeom prst="rect">
            <a:avLst/>
          </a:prstGeom>
          <a:noFill/>
        </p:spPr>
        <p:txBody>
          <a:bodyPr>
            <a:spAutoFit/>
          </a:bodyPr>
          <a:lstStyle/>
          <a:p>
            <a:pPr algn="ctr" eaLnBrk="1" hangingPunct="1">
              <a:defRPr/>
            </a:pP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三、常见问题</a:t>
            </a:r>
            <a:endPar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1524000" y="3429000"/>
            <a:ext cx="12199938" cy="0"/>
          </a:xfrm>
          <a:prstGeom prst="line">
            <a:avLst/>
          </a:prstGeom>
          <a:no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cxnSp>
      <p:sp>
        <p:nvSpPr>
          <p:cNvPr id="15" name="燕尾形 14"/>
          <p:cNvSpPr/>
          <p:nvPr/>
        </p:nvSpPr>
        <p:spPr>
          <a:xfrm>
            <a:off x="10382250" y="3536951"/>
            <a:ext cx="107950" cy="28892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6" name="燕尾形 15"/>
          <p:cNvSpPr/>
          <p:nvPr/>
        </p:nvSpPr>
        <p:spPr>
          <a:xfrm>
            <a:off x="10494963" y="3536951"/>
            <a:ext cx="107950" cy="28892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63" presetClass="path" presetSubtype="0" accel="50000" fill="hold" grpId="1" nodeType="withEffect">
                                  <p:stCondLst>
                                    <p:cond delay="0"/>
                                  </p:stCondLst>
                                  <p:childTnLst>
                                    <p:animMotion origin="layout" path="M -0.87917 2.96296E-6 L 2.5E-6 2.96296E-6 " pathEditMode="relative" rAng="0" ptsTypes="AA">
                                      <p:cBhvr>
                                        <p:cTn id="9" dur="500" fill="hold"/>
                                        <p:tgtEl>
                                          <p:spTgt spid="7"/>
                                        </p:tgtEl>
                                        <p:attrNameLst>
                                          <p:attrName>ppt_x</p:attrName>
                                          <p:attrName>ppt_y</p:attrName>
                                        </p:attrNameLst>
                                      </p:cBhvr>
                                      <p:rCtr x="4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r>
              <a:rPr lang="zh-CN" altLang="en-US"/>
              <a:t>五、常见问题</a:t>
            </a:r>
            <a:endParaRPr lang="zh-CN" altLang="en-US"/>
          </a:p>
        </p:txBody>
      </p:sp>
      <p:sp>
        <p:nvSpPr>
          <p:cNvPr id="39939" name="内容占位符 2"/>
          <p:cNvSpPr>
            <a:spLocks noGrp="1"/>
          </p:cNvSpPr>
          <p:nvPr>
            <p:ph idx="1"/>
          </p:nvPr>
        </p:nvSpPr>
        <p:spPr/>
        <p:txBody>
          <a:bodyPr/>
          <a:lstStyle/>
          <a:p>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资助名单</a:t>
            </a:r>
            <a:r>
              <a:rPr lang="zh-CN" altLang="zh-CN" dirty="0">
                <a:latin typeface="微软雅黑" panose="020B0503020204020204" pitchFamily="34" charset="-122"/>
                <a:ea typeface="微软雅黑" panose="020B0503020204020204" pitchFamily="34" charset="-122"/>
              </a:rPr>
              <a:t>导入的失败原因是学生“学籍状态无效”或“非在校生”，这样的情况该如何解决？</a:t>
            </a:r>
            <a:endParaRPr lang="en-US" altLang="zh-CN" dirty="0">
              <a:latin typeface="微软雅黑" panose="020B0503020204020204" pitchFamily="34" charset="-122"/>
              <a:ea typeface="微软雅黑" panose="020B0503020204020204" pitchFamily="34" charset="-122"/>
            </a:endParaRPr>
          </a:p>
          <a:p>
            <a:r>
              <a:rPr lang="zh-CN" altLang="zh-CN" b="1" dirty="0">
                <a:latin typeface="微软雅黑" panose="020B0503020204020204" pitchFamily="34" charset="-122"/>
                <a:ea typeface="微软雅黑" panose="020B0503020204020204" pitchFamily="34" charset="-122"/>
              </a:rPr>
              <a:t>答：因为资助系统每天会同步学籍系统的学生数据，始终以学籍系统的学生数据为基础，所以，需要在学籍系统中调整学生信息，待学籍系统中学生信息正确后，第二天再次在资助系统中进行导入即可。</a:t>
            </a:r>
            <a:endParaRPr lang="en-US" altLang="zh-CN" b="1"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在校生默认显示在读、全日制学生，总量和学籍系统不同</a:t>
            </a:r>
            <a:endParaRPr lang="zh-CN" altLang="en-US"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答：①检查学籍系统中学籍查重模块是否有未通过审核的学生；</a:t>
            </a:r>
            <a:endParaRPr lang="en-US" altLang="zh-CN" b="1"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②若学籍系统已审核通过，看学生审核通过的时间是否是今天。</a:t>
            </a:r>
            <a:endParaRPr lang="zh-CN" altLang="zh-CN" b="1" dirty="0">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p:transition spd="med">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燕尾形 53"/>
          <p:cNvSpPr/>
          <p:nvPr/>
        </p:nvSpPr>
        <p:spPr>
          <a:xfrm flipH="1">
            <a:off x="2095501" y="-1035050"/>
            <a:ext cx="2339975" cy="649287"/>
          </a:xfrm>
          <a:prstGeom prst="chevron">
            <a:avLst/>
          </a:prstGeom>
          <a:solidFill>
            <a:srgbClr val="0070C0"/>
          </a:solidFill>
          <a:ln>
            <a:solidFill>
              <a:srgbClr val="0070C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dirty="0">
                <a:latin typeface="微软雅黑" panose="020B0503020204020204" pitchFamily="34" charset="-122"/>
                <a:ea typeface="微软雅黑" panose="020B0503020204020204" pitchFamily="34" charset="-122"/>
              </a:rPr>
              <a:t>业务范围</a:t>
            </a:r>
            <a:endParaRPr lang="zh-CN" altLang="en-US" sz="2400" dirty="0">
              <a:latin typeface="微软雅黑" panose="020B0503020204020204" pitchFamily="34" charset="-122"/>
              <a:ea typeface="微软雅黑" panose="020B0503020204020204" pitchFamily="34" charset="-122"/>
            </a:endParaRPr>
          </a:p>
        </p:txBody>
      </p:sp>
      <p:sp>
        <p:nvSpPr>
          <p:cNvPr id="55" name="燕尾形 54"/>
          <p:cNvSpPr/>
          <p:nvPr/>
        </p:nvSpPr>
        <p:spPr>
          <a:xfrm flipH="1">
            <a:off x="4238626" y="-1035050"/>
            <a:ext cx="2339975" cy="649287"/>
          </a:xfrm>
          <a:prstGeom prst="chevron">
            <a:avLst/>
          </a:prstGeom>
          <a:solidFill>
            <a:srgbClr val="F4CF04"/>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dirty="0">
                <a:latin typeface="微软雅黑" panose="020B0503020204020204" pitchFamily="34" charset="-122"/>
                <a:ea typeface="微软雅黑" panose="020B0503020204020204" pitchFamily="34" charset="-122"/>
              </a:rPr>
              <a:t>用户范围</a:t>
            </a:r>
            <a:endParaRPr lang="zh-CN" altLang="en-US" sz="2400" dirty="0">
              <a:latin typeface="微软雅黑" panose="020B0503020204020204" pitchFamily="34" charset="-122"/>
              <a:ea typeface="微软雅黑" panose="020B0503020204020204" pitchFamily="34" charset="-122"/>
            </a:endParaRPr>
          </a:p>
        </p:txBody>
      </p:sp>
      <p:sp>
        <p:nvSpPr>
          <p:cNvPr id="56" name="燕尾形 55"/>
          <p:cNvSpPr/>
          <p:nvPr/>
        </p:nvSpPr>
        <p:spPr>
          <a:xfrm flipH="1">
            <a:off x="6310314" y="-1035050"/>
            <a:ext cx="2339975" cy="649287"/>
          </a:xfrm>
          <a:prstGeom prst="chevron">
            <a:avLst/>
          </a:prstGeom>
          <a:solidFill>
            <a:srgbClr val="A5E159"/>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dirty="0">
                <a:latin typeface="微软雅黑" panose="020B0503020204020204" pitchFamily="34" charset="-122"/>
                <a:ea typeface="微软雅黑" panose="020B0503020204020204" pitchFamily="34" charset="-122"/>
              </a:rPr>
              <a:t>功能范围</a:t>
            </a:r>
            <a:endParaRPr lang="zh-CN" altLang="en-US" sz="2400" dirty="0">
              <a:latin typeface="微软雅黑" panose="020B0503020204020204" pitchFamily="34" charset="-122"/>
              <a:ea typeface="微软雅黑" panose="020B0503020204020204" pitchFamily="34" charset="-122"/>
            </a:endParaRPr>
          </a:p>
        </p:txBody>
      </p:sp>
      <p:sp>
        <p:nvSpPr>
          <p:cNvPr id="57" name="五边形 56"/>
          <p:cNvSpPr/>
          <p:nvPr/>
        </p:nvSpPr>
        <p:spPr>
          <a:xfrm flipH="1">
            <a:off x="8382001" y="-1035050"/>
            <a:ext cx="2339975" cy="649287"/>
          </a:xfrm>
          <a:prstGeom prst="homePlate">
            <a:avLst/>
          </a:prstGeom>
          <a:solidFill>
            <a:srgbClr val="F50B54"/>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dirty="0">
                <a:latin typeface="微软雅黑" panose="020B0503020204020204" pitchFamily="34" charset="-122"/>
                <a:ea typeface="微软雅黑" panose="020B0503020204020204" pitchFamily="34" charset="-122"/>
              </a:rPr>
              <a:t>集成范围</a:t>
            </a:r>
            <a:endParaRPr lang="zh-CN" altLang="en-US" sz="2400" dirty="0">
              <a:latin typeface="微软雅黑" panose="020B0503020204020204" pitchFamily="34" charset="-122"/>
              <a:ea typeface="微软雅黑" panose="020B0503020204020204" pitchFamily="34" charset="-122"/>
            </a:endParaRPr>
          </a:p>
        </p:txBody>
      </p:sp>
      <p:grpSp>
        <p:nvGrpSpPr>
          <p:cNvPr id="6" name="组合 23"/>
          <p:cNvGrpSpPr/>
          <p:nvPr/>
        </p:nvGrpSpPr>
        <p:grpSpPr bwMode="auto">
          <a:xfrm>
            <a:off x="2424113" y="2041526"/>
            <a:ext cx="2646362" cy="2373313"/>
            <a:chOff x="755576" y="1988840"/>
            <a:chExt cx="2646878" cy="2372429"/>
          </a:xfrm>
        </p:grpSpPr>
        <p:sp>
          <p:nvSpPr>
            <p:cNvPr id="25" name="文本框 24"/>
            <p:cNvSpPr txBox="1"/>
            <p:nvPr/>
          </p:nvSpPr>
          <p:spPr>
            <a:xfrm>
              <a:off x="755576" y="1988840"/>
              <a:ext cx="2030808" cy="461791"/>
            </a:xfrm>
            <a:prstGeom prst="rect">
              <a:avLst/>
            </a:prstGeom>
            <a:noFill/>
          </p:spPr>
          <p:txBody>
            <a:bodyPr wrap="none">
              <a:spAutoFit/>
            </a:bodyPr>
            <a:lstStyle/>
            <a:p>
              <a:pPr>
                <a:defRPr/>
              </a:pPr>
              <a:r>
                <a:rPr lang="zh-CN" altLang="en-US" sz="2400" dirty="0">
                  <a:solidFill>
                    <a:schemeClr val="bg2">
                      <a:lumMod val="75000"/>
                    </a:schemeClr>
                  </a:solidFill>
                  <a:latin typeface="微软雅黑" panose="020B0503020204020204" pitchFamily="34" charset="-122"/>
                  <a:ea typeface="微软雅黑" panose="020B0503020204020204" pitchFamily="34" charset="-122"/>
                </a:rPr>
                <a:t>系统管理人员</a:t>
              </a:r>
              <a:endParaRPr lang="zh-CN" altLang="en-US" sz="24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755576" y="2917182"/>
              <a:ext cx="2646878" cy="461790"/>
            </a:xfrm>
            <a:prstGeom prst="rect">
              <a:avLst/>
            </a:prstGeom>
            <a:noFill/>
          </p:spPr>
          <p:txBody>
            <a:bodyPr wrap="none">
              <a:spAutoFit/>
            </a:bodyPr>
            <a:lstStyle/>
            <a:p>
              <a:pPr>
                <a:defRPr/>
              </a:pPr>
              <a:r>
                <a:rPr lang="zh-CN" altLang="en-US" sz="2400" dirty="0">
                  <a:solidFill>
                    <a:schemeClr val="bg2">
                      <a:lumMod val="75000"/>
                    </a:schemeClr>
                  </a:solidFill>
                  <a:latin typeface="微软雅黑" panose="020B0503020204020204" pitchFamily="34" charset="-122"/>
                  <a:ea typeface="微软雅黑" panose="020B0503020204020204" pitchFamily="34" charset="-122"/>
                </a:rPr>
                <a:t>中职业务主管领导</a:t>
              </a:r>
              <a:endParaRPr lang="zh-CN" altLang="en-US" sz="24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55576" y="2445870"/>
              <a:ext cx="2030808" cy="461791"/>
            </a:xfrm>
            <a:prstGeom prst="rect">
              <a:avLst/>
            </a:prstGeom>
            <a:noFill/>
          </p:spPr>
          <p:txBody>
            <a:bodyPr wrap="none">
              <a:spAutoFit/>
            </a:bodyPr>
            <a:lstStyle/>
            <a:p>
              <a:pPr>
                <a:defRPr/>
              </a:pPr>
              <a:r>
                <a:rPr lang="zh-CN" altLang="en-US" sz="2400" dirty="0">
                  <a:solidFill>
                    <a:schemeClr val="bg2">
                      <a:lumMod val="75000"/>
                    </a:schemeClr>
                  </a:solidFill>
                  <a:latin typeface="微软雅黑" panose="020B0503020204020204" pitchFamily="34" charset="-122"/>
                  <a:ea typeface="微软雅黑" panose="020B0503020204020204" pitchFamily="34" charset="-122"/>
                </a:rPr>
                <a:t>办公管理人员</a:t>
              </a:r>
              <a:endParaRPr lang="zh-CN" altLang="en-US" sz="24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55576" y="3899478"/>
              <a:ext cx="2646878" cy="461791"/>
            </a:xfrm>
            <a:prstGeom prst="rect">
              <a:avLst/>
            </a:prstGeom>
            <a:noFill/>
          </p:spPr>
          <p:txBody>
            <a:bodyPr wrap="none">
              <a:spAutoFit/>
            </a:bodyPr>
            <a:lstStyle/>
            <a:p>
              <a:pPr>
                <a:defRPr/>
              </a:pPr>
              <a:r>
                <a:rPr lang="zh-CN" altLang="en-US" sz="2400" dirty="0">
                  <a:solidFill>
                    <a:schemeClr val="bg2">
                      <a:lumMod val="75000"/>
                    </a:schemeClr>
                  </a:solidFill>
                  <a:latin typeface="微软雅黑" panose="020B0503020204020204" pitchFamily="34" charset="-122"/>
                  <a:ea typeface="微软雅黑" panose="020B0503020204020204" pitchFamily="34" charset="-122"/>
                </a:rPr>
                <a:t>中职业务操作人员</a:t>
              </a:r>
              <a:endParaRPr lang="zh-CN" altLang="en-US" sz="24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755576" y="3409124"/>
              <a:ext cx="2030808" cy="461790"/>
            </a:xfrm>
            <a:prstGeom prst="rect">
              <a:avLst/>
            </a:prstGeom>
            <a:noFill/>
          </p:spPr>
          <p:txBody>
            <a:bodyPr wrap="none">
              <a:spAutoFit/>
            </a:bodyPr>
            <a:lstStyle/>
            <a:p>
              <a:pPr>
                <a:defRPr/>
              </a:pPr>
              <a:r>
                <a:rPr lang="zh-CN" altLang="en-US" sz="2400" dirty="0">
                  <a:solidFill>
                    <a:schemeClr val="bg2">
                      <a:lumMod val="75000"/>
                    </a:schemeClr>
                  </a:solidFill>
                  <a:latin typeface="微软雅黑" panose="020B0503020204020204" pitchFamily="34" charset="-122"/>
                  <a:ea typeface="微软雅黑" panose="020B0503020204020204" pitchFamily="34" charset="-122"/>
                </a:rPr>
                <a:t>资助中心领导</a:t>
              </a:r>
              <a:endParaRPr lang="zh-CN" altLang="en-US" sz="2400" dirty="0">
                <a:solidFill>
                  <a:schemeClr val="bg2">
                    <a:lumMod val="75000"/>
                  </a:schemeClr>
                </a:solidFill>
                <a:latin typeface="微软雅黑" panose="020B0503020204020204" pitchFamily="34" charset="-122"/>
                <a:ea typeface="微软雅黑" panose="020B0503020204020204" pitchFamily="34" charset="-122"/>
              </a:endParaRPr>
            </a:p>
          </p:txBody>
        </p:sp>
      </p:grpSp>
      <p:grpSp>
        <p:nvGrpSpPr>
          <p:cNvPr id="7" name="组合 33"/>
          <p:cNvGrpSpPr/>
          <p:nvPr/>
        </p:nvGrpSpPr>
        <p:grpSpPr bwMode="auto">
          <a:xfrm>
            <a:off x="6146801" y="2036763"/>
            <a:ext cx="3262313" cy="1885950"/>
            <a:chOff x="4478971" y="1984604"/>
            <a:chExt cx="3262432" cy="1885736"/>
          </a:xfrm>
        </p:grpSpPr>
        <p:sp>
          <p:nvSpPr>
            <p:cNvPr id="35" name="文本框 34"/>
            <p:cNvSpPr txBox="1"/>
            <p:nvPr/>
          </p:nvSpPr>
          <p:spPr>
            <a:xfrm>
              <a:off x="4478971" y="1984604"/>
              <a:ext cx="2646460" cy="461910"/>
            </a:xfrm>
            <a:prstGeom prst="rect">
              <a:avLst/>
            </a:prstGeom>
            <a:noFill/>
          </p:spPr>
          <p:txBody>
            <a:bodyPr wrap="none">
              <a:spAutoFit/>
            </a:bodyPr>
            <a:lstStyle/>
            <a:p>
              <a:pPr>
                <a:defRPr/>
              </a:pPr>
              <a:r>
                <a:rPr lang="zh-CN" altLang="en-US" sz="2400" dirty="0">
                  <a:solidFill>
                    <a:schemeClr val="bg2">
                      <a:lumMod val="75000"/>
                    </a:schemeClr>
                  </a:solidFill>
                  <a:latin typeface="微软雅黑" panose="020B0503020204020204" pitchFamily="34" charset="-122"/>
                  <a:ea typeface="微软雅黑" panose="020B0503020204020204" pitchFamily="34" charset="-122"/>
                </a:rPr>
                <a:t>学校系统管理人员</a:t>
              </a:r>
              <a:endParaRPr lang="zh-CN" altLang="en-US" sz="24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4478971" y="2429054"/>
              <a:ext cx="2646460" cy="461910"/>
            </a:xfrm>
            <a:prstGeom prst="rect">
              <a:avLst/>
            </a:prstGeom>
            <a:noFill/>
          </p:spPr>
          <p:txBody>
            <a:bodyPr wrap="none">
              <a:spAutoFit/>
            </a:bodyPr>
            <a:lstStyle/>
            <a:p>
              <a:pPr>
                <a:defRPr/>
              </a:pPr>
              <a:r>
                <a:rPr lang="zh-CN" altLang="en-US" sz="2400" dirty="0">
                  <a:solidFill>
                    <a:schemeClr val="bg2">
                      <a:lumMod val="75000"/>
                    </a:schemeClr>
                  </a:solidFill>
                  <a:latin typeface="微软雅黑" panose="020B0503020204020204" pitchFamily="34" charset="-122"/>
                  <a:ea typeface="微软雅黑" panose="020B0503020204020204" pitchFamily="34" charset="-122"/>
                </a:rPr>
                <a:t>学校办公管理人员</a:t>
              </a:r>
              <a:endParaRPr lang="zh-CN" altLang="en-US" sz="24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4478971" y="2917948"/>
              <a:ext cx="3262432" cy="461910"/>
            </a:xfrm>
            <a:prstGeom prst="rect">
              <a:avLst/>
            </a:prstGeom>
            <a:noFill/>
          </p:spPr>
          <p:txBody>
            <a:bodyPr wrap="none">
              <a:spAutoFit/>
            </a:bodyPr>
            <a:lstStyle/>
            <a:p>
              <a:pPr>
                <a:defRPr/>
              </a:pPr>
              <a:r>
                <a:rPr lang="zh-CN" altLang="en-US" sz="2400" dirty="0">
                  <a:solidFill>
                    <a:schemeClr val="bg2">
                      <a:lumMod val="75000"/>
                    </a:schemeClr>
                  </a:solidFill>
                  <a:latin typeface="微软雅黑" panose="020B0503020204020204" pitchFamily="34" charset="-122"/>
                  <a:ea typeface="微软雅黑" panose="020B0503020204020204" pitchFamily="34" charset="-122"/>
                </a:rPr>
                <a:t>学校中职业务审核人员</a:t>
              </a:r>
              <a:endParaRPr lang="zh-CN" altLang="en-US" sz="24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4478971" y="3408429"/>
              <a:ext cx="3262432" cy="461911"/>
            </a:xfrm>
            <a:prstGeom prst="rect">
              <a:avLst/>
            </a:prstGeom>
            <a:noFill/>
          </p:spPr>
          <p:txBody>
            <a:bodyPr wrap="none">
              <a:spAutoFit/>
            </a:bodyPr>
            <a:lstStyle/>
            <a:p>
              <a:pPr>
                <a:defRPr/>
              </a:pPr>
              <a:r>
                <a:rPr lang="zh-CN" altLang="en-US" sz="2400" dirty="0">
                  <a:solidFill>
                    <a:schemeClr val="bg2">
                      <a:lumMod val="75000"/>
                    </a:schemeClr>
                  </a:solidFill>
                  <a:latin typeface="微软雅黑" panose="020B0503020204020204" pitchFamily="34" charset="-122"/>
                  <a:ea typeface="微软雅黑" panose="020B0503020204020204" pitchFamily="34" charset="-122"/>
                </a:rPr>
                <a:t>学校中职业务操作人员</a:t>
              </a:r>
              <a:endParaRPr lang="zh-CN" altLang="en-US" sz="2400"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41" name="文本框 40"/>
          <p:cNvSpPr txBox="1"/>
          <p:nvPr/>
        </p:nvSpPr>
        <p:spPr>
          <a:xfrm>
            <a:off x="2424114" y="5210175"/>
            <a:ext cx="3959225" cy="522288"/>
          </a:xfrm>
          <a:prstGeom prst="rect">
            <a:avLst/>
          </a:prstGeom>
          <a:noFill/>
        </p:spPr>
        <p:txBody>
          <a:bodyPr>
            <a:spAutoFit/>
          </a:bodyPr>
          <a:lstStyle/>
          <a:p>
            <a:pPr>
              <a:defRPr/>
            </a:pPr>
            <a:r>
              <a:rPr lang="zh-CN" altLang="en-US" sz="2800" dirty="0">
                <a:solidFill>
                  <a:schemeClr val="bg2">
                    <a:lumMod val="75000"/>
                  </a:schemeClr>
                </a:solidFill>
                <a:latin typeface="微软雅黑" panose="020B0503020204020204" pitchFamily="34" charset="-122"/>
                <a:ea typeface="微软雅黑" panose="020B0503020204020204" pitchFamily="34" charset="-122"/>
              </a:rPr>
              <a:t>上级主管部门账号类型</a:t>
            </a:r>
            <a:endParaRPr lang="zh-CN" altLang="en-US" sz="28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6146800" y="4592639"/>
            <a:ext cx="3836988" cy="522287"/>
          </a:xfrm>
          <a:prstGeom prst="rect">
            <a:avLst/>
          </a:prstGeom>
          <a:noFill/>
        </p:spPr>
        <p:txBody>
          <a:bodyPr>
            <a:spAutoFit/>
          </a:bodyPr>
          <a:lstStyle/>
          <a:p>
            <a:pPr>
              <a:defRPr/>
            </a:pPr>
            <a:r>
              <a:rPr lang="zh-CN" altLang="en-US" sz="2800" dirty="0">
                <a:solidFill>
                  <a:schemeClr val="bg2">
                    <a:lumMod val="75000"/>
                  </a:schemeClr>
                </a:solidFill>
                <a:latin typeface="微软雅黑" panose="020B0503020204020204" pitchFamily="34" charset="-122"/>
                <a:ea typeface="微软雅黑" panose="020B0503020204020204" pitchFamily="34" charset="-122"/>
              </a:rPr>
              <a:t>学校账号类型</a:t>
            </a:r>
            <a:endParaRPr lang="zh-CN" altLang="en-US" sz="28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2424113" y="2036763"/>
            <a:ext cx="2030412" cy="461962"/>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矩形 20"/>
          <p:cNvSpPr/>
          <p:nvPr/>
        </p:nvSpPr>
        <p:spPr>
          <a:xfrm>
            <a:off x="6170613" y="2024063"/>
            <a:ext cx="2622550" cy="461962"/>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圆角矩形 3"/>
          <p:cNvSpPr/>
          <p:nvPr/>
        </p:nvSpPr>
        <p:spPr>
          <a:xfrm>
            <a:off x="2376489" y="3884613"/>
            <a:ext cx="2693987" cy="5207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圆角矩形 22"/>
          <p:cNvSpPr/>
          <p:nvPr/>
        </p:nvSpPr>
        <p:spPr>
          <a:xfrm>
            <a:off x="6111875" y="2916239"/>
            <a:ext cx="3297238" cy="968375"/>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椭圆 4"/>
          <p:cNvSpPr/>
          <p:nvPr/>
        </p:nvSpPr>
        <p:spPr>
          <a:xfrm>
            <a:off x="5527676" y="4230688"/>
            <a:ext cx="3122613" cy="1554162"/>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dirty="0"/>
              <a:t>主管部门操作人员、学校操作及审核人员用户为核心业务流程用户账号</a:t>
            </a:r>
            <a:endParaRPr lang="zh-CN" altLang="en-US" dirty="0"/>
          </a:p>
        </p:txBody>
      </p:sp>
      <p:sp>
        <p:nvSpPr>
          <p:cNvPr id="3" name="椭圆形标注 2"/>
          <p:cNvSpPr/>
          <p:nvPr/>
        </p:nvSpPr>
        <p:spPr>
          <a:xfrm>
            <a:off x="1919288" y="2527300"/>
            <a:ext cx="7777112" cy="4141788"/>
          </a:xfrm>
          <a:prstGeom prst="wedgeEllipseCallout">
            <a:avLst>
              <a:gd name="adj1" fmla="val -31624"/>
              <a:gd name="adj2" fmla="val -50127"/>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zh-CN" altLang="en-US" sz="2000" dirty="0">
                <a:solidFill>
                  <a:schemeClr val="bg1"/>
                </a:solidFill>
                <a:latin typeface="微软雅黑" panose="020B0503020204020204" pitchFamily="34" charset="-122"/>
                <a:ea typeface="微软雅黑" panose="020B0503020204020204" pitchFamily="34" charset="-122"/>
              </a:rPr>
              <a:t>省级、地市、区县级</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defRPr/>
            </a:pPr>
            <a:r>
              <a:rPr lang="zh-CN" altLang="en-US" dirty="0">
                <a:solidFill>
                  <a:srgbClr val="FF0000"/>
                </a:solidFill>
                <a:latin typeface="微软雅黑" panose="020B0503020204020204" pitchFamily="34" charset="-122"/>
                <a:ea typeface="微软雅黑" panose="020B0503020204020204" pitchFamily="34" charset="-122"/>
              </a:rPr>
              <a:t>用户管理</a:t>
            </a:r>
            <a:r>
              <a:rPr lang="zh-CN" altLang="en-US" dirty="0">
                <a:latin typeface="微软雅黑" panose="020B0503020204020204" pitchFamily="34" charset="-122"/>
                <a:ea typeface="微软雅黑" panose="020B0503020204020204" pitchFamily="34" charset="-122"/>
              </a:rPr>
              <a:t>（修改、重置用户密码）；</a:t>
            </a:r>
            <a:endParaRPr lang="en-US" altLang="zh-CN" dirty="0">
              <a:latin typeface="微软雅黑" panose="020B0503020204020204" pitchFamily="34" charset="-122"/>
              <a:ea typeface="微软雅黑" panose="020B0503020204020204" pitchFamily="34" charset="-122"/>
            </a:endParaRPr>
          </a:p>
          <a:p>
            <a:pPr>
              <a:defRPr/>
            </a:pPr>
            <a:r>
              <a:rPr lang="zh-CN" altLang="en-US" dirty="0">
                <a:solidFill>
                  <a:srgbClr val="FF0000"/>
                </a:solidFill>
                <a:latin typeface="微软雅黑" panose="020B0503020204020204" pitchFamily="34" charset="-122"/>
                <a:ea typeface="微软雅黑" panose="020B0503020204020204" pitchFamily="34" charset="-122"/>
              </a:rPr>
              <a:t>学校隶属关系管理</a:t>
            </a:r>
            <a:r>
              <a:rPr lang="zh-CN" altLang="en-US" dirty="0">
                <a:latin typeface="微软雅黑" panose="020B0503020204020204" pitchFamily="34" charset="-122"/>
                <a:ea typeface="微软雅黑" panose="020B0503020204020204" pitchFamily="34" charset="-122"/>
              </a:rPr>
              <a:t>（调整学校资助名单隶属关系）；</a:t>
            </a:r>
            <a:endParaRPr lang="en-US" altLang="zh-CN" dirty="0">
              <a:latin typeface="微软雅黑" panose="020B0503020204020204" pitchFamily="34" charset="-122"/>
              <a:ea typeface="微软雅黑" panose="020B0503020204020204" pitchFamily="34" charset="-122"/>
            </a:endParaRPr>
          </a:p>
          <a:p>
            <a:pPr>
              <a:defRPr/>
            </a:pPr>
            <a:r>
              <a:rPr lang="zh-CN" altLang="en-US" dirty="0">
                <a:solidFill>
                  <a:srgbClr val="FF0000"/>
                </a:solidFill>
                <a:latin typeface="微软雅黑" panose="020B0503020204020204" pitchFamily="34" charset="-122"/>
                <a:ea typeface="微软雅黑" panose="020B0503020204020204" pitchFamily="34" charset="-122"/>
              </a:rPr>
              <a:t>分专业标准隶属关系管理</a:t>
            </a:r>
            <a:r>
              <a:rPr lang="zh-CN" altLang="en-US" dirty="0">
                <a:latin typeface="微软雅黑" panose="020B0503020204020204" pitchFamily="34" charset="-122"/>
                <a:ea typeface="微软雅黑" panose="020B0503020204020204" pitchFamily="34" charset="-122"/>
              </a:rPr>
              <a:t>（调整学校分专业标准的上级审核隶属关系）</a:t>
            </a:r>
            <a:endParaRPr lang="en-US" altLang="zh-CN" dirty="0">
              <a:latin typeface="微软雅黑" panose="020B0503020204020204" pitchFamily="34" charset="-122"/>
              <a:ea typeface="微软雅黑" panose="020B0503020204020204" pitchFamily="34" charset="-122"/>
            </a:endParaRPr>
          </a:p>
          <a:p>
            <a:pPr>
              <a:defRPr/>
            </a:pPr>
            <a:endParaRPr lang="en-US" altLang="zh-CN" dirty="0">
              <a:latin typeface="微软雅黑" panose="020B0503020204020204" pitchFamily="34" charset="-122"/>
              <a:ea typeface="微软雅黑" panose="020B0503020204020204" pitchFamily="34" charset="-122"/>
            </a:endParaRPr>
          </a:p>
          <a:p>
            <a:pPr>
              <a:defRPr/>
            </a:pPr>
            <a:r>
              <a:rPr lang="zh-CN" altLang="en-US" sz="2000" dirty="0">
                <a:latin typeface="微软雅黑" panose="020B0503020204020204" pitchFamily="34" charset="-122"/>
                <a:ea typeface="微软雅黑" panose="020B0503020204020204" pitchFamily="34" charset="-122"/>
              </a:rPr>
              <a:t>省级特有模块：</a:t>
            </a:r>
            <a:endParaRPr lang="en-US" altLang="zh-CN" sz="2000" dirty="0">
              <a:latin typeface="微软雅黑" panose="020B0503020204020204" pitchFamily="34" charset="-122"/>
              <a:ea typeface="微软雅黑" panose="020B0503020204020204" pitchFamily="34" charset="-122"/>
            </a:endParaRPr>
          </a:p>
          <a:p>
            <a:pPr>
              <a:defRPr/>
            </a:pPr>
            <a:r>
              <a:rPr lang="zh-CN" altLang="en-US" dirty="0">
                <a:solidFill>
                  <a:srgbClr val="FF0000"/>
                </a:solidFill>
                <a:latin typeface="微软雅黑" panose="020B0503020204020204" pitchFamily="34" charset="-122"/>
                <a:ea typeface="微软雅黑" panose="020B0503020204020204" pitchFamily="34" charset="-122"/>
              </a:rPr>
              <a:t>日志管理</a:t>
            </a:r>
            <a:r>
              <a:rPr lang="zh-CN" altLang="en-US" dirty="0">
                <a:solidFill>
                  <a:schemeClr val="bg1"/>
                </a:solidFill>
                <a:latin typeface="微软雅黑" panose="020B0503020204020204" pitchFamily="34" charset="-122"/>
                <a:ea typeface="微软雅黑" panose="020B0503020204020204" pitchFamily="34" charset="-122"/>
              </a:rPr>
              <a:t>（登录历史、操作轨迹）</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a:defRPr/>
            </a:pPr>
            <a:r>
              <a:rPr lang="zh-CN" altLang="en-US" dirty="0">
                <a:solidFill>
                  <a:srgbClr val="FF0000"/>
                </a:solidFill>
                <a:latin typeface="微软雅黑" panose="020B0503020204020204" pitchFamily="34" charset="-122"/>
                <a:ea typeface="微软雅黑" panose="020B0503020204020204" pitchFamily="34" charset="-122"/>
              </a:rPr>
              <a:t>库表管理</a:t>
            </a:r>
            <a:r>
              <a:rPr lang="zh-CN" altLang="en-US" dirty="0">
                <a:solidFill>
                  <a:schemeClr val="bg1"/>
                </a:solidFill>
                <a:latin typeface="微软雅黑" panose="020B0503020204020204" pitchFamily="34" charset="-122"/>
                <a:ea typeface="微软雅黑" panose="020B0503020204020204" pitchFamily="34" charset="-122"/>
              </a:rPr>
              <a:t>（用于同步困难采集指标，异常情况下需手动同步）</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algn="ctr">
              <a:defRPr/>
            </a:pPr>
            <a:endParaRPr lang="en-US" altLang="zh-CN" dirty="0"/>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1.03663 0.19444 L 0.04965 0.19398 " pathEditMode="fixed" rAng="0" ptsTypes="AA">
                                      <p:cBhvr>
                                        <p:cTn id="6" dur="500" fill="hold"/>
                                        <p:tgtEl>
                                          <p:spTgt spid="54"/>
                                        </p:tgtEl>
                                        <p:attrNameLst>
                                          <p:attrName>ppt_x</p:attrName>
                                          <p:attrName>ppt_y</p:attrName>
                                        </p:attrNameLst>
                                      </p:cBhvr>
                                      <p:rCtr x="-494" y="0"/>
                                    </p:animMotion>
                                  </p:childTnLst>
                                </p:cTn>
                              </p:par>
                              <p:par>
                                <p:cTn id="7" presetID="35" presetClass="path" presetSubtype="0" accel="50000" decel="50000" fill="hold" grpId="0" nodeType="withEffect">
                                  <p:stCondLst>
                                    <p:cond delay="100"/>
                                  </p:stCondLst>
                                  <p:childTnLst>
                                    <p:animMotion origin="layout" path="M 0.99705 0.19444 L 0.02795 0.19398 " pathEditMode="fixed" rAng="0" ptsTypes="AA">
                                      <p:cBhvr>
                                        <p:cTn id="8" dur="500" fill="hold"/>
                                        <p:tgtEl>
                                          <p:spTgt spid="55"/>
                                        </p:tgtEl>
                                        <p:attrNameLst>
                                          <p:attrName>ppt_x</p:attrName>
                                          <p:attrName>ppt_y</p:attrName>
                                        </p:attrNameLst>
                                      </p:cBhvr>
                                      <p:rCtr x="-485" y="0"/>
                                    </p:animMotion>
                                  </p:childTnLst>
                                </p:cTn>
                              </p:par>
                              <p:par>
                                <p:cTn id="9" presetID="35" presetClass="path" presetSubtype="0" accel="50000" decel="50000" fill="hold" grpId="0" nodeType="withEffect">
                                  <p:stCondLst>
                                    <p:cond delay="200"/>
                                  </p:stCondLst>
                                  <p:childTnLst>
                                    <p:animMotion origin="layout" path="M 0.96545 0.19444 L 0.02187 0.19398 " pathEditMode="fixed" rAng="0" ptsTypes="AA">
                                      <p:cBhvr>
                                        <p:cTn id="10" dur="500" fill="hold"/>
                                        <p:tgtEl>
                                          <p:spTgt spid="56"/>
                                        </p:tgtEl>
                                        <p:attrNameLst>
                                          <p:attrName>ppt_x</p:attrName>
                                          <p:attrName>ppt_y</p:attrName>
                                        </p:attrNameLst>
                                      </p:cBhvr>
                                      <p:rCtr x="-472" y="0"/>
                                    </p:animMotion>
                                  </p:childTnLst>
                                </p:cTn>
                              </p:par>
                              <p:par>
                                <p:cTn id="11" presetID="35" presetClass="path" presetSubtype="0" accel="50000" decel="50000" fill="hold" grpId="0" nodeType="withEffect">
                                  <p:stCondLst>
                                    <p:cond delay="300"/>
                                  </p:stCondLst>
                                  <p:childTnLst>
                                    <p:animMotion origin="layout" path="M 0.93386 0.19444 L -1.38889E-6 0.19398 " pathEditMode="fixed" rAng="0" ptsTypes="AA">
                                      <p:cBhvr>
                                        <p:cTn id="12" dur="500" fill="hold"/>
                                        <p:tgtEl>
                                          <p:spTgt spid="57"/>
                                        </p:tgtEl>
                                        <p:attrNameLst>
                                          <p:attrName>ppt_x</p:attrName>
                                          <p:attrName>ppt_y</p:attrName>
                                        </p:attrNameLst>
                                      </p:cBhvr>
                                      <p:rCtr x="-467" y="0"/>
                                    </p:animMotion>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54"/>
                                        </p:tgtEl>
                                        <p:attrNameLst>
                                          <p:attrName>fillcolor</p:attrName>
                                        </p:attrNameLst>
                                      </p:cBhvr>
                                      <p:to>
                                        <a:schemeClr val="bg2"/>
                                      </p:to>
                                    </p:animClr>
                                    <p:set>
                                      <p:cBhvr>
                                        <p:cTn id="17" dur="2000" fill="hold"/>
                                        <p:tgtEl>
                                          <p:spTgt spid="54"/>
                                        </p:tgtEl>
                                        <p:attrNameLst>
                                          <p:attrName>fill.type</p:attrName>
                                        </p:attrNameLst>
                                      </p:cBhvr>
                                      <p:to>
                                        <p:strVal val="solid"/>
                                      </p:to>
                                    </p:set>
                                    <p:set>
                                      <p:cBhvr>
                                        <p:cTn id="18" dur="2000" fill="hold"/>
                                        <p:tgtEl>
                                          <p:spTgt spid="54"/>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1000" fill="hold"/>
                                        <p:tgtEl>
                                          <p:spTgt spid="56"/>
                                        </p:tgtEl>
                                        <p:attrNameLst>
                                          <p:attrName>fillcolor</p:attrName>
                                        </p:attrNameLst>
                                      </p:cBhvr>
                                      <p:to>
                                        <a:schemeClr val="bg2"/>
                                      </p:to>
                                    </p:animClr>
                                    <p:set>
                                      <p:cBhvr>
                                        <p:cTn id="21" dur="1000" fill="hold"/>
                                        <p:tgtEl>
                                          <p:spTgt spid="56"/>
                                        </p:tgtEl>
                                        <p:attrNameLst>
                                          <p:attrName>fill.type</p:attrName>
                                        </p:attrNameLst>
                                      </p:cBhvr>
                                      <p:to>
                                        <p:strVal val="solid"/>
                                      </p:to>
                                    </p:set>
                                    <p:set>
                                      <p:cBhvr>
                                        <p:cTn id="22" dur="1000" fill="hold"/>
                                        <p:tgtEl>
                                          <p:spTgt spid="56"/>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1000" fill="hold"/>
                                        <p:tgtEl>
                                          <p:spTgt spid="57"/>
                                        </p:tgtEl>
                                        <p:attrNameLst>
                                          <p:attrName>fillcolor</p:attrName>
                                        </p:attrNameLst>
                                      </p:cBhvr>
                                      <p:to>
                                        <a:schemeClr val="bg2"/>
                                      </p:to>
                                    </p:animClr>
                                    <p:set>
                                      <p:cBhvr>
                                        <p:cTn id="25" dur="1000" fill="hold"/>
                                        <p:tgtEl>
                                          <p:spTgt spid="57"/>
                                        </p:tgtEl>
                                        <p:attrNameLst>
                                          <p:attrName>fill.type</p:attrName>
                                        </p:attrNameLst>
                                      </p:cBhvr>
                                      <p:to>
                                        <p:strVal val="solid"/>
                                      </p:to>
                                    </p:set>
                                    <p:set>
                                      <p:cBhvr>
                                        <p:cTn id="26" dur="1000" fill="hold"/>
                                        <p:tgtEl>
                                          <p:spTgt spid="57"/>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randombar(horizontal)">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1"/>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fill="hold"/>
                                        <p:tgtEl>
                                          <p:spTgt spid="4"/>
                                        </p:tgtEl>
                                        <p:attrNameLst>
                                          <p:attrName>ppt_x</p:attrName>
                                        </p:attrNameLst>
                                      </p:cBhvr>
                                      <p:tavLst>
                                        <p:tav tm="0">
                                          <p:val>
                                            <p:strVal val="#ppt_x"/>
                                          </p:val>
                                        </p:tav>
                                        <p:tav tm="100000">
                                          <p:val>
                                            <p:strVal val="#ppt_x"/>
                                          </p:val>
                                        </p:tav>
                                      </p:tavLst>
                                    </p:anim>
                                    <p:anim calcmode="lin" valueType="num">
                                      <p:cBhvr additive="base">
                                        <p:cTn id="80" dur="500" fill="hold"/>
                                        <p:tgtEl>
                                          <p:spTgt spid="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ppt_x"/>
                                          </p:val>
                                        </p:tav>
                                        <p:tav tm="100000">
                                          <p:val>
                                            <p:strVal val="#ppt_x"/>
                                          </p:val>
                                        </p:tav>
                                      </p:tavLst>
                                    </p:anim>
                                    <p:anim calcmode="lin" valueType="num">
                                      <p:cBhvr additive="base">
                                        <p:cTn id="8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circle(in)">
                                      <p:cBhvr>
                                        <p:cTn id="89" dur="2000"/>
                                        <p:tgtEl>
                                          <p:spTgt spid="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xit" presetSubtype="4" fill="hold" grpId="1" nodeType="clickEffect">
                                  <p:stCondLst>
                                    <p:cond delay="0"/>
                                  </p:stCondLst>
                                  <p:childTnLst>
                                    <p:animEffect transition="out" filter="wipe(down)">
                                      <p:cBhvr>
                                        <p:cTn id="93" dur="500"/>
                                        <p:tgtEl>
                                          <p:spTgt spid="4"/>
                                        </p:tgtEl>
                                      </p:cBhvr>
                                    </p:animEffect>
                                    <p:set>
                                      <p:cBhvr>
                                        <p:cTn id="94" dur="1" fill="hold">
                                          <p:stCondLst>
                                            <p:cond delay="499"/>
                                          </p:stCondLst>
                                        </p:cTn>
                                        <p:tgtEl>
                                          <p:spTgt spid="4"/>
                                        </p:tgtEl>
                                        <p:attrNameLst>
                                          <p:attrName>style.visibility</p:attrName>
                                        </p:attrNameLst>
                                      </p:cBhvr>
                                      <p:to>
                                        <p:strVal val="hidden"/>
                                      </p:to>
                                    </p:set>
                                  </p:childTnLst>
                                </p:cTn>
                              </p:par>
                              <p:par>
                                <p:cTn id="95" presetID="22" presetClass="exit" presetSubtype="4" fill="hold" grpId="1" nodeType="withEffect">
                                  <p:stCondLst>
                                    <p:cond delay="0"/>
                                  </p:stCondLst>
                                  <p:childTnLst>
                                    <p:animEffect transition="out" filter="wipe(down)">
                                      <p:cBhvr>
                                        <p:cTn id="96" dur="500"/>
                                        <p:tgtEl>
                                          <p:spTgt spid="23"/>
                                        </p:tgtEl>
                                      </p:cBhvr>
                                    </p:animEffect>
                                    <p:set>
                                      <p:cBhvr>
                                        <p:cTn id="97" dur="1" fill="hold">
                                          <p:stCondLst>
                                            <p:cond delay="499"/>
                                          </p:stCondLst>
                                        </p:cTn>
                                        <p:tgtEl>
                                          <p:spTgt spid="23"/>
                                        </p:tgtEl>
                                        <p:attrNameLst>
                                          <p:attrName>style.visibility</p:attrName>
                                        </p:attrNameLst>
                                      </p:cBhvr>
                                      <p:to>
                                        <p:strVal val="hidden"/>
                                      </p:to>
                                    </p:set>
                                  </p:childTnLst>
                                </p:cTn>
                              </p:par>
                              <p:par>
                                <p:cTn id="98" presetID="22" presetClass="exit" presetSubtype="4" fill="hold" grpId="1" nodeType="withEffect">
                                  <p:stCondLst>
                                    <p:cond delay="0"/>
                                  </p:stCondLst>
                                  <p:childTnLst>
                                    <p:animEffect transition="out" filter="wipe(down)">
                                      <p:cBhvr>
                                        <p:cTn id="99" dur="500"/>
                                        <p:tgtEl>
                                          <p:spTgt spid="5"/>
                                        </p:tgtEl>
                                      </p:cBhvr>
                                    </p:animEffect>
                                    <p:set>
                                      <p:cBhvr>
                                        <p:cTn id="10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41" grpId="0"/>
      <p:bldP spid="42" grpId="0"/>
      <p:bldP spid="2" grpId="0" animBg="1"/>
      <p:bldP spid="2" grpId="1" animBg="1"/>
      <p:bldP spid="21" grpId="0" animBg="1"/>
      <p:bldP spid="21" grpId="1" animBg="1"/>
      <p:bldP spid="4" grpId="0" animBg="1"/>
      <p:bldP spid="4" grpId="1" animBg="1"/>
      <p:bldP spid="23" grpId="0" animBg="1"/>
      <p:bldP spid="23" grpId="1" animBg="1"/>
      <p:bldP spid="5" grpId="0" animBg="1"/>
      <p:bldP spid="5" grpId="1" animBg="1"/>
      <p:bldP spid="3" grpId="0" animBg="1"/>
      <p:bldP spid="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r>
              <a:rPr lang="zh-CN" altLang="en-US"/>
              <a:t>五、常见问题</a:t>
            </a:r>
            <a:endParaRPr lang="zh-CN" altLang="en-US"/>
          </a:p>
        </p:txBody>
      </p:sp>
      <p:sp>
        <p:nvSpPr>
          <p:cNvPr id="39939" name="内容占位符 2"/>
          <p:cNvSpPr>
            <a:spLocks noGrp="1"/>
          </p:cNvSpPr>
          <p:nvPr>
            <p:ph idx="1"/>
          </p:nvPr>
        </p:nvSpPr>
        <p:spPr/>
        <p:txBody>
          <a:bodyPr/>
          <a:lstStyle/>
          <a:p>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资助系统与学籍系统在校生如何进行同步</a:t>
            </a:r>
            <a:r>
              <a:rPr lang="zh-CN"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r>
              <a:rPr lang="zh-CN" altLang="zh-CN" b="1" dirty="0">
                <a:latin typeface="微软雅黑" panose="020B0503020204020204" pitchFamily="34" charset="-122"/>
                <a:ea typeface="微软雅黑" panose="020B0503020204020204" pitchFamily="34" charset="-122"/>
              </a:rPr>
              <a:t>答：</a:t>
            </a:r>
            <a:r>
              <a:rPr lang="zh-CN" altLang="en-US" b="1" dirty="0">
                <a:latin typeface="微软雅黑" panose="020B0503020204020204" pitchFamily="34" charset="-122"/>
                <a:ea typeface="微软雅黑" panose="020B0503020204020204" pitchFamily="34" charset="-122"/>
              </a:rPr>
              <a:t>学籍在校生数据变化后，先同步到基础库中，对变化的学生进行标识，每天资助系统从基础库中同步有学籍变化标识的学生</a:t>
            </a:r>
            <a:r>
              <a:rPr lang="zh-CN" altLang="zh-CN" b="1" dirty="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为何有些学生名单审核时，会显示“</a:t>
            </a:r>
            <a:r>
              <a:rPr lang="en-US" altLang="zh-CN" dirty="0">
                <a:latin typeface="微软雅黑" panose="020B0503020204020204" pitchFamily="34" charset="-122"/>
                <a:ea typeface="微软雅黑" panose="020B0503020204020204" pitchFamily="34" charset="-122"/>
              </a:rPr>
              <a:t>0</a:t>
            </a:r>
            <a:r>
              <a:rPr lang="zh-CN" altLang="en-US" dirty="0">
                <a:latin typeface="微软雅黑" panose="020B0503020204020204" pitchFamily="34" charset="-122"/>
                <a:ea typeface="微软雅黑" panose="020B0503020204020204" pitchFamily="34" charset="-122"/>
              </a:rPr>
              <a:t>年级”？（现在这种问题很少）</a:t>
            </a:r>
            <a:endParaRPr lang="zh-CN" altLang="en-US"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答：资助系统中年级是通过学生的入学年月、招生学期和当前的学年、学期计算出来的。</a:t>
            </a:r>
            <a:endParaRPr lang="zh-CN" altLang="zh-CN" b="1"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如果学生信息中的招生学期或者入学年月为空，会导致计算结果出现“</a:t>
            </a:r>
            <a:r>
              <a:rPr lang="en-US" altLang="zh-CN" b="1" dirty="0">
                <a:latin typeface="微软雅黑" panose="020B0503020204020204" pitchFamily="34" charset="-122"/>
                <a:ea typeface="微软雅黑" panose="020B0503020204020204" pitchFamily="34" charset="-122"/>
              </a:rPr>
              <a:t>0</a:t>
            </a:r>
            <a:r>
              <a:rPr lang="zh-CN" altLang="en-US" b="1" dirty="0">
                <a:latin typeface="微软雅黑" panose="020B0503020204020204" pitchFamily="34" charset="-122"/>
                <a:ea typeface="微软雅黑" panose="020B0503020204020204" pitchFamily="34" charset="-122"/>
              </a:rPr>
              <a:t>年级”这种情况。</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med">
    <p:pull dir="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zh-CN" altLang="en-US"/>
              <a:t>五、常见问题</a:t>
            </a:r>
            <a:endParaRPr lang="zh-CN" altLang="en-US"/>
          </a:p>
        </p:txBody>
      </p:sp>
      <p:sp>
        <p:nvSpPr>
          <p:cNvPr id="40963" name="内容占位符 2"/>
          <p:cNvSpPr>
            <a:spLocks noGrp="1"/>
          </p:cNvSpPr>
          <p:nvPr>
            <p:ph idx="1"/>
          </p:nvPr>
        </p:nvSpPr>
        <p:spPr/>
        <p:txBody>
          <a:bodyPr/>
          <a:lstStyle/>
          <a:p>
            <a:r>
              <a:rPr lang="en-US" altLang="zh-CN" dirty="0">
                <a:latin typeface="微软雅黑" panose="020B0503020204020204" pitchFamily="34" charset="-122"/>
                <a:ea typeface="微软雅黑" panose="020B0503020204020204" pitchFamily="34" charset="-122"/>
              </a:rPr>
              <a:t>5.</a:t>
            </a:r>
            <a:r>
              <a:rPr lang="zh-CN" altLang="zh-CN" dirty="0"/>
              <a:t>导入数据时，提示“导入失败……”或“请检查excel是否正确……”，该如何解决？</a:t>
            </a:r>
            <a:endParaRPr lang="zh-CN" altLang="zh-CN" dirty="0"/>
          </a:p>
          <a:p>
            <a:r>
              <a:rPr lang="zh-CN" altLang="zh-CN" b="1" dirty="0"/>
              <a:t>答：</a:t>
            </a:r>
            <a:r>
              <a:rPr lang="zh-CN" altLang="en-US" b="1" dirty="0"/>
              <a:t>①</a:t>
            </a:r>
            <a:r>
              <a:rPr lang="en-US" altLang="zh-CN" b="1" dirty="0"/>
              <a:t>Excel</a:t>
            </a:r>
            <a:r>
              <a:rPr lang="zh-CN" altLang="zh-CN" b="1" dirty="0"/>
              <a:t>模版在导入系统之前，一定要点击＜开始检查＞进行数据的初步验证，才能保证系统数据的正确性；</a:t>
            </a:r>
            <a:endParaRPr lang="zh-CN" altLang="zh-CN" b="1" dirty="0"/>
          </a:p>
          <a:p>
            <a:r>
              <a:rPr lang="zh-CN" altLang="en-US" b="1" dirty="0"/>
              <a:t>②</a:t>
            </a:r>
            <a:r>
              <a:rPr lang="zh-CN" altLang="zh-CN" b="1" dirty="0"/>
              <a:t>确认导入的模板是不是自己学校下载的模板；</a:t>
            </a:r>
            <a:endParaRPr lang="zh-CN" altLang="zh-CN" b="1" dirty="0"/>
          </a:p>
          <a:p>
            <a:r>
              <a:rPr lang="zh-CN" altLang="en-US" b="1" dirty="0"/>
              <a:t>③</a:t>
            </a:r>
            <a:r>
              <a:rPr lang="zh-CN" altLang="zh-CN" b="1" dirty="0"/>
              <a:t>点击＜导入＞按钮旁边的＜查看错误数据＞按钮，弹出的窗口会显示每条未成功导入的数据的失败原因，按照里面对数据的要求改正模板中的数据错误，再次导入；</a:t>
            </a:r>
            <a:endParaRPr lang="zh-CN" altLang="zh-CN" b="1" dirty="0"/>
          </a:p>
          <a:p>
            <a:r>
              <a:rPr lang="zh-CN" altLang="en-US" b="1" dirty="0"/>
              <a:t>④</a:t>
            </a:r>
            <a:r>
              <a:rPr lang="zh-CN" altLang="zh-CN" b="1" dirty="0"/>
              <a:t>如果查看错误数据窗口中没有具体内容，请重新登录系统下载模板，并再次导入。</a:t>
            </a:r>
            <a:endParaRPr lang="zh-CN" altLang="zh-CN" b="1" dirty="0"/>
          </a:p>
        </p:txBody>
      </p:sp>
    </p:spTree>
  </p:cSld>
  <p:clrMapOvr>
    <a:masterClrMapping/>
  </p:clrMapOvr>
  <p:transition spd="med">
    <p:pull dir="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p:txBody>
          <a:bodyPr/>
          <a:lstStyle/>
          <a:p>
            <a:r>
              <a:rPr lang="zh-CN" altLang="en-US"/>
              <a:t>五、常见问题</a:t>
            </a:r>
            <a:endParaRPr lang="zh-CN" altLang="en-US"/>
          </a:p>
        </p:txBody>
      </p:sp>
      <p:sp>
        <p:nvSpPr>
          <p:cNvPr id="41987" name="内容占位符 2"/>
          <p:cNvSpPr>
            <a:spLocks noGrp="1"/>
          </p:cNvSpPr>
          <p:nvPr>
            <p:ph idx="1"/>
          </p:nvPr>
        </p:nvSpPr>
        <p:spPr/>
        <p:txBody>
          <a:bodyPr/>
          <a:lstStyle/>
          <a:p>
            <a:r>
              <a:rPr lang="en-US" altLang="zh-CN" dirty="0">
                <a:latin typeface="微软雅黑" panose="020B0503020204020204" pitchFamily="34" charset="-122"/>
                <a:ea typeface="微软雅黑" panose="020B0503020204020204" pitchFamily="34" charset="-122"/>
              </a:rPr>
              <a:t>6.</a:t>
            </a:r>
            <a:r>
              <a:rPr lang="zh-CN" altLang="zh-CN" dirty="0"/>
              <a:t>为什么在【学生信息管理</a:t>
            </a:r>
            <a:r>
              <a:rPr lang="en-US" altLang="zh-CN" dirty="0"/>
              <a:t>-&gt;</a:t>
            </a:r>
            <a:r>
              <a:rPr lang="zh-CN" altLang="zh-CN" dirty="0"/>
              <a:t>家庭经济信息录入】模块做新增操作时，有的学生选择不出来？</a:t>
            </a:r>
            <a:endParaRPr lang="en-US" altLang="zh-CN" dirty="0"/>
          </a:p>
          <a:p>
            <a:r>
              <a:rPr lang="zh-CN" altLang="zh-CN" b="1" dirty="0">
                <a:latin typeface="微软雅黑" panose="020B0503020204020204" pitchFamily="34" charset="-122"/>
                <a:ea typeface="微软雅黑" panose="020B0503020204020204" pitchFamily="34" charset="-122"/>
              </a:rPr>
              <a:t>答：因为在选择学生的下拉框中，</a:t>
            </a:r>
            <a:r>
              <a:rPr lang="zh-CN" altLang="en-US" b="1" dirty="0">
                <a:latin typeface="微软雅黑" panose="020B0503020204020204" pitchFamily="34" charset="-122"/>
                <a:ea typeface="微软雅黑" panose="020B0503020204020204" pitchFamily="34" charset="-122"/>
              </a:rPr>
              <a:t>默认</a:t>
            </a:r>
            <a:r>
              <a:rPr lang="zh-CN" altLang="zh-CN" b="1" dirty="0">
                <a:latin typeface="微软雅黑" panose="020B0503020204020204" pitchFamily="34" charset="-122"/>
                <a:ea typeface="微软雅黑" panose="020B0503020204020204" pitchFamily="34" charset="-122"/>
              </a:rPr>
              <a:t>只显示【在校学生信息查看】中是全日制“在校状态”为“在校”并且学籍正常的学生。</a:t>
            </a:r>
            <a:endParaRPr lang="zh-CN" altLang="zh-CN" b="1"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7.</a:t>
            </a:r>
            <a:r>
              <a:rPr lang="zh-CN" altLang="zh-CN" dirty="0"/>
              <a:t>为什么审核时总提示“审核的学生不符合资助范围”？</a:t>
            </a:r>
            <a:endParaRPr lang="en-US" altLang="zh-CN" dirty="0"/>
          </a:p>
          <a:p>
            <a:r>
              <a:rPr lang="zh-CN" altLang="en-US" b="1" dirty="0">
                <a:latin typeface="微软雅黑" panose="020B0503020204020204" pitchFamily="34" charset="-122"/>
                <a:ea typeface="微软雅黑" panose="020B0503020204020204" pitchFamily="34" charset="-122"/>
              </a:rPr>
              <a:t>答：所选学生没有符合审核通过条件的。具体原因请参照助学金和免学费的审核标准。</a:t>
            </a:r>
            <a:endParaRPr lang="en-US" altLang="zh-CN" b="1"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系统审核依据是由国家资助标准而定，除“地方扩面”“普惠政策”“三年级以上学生”等地方、普惠的申请理由外，其他申请的资助名单均需要符合国家资助标准</a:t>
            </a:r>
            <a:endParaRPr lang="en-US" altLang="zh-CN" b="1" dirty="0">
              <a:latin typeface="微软雅黑" panose="020B0503020204020204" pitchFamily="34" charset="-122"/>
              <a:ea typeface="微软雅黑" panose="020B0503020204020204" pitchFamily="34" charset="-122"/>
            </a:endParaRPr>
          </a:p>
        </p:txBody>
      </p:sp>
    </p:spTree>
  </p:cSld>
  <p:clrMapOvr>
    <a:masterClrMapping/>
  </p:clrMapOvr>
  <p:transition spd="med">
    <p:pull dir="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a:lstStyle/>
          <a:p>
            <a:r>
              <a:rPr lang="zh-CN" altLang="en-US"/>
              <a:t>五、常见问题</a:t>
            </a:r>
            <a:endParaRPr lang="zh-CN" altLang="en-US"/>
          </a:p>
        </p:txBody>
      </p:sp>
      <p:sp>
        <p:nvSpPr>
          <p:cNvPr id="43011" name="内容占位符 2"/>
          <p:cNvSpPr>
            <a:spLocks noGrp="1"/>
          </p:cNvSpPr>
          <p:nvPr>
            <p:ph idx="1"/>
          </p:nvPr>
        </p:nvSpPr>
        <p:spPr/>
        <p:txBody>
          <a:bodyPr/>
          <a:lstStyle/>
          <a:p>
            <a:r>
              <a:rPr lang="en-US" altLang="zh-CN" dirty="0">
                <a:latin typeface="微软雅黑" panose="020B0503020204020204" pitchFamily="34" charset="-122"/>
                <a:ea typeface="微软雅黑" panose="020B0503020204020204" pitchFamily="34" charset="-122"/>
              </a:rPr>
              <a:t>8.</a:t>
            </a:r>
            <a:r>
              <a:rPr lang="zh-CN" altLang="zh-CN" dirty="0"/>
              <a:t>退学、学籍异动的学生已经被主管部门在助学金名单、免学费名单中审核通过，该如何处理？</a:t>
            </a:r>
            <a:endParaRPr lang="en-US" altLang="zh-CN" dirty="0"/>
          </a:p>
          <a:p>
            <a:r>
              <a:rPr lang="zh-CN" altLang="zh-CN" b="1" dirty="0"/>
              <a:t>答：如果该月的资助仍要给这个学生，则不需要处理，次月名单中该生将自动去除；如果该月的资助不给这个学生，则需要通知主管部门，让其重新对该生进行审核，审核时选择</a:t>
            </a:r>
            <a:r>
              <a:rPr lang="en-US" altLang="zh-CN" b="1" dirty="0"/>
              <a:t>“</a:t>
            </a:r>
            <a:r>
              <a:rPr lang="zh-CN" altLang="zh-CN" b="1" dirty="0"/>
              <a:t>未通过</a:t>
            </a:r>
            <a:r>
              <a:rPr lang="en-US" altLang="zh-CN" b="1" dirty="0"/>
              <a:t>”</a:t>
            </a:r>
            <a:r>
              <a:rPr lang="zh-CN" altLang="zh-CN" b="1" dirty="0"/>
              <a:t>，然后学校操作人员就可以在资助名单录入模块中对该生做删除或修改处理了。</a:t>
            </a:r>
            <a:endParaRPr lang="zh-CN" altLang="zh-CN" b="1" dirty="0"/>
          </a:p>
          <a:p>
            <a:endParaRPr lang="zh-CN" altLang="en-US" dirty="0"/>
          </a:p>
        </p:txBody>
      </p:sp>
    </p:spTree>
  </p:cSld>
  <p:clrMapOvr>
    <a:masterClrMapping/>
  </p:clrMapOvr>
  <p:transition spd="med">
    <p:pull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p:txBody>
          <a:bodyPr/>
          <a:lstStyle/>
          <a:p>
            <a:r>
              <a:rPr lang="zh-CN" altLang="en-US"/>
              <a:t>五、常见问题</a:t>
            </a:r>
            <a:endParaRPr lang="zh-CN" altLang="en-US"/>
          </a:p>
        </p:txBody>
      </p:sp>
      <p:sp>
        <p:nvSpPr>
          <p:cNvPr id="44035" name="内容占位符 2"/>
          <p:cNvSpPr>
            <a:spLocks noGrp="1"/>
          </p:cNvSpPr>
          <p:nvPr>
            <p:ph idx="1"/>
          </p:nvPr>
        </p:nvSpPr>
        <p:spPr/>
        <p:txBody>
          <a:bodyPr/>
          <a:lstStyle/>
          <a:p>
            <a:r>
              <a:rPr lang="en-US" altLang="zh-CN" dirty="0">
                <a:latin typeface="微软雅黑" panose="020B0503020204020204" pitchFamily="34" charset="-122"/>
                <a:ea typeface="微软雅黑" panose="020B0503020204020204" pitchFamily="34" charset="-122"/>
              </a:rPr>
              <a:t>9.</a:t>
            </a:r>
            <a:r>
              <a:rPr lang="zh-CN" altLang="zh-CN" dirty="0"/>
              <a:t>如果学生在学籍系统中已经处理为毕业生，在资助系统中如何申请资助？</a:t>
            </a:r>
            <a:endParaRPr lang="en-US" altLang="zh-CN" dirty="0"/>
          </a:p>
          <a:p>
            <a:r>
              <a:rPr lang="zh-CN" altLang="zh-CN" b="1" dirty="0"/>
              <a:t>答：毕业生不可以享受资助。但如果当月的资助名单已经通过审核，名单中的学生再被处理为毕业生，则这些学生本月仍可享受资助</a:t>
            </a:r>
            <a:r>
              <a:rPr lang="zh-CN" altLang="en-US" b="1" dirty="0"/>
              <a:t>。</a:t>
            </a:r>
            <a:endParaRPr lang="zh-CN" altLang="zh-CN" b="1" dirty="0"/>
          </a:p>
          <a:p>
            <a:r>
              <a:rPr lang="en-US" altLang="zh-CN" dirty="0">
                <a:latin typeface="微软雅黑" panose="020B0503020204020204" pitchFamily="34" charset="-122"/>
                <a:ea typeface="微软雅黑" panose="020B0503020204020204" pitchFamily="34" charset="-122"/>
              </a:rPr>
              <a:t>10.</a:t>
            </a:r>
            <a:r>
              <a:rPr lang="zh-CN" altLang="zh-CN" dirty="0"/>
              <a:t>为什么本月的资助名单与上月资助名单人数不一致？</a:t>
            </a:r>
            <a:endParaRPr lang="en-US" altLang="zh-CN" dirty="0"/>
          </a:p>
          <a:p>
            <a:r>
              <a:rPr lang="zh-CN" altLang="zh-CN" b="1" dirty="0"/>
              <a:t>答：上月未通过主管部门审核的学生在本月不会被自动继承，可以在减少名单中查看未继承的学生名单；上月发生学籍异动，比如退学、毕业等情况，学生资助名单本月也不会自动继承上月。</a:t>
            </a:r>
            <a:endParaRPr lang="zh-CN" altLang="zh-CN" b="1" dirty="0"/>
          </a:p>
        </p:txBody>
      </p:sp>
    </p:spTree>
  </p:cSld>
  <p:clrMapOvr>
    <a:masterClrMapping/>
  </p:clrMapOvr>
  <p:transition spd="med">
    <p:pull dir="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p:txBody>
          <a:bodyPr/>
          <a:lstStyle/>
          <a:p>
            <a:r>
              <a:rPr lang="zh-CN" altLang="en-US"/>
              <a:t>五、常见问题</a:t>
            </a:r>
            <a:endParaRPr lang="zh-CN" altLang="en-US"/>
          </a:p>
        </p:txBody>
      </p:sp>
      <p:sp>
        <p:nvSpPr>
          <p:cNvPr id="45059" name="内容占位符 2"/>
          <p:cNvSpPr>
            <a:spLocks noGrp="1"/>
          </p:cNvSpPr>
          <p:nvPr>
            <p:ph idx="1"/>
          </p:nvPr>
        </p:nvSpPr>
        <p:spPr/>
        <p:txBody>
          <a:bodyPr/>
          <a:lstStyle/>
          <a:p>
            <a:r>
              <a:rPr lang="en-US" altLang="zh-CN" dirty="0">
                <a:latin typeface="微软雅黑" panose="020B0503020204020204" pitchFamily="34" charset="-122"/>
                <a:ea typeface="微软雅黑" panose="020B0503020204020204" pitchFamily="34" charset="-122"/>
              </a:rPr>
              <a:t>11.</a:t>
            </a:r>
            <a:r>
              <a:rPr lang="zh-CN" altLang="zh-CN" dirty="0"/>
              <a:t>学籍问题如何处理（资助系统和学籍系统的同步问题）？</a:t>
            </a:r>
            <a:endParaRPr lang="en-US" altLang="zh-CN" dirty="0"/>
          </a:p>
          <a:p>
            <a:r>
              <a:rPr lang="zh-CN" altLang="zh-CN" b="1" dirty="0"/>
              <a:t>答：首先新资助系统的基本信息都是从新学籍系统同步过来的，两个系统一般是隔天同步。如有学籍异动的问题请先到学籍系统核实，学籍系统学生正常资助系统也是正常的。资助系统的问题学籍一般要到学籍系统的查重模块查询原因。</a:t>
            </a:r>
            <a:endParaRPr lang="en-US" altLang="zh-CN" b="1" dirty="0"/>
          </a:p>
          <a:p>
            <a:r>
              <a:rPr lang="en-US" altLang="zh-CN" dirty="0"/>
              <a:t>12.</a:t>
            </a:r>
            <a:r>
              <a:rPr lang="zh-CN" altLang="zh-CN" dirty="0"/>
              <a:t>修改密码提示“请正常填写表单”如何处理？</a:t>
            </a:r>
            <a:endParaRPr lang="zh-CN" altLang="zh-CN" dirty="0"/>
          </a:p>
          <a:p>
            <a:r>
              <a:rPr lang="zh-CN" altLang="zh-CN" b="1" dirty="0"/>
              <a:t>答：首次登录系统必须修改密码，请牢记修改后的密码。修改的密码必须包含数字、英文、特殊符号且</a:t>
            </a:r>
            <a:r>
              <a:rPr lang="en-US" altLang="zh-CN" b="1" dirty="0"/>
              <a:t>8</a:t>
            </a:r>
            <a:r>
              <a:rPr lang="zh-CN" altLang="zh-CN" b="1" dirty="0"/>
              <a:t>位以上。</a:t>
            </a:r>
            <a:endParaRPr lang="zh-CN" altLang="zh-CN" b="1" dirty="0"/>
          </a:p>
        </p:txBody>
      </p:sp>
    </p:spTree>
  </p:cSld>
  <p:clrMapOvr>
    <a:masterClrMapping/>
  </p:clrMapOvr>
  <p:transition spd="med">
    <p:pull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p:txBody>
          <a:bodyPr/>
          <a:lstStyle/>
          <a:p>
            <a:r>
              <a:rPr lang="zh-CN" altLang="en-US"/>
              <a:t>五、常见问题</a:t>
            </a:r>
            <a:endParaRPr lang="zh-CN" altLang="en-US"/>
          </a:p>
        </p:txBody>
      </p:sp>
      <p:sp>
        <p:nvSpPr>
          <p:cNvPr id="46083" name="内容占位符 2"/>
          <p:cNvSpPr>
            <a:spLocks noGrp="1"/>
          </p:cNvSpPr>
          <p:nvPr>
            <p:ph idx="1"/>
          </p:nvPr>
        </p:nvSpPr>
        <p:spPr/>
        <p:txBody>
          <a:bodyPr/>
          <a:lstStyle/>
          <a:p>
            <a:r>
              <a:rPr lang="en-US" altLang="zh-CN" dirty="0">
                <a:latin typeface="微软雅黑" panose="020B0503020204020204" pitchFamily="34" charset="-122"/>
                <a:ea typeface="微软雅黑" panose="020B0503020204020204" pitchFamily="34" charset="-122"/>
              </a:rPr>
              <a:t>13.</a:t>
            </a:r>
            <a:r>
              <a:rPr lang="zh-CN" altLang="zh-CN" dirty="0"/>
              <a:t>已经上报的名单如何退回？</a:t>
            </a:r>
            <a:endParaRPr lang="en-US" altLang="zh-CN" dirty="0"/>
          </a:p>
          <a:p>
            <a:r>
              <a:rPr lang="zh-CN" altLang="zh-CN" b="1" dirty="0"/>
              <a:t>答：如果名单已公示，就相当于名单已锁定，不能退回操作；如果名单未审核，则请上级操作人员重新审核名单，审核为“不通过”，学校操作人员登录看到的名单就是“待审核”状态</a:t>
            </a:r>
            <a:r>
              <a:rPr lang="zh-CN" altLang="en-US" b="1" dirty="0"/>
              <a:t>，由学校操作人员修改或删除名单</a:t>
            </a:r>
            <a:r>
              <a:rPr lang="zh-CN" altLang="zh-CN" b="1" dirty="0"/>
              <a:t>。</a:t>
            </a:r>
            <a:endParaRPr lang="en-US" altLang="zh-CN" b="1" dirty="0"/>
          </a:p>
          <a:p>
            <a:r>
              <a:rPr lang="en-US" altLang="zh-CN" dirty="0">
                <a:latin typeface="微软雅黑" panose="020B0503020204020204" pitchFamily="34" charset="-122"/>
                <a:ea typeface="微软雅黑" panose="020B0503020204020204" pitchFamily="34" charset="-122"/>
              </a:rPr>
              <a:t>14.</a:t>
            </a:r>
            <a:r>
              <a:rPr lang="zh-CN" altLang="zh-CN" dirty="0"/>
              <a:t>免学费和助学金的应发金额与实发金额？</a:t>
            </a:r>
            <a:endParaRPr lang="en-US" altLang="zh-CN" dirty="0"/>
          </a:p>
          <a:p>
            <a:r>
              <a:rPr lang="zh-CN" altLang="zh-CN" dirty="0">
                <a:latin typeface="微软雅黑" panose="020B0503020204020204" pitchFamily="34" charset="-122"/>
                <a:ea typeface="微软雅黑" panose="020B0503020204020204" pitchFamily="34" charset="-122"/>
              </a:rPr>
              <a:t>答：免学费的应发金额和实发金额都是根据学生对应的专业标准来的，公示之后实发金额是由系统自动填写的。</a:t>
            </a:r>
            <a:endParaRPr lang="zh-CN" altLang="zh-CN" dirty="0">
              <a:latin typeface="微软雅黑" panose="020B0503020204020204" pitchFamily="34" charset="-122"/>
              <a:ea typeface="微软雅黑" panose="020B0503020204020204" pitchFamily="34" charset="-122"/>
            </a:endParaRPr>
          </a:p>
          <a:p>
            <a:r>
              <a:rPr lang="zh-CN" altLang="zh-CN" dirty="0">
                <a:latin typeface="微软雅黑" panose="020B0503020204020204" pitchFamily="34" charset="-122"/>
                <a:ea typeface="微软雅黑" panose="020B0503020204020204" pitchFamily="34" charset="-122"/>
              </a:rPr>
              <a:t>助学金的应发金额和实发金额是由国家政策决定的。助学金应发金额填错，</a:t>
            </a:r>
            <a:r>
              <a:rPr lang="zh-CN" altLang="en-US" dirty="0">
                <a:latin typeface="微软雅黑" panose="020B0503020204020204" pitchFamily="34" charset="-122"/>
                <a:ea typeface="微软雅黑" panose="020B0503020204020204" pitchFamily="34" charset="-122"/>
              </a:rPr>
              <a:t>可以重</a:t>
            </a:r>
            <a:r>
              <a:rPr lang="zh-CN" altLang="zh-CN" dirty="0">
                <a:latin typeface="微软雅黑" panose="020B0503020204020204" pitchFamily="34" charset="-122"/>
                <a:ea typeface="微软雅黑" panose="020B0503020204020204" pitchFamily="34" charset="-122"/>
              </a:rPr>
              <a:t>新发放金额</a:t>
            </a:r>
            <a:r>
              <a:rPr lang="zh-CN" altLang="en-US" dirty="0">
                <a:latin typeface="微软雅黑" panose="020B0503020204020204" pitchFamily="34" charset="-122"/>
                <a:ea typeface="微软雅黑" panose="020B0503020204020204" pitchFamily="34" charset="-122"/>
              </a:rPr>
              <a:t>，覆盖之前发放记录</a:t>
            </a:r>
            <a:r>
              <a:rPr lang="zh-CN" altLang="zh-CN" dirty="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p:txBody>
      </p:sp>
    </p:spTree>
  </p:cSld>
  <p:clrMapOvr>
    <a:masterClrMapping/>
  </p:clrMapOvr>
  <p:transition spd="med">
    <p:pull dir="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p:txBody>
          <a:bodyPr/>
          <a:lstStyle/>
          <a:p>
            <a:r>
              <a:rPr lang="zh-CN" altLang="en-US"/>
              <a:t>五、常见问题</a:t>
            </a:r>
            <a:endParaRPr lang="zh-CN" altLang="en-US"/>
          </a:p>
        </p:txBody>
      </p:sp>
      <p:sp>
        <p:nvSpPr>
          <p:cNvPr id="48131" name="内容占位符 2"/>
          <p:cNvSpPr>
            <a:spLocks noGrp="1"/>
          </p:cNvSpPr>
          <p:nvPr>
            <p:ph idx="1"/>
          </p:nvPr>
        </p:nvSpPr>
        <p:spPr/>
        <p:txBody>
          <a:bodyPr/>
          <a:lstStyle/>
          <a:p>
            <a:r>
              <a:rPr lang="en-US" altLang="zh-CN" dirty="0">
                <a:latin typeface="微软雅黑" panose="020B0503020204020204" pitchFamily="34" charset="-122"/>
                <a:ea typeface="微软雅黑" panose="020B0503020204020204" pitchFamily="34" charset="-122"/>
              </a:rPr>
              <a:t>15.</a:t>
            </a:r>
            <a:r>
              <a:rPr lang="zh-CN" altLang="en-US" dirty="0"/>
              <a:t>分专业标准与学生免学费受助具体关系如何？</a:t>
            </a:r>
            <a:endParaRPr lang="en-US" altLang="zh-CN" dirty="0"/>
          </a:p>
          <a:p>
            <a:r>
              <a:rPr lang="zh-CN" altLang="en-US" sz="2000" dirty="0">
                <a:latin typeface="微软雅黑" panose="020B0503020204020204" pitchFamily="34" charset="-122"/>
                <a:ea typeface="微软雅黑" panose="020B0503020204020204" pitchFamily="34" charset="-122"/>
              </a:rPr>
              <a:t>答：</a:t>
            </a:r>
            <a:r>
              <a:rPr lang="zh-CN" altLang="zh-CN" sz="2000" dirty="0">
                <a:latin typeface="微软雅黑" panose="020B0503020204020204" pitchFamily="34" charset="-122"/>
                <a:ea typeface="微软雅黑" panose="020B0503020204020204" pitchFamily="34" charset="-122"/>
              </a:rPr>
              <a:t>只有学生对应专业的分专业免学费标准通过审核，学生才能正常录入免学费名单，所以在录入学生免学费名单前，请确认该生入学学年或入学学年之前的学年有通过审核的分专业标准。</a:t>
            </a:r>
            <a:endParaRPr lang="zh-CN" altLang="zh-CN" sz="2000" dirty="0">
              <a:latin typeface="微软雅黑" panose="020B0503020204020204" pitchFamily="34" charset="-122"/>
              <a:ea typeface="微软雅黑" panose="020B0503020204020204" pitchFamily="34" charset="-122"/>
            </a:endParaRPr>
          </a:p>
          <a:p>
            <a:r>
              <a:rPr lang="zh-CN" altLang="zh-CN" sz="2000" dirty="0">
                <a:latin typeface="微软雅黑" panose="020B0503020204020204" pitchFamily="34" charset="-122"/>
                <a:ea typeface="微软雅黑" panose="020B0503020204020204" pitchFamily="34" charset="-122"/>
              </a:rPr>
              <a:t>例：</a:t>
            </a:r>
            <a:r>
              <a:rPr lang="en-US" altLang="zh-CN" sz="2000" dirty="0">
                <a:latin typeface="微软雅黑" panose="020B0503020204020204" pitchFamily="34" charset="-122"/>
                <a:ea typeface="微软雅黑" panose="020B0503020204020204" pitchFamily="34" charset="-122"/>
              </a:rPr>
              <a:t>2013-2014</a:t>
            </a:r>
            <a:r>
              <a:rPr lang="zh-CN" altLang="zh-CN" sz="2000" dirty="0">
                <a:latin typeface="微软雅黑" panose="020B0503020204020204" pitchFamily="34" charset="-122"/>
                <a:ea typeface="微软雅黑" panose="020B0503020204020204" pitchFamily="34" charset="-122"/>
              </a:rPr>
              <a:t>学年入学的学生为</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专业，录入免学费时：</a:t>
            </a:r>
            <a:endParaRPr lang="zh-CN"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①</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专业只有</a:t>
            </a:r>
            <a:r>
              <a:rPr lang="en-US" altLang="zh-CN" sz="2000" dirty="0">
                <a:latin typeface="微软雅黑" panose="020B0503020204020204" pitchFamily="34" charset="-122"/>
                <a:ea typeface="微软雅黑" panose="020B0503020204020204" pitchFamily="34" charset="-122"/>
              </a:rPr>
              <a:t>2014-2015</a:t>
            </a:r>
            <a:r>
              <a:rPr lang="zh-CN" altLang="zh-CN" sz="2000" dirty="0">
                <a:latin typeface="微软雅黑" panose="020B0503020204020204" pitchFamily="34" charset="-122"/>
                <a:ea typeface="微软雅黑" panose="020B0503020204020204" pitchFamily="34" charset="-122"/>
              </a:rPr>
              <a:t>学年的分专业标准通过主管部门审核，那该生不能录入免学费名单（会提示无当前学年的分专业标准）；</a:t>
            </a:r>
            <a:endParaRPr lang="zh-CN"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② </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专业只有</a:t>
            </a:r>
            <a:r>
              <a:rPr lang="en-US" altLang="zh-CN" sz="2000" dirty="0">
                <a:latin typeface="微软雅黑" panose="020B0503020204020204" pitchFamily="34" charset="-122"/>
                <a:ea typeface="微软雅黑" panose="020B0503020204020204" pitchFamily="34" charset="-122"/>
              </a:rPr>
              <a:t>2013-2014</a:t>
            </a:r>
            <a:r>
              <a:rPr lang="zh-CN" altLang="zh-CN" sz="2000" dirty="0">
                <a:latin typeface="微软雅黑" panose="020B0503020204020204" pitchFamily="34" charset="-122"/>
                <a:ea typeface="微软雅黑" panose="020B0503020204020204" pitchFamily="34" charset="-122"/>
              </a:rPr>
              <a:t>学年的分专业标准通过主管部门审核，该生可以正常录入免学费名单；</a:t>
            </a:r>
            <a:endParaRPr lang="zh-CN"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③</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专业只有</a:t>
            </a:r>
            <a:r>
              <a:rPr lang="en-US" altLang="zh-CN" sz="2000" dirty="0">
                <a:latin typeface="微软雅黑" panose="020B0503020204020204" pitchFamily="34" charset="-122"/>
                <a:ea typeface="微软雅黑" panose="020B0503020204020204" pitchFamily="34" charset="-122"/>
              </a:rPr>
              <a:t>2010-2011</a:t>
            </a:r>
            <a:r>
              <a:rPr lang="zh-CN" altLang="zh-CN" sz="2000" dirty="0">
                <a:latin typeface="微软雅黑" panose="020B0503020204020204" pitchFamily="34" charset="-122"/>
                <a:ea typeface="微软雅黑" panose="020B0503020204020204" pitchFamily="34" charset="-122"/>
              </a:rPr>
              <a:t>学年的分专业标准通过主管部门审核，该生可以正常录入免学费名单；</a:t>
            </a:r>
            <a:endParaRPr lang="zh-CN"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④</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专业同时有</a:t>
            </a:r>
            <a:r>
              <a:rPr lang="en-US" altLang="zh-CN" sz="2000" dirty="0">
                <a:latin typeface="微软雅黑" panose="020B0503020204020204" pitchFamily="34" charset="-122"/>
                <a:ea typeface="微软雅黑" panose="020B0503020204020204" pitchFamily="34" charset="-122"/>
              </a:rPr>
              <a:t>2010-2011</a:t>
            </a:r>
            <a:r>
              <a:rPr lang="zh-CN" altLang="zh-CN"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2013-2014</a:t>
            </a:r>
            <a:r>
              <a:rPr lang="zh-CN" altLang="zh-CN" sz="2000" dirty="0">
                <a:latin typeface="微软雅黑" panose="020B0503020204020204" pitchFamily="34" charset="-122"/>
                <a:ea typeface="微软雅黑" panose="020B0503020204020204" pitchFamily="34" charset="-122"/>
              </a:rPr>
              <a:t>学年的分专业标准通过主管部门审核，该生可以正常录入免学费名单，且学生的免学费指标会取最近的标准，即</a:t>
            </a:r>
            <a:r>
              <a:rPr lang="en-US" altLang="zh-CN" sz="2000" dirty="0">
                <a:latin typeface="微软雅黑" panose="020B0503020204020204" pitchFamily="34" charset="-122"/>
                <a:ea typeface="微软雅黑" panose="020B0503020204020204" pitchFamily="34" charset="-122"/>
              </a:rPr>
              <a:t>2013-2014</a:t>
            </a:r>
            <a:r>
              <a:rPr lang="zh-CN" altLang="zh-CN" sz="2000" dirty="0">
                <a:latin typeface="微软雅黑" panose="020B0503020204020204" pitchFamily="34" charset="-122"/>
                <a:ea typeface="微软雅黑" panose="020B0503020204020204" pitchFamily="34" charset="-122"/>
              </a:rPr>
              <a:t>学年的分专业标准。</a:t>
            </a:r>
            <a:endParaRPr lang="zh-CN" altLang="zh-CN" sz="2000" dirty="0">
              <a:latin typeface="微软雅黑" panose="020B0503020204020204" pitchFamily="34" charset="-122"/>
              <a:ea typeface="微软雅黑" panose="020B0503020204020204" pitchFamily="34" charset="-122"/>
            </a:endParaRPr>
          </a:p>
        </p:txBody>
      </p:sp>
    </p:spTree>
  </p:cSld>
  <p:clrMapOvr>
    <a:masterClrMapping/>
  </p:clrMapOvr>
  <p:transition spd="med">
    <p:pull dir="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p:txBody>
          <a:bodyPr/>
          <a:lstStyle/>
          <a:p>
            <a:r>
              <a:rPr lang="zh-CN" altLang="en-US"/>
              <a:t>五、常见问题</a:t>
            </a:r>
            <a:endParaRPr lang="zh-CN" altLang="en-US"/>
          </a:p>
        </p:txBody>
      </p:sp>
      <p:sp>
        <p:nvSpPr>
          <p:cNvPr id="49155" name="内容占位符 2"/>
          <p:cNvSpPr>
            <a:spLocks noGrp="1"/>
          </p:cNvSpPr>
          <p:nvPr>
            <p:ph idx="1"/>
          </p:nvPr>
        </p:nvSpPr>
        <p:spPr/>
        <p:txBody>
          <a:bodyPr/>
          <a:lstStyle/>
          <a:p>
            <a:r>
              <a:rPr lang="en-US" altLang="zh-CN" dirty="0">
                <a:latin typeface="微软雅黑" panose="020B0503020204020204" pitchFamily="34" charset="-122"/>
                <a:ea typeface="微软雅黑" panose="020B0503020204020204" pitchFamily="34" charset="-122"/>
              </a:rPr>
              <a:t>16.</a:t>
            </a:r>
            <a:r>
              <a:rPr lang="zh-CN" altLang="en-US" dirty="0">
                <a:latin typeface="微软雅黑" panose="020B0503020204020204" pitchFamily="34" charset="-122"/>
                <a:ea typeface="微软雅黑" panose="020B0503020204020204" pitchFamily="34" charset="-122"/>
              </a:rPr>
              <a:t>名单继承规则。</a:t>
            </a:r>
            <a:endParaRPr lang="zh-CN" altLang="en-US"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只要在校一天就可以享受资助，不做名单自动减少操作，如果不予享受的资助，可以手动删除；</a:t>
            </a:r>
            <a:endParaRPr lang="en-US" altLang="zh-CN" b="1"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上月只会把主管部门审核通过的名单，次月会继承下来，本月学生异动不在自动加入名单；</a:t>
            </a:r>
            <a:endParaRPr lang="en-US" altLang="zh-CN" b="1"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助学金贫困连片地区名单不再自动加入名单；</a:t>
            </a:r>
            <a:endParaRPr lang="en-US" altLang="zh-CN" b="1"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本月满足审核条件且学籍有异动的学生，也不再自动加入名单；</a:t>
            </a:r>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rPr>
              <a:t>9</a:t>
            </a:r>
            <a:r>
              <a:rPr lang="zh-CN" altLang="en-US" b="1" dirty="0">
                <a:latin typeface="微软雅黑" panose="020B0503020204020204" pitchFamily="34" charset="-122"/>
                <a:ea typeface="微软雅黑" panose="020B0503020204020204" pitchFamily="34" charset="-122"/>
              </a:rPr>
              <a:t>月资助名单数据，是继承</a:t>
            </a: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rPr>
              <a:t>7</a:t>
            </a:r>
            <a:r>
              <a:rPr lang="zh-CN" altLang="en-US" b="1" dirty="0">
                <a:latin typeface="微软雅黑" panose="020B0503020204020204" pitchFamily="34" charset="-122"/>
                <a:ea typeface="微软雅黑" panose="020B0503020204020204" pitchFamily="34" charset="-122"/>
              </a:rPr>
              <a:t>月的有效资助名单数据。</a:t>
            </a:r>
            <a:endParaRPr lang="zh-CN" altLang="zh-CN" b="1" dirty="0">
              <a:latin typeface="微软雅黑" panose="020B0503020204020204" pitchFamily="34" charset="-122"/>
              <a:ea typeface="微软雅黑" panose="020B0503020204020204" pitchFamily="34" charset="-122"/>
            </a:endParaRPr>
          </a:p>
        </p:txBody>
      </p:sp>
    </p:spTree>
  </p:cSld>
  <p:clrMapOvr>
    <a:masterClrMapping/>
  </p:clrMapOvr>
  <p:transition spd="med">
    <p:pull dir="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r>
              <a:rPr lang="zh-CN" altLang="en-US" dirty="0"/>
              <a:t>五、常见问题</a:t>
            </a:r>
            <a:endParaRPr lang="zh-CN" altLang="en-US" dirty="0"/>
          </a:p>
        </p:txBody>
      </p:sp>
      <p:sp>
        <p:nvSpPr>
          <p:cNvPr id="39939" name="内容占位符 2"/>
          <p:cNvSpPr>
            <a:spLocks noGrp="1"/>
          </p:cNvSpPr>
          <p:nvPr>
            <p:ph idx="1"/>
          </p:nvPr>
        </p:nvSpPr>
        <p:spPr/>
        <p:txBody>
          <a:bodyPr/>
          <a:lstStyle/>
          <a:p>
            <a:r>
              <a:rPr lang="en-US" altLang="zh-CN" dirty="0">
                <a:latin typeface="微软雅黑" panose="020B0503020204020204" pitchFamily="34" charset="-122"/>
                <a:ea typeface="微软雅黑" panose="020B0503020204020204" pitchFamily="34" charset="-122"/>
              </a:rPr>
              <a:t>17.</a:t>
            </a:r>
            <a:r>
              <a:rPr lang="zh-CN" altLang="en-US" dirty="0">
                <a:latin typeface="微软雅黑" panose="020B0503020204020204" pitchFamily="34" charset="-122"/>
                <a:ea typeface="微软雅黑" panose="020B0503020204020204" pitchFamily="34" charset="-122"/>
              </a:rPr>
              <a:t>学校用户登录系统密码错误如何处理</a:t>
            </a:r>
            <a:r>
              <a:rPr lang="zh-CN"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r>
              <a:rPr lang="zh-CN" altLang="zh-CN" b="1" dirty="0">
                <a:latin typeface="微软雅黑" panose="020B0503020204020204" pitchFamily="34" charset="-122"/>
                <a:ea typeface="微软雅黑" panose="020B0503020204020204" pitchFamily="34" charset="-122"/>
              </a:rPr>
              <a:t>答：</a:t>
            </a:r>
            <a:r>
              <a:rPr lang="zh-CN" altLang="en-US" b="1" dirty="0">
                <a:latin typeface="微软雅黑" panose="020B0503020204020204" pitchFamily="34" charset="-122"/>
                <a:ea typeface="微软雅黑" panose="020B0503020204020204" pitchFamily="34" charset="-122"/>
              </a:rPr>
              <a:t>学校可联系主管部门，使用系统管理员用户为其重置密码</a:t>
            </a:r>
            <a:r>
              <a:rPr lang="zh-CN"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（省、市、县系统管理员均可）</a:t>
            </a:r>
            <a:endParaRPr lang="en-US" altLang="zh-CN" b="1"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18.</a:t>
            </a:r>
            <a:r>
              <a:rPr lang="zh-CN" altLang="en-US" dirty="0">
                <a:latin typeface="微软雅黑" panose="020B0503020204020204" pitchFamily="34" charset="-122"/>
                <a:ea typeface="微软雅黑" panose="020B0503020204020204" pitchFamily="34" charset="-122"/>
              </a:rPr>
              <a:t>如需申请新的中职用户该如何操作？</a:t>
            </a:r>
            <a:endParaRPr lang="zh-CN" altLang="en-US"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答：省级资助中心负责人把要申请的学校信息（省，学校名，学段）发给信息中心或者呼叫中心统一申请。</a:t>
            </a:r>
            <a:endParaRPr lang="en-US" altLang="zh-CN" b="1"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申请完成后，由信息中心统一反馈省资助中心联系人。</a:t>
            </a:r>
            <a:endParaRPr lang="en-US" altLang="zh-CN" b="1"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19.</a:t>
            </a:r>
            <a:r>
              <a:rPr lang="zh-CN" altLang="en-US" dirty="0">
                <a:latin typeface="微软雅黑" panose="020B0503020204020204" pitchFamily="34" charset="-122"/>
                <a:ea typeface="微软雅黑" panose="020B0503020204020204" pitchFamily="34" charset="-122"/>
              </a:rPr>
              <a:t>如果系统无法登陆，报表无法打开该如何处理？</a:t>
            </a:r>
            <a:endParaRPr lang="en-US" altLang="zh-CN"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答：请先联系省信息中心，检查本省系统运行环境是否正常；如本省无法处理再报送教育部信息中心。</a:t>
            </a:r>
            <a:endParaRPr lang="zh-CN" altLang="zh-CN" dirty="0">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p:transition spd="med">
    <p:pull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五边形 32"/>
          <p:cNvSpPr/>
          <p:nvPr/>
        </p:nvSpPr>
        <p:spPr>
          <a:xfrm flipH="1">
            <a:off x="8382001" y="-1035050"/>
            <a:ext cx="2339975" cy="649287"/>
          </a:xfrm>
          <a:prstGeom prst="homePlate">
            <a:avLst/>
          </a:prstGeom>
          <a:solidFill>
            <a:srgbClr val="F50B54"/>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dirty="0">
                <a:latin typeface="微软雅黑" panose="020B0503020204020204" pitchFamily="34" charset="-122"/>
                <a:ea typeface="微软雅黑" panose="020B0503020204020204" pitchFamily="34" charset="-122"/>
              </a:rPr>
              <a:t>集成范围</a:t>
            </a:r>
            <a:endParaRPr lang="zh-CN" altLang="en-US" sz="2400" dirty="0">
              <a:latin typeface="微软雅黑" panose="020B0503020204020204" pitchFamily="34" charset="-122"/>
              <a:ea typeface="微软雅黑" panose="020B0503020204020204" pitchFamily="34" charset="-122"/>
            </a:endParaRPr>
          </a:p>
        </p:txBody>
      </p:sp>
      <p:sp>
        <p:nvSpPr>
          <p:cNvPr id="32" name="燕尾形 31"/>
          <p:cNvSpPr/>
          <p:nvPr/>
        </p:nvSpPr>
        <p:spPr>
          <a:xfrm flipH="1">
            <a:off x="6310314" y="-1035050"/>
            <a:ext cx="2339975" cy="649287"/>
          </a:xfrm>
          <a:prstGeom prst="chevron">
            <a:avLst/>
          </a:prstGeom>
          <a:solidFill>
            <a:srgbClr val="A5E159"/>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dirty="0">
                <a:latin typeface="微软雅黑" panose="020B0503020204020204" pitchFamily="34" charset="-122"/>
                <a:ea typeface="微软雅黑" panose="020B0503020204020204" pitchFamily="34" charset="-122"/>
              </a:rPr>
              <a:t>功能范围</a:t>
            </a:r>
            <a:endParaRPr lang="zh-CN" altLang="en-US" sz="2400" dirty="0">
              <a:latin typeface="微软雅黑" panose="020B0503020204020204" pitchFamily="34" charset="-122"/>
              <a:ea typeface="微软雅黑" panose="020B0503020204020204" pitchFamily="34" charset="-122"/>
            </a:endParaRPr>
          </a:p>
        </p:txBody>
      </p:sp>
      <p:sp>
        <p:nvSpPr>
          <p:cNvPr id="31" name="燕尾形 30"/>
          <p:cNvSpPr/>
          <p:nvPr/>
        </p:nvSpPr>
        <p:spPr>
          <a:xfrm flipH="1">
            <a:off x="4238626" y="-1035050"/>
            <a:ext cx="2339975" cy="649287"/>
          </a:xfrm>
          <a:prstGeom prst="chevron">
            <a:avLst/>
          </a:prstGeom>
          <a:solidFill>
            <a:srgbClr val="F4CF04"/>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dirty="0">
                <a:latin typeface="微软雅黑" panose="020B0503020204020204" pitchFamily="34" charset="-122"/>
                <a:ea typeface="微软雅黑" panose="020B0503020204020204" pitchFamily="34" charset="-122"/>
              </a:rPr>
              <a:t>用户范围</a:t>
            </a:r>
            <a:endParaRPr lang="zh-CN" altLang="en-US" sz="2400" dirty="0">
              <a:latin typeface="微软雅黑" panose="020B0503020204020204" pitchFamily="34" charset="-122"/>
              <a:ea typeface="微软雅黑" panose="020B0503020204020204" pitchFamily="34" charset="-122"/>
            </a:endParaRPr>
          </a:p>
        </p:txBody>
      </p:sp>
      <p:sp>
        <p:nvSpPr>
          <p:cNvPr id="30" name="燕尾形 29"/>
          <p:cNvSpPr/>
          <p:nvPr/>
        </p:nvSpPr>
        <p:spPr>
          <a:xfrm flipH="1">
            <a:off x="2095501" y="-1035050"/>
            <a:ext cx="2339975" cy="649287"/>
          </a:xfrm>
          <a:prstGeom prst="chevron">
            <a:avLst/>
          </a:prstGeom>
          <a:solidFill>
            <a:srgbClr val="0070C0"/>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dirty="0">
                <a:latin typeface="微软雅黑" panose="020B0503020204020204" pitchFamily="34" charset="-122"/>
                <a:ea typeface="微软雅黑" panose="020B0503020204020204" pitchFamily="34" charset="-122"/>
              </a:rPr>
              <a:t>业务范围</a:t>
            </a:r>
            <a:endParaRPr lang="zh-CN" altLang="en-US" sz="2400" dirty="0">
              <a:latin typeface="微软雅黑" panose="020B0503020204020204" pitchFamily="34" charset="-122"/>
              <a:ea typeface="微软雅黑" panose="020B0503020204020204" pitchFamily="34" charset="-122"/>
            </a:endParaRPr>
          </a:p>
        </p:txBody>
      </p:sp>
      <p:graphicFrame>
        <p:nvGraphicFramePr>
          <p:cNvPr id="87055" name="Object 15"/>
          <p:cNvGraphicFramePr>
            <a:graphicFrameLocks noChangeAspect="1"/>
          </p:cNvGraphicFramePr>
          <p:nvPr/>
        </p:nvGraphicFramePr>
        <p:xfrm>
          <a:off x="1631951" y="2636838"/>
          <a:ext cx="2887663" cy="1079500"/>
        </p:xfrm>
        <a:graphic>
          <a:graphicData uri="http://schemas.openxmlformats.org/presentationml/2006/ole">
            <mc:AlternateContent xmlns:mc="http://schemas.openxmlformats.org/markup-compatibility/2006">
              <mc:Choice xmlns:v="urn:schemas-microsoft-com:vml" Requires="v">
                <p:oleObj spid="_x0000_s11710" name="Visio" r:id="rId1" imgW="2933700" imgH="1016000" progId="Visio.Drawing.11">
                  <p:embed/>
                </p:oleObj>
              </mc:Choice>
              <mc:Fallback>
                <p:oleObj name="Visio" r:id="rId1" imgW="2933700" imgH="1016000" progId="Visio.Drawing.11">
                  <p:embed/>
                  <p:pic>
                    <p:nvPicPr>
                      <p:cNvPr id="0" name="Object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2636838"/>
                        <a:ext cx="28876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56" name="Object 16"/>
          <p:cNvGraphicFramePr>
            <a:graphicFrameLocks noChangeAspect="1"/>
          </p:cNvGraphicFramePr>
          <p:nvPr/>
        </p:nvGraphicFramePr>
        <p:xfrm>
          <a:off x="4497388" y="2636838"/>
          <a:ext cx="6170612" cy="1079500"/>
        </p:xfrm>
        <a:graphic>
          <a:graphicData uri="http://schemas.openxmlformats.org/presentationml/2006/ole">
            <mc:AlternateContent xmlns:mc="http://schemas.openxmlformats.org/markup-compatibility/2006">
              <mc:Choice xmlns:v="urn:schemas-microsoft-com:vml" Requires="v">
                <p:oleObj spid="_x0000_s11711" name="Visio" r:id="rId3" imgW="7493000" imgH="1016000" progId="Visio.Drawing.11">
                  <p:embed/>
                </p:oleObj>
              </mc:Choice>
              <mc:Fallback>
                <p:oleObj name="Visio" r:id="rId3" imgW="7493000" imgH="1016000" progId="Visio.Drawing.11">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388" y="2636838"/>
                        <a:ext cx="617061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57" name="Object 17"/>
          <p:cNvGraphicFramePr>
            <a:graphicFrameLocks noChangeAspect="1"/>
          </p:cNvGraphicFramePr>
          <p:nvPr/>
        </p:nvGraphicFramePr>
        <p:xfrm>
          <a:off x="1601788" y="1412875"/>
          <a:ext cx="9061450" cy="1195388"/>
        </p:xfrm>
        <a:graphic>
          <a:graphicData uri="http://schemas.openxmlformats.org/presentationml/2006/ole">
            <mc:AlternateContent xmlns:mc="http://schemas.openxmlformats.org/markup-compatibility/2006">
              <mc:Choice xmlns:v="urn:schemas-microsoft-com:vml" Requires="v">
                <p:oleObj spid="_x0000_s11712" name="Visio" r:id="rId5" imgW="6852285" imgH="655320" progId="Visio.Drawing.11">
                  <p:embed/>
                </p:oleObj>
              </mc:Choice>
              <mc:Fallback>
                <p:oleObj name="Visio" r:id="rId5" imgW="6852285" imgH="655320" progId="Visio.Drawing.11">
                  <p:embed/>
                  <p:pic>
                    <p:nvPicPr>
                      <p:cNvPr id="0" name="Object 17"/>
                      <p:cNvPicPr>
                        <a:picLocks noChangeAspect="1" noChangeArrowheads="1"/>
                      </p:cNvPicPr>
                      <p:nvPr/>
                    </p:nvPicPr>
                    <p:blipFill>
                      <a:blip r:embed="rId6"/>
                      <a:srcRect/>
                      <a:stretch>
                        <a:fillRect/>
                      </a:stretch>
                    </p:blipFill>
                    <p:spPr bwMode="auto">
                      <a:xfrm>
                        <a:off x="1601788" y="1412875"/>
                        <a:ext cx="9061450"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50" name="Object 10"/>
          <p:cNvGraphicFramePr>
            <a:graphicFrameLocks noChangeAspect="1"/>
          </p:cNvGraphicFramePr>
          <p:nvPr/>
        </p:nvGraphicFramePr>
        <p:xfrm>
          <a:off x="1643064" y="5013326"/>
          <a:ext cx="9024937" cy="1368425"/>
        </p:xfrm>
        <a:graphic>
          <a:graphicData uri="http://schemas.openxmlformats.org/presentationml/2006/ole">
            <mc:AlternateContent xmlns:mc="http://schemas.openxmlformats.org/markup-compatibility/2006">
              <mc:Choice xmlns:v="urn:schemas-microsoft-com:vml" Requires="v">
                <p:oleObj spid="_x0000_s11713" name="Visio" r:id="rId7" imgW="9842500" imgH="1397000" progId="Visio.Drawing.11">
                  <p:embed/>
                </p:oleObj>
              </mc:Choice>
              <mc:Fallback>
                <p:oleObj name="Visio" r:id="rId7" imgW="9842500" imgH="1397000" progId="Visio.Drawing.11">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3064" y="5013326"/>
                        <a:ext cx="902493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54" name="Object 14"/>
          <p:cNvGraphicFramePr>
            <a:graphicFrameLocks noChangeAspect="1"/>
          </p:cNvGraphicFramePr>
          <p:nvPr/>
        </p:nvGraphicFramePr>
        <p:xfrm>
          <a:off x="1643064" y="3789363"/>
          <a:ext cx="9024937" cy="1223962"/>
        </p:xfrm>
        <a:graphic>
          <a:graphicData uri="http://schemas.openxmlformats.org/presentationml/2006/ole">
            <mc:AlternateContent xmlns:mc="http://schemas.openxmlformats.org/markup-compatibility/2006">
              <mc:Choice xmlns:v="urn:schemas-microsoft-com:vml" Requires="v">
                <p:oleObj spid="_x0000_s11714" name="Visio" r:id="rId9" imgW="7454900" imgH="927100" progId="Visio.Drawing.11">
                  <p:embed/>
                </p:oleObj>
              </mc:Choice>
              <mc:Fallback>
                <p:oleObj name="Visio" r:id="rId9" imgW="7454900" imgH="927100" progId="Visio.Drawing.11">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3064" y="3789363"/>
                        <a:ext cx="9024937"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9" name="Rectangle 8"/>
          <p:cNvSpPr>
            <a:spLocks noChangeArrowheads="1"/>
          </p:cNvSpPr>
          <p:nvPr/>
        </p:nvSpPr>
        <p:spPr bwMode="auto">
          <a:xfrm>
            <a:off x="1524000" y="1083747"/>
            <a:ext cx="184731" cy="369332"/>
          </a:xfrm>
          <a:prstGeom prst="rect">
            <a:avLst/>
          </a:prstGeom>
          <a:noFill/>
          <a:ln w="9525" algn="ctr">
            <a:noFill/>
            <a:miter lim="800000"/>
          </a:ln>
        </p:spPr>
        <p:txBody>
          <a:bodyPr wrap="none" anchor="ctr">
            <a:spAutoFit/>
          </a:bodyPr>
          <a:lstStyle/>
          <a:p>
            <a:pPr eaLnBrk="1" hangingPunct="1"/>
            <a:endParaRPr lang="zh-CN" altLang="en-US"/>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1.03663 0.19444 L 0.04965 0.19398 " pathEditMode="fixed" rAng="0" ptsTypes="AA">
                                      <p:cBhvr>
                                        <p:cTn id="6" dur="500" fill="hold"/>
                                        <p:tgtEl>
                                          <p:spTgt spid="30"/>
                                        </p:tgtEl>
                                        <p:attrNameLst>
                                          <p:attrName>ppt_x</p:attrName>
                                          <p:attrName>ppt_y</p:attrName>
                                        </p:attrNameLst>
                                      </p:cBhvr>
                                      <p:rCtr x="-494" y="0"/>
                                    </p:animMotion>
                                  </p:childTnLst>
                                </p:cTn>
                              </p:par>
                              <p:par>
                                <p:cTn id="7" presetID="35" presetClass="path" presetSubtype="0" accel="50000" decel="50000" fill="hold" grpId="0" nodeType="withEffect">
                                  <p:stCondLst>
                                    <p:cond delay="100"/>
                                  </p:stCondLst>
                                  <p:childTnLst>
                                    <p:animMotion origin="layout" path="M 0.99705 0.19444 L 0.02795 0.19398 " pathEditMode="fixed" rAng="0" ptsTypes="AA">
                                      <p:cBhvr>
                                        <p:cTn id="8" dur="500" fill="hold"/>
                                        <p:tgtEl>
                                          <p:spTgt spid="31"/>
                                        </p:tgtEl>
                                        <p:attrNameLst>
                                          <p:attrName>ppt_x</p:attrName>
                                          <p:attrName>ppt_y</p:attrName>
                                        </p:attrNameLst>
                                      </p:cBhvr>
                                      <p:rCtr x="-485" y="0"/>
                                    </p:animMotion>
                                  </p:childTnLst>
                                </p:cTn>
                              </p:par>
                              <p:par>
                                <p:cTn id="9" presetID="35" presetClass="path" presetSubtype="0" accel="50000" decel="50000" fill="hold" grpId="0" nodeType="withEffect">
                                  <p:stCondLst>
                                    <p:cond delay="200"/>
                                  </p:stCondLst>
                                  <p:childTnLst>
                                    <p:animMotion origin="layout" path="M 0.96545 0.19444 L 0.02187 0.19398 " pathEditMode="fixed" rAng="0" ptsTypes="AA">
                                      <p:cBhvr>
                                        <p:cTn id="10" dur="500" fill="hold"/>
                                        <p:tgtEl>
                                          <p:spTgt spid="32"/>
                                        </p:tgtEl>
                                        <p:attrNameLst>
                                          <p:attrName>ppt_x</p:attrName>
                                          <p:attrName>ppt_y</p:attrName>
                                        </p:attrNameLst>
                                      </p:cBhvr>
                                      <p:rCtr x="-472" y="0"/>
                                    </p:animMotion>
                                  </p:childTnLst>
                                </p:cTn>
                              </p:par>
                              <p:par>
                                <p:cTn id="11" presetID="35" presetClass="path" presetSubtype="0" accel="50000" decel="50000" fill="hold" grpId="0" nodeType="withEffect">
                                  <p:stCondLst>
                                    <p:cond delay="300"/>
                                  </p:stCondLst>
                                  <p:childTnLst>
                                    <p:animMotion origin="layout" path="M 0.93386 0.19444 L -1.38889E-6 0.19398 " pathEditMode="fixed" rAng="0" ptsTypes="AA">
                                      <p:cBhvr>
                                        <p:cTn id="12" dur="500" fill="hold"/>
                                        <p:tgtEl>
                                          <p:spTgt spid="33"/>
                                        </p:tgtEl>
                                        <p:attrNameLst>
                                          <p:attrName>ppt_x</p:attrName>
                                          <p:attrName>ppt_y</p:attrName>
                                        </p:attrNameLst>
                                      </p:cBhvr>
                                      <p:rCtr x="-467" y="0"/>
                                    </p:animMotion>
                                  </p:childTnLst>
                                </p:cTn>
                              </p:par>
                            </p:childTnLst>
                          </p:cTn>
                        </p:par>
                        <p:par>
                          <p:cTn id="13" fill="hold">
                            <p:stCondLst>
                              <p:cond delay="500"/>
                            </p:stCondLst>
                            <p:childTnLst>
                              <p:par>
                                <p:cTn id="14" presetID="1" presetClass="emph" presetSubtype="2" fill="hold" nodeType="afterEffect">
                                  <p:stCondLst>
                                    <p:cond delay="0"/>
                                  </p:stCondLst>
                                  <p:childTnLst>
                                    <p:animClr clrSpc="rgb" dir="cw">
                                      <p:cBhvr>
                                        <p:cTn id="15" dur="1000" fill="hold"/>
                                        <p:tgtEl>
                                          <p:spTgt spid="30"/>
                                        </p:tgtEl>
                                        <p:attrNameLst>
                                          <p:attrName>fillcolor</p:attrName>
                                        </p:attrNameLst>
                                      </p:cBhvr>
                                      <p:to>
                                        <a:schemeClr val="bg2"/>
                                      </p:to>
                                    </p:animClr>
                                    <p:set>
                                      <p:cBhvr>
                                        <p:cTn id="16" dur="1000" fill="hold"/>
                                        <p:tgtEl>
                                          <p:spTgt spid="30"/>
                                        </p:tgtEl>
                                        <p:attrNameLst>
                                          <p:attrName>fill.type</p:attrName>
                                        </p:attrNameLst>
                                      </p:cBhvr>
                                      <p:to>
                                        <p:strVal val="solid"/>
                                      </p:to>
                                    </p:set>
                                    <p:set>
                                      <p:cBhvr>
                                        <p:cTn id="17" dur="1000" fill="hold"/>
                                        <p:tgtEl>
                                          <p:spTgt spid="30"/>
                                        </p:tgtEl>
                                        <p:attrNameLst>
                                          <p:attrName>fill.on</p:attrName>
                                        </p:attrNameLst>
                                      </p:cBhvr>
                                      <p:to>
                                        <p:strVal val="true"/>
                                      </p:to>
                                    </p:set>
                                  </p:childTnLst>
                                </p:cTn>
                              </p:par>
                              <p:par>
                                <p:cTn id="18" presetID="1" presetClass="emph" presetSubtype="2" fill="hold" nodeType="withEffect">
                                  <p:stCondLst>
                                    <p:cond delay="0"/>
                                  </p:stCondLst>
                                  <p:childTnLst>
                                    <p:animClr clrSpc="rgb" dir="cw">
                                      <p:cBhvr>
                                        <p:cTn id="19" dur="2000" fill="hold"/>
                                        <p:tgtEl>
                                          <p:spTgt spid="31"/>
                                        </p:tgtEl>
                                        <p:attrNameLst>
                                          <p:attrName>fillcolor</p:attrName>
                                        </p:attrNameLst>
                                      </p:cBhvr>
                                      <p:to>
                                        <a:schemeClr val="bg2"/>
                                      </p:to>
                                    </p:animClr>
                                    <p:set>
                                      <p:cBhvr>
                                        <p:cTn id="20" dur="2000" fill="hold"/>
                                        <p:tgtEl>
                                          <p:spTgt spid="31"/>
                                        </p:tgtEl>
                                        <p:attrNameLst>
                                          <p:attrName>fill.type</p:attrName>
                                        </p:attrNameLst>
                                      </p:cBhvr>
                                      <p:to>
                                        <p:strVal val="solid"/>
                                      </p:to>
                                    </p:set>
                                    <p:set>
                                      <p:cBhvr>
                                        <p:cTn id="21" dur="2000" fill="hold"/>
                                        <p:tgtEl>
                                          <p:spTgt spid="31"/>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2000" fill="hold"/>
                                        <p:tgtEl>
                                          <p:spTgt spid="33"/>
                                        </p:tgtEl>
                                        <p:attrNameLst>
                                          <p:attrName>fillcolor</p:attrName>
                                        </p:attrNameLst>
                                      </p:cBhvr>
                                      <p:to>
                                        <a:schemeClr val="bg2"/>
                                      </p:to>
                                    </p:animClr>
                                    <p:set>
                                      <p:cBhvr>
                                        <p:cTn id="24" dur="2000" fill="hold"/>
                                        <p:tgtEl>
                                          <p:spTgt spid="33"/>
                                        </p:tgtEl>
                                        <p:attrNameLst>
                                          <p:attrName>fill.type</p:attrName>
                                        </p:attrNameLst>
                                      </p:cBhvr>
                                      <p:to>
                                        <p:strVal val="solid"/>
                                      </p:to>
                                    </p:set>
                                    <p:set>
                                      <p:cBhvr>
                                        <p:cTn id="25" dur="2000" fill="hold"/>
                                        <p:tgtEl>
                                          <p:spTgt spid="33"/>
                                        </p:tgtEl>
                                        <p:attrNameLst>
                                          <p:attrName>fill.on</p:attrName>
                                        </p:attrNameLst>
                                      </p:cBhvr>
                                      <p:to>
                                        <p:strVal val="true"/>
                                      </p:to>
                                    </p:set>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87050"/>
                                        </p:tgtEl>
                                        <p:attrNameLst>
                                          <p:attrName>style.visibility</p:attrName>
                                        </p:attrNameLst>
                                      </p:cBhvr>
                                      <p:to>
                                        <p:strVal val="visible"/>
                                      </p:to>
                                    </p:set>
                                    <p:anim calcmode="lin" valueType="num">
                                      <p:cBhvr additive="base">
                                        <p:cTn id="29" dur="500" fill="hold"/>
                                        <p:tgtEl>
                                          <p:spTgt spid="87050"/>
                                        </p:tgtEl>
                                        <p:attrNameLst>
                                          <p:attrName>ppt_x</p:attrName>
                                        </p:attrNameLst>
                                      </p:cBhvr>
                                      <p:tavLst>
                                        <p:tav tm="0">
                                          <p:val>
                                            <p:strVal val="#ppt_x"/>
                                          </p:val>
                                        </p:tav>
                                        <p:tav tm="100000">
                                          <p:val>
                                            <p:strVal val="#ppt_x"/>
                                          </p:val>
                                        </p:tav>
                                      </p:tavLst>
                                    </p:anim>
                                    <p:anim calcmode="lin" valueType="num">
                                      <p:cBhvr additive="base">
                                        <p:cTn id="30" dur="500" fill="hold"/>
                                        <p:tgtEl>
                                          <p:spTgt spid="8705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87054"/>
                                        </p:tgtEl>
                                        <p:attrNameLst>
                                          <p:attrName>style.visibility</p:attrName>
                                        </p:attrNameLst>
                                      </p:cBhvr>
                                      <p:to>
                                        <p:strVal val="visible"/>
                                      </p:to>
                                    </p:set>
                                    <p:anim calcmode="lin" valueType="num">
                                      <p:cBhvr additive="base">
                                        <p:cTn id="35" dur="500" fill="hold"/>
                                        <p:tgtEl>
                                          <p:spTgt spid="87054"/>
                                        </p:tgtEl>
                                        <p:attrNameLst>
                                          <p:attrName>ppt_x</p:attrName>
                                        </p:attrNameLst>
                                      </p:cBhvr>
                                      <p:tavLst>
                                        <p:tav tm="0">
                                          <p:val>
                                            <p:strVal val="#ppt_x"/>
                                          </p:val>
                                        </p:tav>
                                        <p:tav tm="100000">
                                          <p:val>
                                            <p:strVal val="#ppt_x"/>
                                          </p:val>
                                        </p:tav>
                                      </p:tavLst>
                                    </p:anim>
                                    <p:anim calcmode="lin" valueType="num">
                                      <p:cBhvr additive="base">
                                        <p:cTn id="36" dur="500" fill="hold"/>
                                        <p:tgtEl>
                                          <p:spTgt spid="87054"/>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nodeType="clickEffect">
                                  <p:stCondLst>
                                    <p:cond delay="0"/>
                                  </p:stCondLst>
                                  <p:childTnLst>
                                    <p:set>
                                      <p:cBhvr>
                                        <p:cTn id="40" dur="1" fill="hold">
                                          <p:stCondLst>
                                            <p:cond delay="0"/>
                                          </p:stCondLst>
                                        </p:cTn>
                                        <p:tgtEl>
                                          <p:spTgt spid="87055"/>
                                        </p:tgtEl>
                                        <p:attrNameLst>
                                          <p:attrName>style.visibility</p:attrName>
                                        </p:attrNameLst>
                                      </p:cBhvr>
                                      <p:to>
                                        <p:strVal val="visible"/>
                                      </p:to>
                                    </p:set>
                                    <p:anim calcmode="lin" valueType="num">
                                      <p:cBhvr additive="base">
                                        <p:cTn id="41" dur="500" fill="hold"/>
                                        <p:tgtEl>
                                          <p:spTgt spid="87055"/>
                                        </p:tgtEl>
                                        <p:attrNameLst>
                                          <p:attrName>ppt_x</p:attrName>
                                        </p:attrNameLst>
                                      </p:cBhvr>
                                      <p:tavLst>
                                        <p:tav tm="0">
                                          <p:val>
                                            <p:strVal val="0-#ppt_w/2"/>
                                          </p:val>
                                        </p:tav>
                                        <p:tav tm="100000">
                                          <p:val>
                                            <p:strVal val="#ppt_x"/>
                                          </p:val>
                                        </p:tav>
                                      </p:tavLst>
                                    </p:anim>
                                    <p:anim calcmode="lin" valueType="num">
                                      <p:cBhvr additive="base">
                                        <p:cTn id="42" dur="500" fill="hold"/>
                                        <p:tgtEl>
                                          <p:spTgt spid="8705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87056"/>
                                        </p:tgtEl>
                                        <p:attrNameLst>
                                          <p:attrName>style.visibility</p:attrName>
                                        </p:attrNameLst>
                                      </p:cBhvr>
                                      <p:to>
                                        <p:strVal val="visible"/>
                                      </p:to>
                                    </p:set>
                                    <p:anim calcmode="lin" valueType="num">
                                      <p:cBhvr additive="base">
                                        <p:cTn id="47" dur="500" fill="hold"/>
                                        <p:tgtEl>
                                          <p:spTgt spid="87056"/>
                                        </p:tgtEl>
                                        <p:attrNameLst>
                                          <p:attrName>ppt_x</p:attrName>
                                        </p:attrNameLst>
                                      </p:cBhvr>
                                      <p:tavLst>
                                        <p:tav tm="0">
                                          <p:val>
                                            <p:strVal val="1+#ppt_w/2"/>
                                          </p:val>
                                        </p:tav>
                                        <p:tav tm="100000">
                                          <p:val>
                                            <p:strVal val="#ppt_x"/>
                                          </p:val>
                                        </p:tav>
                                      </p:tavLst>
                                    </p:anim>
                                    <p:anim calcmode="lin" valueType="num">
                                      <p:cBhvr additive="base">
                                        <p:cTn id="48" dur="500" fill="hold"/>
                                        <p:tgtEl>
                                          <p:spTgt spid="87056"/>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nodeType="clickEffect">
                                  <p:stCondLst>
                                    <p:cond delay="0"/>
                                  </p:stCondLst>
                                  <p:childTnLst>
                                    <p:set>
                                      <p:cBhvr>
                                        <p:cTn id="52" dur="1" fill="hold">
                                          <p:stCondLst>
                                            <p:cond delay="0"/>
                                          </p:stCondLst>
                                        </p:cTn>
                                        <p:tgtEl>
                                          <p:spTgt spid="87057"/>
                                        </p:tgtEl>
                                        <p:attrNameLst>
                                          <p:attrName>style.visibility</p:attrName>
                                        </p:attrNameLst>
                                      </p:cBhvr>
                                      <p:to>
                                        <p:strVal val="visible"/>
                                      </p:to>
                                    </p:set>
                                    <p:anim calcmode="lin" valueType="num">
                                      <p:cBhvr additive="base">
                                        <p:cTn id="53" dur="500" fill="hold"/>
                                        <p:tgtEl>
                                          <p:spTgt spid="87057"/>
                                        </p:tgtEl>
                                        <p:attrNameLst>
                                          <p:attrName>ppt_x</p:attrName>
                                        </p:attrNameLst>
                                      </p:cBhvr>
                                      <p:tavLst>
                                        <p:tav tm="0">
                                          <p:val>
                                            <p:strVal val="#ppt_x"/>
                                          </p:val>
                                        </p:tav>
                                        <p:tav tm="100000">
                                          <p:val>
                                            <p:strVal val="#ppt_x"/>
                                          </p:val>
                                        </p:tav>
                                      </p:tavLst>
                                    </p:anim>
                                    <p:anim calcmode="lin" valueType="num">
                                      <p:cBhvr additive="base">
                                        <p:cTn id="54" dur="500" fill="hold"/>
                                        <p:tgtEl>
                                          <p:spTgt spid="870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31"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常见问题</a:t>
            </a:r>
            <a:endParaRPr lang="zh-CN" altLang="en-US" dirty="0"/>
          </a:p>
        </p:txBody>
      </p:sp>
      <p:sp>
        <p:nvSpPr>
          <p:cNvPr id="3" name="内容占位符 2"/>
          <p:cNvSpPr>
            <a:spLocks noGrp="1"/>
          </p:cNvSpPr>
          <p:nvPr>
            <p:ph idx="1"/>
          </p:nvPr>
        </p:nvSpPr>
        <p:spPr/>
        <p:txBody>
          <a:bodyPr/>
          <a:lstStyle/>
          <a:p>
            <a:pPr marL="342900" lvl="3" indent="-342900">
              <a:buChar char="•"/>
            </a:pPr>
            <a:r>
              <a:rPr lang="en-US" altLang="zh-CN" b="1" dirty="0">
                <a:cs typeface="+mn-cs"/>
              </a:rPr>
              <a:t>20.</a:t>
            </a:r>
            <a:r>
              <a:rPr lang="zh-CN" altLang="zh-CN" b="1" dirty="0">
                <a:cs typeface="+mn-cs"/>
              </a:rPr>
              <a:t>为什么在【学生信息管理</a:t>
            </a:r>
            <a:r>
              <a:rPr lang="en-US" altLang="zh-CN" b="1" dirty="0">
                <a:cs typeface="+mn-cs"/>
              </a:rPr>
              <a:t>-&gt;</a:t>
            </a:r>
            <a:r>
              <a:rPr lang="zh-CN" altLang="zh-CN" b="1" dirty="0">
                <a:cs typeface="+mn-cs"/>
              </a:rPr>
              <a:t>家庭经济信息录入】模块做新增操作时，有的学生选择不出来？</a:t>
            </a:r>
            <a:endParaRPr lang="zh-CN" altLang="zh-CN" b="1" dirty="0">
              <a:cs typeface="+mn-cs"/>
            </a:endParaRPr>
          </a:p>
          <a:p>
            <a:r>
              <a:rPr lang="zh-CN" altLang="zh-CN" dirty="0"/>
              <a:t>答：因为在选择学生的下拉框中，只显示【在校学生信息查看】中是“全日制”、在校状态为“在校”并且学籍正常的学生。有些学生可能是学籍查重不通过，无法享受资助。 </a:t>
            </a:r>
            <a:r>
              <a:rPr lang="en-US" altLang="zh-CN" sz="2000" dirty="0"/>
              <a:t>CCZT 2</a:t>
            </a:r>
            <a:r>
              <a:rPr lang="zh-CN" altLang="zh-CN" sz="2000" dirty="0"/>
              <a:t>或</a:t>
            </a:r>
            <a:r>
              <a:rPr lang="en-US" altLang="zh-CN" sz="2000" dirty="0"/>
              <a:t>4</a:t>
            </a:r>
            <a:r>
              <a:rPr lang="zh-CN" altLang="zh-CN" sz="2000" dirty="0"/>
              <a:t>是正常</a:t>
            </a:r>
            <a:endParaRPr lang="zh-CN" altLang="zh-CN" sz="1600" dirty="0"/>
          </a:p>
          <a:p>
            <a:pPr marL="342900" lvl="3" indent="-342900">
              <a:buChar char="•"/>
            </a:pPr>
            <a:r>
              <a:rPr lang="en-US" altLang="zh-CN" b="1" dirty="0">
                <a:cs typeface="+mn-cs"/>
              </a:rPr>
              <a:t>21.</a:t>
            </a:r>
            <a:r>
              <a:rPr lang="zh-CN" altLang="zh-CN" b="1" dirty="0">
                <a:cs typeface="+mn-cs"/>
              </a:rPr>
              <a:t>已经上报的名单如何退回？</a:t>
            </a:r>
            <a:endParaRPr lang="zh-CN" altLang="zh-CN" b="1" dirty="0">
              <a:cs typeface="+mn-cs"/>
            </a:endParaRPr>
          </a:p>
          <a:p>
            <a:r>
              <a:rPr lang="zh-CN" altLang="zh-CN" dirty="0"/>
              <a:t>答：如果名单已公示，就相当于名单已锁定，不能退回操作；如果名单未审核，则请上级操作人员重新审核名单，审核为“不通过”，学校操作人员登录看到的名单就是“待审核”状态。</a:t>
            </a:r>
            <a:endParaRPr lang="zh-CN" altLang="zh-CN" dirty="0"/>
          </a:p>
          <a:p>
            <a:endParaRPr lang="zh-CN" altLang="en-US" dirty="0"/>
          </a:p>
        </p:txBody>
      </p:sp>
    </p:spTree>
  </p:cSld>
  <p:clrMapOvr>
    <a:masterClrMapping/>
  </p:clrMapOvr>
  <p:transition spd="med">
    <p:pull dir="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7"/>
          <p:cNvSpPr>
            <a:spLocks noGrp="1" noChangeArrowheads="1"/>
          </p:cNvSpPr>
          <p:nvPr>
            <p:ph type="title"/>
          </p:nvPr>
        </p:nvSpPr>
        <p:spPr>
          <a:xfrm>
            <a:off x="4872039" y="274639"/>
            <a:ext cx="5545137" cy="561975"/>
          </a:xfrm>
        </p:spPr>
        <p:txBody>
          <a:bodyPr/>
          <a:lstStyle/>
          <a:p>
            <a:r>
              <a:rPr lang="zh-CN" altLang="en-US" sz="3200" b="1">
                <a:latin typeface="幼圆" panose="02010509060101010101" pitchFamily="49" charset="-122"/>
                <a:ea typeface="幼圆" panose="02010509060101010101" pitchFamily="49" charset="-122"/>
              </a:rPr>
              <a:t>问题反馈</a:t>
            </a:r>
            <a:endParaRPr lang="zh-CN" altLang="en-US" sz="3200" b="1">
              <a:latin typeface="幼圆" panose="02010509060101010101" pitchFamily="49" charset="-122"/>
              <a:ea typeface="幼圆" panose="02010509060101010101" pitchFamily="49" charset="-122"/>
            </a:endParaRPr>
          </a:p>
        </p:txBody>
      </p:sp>
      <p:sp>
        <p:nvSpPr>
          <p:cNvPr id="49155" name="TextBox 3"/>
          <p:cNvSpPr txBox="1">
            <a:spLocks noChangeArrowheads="1"/>
          </p:cNvSpPr>
          <p:nvPr/>
        </p:nvSpPr>
        <p:spPr bwMode="auto">
          <a:xfrm>
            <a:off x="2207568" y="2636912"/>
            <a:ext cx="7556500" cy="1200329"/>
          </a:xfrm>
          <a:prstGeom prst="rect">
            <a:avLst/>
          </a:prstGeom>
          <a:noFill/>
          <a:ln w="9525">
            <a:noFill/>
            <a:miter lim="800000"/>
          </a:ln>
        </p:spPr>
        <p:txBody>
          <a:bodyPr>
            <a:spAutoFit/>
          </a:bodyPr>
          <a:lstStyle/>
          <a:p>
            <a:r>
              <a:rPr lang="zh-CN" altLang="en-US" sz="3600" b="1" dirty="0"/>
              <a:t>如遇问题请省内资助中心、信息中心协同处理。</a:t>
            </a:r>
            <a:endParaRPr lang="en-US" altLang="zh-CN" sz="3600" b="1" dirty="0"/>
          </a:p>
        </p:txBody>
      </p:sp>
    </p:spTree>
  </p:cSld>
  <p:clrMapOvr>
    <a:masterClrMapping/>
  </p:clrMapOvr>
  <p:transition spd="med">
    <p:pull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p:nvPr/>
        </p:nvSpPr>
        <p:spPr>
          <a:xfrm>
            <a:off x="6627814" y="1000126"/>
            <a:ext cx="4040187" cy="5857875"/>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标题 1"/>
          <p:cNvSpPr txBox="1">
            <a:spLocks noChangeArrowheads="1"/>
          </p:cNvSpPr>
          <p:nvPr/>
        </p:nvSpPr>
        <p:spPr>
          <a:xfrm>
            <a:off x="6584950" y="2959101"/>
            <a:ext cx="4033838" cy="1470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8000" b="1" dirty="0">
                <a:solidFill>
                  <a:schemeClr val="bg1"/>
                </a:solidFill>
                <a:effectLst>
                  <a:outerShdw blurRad="38100" dist="38100" dir="2700000" algn="tl">
                    <a:srgbClr val="000000">
                      <a:alpha val="43137"/>
                    </a:srgbClr>
                  </a:outerShdw>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谢谢！</a:t>
            </a:r>
            <a:endParaRPr lang="zh-CN" altLang="en-US" sz="8000" b="1" dirty="0">
              <a:solidFill>
                <a:schemeClr val="bg1"/>
              </a:solidFill>
              <a:effectLst>
                <a:outerShdw blurRad="38100" dist="38100" dir="2700000" algn="tl">
                  <a:srgbClr val="000000">
                    <a:alpha val="43137"/>
                  </a:srgbClr>
                </a:outerShdw>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8"/>
                                        </p:tgtEl>
                                        <p:attrNameLst>
                                          <p:attrName>ppt_x</p:attrName>
                                          <p:attrName>ppt_y</p:attrName>
                                        </p:attrNameLst>
                                      </p:cBhvr>
                                      <p:rCtr x="13" y="5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燕尾形 38"/>
          <p:cNvSpPr/>
          <p:nvPr/>
        </p:nvSpPr>
        <p:spPr>
          <a:xfrm flipH="1">
            <a:off x="2095501" y="-1035050"/>
            <a:ext cx="2339975" cy="649287"/>
          </a:xfrm>
          <a:prstGeom prst="chevron">
            <a:avLst/>
          </a:prstGeom>
          <a:solidFill>
            <a:srgbClr val="0070C0"/>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dirty="0">
                <a:latin typeface="微软雅黑" panose="020B0503020204020204" pitchFamily="34" charset="-122"/>
                <a:ea typeface="微软雅黑" panose="020B0503020204020204" pitchFamily="34" charset="-122"/>
              </a:rPr>
              <a:t>业务范围</a:t>
            </a:r>
            <a:endParaRPr lang="zh-CN" altLang="en-US" sz="2400" dirty="0">
              <a:latin typeface="微软雅黑" panose="020B0503020204020204" pitchFamily="34" charset="-122"/>
              <a:ea typeface="微软雅黑" panose="020B0503020204020204" pitchFamily="34" charset="-122"/>
            </a:endParaRPr>
          </a:p>
        </p:txBody>
      </p:sp>
      <p:sp>
        <p:nvSpPr>
          <p:cNvPr id="40" name="燕尾形 39"/>
          <p:cNvSpPr/>
          <p:nvPr/>
        </p:nvSpPr>
        <p:spPr>
          <a:xfrm flipH="1">
            <a:off x="4238626" y="-1035050"/>
            <a:ext cx="2339975" cy="649287"/>
          </a:xfrm>
          <a:prstGeom prst="chevron">
            <a:avLst/>
          </a:prstGeom>
          <a:solidFill>
            <a:srgbClr val="F4CF04"/>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dirty="0">
                <a:latin typeface="微软雅黑" panose="020B0503020204020204" pitchFamily="34" charset="-122"/>
                <a:ea typeface="微软雅黑" panose="020B0503020204020204" pitchFamily="34" charset="-122"/>
              </a:rPr>
              <a:t>用户范围</a:t>
            </a:r>
            <a:endParaRPr lang="zh-CN" altLang="en-US" sz="2400" dirty="0">
              <a:latin typeface="微软雅黑" panose="020B0503020204020204" pitchFamily="34" charset="-122"/>
              <a:ea typeface="微软雅黑" panose="020B0503020204020204" pitchFamily="34" charset="-122"/>
            </a:endParaRPr>
          </a:p>
        </p:txBody>
      </p:sp>
      <p:sp>
        <p:nvSpPr>
          <p:cNvPr id="41" name="燕尾形 40"/>
          <p:cNvSpPr/>
          <p:nvPr/>
        </p:nvSpPr>
        <p:spPr>
          <a:xfrm flipH="1">
            <a:off x="6310314" y="-1035050"/>
            <a:ext cx="2339975" cy="649287"/>
          </a:xfrm>
          <a:prstGeom prst="chevron">
            <a:avLst/>
          </a:prstGeom>
          <a:solidFill>
            <a:srgbClr val="A5E159"/>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dirty="0">
                <a:latin typeface="微软雅黑" panose="020B0503020204020204" pitchFamily="34" charset="-122"/>
                <a:ea typeface="微软雅黑" panose="020B0503020204020204" pitchFamily="34" charset="-122"/>
              </a:rPr>
              <a:t>功能范围</a:t>
            </a:r>
            <a:endParaRPr lang="zh-CN" altLang="en-US" sz="2400" dirty="0">
              <a:latin typeface="微软雅黑" panose="020B0503020204020204" pitchFamily="34" charset="-122"/>
              <a:ea typeface="微软雅黑" panose="020B0503020204020204" pitchFamily="34" charset="-122"/>
            </a:endParaRPr>
          </a:p>
        </p:txBody>
      </p:sp>
      <p:sp>
        <p:nvSpPr>
          <p:cNvPr id="42" name="五边形 41"/>
          <p:cNvSpPr/>
          <p:nvPr/>
        </p:nvSpPr>
        <p:spPr>
          <a:xfrm flipH="1">
            <a:off x="8382001" y="-1035050"/>
            <a:ext cx="2339975" cy="649287"/>
          </a:xfrm>
          <a:prstGeom prst="homePlate">
            <a:avLst/>
          </a:prstGeom>
          <a:solidFill>
            <a:srgbClr val="F50B54"/>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dirty="0">
                <a:latin typeface="微软雅黑" panose="020B0503020204020204" pitchFamily="34" charset="-122"/>
                <a:ea typeface="微软雅黑" panose="020B0503020204020204" pitchFamily="34" charset="-122"/>
              </a:rPr>
              <a:t>集成范围</a:t>
            </a:r>
            <a:endParaRPr lang="zh-CN" altLang="en-US" sz="2400" dirty="0">
              <a:latin typeface="微软雅黑" panose="020B0503020204020204" pitchFamily="34" charset="-122"/>
              <a:ea typeface="微软雅黑" panose="020B0503020204020204" pitchFamily="34" charset="-122"/>
            </a:endParaRPr>
          </a:p>
        </p:txBody>
      </p:sp>
      <p:grpSp>
        <p:nvGrpSpPr>
          <p:cNvPr id="26" name="组合 12"/>
          <p:cNvGrpSpPr/>
          <p:nvPr/>
        </p:nvGrpSpPr>
        <p:grpSpPr>
          <a:xfrm>
            <a:off x="4318091" y="1927964"/>
            <a:ext cx="2882187" cy="2872142"/>
            <a:chOff x="3131708" y="1925084"/>
            <a:chExt cx="2882187" cy="2872142"/>
          </a:xfrm>
          <a:effectLst>
            <a:reflection blurRad="6350" stA="52000" endA="300" endPos="35000" dir="5400000" sy="-100000" algn="bl" rotWithShape="0"/>
          </a:effectLst>
        </p:grpSpPr>
        <p:sp>
          <p:nvSpPr>
            <p:cNvPr id="27" name="新月形 26"/>
            <p:cNvSpPr/>
            <p:nvPr/>
          </p:nvSpPr>
          <p:spPr>
            <a:xfrm rot="20751297">
              <a:off x="3131708" y="2126690"/>
              <a:ext cx="1331655" cy="2663311"/>
            </a:xfrm>
            <a:prstGeom prst="moon">
              <a:avLst>
                <a:gd name="adj" fmla="val 15190"/>
              </a:avLst>
            </a:pr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162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8" name="新月形 27"/>
            <p:cNvSpPr/>
            <p:nvPr/>
          </p:nvSpPr>
          <p:spPr>
            <a:xfrm rot="4551297">
              <a:off x="3813700" y="1259257"/>
              <a:ext cx="1331655" cy="2663310"/>
            </a:xfrm>
            <a:prstGeom prst="moon">
              <a:avLst>
                <a:gd name="adj" fmla="val 15190"/>
              </a:avLst>
            </a:prstGeom>
            <a:gradFill flip="none" rotWithShape="1">
              <a:gsLst>
                <a:gs pos="0">
                  <a:srgbClr val="BE1247"/>
                </a:gs>
                <a:gs pos="27000">
                  <a:srgbClr val="D2144F"/>
                </a:gs>
                <a:gs pos="66000">
                  <a:srgbClr val="F87477"/>
                </a:gs>
                <a:gs pos="100000">
                  <a:srgbClr val="FA9496"/>
                </a:gs>
              </a:gsLst>
              <a:lin ang="162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9" name="新月形 28"/>
            <p:cNvSpPr/>
            <p:nvPr/>
          </p:nvSpPr>
          <p:spPr>
            <a:xfrm rot="9951297">
              <a:off x="4682240" y="1941956"/>
              <a:ext cx="1331655" cy="2663311"/>
            </a:xfrm>
            <a:prstGeom prst="moon">
              <a:avLst>
                <a:gd name="adj" fmla="val 15190"/>
              </a:avLst>
            </a:prstGeom>
            <a:gradFill flip="none" rotWithShape="1">
              <a:gsLst>
                <a:gs pos="27000">
                  <a:srgbClr val="FF7711"/>
                </a:gs>
                <a:gs pos="59000">
                  <a:srgbClr val="FFAA01"/>
                </a:gs>
                <a:gs pos="100000">
                  <a:srgbClr val="FECE02"/>
                </a:gs>
                <a:gs pos="0">
                  <a:srgbClr val="C73E01"/>
                </a:gs>
                <a:gs pos="80000">
                  <a:srgbClr val="FFC000"/>
                </a:gs>
              </a:gsLst>
              <a:lin ang="162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0" name="新月形 29"/>
            <p:cNvSpPr/>
            <p:nvPr/>
          </p:nvSpPr>
          <p:spPr>
            <a:xfrm rot="15351297">
              <a:off x="4011669" y="2799744"/>
              <a:ext cx="1331655" cy="2663310"/>
            </a:xfrm>
            <a:prstGeom prst="moon">
              <a:avLst>
                <a:gd name="adj" fmla="val 15190"/>
              </a:avLst>
            </a:prstGeom>
            <a:gradFill flip="none" rotWithShape="1">
              <a:gsLst>
                <a:gs pos="18000">
                  <a:srgbClr val="119707"/>
                </a:gs>
                <a:gs pos="67000">
                  <a:srgbClr val="8AD53F"/>
                </a:gs>
                <a:gs pos="100000">
                  <a:srgbClr val="BCEB6F"/>
                </a:gs>
              </a:gsLst>
              <a:lin ang="162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31" name="TextBox 11"/>
          <p:cNvSpPr txBox="1">
            <a:spLocks noChangeArrowheads="1"/>
          </p:cNvSpPr>
          <p:nvPr/>
        </p:nvSpPr>
        <p:spPr bwMode="auto">
          <a:xfrm flipH="1">
            <a:off x="2366963" y="4014937"/>
            <a:ext cx="1871662" cy="430213"/>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200" b="1" kern="0" dirty="0">
                <a:solidFill>
                  <a:prstClr val="black"/>
                </a:solidFill>
                <a:latin typeface="微软雅黑" panose="020B0503020204020204" pitchFamily="34" charset="-122"/>
                <a:ea typeface="微软雅黑" panose="020B0503020204020204" pitchFamily="34" charset="-122"/>
              </a:rPr>
              <a:t>外部系统集成</a:t>
            </a:r>
            <a:endParaRPr lang="en-US" altLang="zh-CN" sz="2200" b="1" kern="0" dirty="0">
              <a:solidFill>
                <a:prstClr val="black"/>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flipH="1">
            <a:off x="2224089" y="2786211"/>
            <a:ext cx="2268537"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2224088" y="4437211"/>
            <a:ext cx="2646362" cy="0"/>
          </a:xfrm>
          <a:prstGeom prst="line">
            <a:avLst/>
          </a:prstGeom>
          <a:ln w="12700">
            <a:solidFill>
              <a:srgbClr val="119707"/>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6623050" y="2235349"/>
            <a:ext cx="2840038" cy="0"/>
          </a:xfrm>
          <a:prstGeom prst="line">
            <a:avLst/>
          </a:prstGeom>
          <a:ln w="12700">
            <a:solidFill>
              <a:srgbClr val="BE1247"/>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6997701" y="4014936"/>
            <a:ext cx="2460625" cy="0"/>
          </a:xfrm>
          <a:prstGeom prst="line">
            <a:avLst/>
          </a:prstGeom>
          <a:ln w="12700">
            <a:solidFill>
              <a:srgbClr val="C73E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3" name="TextBox 11"/>
          <p:cNvSpPr txBox="1">
            <a:spLocks noChangeArrowheads="1"/>
          </p:cNvSpPr>
          <p:nvPr/>
        </p:nvSpPr>
        <p:spPr bwMode="auto">
          <a:xfrm flipH="1">
            <a:off x="1952626" y="2394099"/>
            <a:ext cx="2143125" cy="430212"/>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200" b="1" kern="0" dirty="0">
                <a:solidFill>
                  <a:prstClr val="black"/>
                </a:solidFill>
                <a:latin typeface="微软雅黑" panose="020B0503020204020204" pitchFamily="34" charset="-122"/>
                <a:ea typeface="微软雅黑" panose="020B0503020204020204" pitchFamily="34" charset="-122"/>
              </a:rPr>
              <a:t>学生数据集成</a:t>
            </a:r>
            <a:endParaRPr lang="en-US" altLang="zh-CN" sz="2200" b="1" kern="0" dirty="0">
              <a:solidFill>
                <a:prstClr val="black"/>
              </a:solidFill>
              <a:latin typeface="微软雅黑" panose="020B0503020204020204" pitchFamily="34" charset="-122"/>
              <a:ea typeface="微软雅黑" panose="020B0503020204020204" pitchFamily="34" charset="-122"/>
            </a:endParaRPr>
          </a:p>
        </p:txBody>
      </p:sp>
      <p:sp>
        <p:nvSpPr>
          <p:cNvPr id="44" name="TextBox 11"/>
          <p:cNvSpPr txBox="1">
            <a:spLocks noChangeArrowheads="1"/>
          </p:cNvSpPr>
          <p:nvPr/>
        </p:nvSpPr>
        <p:spPr bwMode="auto">
          <a:xfrm flipH="1">
            <a:off x="7962901" y="1844824"/>
            <a:ext cx="1990725" cy="430212"/>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200" b="1" kern="0" dirty="0">
                <a:solidFill>
                  <a:prstClr val="black"/>
                </a:solidFill>
                <a:latin typeface="微软雅黑" panose="020B0503020204020204" pitchFamily="34" charset="-122"/>
                <a:ea typeface="微软雅黑" panose="020B0503020204020204" pitchFamily="34" charset="-122"/>
              </a:rPr>
              <a:t>学校信息集成</a:t>
            </a:r>
            <a:endParaRPr lang="en-US" altLang="zh-CN" sz="2200" b="1" kern="0" dirty="0">
              <a:solidFill>
                <a:prstClr val="black"/>
              </a:solidFill>
              <a:latin typeface="微软雅黑" panose="020B0503020204020204" pitchFamily="34" charset="-122"/>
              <a:ea typeface="微软雅黑" panose="020B0503020204020204" pitchFamily="34" charset="-122"/>
            </a:endParaRPr>
          </a:p>
        </p:txBody>
      </p:sp>
      <p:sp>
        <p:nvSpPr>
          <p:cNvPr id="45" name="TextBox 11"/>
          <p:cNvSpPr txBox="1">
            <a:spLocks noChangeArrowheads="1"/>
          </p:cNvSpPr>
          <p:nvPr/>
        </p:nvSpPr>
        <p:spPr bwMode="auto">
          <a:xfrm flipH="1">
            <a:off x="7453313" y="3614887"/>
            <a:ext cx="2868612" cy="430213"/>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200" b="1" kern="0" dirty="0">
                <a:solidFill>
                  <a:prstClr val="black"/>
                </a:solidFill>
                <a:latin typeface="微软雅黑" panose="020B0503020204020204" pitchFamily="34" charset="-122"/>
                <a:ea typeface="微软雅黑" panose="020B0503020204020204" pitchFamily="34" charset="-122"/>
              </a:rPr>
              <a:t>“小金教”相关集成</a:t>
            </a:r>
            <a:endParaRPr lang="en-US" altLang="zh-CN" sz="2200" b="1" kern="0" dirty="0">
              <a:solidFill>
                <a:prstClr val="black"/>
              </a:solidFill>
              <a:latin typeface="微软雅黑" panose="020B0503020204020204" pitchFamily="34" charset="-122"/>
              <a:ea typeface="微软雅黑" panose="020B0503020204020204" pitchFamily="34" charset="-122"/>
            </a:endParaRPr>
          </a:p>
        </p:txBody>
      </p:sp>
      <p:sp>
        <p:nvSpPr>
          <p:cNvPr id="46" name="TextBox 11"/>
          <p:cNvSpPr txBox="1">
            <a:spLocks noChangeArrowheads="1"/>
          </p:cNvSpPr>
          <p:nvPr/>
        </p:nvSpPr>
        <p:spPr bwMode="auto">
          <a:xfrm flipH="1">
            <a:off x="2519364" y="2844949"/>
            <a:ext cx="1728787" cy="430212"/>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200" b="1" kern="0" dirty="0">
                <a:solidFill>
                  <a:prstClr val="black"/>
                </a:solidFill>
                <a:latin typeface="微软雅黑" panose="020B0503020204020204" pitchFamily="34" charset="-122"/>
                <a:ea typeface="微软雅黑" panose="020B0503020204020204" pitchFamily="34" charset="-122"/>
              </a:rPr>
              <a:t>中职学籍</a:t>
            </a:r>
            <a:endParaRPr lang="en-US" altLang="zh-CN" sz="2200" b="1" kern="0" dirty="0">
              <a:solidFill>
                <a:prstClr val="black"/>
              </a:solidFill>
              <a:latin typeface="微软雅黑" panose="020B0503020204020204" pitchFamily="34" charset="-122"/>
              <a:ea typeface="微软雅黑" panose="020B0503020204020204" pitchFamily="34" charset="-122"/>
            </a:endParaRPr>
          </a:p>
        </p:txBody>
      </p:sp>
      <p:sp>
        <p:nvSpPr>
          <p:cNvPr id="47" name="TextBox 11"/>
          <p:cNvSpPr txBox="1">
            <a:spLocks noChangeArrowheads="1"/>
          </p:cNvSpPr>
          <p:nvPr/>
        </p:nvSpPr>
        <p:spPr bwMode="auto">
          <a:xfrm flipH="1">
            <a:off x="2519364" y="4488011"/>
            <a:ext cx="2147887" cy="76993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200" b="1" kern="0" dirty="0">
                <a:solidFill>
                  <a:prstClr val="black"/>
                </a:solidFill>
                <a:latin typeface="微软雅黑" panose="020B0503020204020204" pitchFamily="34" charset="-122"/>
                <a:ea typeface="微软雅黑" panose="020B0503020204020204" pitchFamily="34" charset="-122"/>
              </a:rPr>
              <a:t>与技工院校系统对接查重</a:t>
            </a:r>
            <a:endParaRPr lang="en-US" altLang="zh-CN" sz="2200" b="1" kern="0" dirty="0">
              <a:solidFill>
                <a:prstClr val="black"/>
              </a:solidFill>
              <a:latin typeface="微软雅黑" panose="020B0503020204020204" pitchFamily="34" charset="-122"/>
              <a:ea typeface="微软雅黑" panose="020B0503020204020204" pitchFamily="34" charset="-122"/>
            </a:endParaRPr>
          </a:p>
        </p:txBody>
      </p:sp>
      <p:sp>
        <p:nvSpPr>
          <p:cNvPr id="48" name="TextBox 11"/>
          <p:cNvSpPr txBox="1">
            <a:spLocks noChangeArrowheads="1"/>
          </p:cNvSpPr>
          <p:nvPr/>
        </p:nvSpPr>
        <p:spPr bwMode="auto">
          <a:xfrm flipH="1">
            <a:off x="7453314" y="2302024"/>
            <a:ext cx="1990725" cy="430212"/>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200" b="1" kern="0" dirty="0">
                <a:solidFill>
                  <a:prstClr val="black"/>
                </a:solidFill>
                <a:latin typeface="微软雅黑" panose="020B0503020204020204" pitchFamily="34" charset="-122"/>
                <a:ea typeface="微软雅黑" panose="020B0503020204020204" pitchFamily="34" charset="-122"/>
              </a:rPr>
              <a:t>机构编码系统</a:t>
            </a:r>
            <a:endParaRPr lang="en-US" altLang="zh-CN" sz="2200" b="1" kern="0" dirty="0">
              <a:solidFill>
                <a:prstClr val="black"/>
              </a:solidFill>
              <a:latin typeface="微软雅黑" panose="020B0503020204020204" pitchFamily="34" charset="-122"/>
              <a:ea typeface="微软雅黑" panose="020B0503020204020204" pitchFamily="34" charset="-122"/>
            </a:endParaRPr>
          </a:p>
        </p:txBody>
      </p:sp>
      <p:sp>
        <p:nvSpPr>
          <p:cNvPr id="49" name="TextBox 11"/>
          <p:cNvSpPr txBox="1">
            <a:spLocks noChangeArrowheads="1"/>
          </p:cNvSpPr>
          <p:nvPr/>
        </p:nvSpPr>
        <p:spPr bwMode="auto">
          <a:xfrm flipH="1">
            <a:off x="7596188" y="4059386"/>
            <a:ext cx="2582862" cy="178435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200" b="1" kern="0" dirty="0">
                <a:solidFill>
                  <a:prstClr val="black"/>
                </a:solidFill>
                <a:latin typeface="微软雅黑" panose="020B0503020204020204" pitchFamily="34" charset="-122"/>
                <a:ea typeface="微软雅黑" panose="020B0503020204020204" pitchFamily="34" charset="-122"/>
              </a:rPr>
              <a:t>报表工具</a:t>
            </a:r>
            <a:endParaRPr lang="en-US" altLang="zh-CN" sz="2200" b="1" kern="0" dirty="0">
              <a:solidFill>
                <a:prstClr val="black"/>
              </a:solidFill>
              <a:latin typeface="微软雅黑" panose="020B0503020204020204" pitchFamily="34" charset="-122"/>
              <a:ea typeface="微软雅黑" panose="020B0503020204020204" pitchFamily="34" charset="-122"/>
            </a:endParaRPr>
          </a:p>
          <a:p>
            <a:pPr eaLnBrk="1" hangingPunct="1">
              <a:defRPr/>
            </a:pPr>
            <a:r>
              <a:rPr lang="zh-CN" altLang="en-US" sz="2200" b="1" kern="0" dirty="0">
                <a:solidFill>
                  <a:prstClr val="black"/>
                </a:solidFill>
                <a:latin typeface="微软雅黑" panose="020B0503020204020204" pitchFamily="34" charset="-122"/>
                <a:ea typeface="微软雅黑" panose="020B0503020204020204" pitchFamily="34" charset="-122"/>
              </a:rPr>
              <a:t>统一用户与认证</a:t>
            </a:r>
            <a:endParaRPr lang="en-US" altLang="zh-CN" sz="2200" b="1" kern="0" dirty="0">
              <a:solidFill>
                <a:prstClr val="black"/>
              </a:solidFill>
              <a:latin typeface="微软雅黑" panose="020B0503020204020204" pitchFamily="34" charset="-122"/>
              <a:ea typeface="微软雅黑" panose="020B0503020204020204" pitchFamily="34" charset="-122"/>
            </a:endParaRPr>
          </a:p>
          <a:p>
            <a:pPr eaLnBrk="1" hangingPunct="1">
              <a:defRPr/>
            </a:pPr>
            <a:r>
              <a:rPr lang="zh-CN" altLang="en-US" sz="2200" b="1" kern="0" dirty="0">
                <a:solidFill>
                  <a:prstClr val="black"/>
                </a:solidFill>
                <a:latin typeface="微软雅黑" panose="020B0503020204020204" pitchFamily="34" charset="-122"/>
                <a:ea typeface="微软雅黑" panose="020B0503020204020204" pitchFamily="34" charset="-122"/>
              </a:rPr>
              <a:t>门户</a:t>
            </a:r>
            <a:endParaRPr lang="en-US" altLang="zh-CN" sz="2200" b="1" kern="0" dirty="0">
              <a:solidFill>
                <a:prstClr val="black"/>
              </a:solidFill>
              <a:latin typeface="微软雅黑" panose="020B0503020204020204" pitchFamily="34" charset="-122"/>
              <a:ea typeface="微软雅黑" panose="020B0503020204020204" pitchFamily="34" charset="-122"/>
            </a:endParaRPr>
          </a:p>
          <a:p>
            <a:pPr eaLnBrk="1" hangingPunct="1">
              <a:defRPr/>
            </a:pPr>
            <a:r>
              <a:rPr lang="en-US" altLang="zh-CN" sz="2200" b="1" kern="0" dirty="0">
                <a:solidFill>
                  <a:prstClr val="black"/>
                </a:solidFill>
                <a:latin typeface="微软雅黑" panose="020B0503020204020204" pitchFamily="34" charset="-122"/>
                <a:ea typeface="微软雅黑" panose="020B0503020204020204" pitchFamily="34" charset="-122"/>
              </a:rPr>
              <a:t>GIS</a:t>
            </a:r>
            <a:r>
              <a:rPr lang="zh-CN" altLang="en-US" sz="2200" b="1" kern="0" dirty="0">
                <a:solidFill>
                  <a:prstClr val="black"/>
                </a:solidFill>
                <a:latin typeface="微软雅黑" panose="020B0503020204020204" pitchFamily="34" charset="-122"/>
                <a:ea typeface="微软雅黑" panose="020B0503020204020204" pitchFamily="34" charset="-122"/>
              </a:rPr>
              <a:t>系统</a:t>
            </a:r>
            <a:endParaRPr lang="en-US" altLang="zh-CN" sz="2200" b="1" kern="0" dirty="0">
              <a:solidFill>
                <a:prstClr val="black"/>
              </a:solidFill>
              <a:latin typeface="微软雅黑" panose="020B0503020204020204" pitchFamily="34" charset="-122"/>
              <a:ea typeface="微软雅黑" panose="020B0503020204020204" pitchFamily="34" charset="-122"/>
            </a:endParaRPr>
          </a:p>
          <a:p>
            <a:pPr eaLnBrk="1" hangingPunct="1">
              <a:defRPr/>
            </a:pPr>
            <a:r>
              <a:rPr lang="zh-CN" altLang="en-US" sz="2200" b="1" kern="0" dirty="0">
                <a:solidFill>
                  <a:prstClr val="black"/>
                </a:solidFill>
                <a:latin typeface="微软雅黑" panose="020B0503020204020204" pitchFamily="34" charset="-122"/>
                <a:ea typeface="微软雅黑" panose="020B0503020204020204" pitchFamily="34" charset="-122"/>
              </a:rPr>
              <a:t>交换平台</a:t>
            </a:r>
            <a:endParaRPr lang="en-US" altLang="zh-CN" sz="2200" b="1" kern="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1.03663 0.19444 L 0.04965 0.19398 " pathEditMode="fixed" rAng="0" ptsTypes="AA">
                                      <p:cBhvr>
                                        <p:cTn id="6" dur="500" fill="hold"/>
                                        <p:tgtEl>
                                          <p:spTgt spid="39"/>
                                        </p:tgtEl>
                                        <p:attrNameLst>
                                          <p:attrName>ppt_x</p:attrName>
                                          <p:attrName>ppt_y</p:attrName>
                                        </p:attrNameLst>
                                      </p:cBhvr>
                                      <p:rCtr x="-494" y="0"/>
                                    </p:animMotion>
                                  </p:childTnLst>
                                </p:cTn>
                              </p:par>
                              <p:par>
                                <p:cTn id="7" presetID="35" presetClass="path" presetSubtype="0" accel="50000" decel="50000" fill="hold" grpId="0" nodeType="withEffect">
                                  <p:stCondLst>
                                    <p:cond delay="100"/>
                                  </p:stCondLst>
                                  <p:childTnLst>
                                    <p:animMotion origin="layout" path="M 0.99705 0.19444 L 0.02795 0.19398 " pathEditMode="fixed" rAng="0" ptsTypes="AA">
                                      <p:cBhvr>
                                        <p:cTn id="8" dur="500" fill="hold"/>
                                        <p:tgtEl>
                                          <p:spTgt spid="40"/>
                                        </p:tgtEl>
                                        <p:attrNameLst>
                                          <p:attrName>ppt_x</p:attrName>
                                          <p:attrName>ppt_y</p:attrName>
                                        </p:attrNameLst>
                                      </p:cBhvr>
                                      <p:rCtr x="-485" y="0"/>
                                    </p:animMotion>
                                  </p:childTnLst>
                                </p:cTn>
                              </p:par>
                              <p:par>
                                <p:cTn id="9" presetID="35" presetClass="path" presetSubtype="0" accel="50000" decel="50000" fill="hold" grpId="0" nodeType="withEffect">
                                  <p:stCondLst>
                                    <p:cond delay="200"/>
                                  </p:stCondLst>
                                  <p:childTnLst>
                                    <p:animMotion origin="layout" path="M 0.96545 0.19444 L 0.02187 0.19398 " pathEditMode="fixed" rAng="0" ptsTypes="AA">
                                      <p:cBhvr>
                                        <p:cTn id="10" dur="500" fill="hold"/>
                                        <p:tgtEl>
                                          <p:spTgt spid="41"/>
                                        </p:tgtEl>
                                        <p:attrNameLst>
                                          <p:attrName>ppt_x</p:attrName>
                                          <p:attrName>ppt_y</p:attrName>
                                        </p:attrNameLst>
                                      </p:cBhvr>
                                      <p:rCtr x="-472" y="0"/>
                                    </p:animMotion>
                                  </p:childTnLst>
                                </p:cTn>
                              </p:par>
                              <p:par>
                                <p:cTn id="11" presetID="35" presetClass="path" presetSubtype="0" accel="50000" decel="50000" fill="hold" grpId="0" nodeType="withEffect">
                                  <p:stCondLst>
                                    <p:cond delay="300"/>
                                  </p:stCondLst>
                                  <p:childTnLst>
                                    <p:animMotion origin="layout" path="M 0.93386 0.19444 L -1.38889E-6 0.19398 " pathEditMode="fixed" rAng="0" ptsTypes="AA">
                                      <p:cBhvr>
                                        <p:cTn id="12" dur="500" fill="hold"/>
                                        <p:tgtEl>
                                          <p:spTgt spid="42"/>
                                        </p:tgtEl>
                                        <p:attrNameLst>
                                          <p:attrName>ppt_x</p:attrName>
                                          <p:attrName>ppt_y</p:attrName>
                                        </p:attrNameLst>
                                      </p:cBhvr>
                                      <p:rCtr x="-467" y="0"/>
                                    </p:animMotion>
                                  </p:childTnLst>
                                </p:cTn>
                              </p:par>
                            </p:childTnLst>
                          </p:cTn>
                        </p:par>
                        <p:par>
                          <p:cTn id="13" fill="hold">
                            <p:stCondLst>
                              <p:cond delay="500"/>
                            </p:stCondLst>
                            <p:childTnLst>
                              <p:par>
                                <p:cTn id="14" presetID="1" presetClass="emph" presetSubtype="2" fill="hold" nodeType="afterEffect">
                                  <p:stCondLst>
                                    <p:cond delay="0"/>
                                  </p:stCondLst>
                                  <p:childTnLst>
                                    <p:animClr clrSpc="rgb" dir="cw">
                                      <p:cBhvr>
                                        <p:cTn id="15" dur="1000" fill="hold"/>
                                        <p:tgtEl>
                                          <p:spTgt spid="39"/>
                                        </p:tgtEl>
                                        <p:attrNameLst>
                                          <p:attrName>fillcolor</p:attrName>
                                        </p:attrNameLst>
                                      </p:cBhvr>
                                      <p:to>
                                        <a:schemeClr val="bg2"/>
                                      </p:to>
                                    </p:animClr>
                                    <p:set>
                                      <p:cBhvr>
                                        <p:cTn id="16" dur="1000" fill="hold"/>
                                        <p:tgtEl>
                                          <p:spTgt spid="39"/>
                                        </p:tgtEl>
                                        <p:attrNameLst>
                                          <p:attrName>fill.type</p:attrName>
                                        </p:attrNameLst>
                                      </p:cBhvr>
                                      <p:to>
                                        <p:strVal val="solid"/>
                                      </p:to>
                                    </p:set>
                                    <p:set>
                                      <p:cBhvr>
                                        <p:cTn id="17" dur="1000" fill="hold"/>
                                        <p:tgtEl>
                                          <p:spTgt spid="39"/>
                                        </p:tgtEl>
                                        <p:attrNameLst>
                                          <p:attrName>fill.on</p:attrName>
                                        </p:attrNameLst>
                                      </p:cBhvr>
                                      <p:to>
                                        <p:strVal val="true"/>
                                      </p:to>
                                    </p:set>
                                  </p:childTnLst>
                                </p:cTn>
                              </p:par>
                              <p:par>
                                <p:cTn id="18" presetID="1" presetClass="emph" presetSubtype="2" fill="hold" nodeType="withEffect">
                                  <p:stCondLst>
                                    <p:cond delay="0"/>
                                  </p:stCondLst>
                                  <p:childTnLst>
                                    <p:animClr clrSpc="rgb" dir="cw">
                                      <p:cBhvr>
                                        <p:cTn id="19" dur="1000" fill="hold"/>
                                        <p:tgtEl>
                                          <p:spTgt spid="40"/>
                                        </p:tgtEl>
                                        <p:attrNameLst>
                                          <p:attrName>fillcolor</p:attrName>
                                        </p:attrNameLst>
                                      </p:cBhvr>
                                      <p:to>
                                        <a:schemeClr val="bg2"/>
                                      </p:to>
                                    </p:animClr>
                                    <p:set>
                                      <p:cBhvr>
                                        <p:cTn id="20" dur="1000" fill="hold"/>
                                        <p:tgtEl>
                                          <p:spTgt spid="40"/>
                                        </p:tgtEl>
                                        <p:attrNameLst>
                                          <p:attrName>fill.type</p:attrName>
                                        </p:attrNameLst>
                                      </p:cBhvr>
                                      <p:to>
                                        <p:strVal val="solid"/>
                                      </p:to>
                                    </p:set>
                                    <p:set>
                                      <p:cBhvr>
                                        <p:cTn id="21" dur="1000" fill="hold"/>
                                        <p:tgtEl>
                                          <p:spTgt spid="40"/>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2000" fill="hold"/>
                                        <p:tgtEl>
                                          <p:spTgt spid="41"/>
                                        </p:tgtEl>
                                        <p:attrNameLst>
                                          <p:attrName>fillcolor</p:attrName>
                                        </p:attrNameLst>
                                      </p:cBhvr>
                                      <p:to>
                                        <a:schemeClr val="bg2"/>
                                      </p:to>
                                    </p:animClr>
                                    <p:set>
                                      <p:cBhvr>
                                        <p:cTn id="24" dur="2000" fill="hold"/>
                                        <p:tgtEl>
                                          <p:spTgt spid="41"/>
                                        </p:tgtEl>
                                        <p:attrNameLst>
                                          <p:attrName>fill.type</p:attrName>
                                        </p:attrNameLst>
                                      </p:cBhvr>
                                      <p:to>
                                        <p:strVal val="solid"/>
                                      </p:to>
                                    </p:set>
                                    <p:set>
                                      <p:cBhvr>
                                        <p:cTn id="25" dur="2000" fill="hold"/>
                                        <p:tgtEl>
                                          <p:spTgt spid="41"/>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500"/>
                                        <p:tgtEl>
                                          <p:spTgt spid="26"/>
                                        </p:tgtEl>
                                      </p:cBhvr>
                                    </p:animEffect>
                                    <p:anim calcmode="lin" valueType="num">
                                      <p:cBhvr>
                                        <p:cTn id="31" dur="1500" fill="hold"/>
                                        <p:tgtEl>
                                          <p:spTgt spid="26"/>
                                        </p:tgtEl>
                                        <p:attrNameLst>
                                          <p:attrName>ppt_w</p:attrName>
                                        </p:attrNameLst>
                                      </p:cBhvr>
                                      <p:tavLst>
                                        <p:tav tm="0" fmla="#ppt_w*sin(2.5*pi*$)">
                                          <p:val>
                                            <p:fltVal val="0"/>
                                          </p:val>
                                        </p:tav>
                                        <p:tav tm="100000">
                                          <p:val>
                                            <p:fltVal val="1"/>
                                          </p:val>
                                        </p:tav>
                                      </p:tavLst>
                                    </p:anim>
                                    <p:anim calcmode="lin" valueType="num">
                                      <p:cBhvr>
                                        <p:cTn id="32" dur="1500" fill="hold"/>
                                        <p:tgtEl>
                                          <p:spTgt spid="26"/>
                                        </p:tgtEl>
                                        <p:attrNameLst>
                                          <p:attrName>ppt_h</p:attrName>
                                        </p:attrNameLst>
                                      </p:cBhvr>
                                      <p:tavLst>
                                        <p:tav tm="0">
                                          <p:val>
                                            <p:strVal val="#ppt_h"/>
                                          </p:val>
                                        </p:tav>
                                        <p:tav tm="100000">
                                          <p:val>
                                            <p:strVal val="#ppt_h"/>
                                          </p:val>
                                        </p:tav>
                                      </p:tavLst>
                                    </p:anim>
                                  </p:childTnLst>
                                </p:cTn>
                              </p:par>
                            </p:childTnLst>
                          </p:cTn>
                        </p:par>
                        <p:par>
                          <p:cTn id="33" fill="hold">
                            <p:stCondLst>
                              <p:cond delay="1500"/>
                            </p:stCondLst>
                            <p:childTnLst>
                              <p:par>
                                <p:cTn id="34" presetID="22" presetClass="entr" presetSubtype="2"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right)">
                                      <p:cBhvr>
                                        <p:cTn id="36" dur="500"/>
                                        <p:tgtEl>
                                          <p:spTgt spid="32"/>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p:tgtEl>
                                          <p:spTgt spid="43"/>
                                        </p:tgtEl>
                                        <p:attrNameLst>
                                          <p:attrName>ppt_y</p:attrName>
                                        </p:attrNameLst>
                                      </p:cBhvr>
                                      <p:tavLst>
                                        <p:tav tm="0">
                                          <p:val>
                                            <p:strVal val="#ppt_y+#ppt_h*1.125000"/>
                                          </p:val>
                                        </p:tav>
                                        <p:tav tm="100000">
                                          <p:val>
                                            <p:strVal val="#ppt_y"/>
                                          </p:val>
                                        </p:tav>
                                      </p:tavLst>
                                    </p:anim>
                                    <p:animEffect transition="in" filter="wipe(up)">
                                      <p:cBhvr>
                                        <p:cTn id="40" dur="500"/>
                                        <p:tgtEl>
                                          <p:spTgt spid="43"/>
                                        </p:tgtEl>
                                      </p:cBhvr>
                                    </p:animEffect>
                                  </p:childTnLst>
                                </p:cTn>
                              </p:par>
                            </p:childTnLst>
                          </p:cTn>
                        </p:par>
                        <p:par>
                          <p:cTn id="41" fill="hold">
                            <p:stCondLst>
                              <p:cond delay="2000"/>
                            </p:stCondLst>
                            <p:childTnLst>
                              <p:par>
                                <p:cTn id="42" presetID="12" presetClass="entr" presetSubtype="4"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p:tgtEl>
                                          <p:spTgt spid="46"/>
                                        </p:tgtEl>
                                        <p:attrNameLst>
                                          <p:attrName>ppt_y</p:attrName>
                                        </p:attrNameLst>
                                      </p:cBhvr>
                                      <p:tavLst>
                                        <p:tav tm="0">
                                          <p:val>
                                            <p:strVal val="#ppt_y+#ppt_h*1.125000"/>
                                          </p:val>
                                        </p:tav>
                                        <p:tav tm="100000">
                                          <p:val>
                                            <p:strVal val="#ppt_y"/>
                                          </p:val>
                                        </p:tav>
                                      </p:tavLst>
                                    </p:anim>
                                    <p:animEffect transition="in" filter="wipe(up)">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right)">
                                      <p:cBhvr>
                                        <p:cTn id="50" dur="500"/>
                                        <p:tgtEl>
                                          <p:spTgt spid="3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p:tgtEl>
                                          <p:spTgt spid="31"/>
                                        </p:tgtEl>
                                        <p:attrNameLst>
                                          <p:attrName>ppt_y</p:attrName>
                                        </p:attrNameLst>
                                      </p:cBhvr>
                                      <p:tavLst>
                                        <p:tav tm="0">
                                          <p:val>
                                            <p:strVal val="#ppt_y+#ppt_h*1.125000"/>
                                          </p:val>
                                        </p:tav>
                                        <p:tav tm="100000">
                                          <p:val>
                                            <p:strVal val="#ppt_y"/>
                                          </p:val>
                                        </p:tav>
                                      </p:tavLst>
                                    </p:anim>
                                    <p:animEffect transition="in" filter="wipe(up)">
                                      <p:cBhvr>
                                        <p:cTn id="54" dur="500"/>
                                        <p:tgtEl>
                                          <p:spTgt spid="31"/>
                                        </p:tgtEl>
                                      </p:cBhvr>
                                    </p:animEffect>
                                  </p:childTnLst>
                                </p:cTn>
                              </p:par>
                            </p:childTnLst>
                          </p:cTn>
                        </p:par>
                        <p:par>
                          <p:cTn id="55" fill="hold">
                            <p:stCondLst>
                              <p:cond delay="500"/>
                            </p:stCondLst>
                            <p:childTnLst>
                              <p:par>
                                <p:cTn id="56" presetID="12" presetClass="entr" presetSubtype="4"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p:tgtEl>
                                          <p:spTgt spid="47"/>
                                        </p:tgtEl>
                                        <p:attrNameLst>
                                          <p:attrName>ppt_y</p:attrName>
                                        </p:attrNameLst>
                                      </p:cBhvr>
                                      <p:tavLst>
                                        <p:tav tm="0">
                                          <p:val>
                                            <p:strVal val="#ppt_y+#ppt_h*1.125000"/>
                                          </p:val>
                                        </p:tav>
                                        <p:tav tm="100000">
                                          <p:val>
                                            <p:strVal val="#ppt_y"/>
                                          </p:val>
                                        </p:tav>
                                      </p:tavLst>
                                    </p:anim>
                                    <p:animEffect transition="in" filter="wipe(up)">
                                      <p:cBhvr>
                                        <p:cTn id="59" dur="500"/>
                                        <p:tgtEl>
                                          <p:spTgt spid="4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p:tgtEl>
                                          <p:spTgt spid="44"/>
                                        </p:tgtEl>
                                        <p:attrNameLst>
                                          <p:attrName>ppt_y</p:attrName>
                                        </p:attrNameLst>
                                      </p:cBhvr>
                                      <p:tavLst>
                                        <p:tav tm="0">
                                          <p:val>
                                            <p:strVal val="#ppt_y+#ppt_h*1.125000"/>
                                          </p:val>
                                        </p:tav>
                                        <p:tav tm="100000">
                                          <p:val>
                                            <p:strVal val="#ppt_y"/>
                                          </p:val>
                                        </p:tav>
                                      </p:tavLst>
                                    </p:anim>
                                    <p:animEffect transition="in" filter="wipe(up)">
                                      <p:cBhvr>
                                        <p:cTn id="68" dur="500"/>
                                        <p:tgtEl>
                                          <p:spTgt spid="44"/>
                                        </p:tgtEl>
                                      </p:cBhvr>
                                    </p:animEffect>
                                  </p:childTnLst>
                                </p:cTn>
                              </p:par>
                            </p:childTnLst>
                          </p:cTn>
                        </p:par>
                        <p:par>
                          <p:cTn id="69" fill="hold">
                            <p:stCondLst>
                              <p:cond delay="500"/>
                            </p:stCondLst>
                            <p:childTnLst>
                              <p:par>
                                <p:cTn id="70" presetID="12" presetClass="entr" presetSubtype="4"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p:tgtEl>
                                          <p:spTgt spid="48"/>
                                        </p:tgtEl>
                                        <p:attrNameLst>
                                          <p:attrName>ppt_y</p:attrName>
                                        </p:attrNameLst>
                                      </p:cBhvr>
                                      <p:tavLst>
                                        <p:tav tm="0">
                                          <p:val>
                                            <p:strVal val="#ppt_y+#ppt_h*1.125000"/>
                                          </p:val>
                                        </p:tav>
                                        <p:tav tm="100000">
                                          <p:val>
                                            <p:strVal val="#ppt_y"/>
                                          </p:val>
                                        </p:tav>
                                      </p:tavLst>
                                    </p:anim>
                                    <p:animEffect transition="in" filter="wipe(up)">
                                      <p:cBhvr>
                                        <p:cTn id="73" dur="500"/>
                                        <p:tgtEl>
                                          <p:spTgt spid="4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500"/>
                                        <p:tgtEl>
                                          <p:spTgt spid="36"/>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 calcmode="lin" valueType="num">
                                      <p:cBhvr additive="base">
                                        <p:cTn id="81" dur="500"/>
                                        <p:tgtEl>
                                          <p:spTgt spid="45"/>
                                        </p:tgtEl>
                                        <p:attrNameLst>
                                          <p:attrName>ppt_y</p:attrName>
                                        </p:attrNameLst>
                                      </p:cBhvr>
                                      <p:tavLst>
                                        <p:tav tm="0">
                                          <p:val>
                                            <p:strVal val="#ppt_y+#ppt_h*1.125000"/>
                                          </p:val>
                                        </p:tav>
                                        <p:tav tm="100000">
                                          <p:val>
                                            <p:strVal val="#ppt_y"/>
                                          </p:val>
                                        </p:tav>
                                      </p:tavLst>
                                    </p:anim>
                                    <p:animEffect transition="in" filter="wipe(up)">
                                      <p:cBhvr>
                                        <p:cTn id="82" dur="500"/>
                                        <p:tgtEl>
                                          <p:spTgt spid="45"/>
                                        </p:tgtEl>
                                      </p:cBhvr>
                                    </p:animEffect>
                                  </p:childTnLst>
                                </p:cTn>
                              </p:par>
                            </p:childTnLst>
                          </p:cTn>
                        </p:par>
                        <p:par>
                          <p:cTn id="83" fill="hold">
                            <p:stCondLst>
                              <p:cond delay="500"/>
                            </p:stCondLst>
                            <p:childTnLst>
                              <p:par>
                                <p:cTn id="84" presetID="12" presetClass="entr" presetSubtype="4"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500"/>
                                        <p:tgtEl>
                                          <p:spTgt spid="49"/>
                                        </p:tgtEl>
                                        <p:attrNameLst>
                                          <p:attrName>ppt_y</p:attrName>
                                        </p:attrNameLst>
                                      </p:cBhvr>
                                      <p:tavLst>
                                        <p:tav tm="0">
                                          <p:val>
                                            <p:strVal val="#ppt_y+#ppt_h*1.125000"/>
                                          </p:val>
                                        </p:tav>
                                        <p:tav tm="100000">
                                          <p:val>
                                            <p:strVal val="#ppt_y"/>
                                          </p:val>
                                        </p:tav>
                                      </p:tavLst>
                                    </p:anim>
                                    <p:animEffect transition="in" filter="wipe(up)">
                                      <p:cBhvr>
                                        <p:cTn id="8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31" grpId="0"/>
      <p:bldP spid="43" grpId="0"/>
      <p:bldP spid="44" grpId="0"/>
      <p:bldP spid="45" grpId="0"/>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9"/>
          <p:cNvSpPr>
            <a:spLocks noChangeArrowheads="1"/>
          </p:cNvSpPr>
          <p:nvPr/>
        </p:nvSpPr>
        <p:spPr bwMode="auto">
          <a:xfrm>
            <a:off x="152400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12292" name="Text Box 7"/>
          <p:cNvSpPr txBox="1">
            <a:spLocks noChangeArrowheads="1"/>
          </p:cNvSpPr>
          <p:nvPr/>
        </p:nvSpPr>
        <p:spPr bwMode="auto">
          <a:xfrm>
            <a:off x="8616951" y="1631950"/>
            <a:ext cx="18716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lang="zh-CN" altLang="en-US" sz="2400">
                <a:latin typeface="微软雅黑" panose="020B0503020204020204" pitchFamily="34" charset="-122"/>
                <a:ea typeface="微软雅黑" panose="020B0503020204020204" pitchFamily="34" charset="-122"/>
              </a:rPr>
              <a:t>四级数据中心，五级应用系统</a:t>
            </a:r>
            <a:endParaRPr lang="en-US" altLang="zh-CN" sz="2400">
              <a:latin typeface="微软雅黑" panose="020B0503020204020204" pitchFamily="34" charset="-122"/>
              <a:ea typeface="微软雅黑" panose="020B0503020204020204" pitchFamily="34" charset="-122"/>
            </a:endParaRPr>
          </a:p>
          <a:p>
            <a:pPr eaLnBrk="1" hangingPunct="1">
              <a:spcBef>
                <a:spcPct val="50000"/>
              </a:spcBef>
            </a:pPr>
            <a:r>
              <a:rPr lang="zh-CN" altLang="en-US" sz="2400">
                <a:latin typeface="微软雅黑" panose="020B0503020204020204" pitchFamily="34" charset="-122"/>
                <a:ea typeface="微软雅黑" panose="020B0503020204020204" pitchFamily="34" charset="-122"/>
              </a:rPr>
              <a:t>系统部署到中央和</a:t>
            </a:r>
            <a:r>
              <a:rPr lang="en-US" altLang="zh-CN" sz="2400">
                <a:latin typeface="微软雅黑" panose="020B0503020204020204" pitchFamily="34" charset="-122"/>
                <a:ea typeface="微软雅黑" panose="020B0503020204020204" pitchFamily="34" charset="-122"/>
              </a:rPr>
              <a:t>32</a:t>
            </a:r>
            <a:r>
              <a:rPr lang="zh-CN" altLang="en-US" sz="2400">
                <a:latin typeface="微软雅黑" panose="020B0503020204020204" pitchFamily="34" charset="-122"/>
                <a:ea typeface="微软雅黑" panose="020B0503020204020204" pitchFamily="34" charset="-122"/>
              </a:rPr>
              <a:t>个省级单位</a:t>
            </a:r>
            <a:endParaRPr lang="zh-CN" altLang="en-US" sz="2400">
              <a:latin typeface="微软雅黑" panose="020B0503020204020204" pitchFamily="34" charset="-122"/>
              <a:ea typeface="微软雅黑" panose="020B0503020204020204" pitchFamily="34" charset="-122"/>
            </a:endParaRPr>
          </a:p>
          <a:p>
            <a:pPr eaLnBrk="1" hangingPunct="1">
              <a:spcBef>
                <a:spcPct val="50000"/>
              </a:spcBef>
            </a:pPr>
            <a:r>
              <a:rPr lang="zh-CN" altLang="en-US" sz="2400">
                <a:latin typeface="微软雅黑" panose="020B0503020204020204" pitchFamily="34" charset="-122"/>
                <a:ea typeface="微软雅黑" panose="020B0503020204020204" pitchFamily="34" charset="-122"/>
              </a:rPr>
              <a:t>农垦、计划单列市等访问所在省的服务器</a:t>
            </a:r>
            <a:endParaRPr lang="zh-CN" altLang="en-US" sz="2400">
              <a:latin typeface="微软雅黑" panose="020B0503020204020204" pitchFamily="34" charset="-122"/>
              <a:ea typeface="微软雅黑" panose="020B0503020204020204" pitchFamily="34" charset="-122"/>
            </a:endParaRPr>
          </a:p>
        </p:txBody>
      </p:sp>
      <p:pic>
        <p:nvPicPr>
          <p:cNvPr id="12293"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1089" y="1052514"/>
            <a:ext cx="58007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p:cNvSpPr>
            <a:spLocks noChangeAspect="1" noChangeArrowheads="1"/>
          </p:cNvSpPr>
          <p:nvPr/>
        </p:nvSpPr>
        <p:spPr bwMode="auto">
          <a:xfrm>
            <a:off x="2351089" y="1052514"/>
            <a:ext cx="58007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11" name="燕尾形 10"/>
          <p:cNvSpPr/>
          <p:nvPr/>
        </p:nvSpPr>
        <p:spPr>
          <a:xfrm flipH="1">
            <a:off x="2095501" y="-1035050"/>
            <a:ext cx="2339975" cy="649287"/>
          </a:xfrm>
          <a:prstGeom prst="chevron">
            <a:avLst/>
          </a:prstGeom>
          <a:solidFill>
            <a:srgbClr val="0070C0"/>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业务范围</a:t>
            </a:r>
            <a:endParaRPr lang="zh-CN" altLang="en-US" sz="2400" dirty="0">
              <a:latin typeface="微软雅黑" panose="020B0503020204020204" pitchFamily="34" charset="-122"/>
              <a:ea typeface="微软雅黑" panose="020B0503020204020204" pitchFamily="34" charset="-122"/>
            </a:endParaRPr>
          </a:p>
        </p:txBody>
      </p:sp>
      <p:sp>
        <p:nvSpPr>
          <p:cNvPr id="12" name="燕尾形 11"/>
          <p:cNvSpPr/>
          <p:nvPr/>
        </p:nvSpPr>
        <p:spPr>
          <a:xfrm flipH="1">
            <a:off x="4238626" y="-1035050"/>
            <a:ext cx="2339975" cy="649287"/>
          </a:xfrm>
          <a:prstGeom prst="chevron">
            <a:avLst/>
          </a:prstGeom>
          <a:solidFill>
            <a:srgbClr val="F4CF04"/>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功能范围</a:t>
            </a:r>
            <a:endParaRPr lang="zh-CN" altLang="en-US" sz="2400" dirty="0">
              <a:latin typeface="微软雅黑" panose="020B0503020204020204" pitchFamily="34" charset="-122"/>
              <a:ea typeface="微软雅黑" panose="020B0503020204020204" pitchFamily="34" charset="-122"/>
            </a:endParaRPr>
          </a:p>
        </p:txBody>
      </p:sp>
      <p:sp>
        <p:nvSpPr>
          <p:cNvPr id="13" name="燕尾形 12"/>
          <p:cNvSpPr/>
          <p:nvPr/>
        </p:nvSpPr>
        <p:spPr>
          <a:xfrm flipH="1">
            <a:off x="6310314" y="-1035050"/>
            <a:ext cx="2339975" cy="649287"/>
          </a:xfrm>
          <a:prstGeom prst="chevron">
            <a:avLst/>
          </a:prstGeom>
          <a:solidFill>
            <a:srgbClr val="A5E159"/>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集成范围</a:t>
            </a:r>
            <a:endParaRPr lang="zh-CN" altLang="en-US" sz="2400" dirty="0">
              <a:latin typeface="微软雅黑" panose="020B0503020204020204" pitchFamily="34" charset="-122"/>
              <a:ea typeface="微软雅黑" panose="020B0503020204020204" pitchFamily="34" charset="-122"/>
            </a:endParaRPr>
          </a:p>
        </p:txBody>
      </p:sp>
      <p:sp>
        <p:nvSpPr>
          <p:cNvPr id="14" name="五边形 13"/>
          <p:cNvSpPr/>
          <p:nvPr/>
        </p:nvSpPr>
        <p:spPr>
          <a:xfrm flipH="1">
            <a:off x="8382001" y="-1035050"/>
            <a:ext cx="2339975" cy="649287"/>
          </a:xfrm>
          <a:prstGeom prst="homePlate">
            <a:avLst/>
          </a:prstGeom>
          <a:solidFill>
            <a:srgbClr val="F50B54"/>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部署范围</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1.03663 0.19444 L 0.04965 0.19398 " pathEditMode="fixed" rAng="0" ptsTypes="AA">
                                      <p:cBhvr>
                                        <p:cTn id="6" dur="500" fill="hold"/>
                                        <p:tgtEl>
                                          <p:spTgt spid="11"/>
                                        </p:tgtEl>
                                        <p:attrNameLst>
                                          <p:attrName>ppt_x</p:attrName>
                                          <p:attrName>ppt_y</p:attrName>
                                        </p:attrNameLst>
                                      </p:cBhvr>
                                      <p:rCtr x="-49358" y="-23"/>
                                    </p:animMotion>
                                  </p:childTnLst>
                                </p:cTn>
                              </p:par>
                              <p:par>
                                <p:cTn id="7" presetID="35" presetClass="path" presetSubtype="0" accel="50000" decel="50000" fill="hold" grpId="0" nodeType="withEffect">
                                  <p:stCondLst>
                                    <p:cond delay="100"/>
                                  </p:stCondLst>
                                  <p:childTnLst>
                                    <p:animMotion origin="layout" path="M 0.99705 0.19444 L 0.02795 0.19398 " pathEditMode="fixed" rAng="0" ptsTypes="AA">
                                      <p:cBhvr>
                                        <p:cTn id="8" dur="500" fill="hold"/>
                                        <p:tgtEl>
                                          <p:spTgt spid="12"/>
                                        </p:tgtEl>
                                        <p:attrNameLst>
                                          <p:attrName>ppt_x</p:attrName>
                                          <p:attrName>ppt_y</p:attrName>
                                        </p:attrNameLst>
                                      </p:cBhvr>
                                      <p:rCtr x="-48455" y="-23"/>
                                    </p:animMotion>
                                  </p:childTnLst>
                                </p:cTn>
                              </p:par>
                              <p:par>
                                <p:cTn id="9" presetID="35" presetClass="path" presetSubtype="0" accel="50000" decel="50000" fill="hold" grpId="0" nodeType="withEffect">
                                  <p:stCondLst>
                                    <p:cond delay="200"/>
                                  </p:stCondLst>
                                  <p:childTnLst>
                                    <p:animMotion origin="layout" path="M 0.96545 0.19444 L 0.02187 0.19398 " pathEditMode="fixed" rAng="0" ptsTypes="AA">
                                      <p:cBhvr>
                                        <p:cTn id="10" dur="500" fill="hold"/>
                                        <p:tgtEl>
                                          <p:spTgt spid="13"/>
                                        </p:tgtEl>
                                        <p:attrNameLst>
                                          <p:attrName>ppt_x</p:attrName>
                                          <p:attrName>ppt_y</p:attrName>
                                        </p:attrNameLst>
                                      </p:cBhvr>
                                      <p:rCtr x="-47188" y="-23"/>
                                    </p:animMotion>
                                  </p:childTnLst>
                                </p:cTn>
                              </p:par>
                              <p:par>
                                <p:cTn id="11" presetID="35" presetClass="path" presetSubtype="0" accel="50000" decel="50000" fill="hold" grpId="0" nodeType="withEffect">
                                  <p:stCondLst>
                                    <p:cond delay="300"/>
                                  </p:stCondLst>
                                  <p:childTnLst>
                                    <p:animMotion origin="layout" path="M 0.93386 0.19444 L -1.38889E-6 0.19398 " pathEditMode="fixed" rAng="0" ptsTypes="AA">
                                      <p:cBhvr>
                                        <p:cTn id="12" dur="500" fill="hold"/>
                                        <p:tgtEl>
                                          <p:spTgt spid="14"/>
                                        </p:tgtEl>
                                        <p:attrNameLst>
                                          <p:attrName>ppt_x</p:attrName>
                                          <p:attrName>ppt_y</p:attrName>
                                        </p:attrNameLst>
                                      </p:cBhvr>
                                      <p:rCtr x="-46701" y="-23"/>
                                    </p:animMotion>
                                  </p:childTnLst>
                                </p:cTn>
                              </p:par>
                            </p:childTnLst>
                          </p:cTn>
                        </p:par>
                        <p:par>
                          <p:cTn id="13" fill="hold">
                            <p:stCondLst>
                              <p:cond delay="500"/>
                            </p:stCondLst>
                            <p:childTnLst>
                              <p:par>
                                <p:cTn id="14" presetID="1" presetClass="emph" presetSubtype="2" fill="hold" nodeType="afterEffect">
                                  <p:stCondLst>
                                    <p:cond delay="0"/>
                                  </p:stCondLst>
                                  <p:childTnLst>
                                    <p:animClr clrSpc="rgb" dir="cw">
                                      <p:cBhvr>
                                        <p:cTn id="15" dur="1000" fill="hold"/>
                                        <p:tgtEl>
                                          <p:spTgt spid="11"/>
                                        </p:tgtEl>
                                        <p:attrNameLst>
                                          <p:attrName>fillcolor</p:attrName>
                                        </p:attrNameLst>
                                      </p:cBhvr>
                                      <p:to>
                                        <a:schemeClr val="bg2"/>
                                      </p:to>
                                    </p:animClr>
                                    <p:set>
                                      <p:cBhvr>
                                        <p:cTn id="16" dur="1000" fill="hold"/>
                                        <p:tgtEl>
                                          <p:spTgt spid="11"/>
                                        </p:tgtEl>
                                        <p:attrNameLst>
                                          <p:attrName>fill.type</p:attrName>
                                        </p:attrNameLst>
                                      </p:cBhvr>
                                      <p:to>
                                        <p:strVal val="solid"/>
                                      </p:to>
                                    </p:set>
                                    <p:set>
                                      <p:cBhvr>
                                        <p:cTn id="17" dur="1000" fill="hold"/>
                                        <p:tgtEl>
                                          <p:spTgt spid="11"/>
                                        </p:tgtEl>
                                        <p:attrNameLst>
                                          <p:attrName>fill.on</p:attrName>
                                        </p:attrNameLst>
                                      </p:cBhvr>
                                      <p:to>
                                        <p:strVal val="true"/>
                                      </p:to>
                                    </p:set>
                                  </p:childTnLst>
                                </p:cTn>
                              </p:par>
                              <p:par>
                                <p:cTn id="18" presetID="1" presetClass="emph" presetSubtype="2" fill="hold" nodeType="withEffect">
                                  <p:stCondLst>
                                    <p:cond delay="0"/>
                                  </p:stCondLst>
                                  <p:childTnLst>
                                    <p:animClr clrSpc="rgb" dir="cw">
                                      <p:cBhvr>
                                        <p:cTn id="19" dur="1000" fill="hold"/>
                                        <p:tgtEl>
                                          <p:spTgt spid="12"/>
                                        </p:tgtEl>
                                        <p:attrNameLst>
                                          <p:attrName>fillcolor</p:attrName>
                                        </p:attrNameLst>
                                      </p:cBhvr>
                                      <p:to>
                                        <a:schemeClr val="bg2"/>
                                      </p:to>
                                    </p:animClr>
                                    <p:set>
                                      <p:cBhvr>
                                        <p:cTn id="20" dur="1000" fill="hold"/>
                                        <p:tgtEl>
                                          <p:spTgt spid="12"/>
                                        </p:tgtEl>
                                        <p:attrNameLst>
                                          <p:attrName>fill.type</p:attrName>
                                        </p:attrNameLst>
                                      </p:cBhvr>
                                      <p:to>
                                        <p:strVal val="solid"/>
                                      </p:to>
                                    </p:set>
                                    <p:set>
                                      <p:cBhvr>
                                        <p:cTn id="21" dur="1000" fill="hold"/>
                                        <p:tgtEl>
                                          <p:spTgt spid="12"/>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1000" fill="hold"/>
                                        <p:tgtEl>
                                          <p:spTgt spid="13"/>
                                        </p:tgtEl>
                                        <p:attrNameLst>
                                          <p:attrName>fillcolor</p:attrName>
                                        </p:attrNameLst>
                                      </p:cBhvr>
                                      <p:to>
                                        <a:schemeClr val="bg2"/>
                                      </p:to>
                                    </p:animClr>
                                    <p:set>
                                      <p:cBhvr>
                                        <p:cTn id="24" dur="1000" fill="hold"/>
                                        <p:tgtEl>
                                          <p:spTgt spid="13"/>
                                        </p:tgtEl>
                                        <p:attrNameLst>
                                          <p:attrName>fill.type</p:attrName>
                                        </p:attrNameLst>
                                      </p:cBhvr>
                                      <p:to>
                                        <p:strVal val="solid"/>
                                      </p:to>
                                    </p:set>
                                    <p:set>
                                      <p:cBhvr>
                                        <p:cTn id="25" dur="1000" fill="hold"/>
                                        <p:tgtEl>
                                          <p:spTgt spid="13"/>
                                        </p:tgtEl>
                                        <p:attrNameLst>
                                          <p:attrName>fill.on</p:attrName>
                                        </p:attrNameLst>
                                      </p:cBhvr>
                                      <p:to>
                                        <p:strVal val="true"/>
                                      </p:to>
                                    </p:set>
                                  </p:childTnLst>
                                </p:cTn>
                              </p:par>
                            </p:childTnLst>
                          </p:cTn>
                        </p:par>
                        <p:par>
                          <p:cTn id="26" fill="hold">
                            <p:stCondLst>
                              <p:cond delay="1500"/>
                            </p:stCondLst>
                            <p:childTnLst>
                              <p:par>
                                <p:cTn id="27" presetID="9" presetClass="entr" presetSubtype="0" fill="hold" nodeType="afterEffect">
                                  <p:stCondLst>
                                    <p:cond delay="0"/>
                                  </p:stCondLst>
                                  <p:childTnLst>
                                    <p:set>
                                      <p:cBhvr>
                                        <p:cTn id="28" dur="1" fill="hold">
                                          <p:stCondLst>
                                            <p:cond delay="0"/>
                                          </p:stCondLst>
                                        </p:cTn>
                                        <p:tgtEl>
                                          <p:spTgt spid="12293"/>
                                        </p:tgtEl>
                                        <p:attrNameLst>
                                          <p:attrName>style.visibility</p:attrName>
                                        </p:attrNameLst>
                                      </p:cBhvr>
                                      <p:to>
                                        <p:strVal val="visible"/>
                                      </p:to>
                                    </p:set>
                                    <p:animEffect transition="in" filter="dissolve">
                                      <p:cBhvr>
                                        <p:cTn id="29" dur="500"/>
                                        <p:tgtEl>
                                          <p:spTgt spid="12293"/>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2292"/>
                                        </p:tgtEl>
                                        <p:attrNameLst>
                                          <p:attrName>style.visibility</p:attrName>
                                        </p:attrNameLst>
                                      </p:cBhvr>
                                      <p:to>
                                        <p:strVal val="visible"/>
                                      </p:to>
                                    </p:set>
                                    <p:anim calcmode="lin" valueType="num">
                                      <p:cBhvr>
                                        <p:cTn id="33" dur="500" fill="hold"/>
                                        <p:tgtEl>
                                          <p:spTgt spid="12292"/>
                                        </p:tgtEl>
                                        <p:attrNameLst>
                                          <p:attrName>ppt_w</p:attrName>
                                        </p:attrNameLst>
                                      </p:cBhvr>
                                      <p:tavLst>
                                        <p:tav tm="0">
                                          <p:val>
                                            <p:fltVal val="0"/>
                                          </p:val>
                                        </p:tav>
                                        <p:tav tm="100000">
                                          <p:val>
                                            <p:strVal val="#ppt_w"/>
                                          </p:val>
                                        </p:tav>
                                      </p:tavLst>
                                    </p:anim>
                                    <p:anim calcmode="lin" valueType="num">
                                      <p:cBhvr>
                                        <p:cTn id="34" dur="500" fill="hold"/>
                                        <p:tgtEl>
                                          <p:spTgt spid="12292"/>
                                        </p:tgtEl>
                                        <p:attrNameLst>
                                          <p:attrName>ppt_h</p:attrName>
                                        </p:attrNameLst>
                                      </p:cBhvr>
                                      <p:tavLst>
                                        <p:tav tm="0">
                                          <p:val>
                                            <p:fltVal val="0"/>
                                          </p:val>
                                        </p:tav>
                                        <p:tav tm="100000">
                                          <p:val>
                                            <p:strVal val="#ppt_h"/>
                                          </p:val>
                                        </p:tav>
                                      </p:tavLst>
                                    </p:anim>
                                    <p:animEffect transition="in" filter="fade">
                                      <p:cBhvr>
                                        <p:cTn id="35"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p:cNvSpPr txBox="1"/>
          <p:nvPr/>
        </p:nvSpPr>
        <p:spPr>
          <a:xfrm>
            <a:off x="5095875" y="2708275"/>
            <a:ext cx="5111750" cy="647700"/>
          </a:xfrm>
          <a:prstGeom prst="rect">
            <a:avLst/>
          </a:prstGeom>
          <a:noFill/>
        </p:spPr>
        <p:txBody>
          <a:bodyPr>
            <a:spAutoFit/>
          </a:bodyPr>
          <a:lstStyle/>
          <a:p>
            <a:pPr algn="ctr" eaLnBrk="1" hangingPunct="1">
              <a:defRPr/>
            </a:pP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二、核心业务流程</a:t>
            </a:r>
            <a:endPar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1524000" y="3429000"/>
            <a:ext cx="12199938" cy="0"/>
          </a:xfrm>
          <a:prstGeom prst="line">
            <a:avLst/>
          </a:prstGeom>
          <a:no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cxnSp>
      <p:sp>
        <p:nvSpPr>
          <p:cNvPr id="15" name="燕尾形 14"/>
          <p:cNvSpPr/>
          <p:nvPr/>
        </p:nvSpPr>
        <p:spPr>
          <a:xfrm>
            <a:off x="10382250" y="3536951"/>
            <a:ext cx="107950" cy="28892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6" name="燕尾形 15"/>
          <p:cNvSpPr/>
          <p:nvPr/>
        </p:nvSpPr>
        <p:spPr>
          <a:xfrm>
            <a:off x="10494963" y="3536951"/>
            <a:ext cx="107950" cy="28892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7" name="矩形 16"/>
          <p:cNvSpPr/>
          <p:nvPr/>
        </p:nvSpPr>
        <p:spPr>
          <a:xfrm>
            <a:off x="6573838" y="3605213"/>
            <a:ext cx="3598862" cy="461962"/>
          </a:xfrm>
          <a:prstGeom prst="rect">
            <a:avLst/>
          </a:prstGeom>
        </p:spPr>
        <p:txBody>
          <a:bodyPr>
            <a:spAutoFit/>
          </a:bodyPr>
          <a:lstStyle/>
          <a:p>
            <a:pPr marL="285750" indent="-285750" eaLnBrk="1" hangingPunct="1">
              <a:buFont typeface="Arial" panose="020B0604020202020204" pitchFamily="34" charset="0"/>
              <a:buChar char="•"/>
              <a:defRPr/>
            </a:pPr>
            <a:r>
              <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rPr>
              <a:t>家庭经济困难学生管理</a:t>
            </a:r>
            <a:endPar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6573838" y="4037013"/>
            <a:ext cx="3598862" cy="461962"/>
          </a:xfrm>
          <a:prstGeom prst="rect">
            <a:avLst/>
          </a:prstGeom>
        </p:spPr>
        <p:txBody>
          <a:bodyPr>
            <a:spAutoFit/>
          </a:bodyPr>
          <a:lstStyle/>
          <a:p>
            <a:pPr marL="285750" indent="-285750" eaLnBrk="1" hangingPunct="1">
              <a:buFont typeface="Arial" panose="020B0604020202020204" pitchFamily="34" charset="0"/>
              <a:buChar char="•"/>
              <a:defRPr/>
            </a:pPr>
            <a:r>
              <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rPr>
              <a:t>中职国家免学费</a:t>
            </a:r>
            <a:endPar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6573838" y="4468813"/>
            <a:ext cx="3598862" cy="461962"/>
          </a:xfrm>
          <a:prstGeom prst="rect">
            <a:avLst/>
          </a:prstGeom>
        </p:spPr>
        <p:txBody>
          <a:bodyPr>
            <a:spAutoFit/>
          </a:bodyPr>
          <a:lstStyle/>
          <a:p>
            <a:pPr marL="285750" indent="-285750" eaLnBrk="1" hangingPunct="1">
              <a:buFont typeface="Arial" panose="020B0604020202020204" pitchFamily="34" charset="0"/>
              <a:buChar char="•"/>
              <a:defRPr/>
            </a:pPr>
            <a:r>
              <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rPr>
              <a:t>中职国家助学金</a:t>
            </a:r>
            <a:endPar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6573838" y="4900613"/>
            <a:ext cx="3598862" cy="461962"/>
          </a:xfrm>
          <a:prstGeom prst="rect">
            <a:avLst/>
          </a:prstGeom>
        </p:spPr>
        <p:txBody>
          <a:bodyPr>
            <a:spAutoFit/>
          </a:bodyPr>
          <a:lstStyle/>
          <a:p>
            <a:pPr marL="285750" indent="-285750" eaLnBrk="1" hangingPunct="1">
              <a:buFont typeface="Arial" panose="020B0604020202020204" pitchFamily="34" charset="0"/>
              <a:buChar char="•"/>
              <a:defRPr/>
            </a:pPr>
            <a:r>
              <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rPr>
              <a:t>财政资金管理</a:t>
            </a:r>
            <a:endPar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7"/>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Scale>
                                      <p:cBhvr>
                                        <p:cTn id="13"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
                                        </p:tgtEl>
                                        <p:attrNameLst>
                                          <p:attrName>ppt_x</p:attrName>
                                          <p:attrName>ppt_y</p:attrName>
                                        </p:attrNameLst>
                                      </p:cBhvr>
                                    </p:animMotion>
                                    <p:animEffect transition="in" filter="fade">
                                      <p:cBhvr>
                                        <p:cTn id="15" dur="1000"/>
                                        <p:tgtEl>
                                          <p:spTgt spid="17"/>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18"/>
                                        </p:tgtEl>
                                        <p:attrNameLst>
                                          <p:attrName>style.visibility</p:attrName>
                                        </p:attrNameLst>
                                      </p:cBhvr>
                                      <p:to>
                                        <p:strVal val="visible"/>
                                      </p:to>
                                    </p:set>
                                    <p:animScale>
                                      <p:cBhvr>
                                        <p:cTn id="18"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8"/>
                                        </p:tgtEl>
                                        <p:attrNameLst>
                                          <p:attrName>ppt_x</p:attrName>
                                          <p:attrName>ppt_y</p:attrName>
                                        </p:attrNameLst>
                                      </p:cBhvr>
                                    </p:animMotion>
                                    <p:animEffect transition="in" filter="fade">
                                      <p:cBhvr>
                                        <p:cTn id="20" dur="1000"/>
                                        <p:tgtEl>
                                          <p:spTgt spid="18"/>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19"/>
                                        </p:tgtEl>
                                        <p:attrNameLst>
                                          <p:attrName>style.visibility</p:attrName>
                                        </p:attrNameLst>
                                      </p:cBhvr>
                                      <p:to>
                                        <p:strVal val="visible"/>
                                      </p:to>
                                    </p:set>
                                    <p:animScale>
                                      <p:cBhvr>
                                        <p:cTn id="23"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9"/>
                                        </p:tgtEl>
                                        <p:attrNameLst>
                                          <p:attrName>ppt_x</p:attrName>
                                          <p:attrName>ppt_y</p:attrName>
                                        </p:attrNameLst>
                                      </p:cBhvr>
                                    </p:animMotion>
                                    <p:animEffect transition="in" filter="fade">
                                      <p:cBhvr>
                                        <p:cTn id="25" dur="1000"/>
                                        <p:tgtEl>
                                          <p:spTgt spid="19"/>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20"/>
                                        </p:tgtEl>
                                        <p:attrNameLst>
                                          <p:attrName>style.visibility</p:attrName>
                                        </p:attrNameLst>
                                      </p:cBhvr>
                                      <p:to>
                                        <p:strVal val="visible"/>
                                      </p:to>
                                    </p:set>
                                    <p:animScale>
                                      <p:cBhvr>
                                        <p:cTn id="28"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0"/>
                                        </p:tgtEl>
                                        <p:attrNameLst>
                                          <p:attrName>ppt_x</p:attrName>
                                          <p:attrName>ppt_y</p:attrName>
                                        </p:attrNameLst>
                                      </p:cBhvr>
                                    </p:animMotion>
                                    <p:animEffect transition="in" filter="fade">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r>
              <a:rPr lang="zh-CN" altLang="en-US">
                <a:latin typeface="幼圆" panose="02010509060101010101" pitchFamily="49" charset="-122"/>
                <a:ea typeface="幼圆" panose="02010509060101010101" pitchFamily="49" charset="-122"/>
              </a:rPr>
              <a:t>在校生信息查看</a:t>
            </a:r>
            <a:endParaRPr lang="zh-CN" altLang="en-US">
              <a:latin typeface="幼圆" panose="02010509060101010101" pitchFamily="49" charset="-122"/>
              <a:ea typeface="幼圆" panose="02010509060101010101" pitchFamily="49" charset="-122"/>
            </a:endParaRPr>
          </a:p>
        </p:txBody>
      </p:sp>
      <p:sp>
        <p:nvSpPr>
          <p:cNvPr id="20483" name="内容占位符 2"/>
          <p:cNvSpPr>
            <a:spLocks noGrp="1"/>
          </p:cNvSpPr>
          <p:nvPr>
            <p:ph sz="half" idx="1"/>
          </p:nvPr>
        </p:nvSpPr>
        <p:spPr>
          <a:xfrm>
            <a:off x="1981200" y="1484313"/>
            <a:ext cx="8229600" cy="4641850"/>
          </a:xfrm>
        </p:spPr>
        <p:txBody>
          <a:bodyPr/>
          <a:lstStyle/>
          <a:p>
            <a:r>
              <a:rPr lang="zh-CN" altLang="en-US"/>
              <a:t>在校生信息查看中的学生信息均从学籍系统中取得。</a:t>
            </a:r>
            <a:endParaRPr lang="en-US" altLang="zh-CN"/>
          </a:p>
          <a:p>
            <a:r>
              <a:rPr lang="zh-CN" altLang="en-US"/>
              <a:t>当天修改学籍系统中学生基本信息，会在零点同步到资助系统在校生信息中。</a:t>
            </a:r>
            <a:endParaRPr lang="en-US" altLang="zh-CN"/>
          </a:p>
          <a:p>
            <a:endParaRPr lang="en-US" altLang="zh-CN"/>
          </a:p>
          <a:p>
            <a:r>
              <a:rPr lang="zh-CN" altLang="en-US"/>
              <a:t>资助系统数据交换流程：学籍数据库→基础库→资助数据库。数据源是学籍数据库，资助数据库只同步基本信息无法修改，且必须与基础库数据保持一致。</a:t>
            </a:r>
            <a:endParaRPr lang="zh-CN" altLang="en-US"/>
          </a:p>
          <a:p>
            <a:endParaRPr lang="zh-CN" altLang="en-US"/>
          </a:p>
        </p:txBody>
      </p:sp>
      <p:sp>
        <p:nvSpPr>
          <p:cNvPr id="4" name="矩形 3"/>
          <p:cNvSpPr/>
          <p:nvPr/>
        </p:nvSpPr>
        <p:spPr>
          <a:xfrm>
            <a:off x="2381251" y="3500439"/>
            <a:ext cx="7643813" cy="2428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3200" dirty="0">
                <a:solidFill>
                  <a:schemeClr val="tx1">
                    <a:lumMod val="95000"/>
                    <a:lumOff val="5000"/>
                  </a:schemeClr>
                </a:solidFill>
              </a:rPr>
              <a:t>资助系统数据交换流程：学籍数据库→基础库→资助数据库。数据源是学籍数据库，资助数据库只同步基本信息无法修改，且必须与基础库数据保持一致。</a:t>
            </a:r>
            <a:endParaRPr lang="zh-CN" altLang="en-US" sz="3200" dirty="0">
              <a:solidFill>
                <a:schemeClr val="tx1">
                  <a:lumMod val="95000"/>
                  <a:lumOff val="5000"/>
                </a:schemeClr>
              </a:solidFill>
            </a:endParaRPr>
          </a:p>
        </p:txBody>
      </p:sp>
    </p:spTree>
  </p:cSld>
  <p:clrMapOvr>
    <a:masterClrMapping/>
  </p:clrMapOvr>
  <p:transition spd="med">
    <p:pull dir="ru"/>
  </p:transition>
</p:sld>
</file>

<file path=ppt/theme/theme1.xml><?xml version="1.0" encoding="utf-8"?>
<a:theme xmlns:a="http://schemas.openxmlformats.org/drawingml/2006/main" name="上海Nordri专业商务幻灯演示设计">
  <a:themeElements>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上海Nordri专业商务幻灯演示设计">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B79CE"/>
        </a:solidFill>
      </a:spPr>
      <a:bodyPr anchor="ctr"/>
      <a:lstStyle>
        <a:defPPr algn="l">
          <a:defRPr sz="2000" dirty="0">
            <a:solidFill>
              <a:schemeClr val="bg1"/>
            </a:solidFill>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上海Nordri专业商务幻灯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6011</Words>
  <Application>WPS 演示</Application>
  <PresentationFormat>宽屏</PresentationFormat>
  <Paragraphs>480</Paragraphs>
  <Slides>52</Slides>
  <Notes>22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10</vt:i4>
      </vt:variant>
      <vt:variant>
        <vt:lpstr>幻灯片标题</vt:lpstr>
      </vt:variant>
      <vt:variant>
        <vt:i4>52</vt:i4>
      </vt:variant>
    </vt:vector>
  </HeadingPairs>
  <TitlesOfParts>
    <vt:vector size="73" baseType="lpstr">
      <vt:lpstr>Arial</vt:lpstr>
      <vt:lpstr>宋体</vt:lpstr>
      <vt:lpstr>Wingdings</vt:lpstr>
      <vt:lpstr>黑体</vt:lpstr>
      <vt:lpstr>微软雅黑</vt:lpstr>
      <vt:lpstr>Times New Roman</vt:lpstr>
      <vt:lpstr>华文细黑</vt:lpstr>
      <vt:lpstr>幼圆</vt:lpstr>
      <vt:lpstr>Baskerville Old Face</vt:lpstr>
      <vt:lpstr>Arial Unicode MS</vt:lpstr>
      <vt:lpstr>上海Nordri专业商务幻灯演示设计</vt:lpstr>
      <vt:lpstr>Visio.Drawing.11</vt:lpstr>
      <vt:lpstr>Visio.Drawing.11</vt:lpstr>
      <vt:lpstr>Visio.Drawing.11</vt:lpstr>
      <vt:lpstr>Visio.Drawing.11</vt:lpstr>
      <vt:lpstr>Visio.Drawing.11</vt:lpstr>
      <vt:lpstr>Visio.Drawing.11</vt:lpstr>
      <vt:lpstr>Visio.Drawing.11</vt:lpstr>
      <vt:lpstr>Visio.Drawing.11</vt:lpstr>
      <vt:lpstr>Visio.Drawing.15</vt:lpstr>
      <vt:lpstr>Visio.Drawing.15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在校生信息查看</vt:lpstr>
      <vt:lpstr>家庭经济信息录入</vt:lpstr>
      <vt:lpstr>家庭经济困难学生管理</vt:lpstr>
      <vt:lpstr>中职国家免学费</vt:lpstr>
      <vt:lpstr>中职国家助学金</vt:lpstr>
      <vt:lpstr>中职国家助学金</vt:lpstr>
      <vt:lpstr>中职国家助学金</vt:lpstr>
      <vt:lpstr>中职助学金分档管理</vt:lpstr>
      <vt:lpstr>中职助学金分档管理</vt:lpstr>
      <vt:lpstr>中职国家奖学金</vt:lpstr>
      <vt:lpstr>中职国家奖学金</vt:lpstr>
      <vt:lpstr>地方资助 </vt:lpstr>
      <vt:lpstr>财政资金管理</vt:lpstr>
      <vt:lpstr>核心业务流程-财政资金管理</vt:lpstr>
      <vt:lpstr>核心业务流程-财政资金管理</vt:lpstr>
      <vt:lpstr>核心业务流程-财政资金步骤</vt:lpstr>
      <vt:lpstr>部委对接功能</vt:lpstr>
      <vt:lpstr>信息查询-重点保障人群情况查询</vt:lpstr>
      <vt:lpstr>信息查询-重点保障人群情况查询</vt:lpstr>
      <vt:lpstr>信息查询-重点保障人群情况查询</vt:lpstr>
      <vt:lpstr>信息查询-重点保障人群情况查询</vt:lpstr>
      <vt:lpstr>信息查询-重点保障人群情况查询</vt:lpstr>
      <vt:lpstr>综合查询-本地户籍外地就读</vt:lpstr>
      <vt:lpstr>综合查询-本地户籍外地就读</vt:lpstr>
      <vt:lpstr>未受助原因查看（助学金、免学费）</vt:lpstr>
      <vt:lpstr>未受助原因填报（助学金、免学费）</vt:lpstr>
      <vt:lpstr>未受助原因-查询、填报</vt:lpstr>
      <vt:lpstr>未受助原因-查询、填报</vt:lpstr>
      <vt:lpstr>部委对接功能</vt:lpstr>
      <vt:lpstr>PowerPoint 演示文稿</vt:lpstr>
      <vt:lpstr>五、常见问题</vt:lpstr>
      <vt:lpstr>五、常见问题</vt:lpstr>
      <vt:lpstr>五、常见问题</vt:lpstr>
      <vt:lpstr>五、常见问题</vt:lpstr>
      <vt:lpstr>五、常见问题</vt:lpstr>
      <vt:lpstr>五、常见问题</vt:lpstr>
      <vt:lpstr>五、常见问题</vt:lpstr>
      <vt:lpstr>五、常见问题</vt:lpstr>
      <vt:lpstr>五、常见问题</vt:lpstr>
      <vt:lpstr>五、常见问题</vt:lpstr>
      <vt:lpstr>五、常见问题</vt:lpstr>
      <vt:lpstr>常见问题</vt:lpstr>
      <vt:lpstr>问题反馈</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NordriDesign</dc:creator>
  <cp:keywords>ppt幻灯设计/ppt模板设计</cp:keywords>
  <dc:description>nordridesign.com</dc:description>
  <cp:lastModifiedBy>孟晓雨</cp:lastModifiedBy>
  <cp:revision>800</cp:revision>
  <dcterms:created xsi:type="dcterms:W3CDTF">2007-10-21T01:27:00Z</dcterms:created>
  <dcterms:modified xsi:type="dcterms:W3CDTF">2020-04-09T08:12:54Z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