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8" r:id="rId3"/>
    <p:sldId id="272" r:id="rId4"/>
    <p:sldId id="317" r:id="rId5"/>
    <p:sldId id="318" r:id="rId6"/>
    <p:sldId id="319" r:id="rId7"/>
    <p:sldId id="320" r:id="rId8"/>
    <p:sldId id="294" r:id="rId9"/>
    <p:sldId id="295" r:id="rId10"/>
    <p:sldId id="296" r:id="rId11"/>
    <p:sldId id="291" r:id="rId12"/>
    <p:sldId id="316" r:id="rId13"/>
    <p:sldId id="293" r:id="rId14"/>
    <p:sldId id="297" r:id="rId15"/>
    <p:sldId id="298" r:id="rId16"/>
    <p:sldId id="322" r:id="rId17"/>
    <p:sldId id="323" r:id="rId18"/>
    <p:sldId id="299" r:id="rId19"/>
    <p:sldId id="301" r:id="rId20"/>
    <p:sldId id="300" r:id="rId21"/>
    <p:sldId id="302" r:id="rId22"/>
    <p:sldId id="312" r:id="rId23"/>
    <p:sldId id="313" r:id="rId24"/>
    <p:sldId id="314" r:id="rId25"/>
    <p:sldId id="321" r:id="rId26"/>
    <p:sldId id="315" r:id="rId27"/>
    <p:sldId id="280" r:id="rId28"/>
    <p:sldId id="259"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0" y="-6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C1BBB4-1D37-429A-AD30-3858AD009BAB}" type="datetimeFigureOut">
              <a:rPr lang="zh-CN" altLang="en-US" smtClean="0"/>
              <a:pPr/>
              <a:t>2017-08-28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9C4A7-9860-47D6-8C96-D22DA65C3A69}" type="slidenum">
              <a:rPr lang="zh-CN" altLang="en-US" smtClean="0"/>
              <a:pPr/>
              <a:t>‹#›</a:t>
            </a:fld>
            <a:endParaRPr lang="zh-CN" altLang="en-US"/>
          </a:p>
        </p:txBody>
      </p:sp>
    </p:spTree>
    <p:extLst>
      <p:ext uri="{BB962C8B-B14F-4D97-AF65-F5344CB8AC3E}">
        <p14:creationId xmlns="" xmlns:p14="http://schemas.microsoft.com/office/powerpoint/2010/main" val="122327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1</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24</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25</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26</a:t>
            </a:fld>
            <a:endParaRPr lang="zh-CN" altLang="en-US"/>
          </a:p>
        </p:txBody>
      </p:sp>
    </p:spTree>
    <p:extLst>
      <p:ext uri="{BB962C8B-B14F-4D97-AF65-F5344CB8AC3E}">
        <p14:creationId xmlns="" xmlns:p14="http://schemas.microsoft.com/office/powerpoint/2010/main" val="12827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3</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7</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14</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20</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21</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22</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F9C4A7-9860-47D6-8C96-D22DA65C3A69}" type="slidenum">
              <a:rPr lang="zh-CN" altLang="en-US" smtClean="0"/>
              <a:pPr/>
              <a:t>23</a:t>
            </a:fld>
            <a:endParaRPr lang="zh-CN" altLang="en-US"/>
          </a:p>
        </p:txBody>
      </p:sp>
    </p:spTree>
    <p:extLst>
      <p:ext uri="{BB962C8B-B14F-4D97-AF65-F5344CB8AC3E}">
        <p14:creationId xmlns="" xmlns:p14="http://schemas.microsoft.com/office/powerpoint/2010/main" val="189799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pattFill prst="narHorz">
          <a:fgClr>
            <a:schemeClr val="bg2"/>
          </a:fgClr>
          <a:bgClr>
            <a:schemeClr val="bg1"/>
          </a:bgClr>
        </a:pattFill>
        <a:effectLst/>
      </p:bgPr>
    </p:bg>
    <p:spTree>
      <p:nvGrpSpPr>
        <p:cNvPr id="1" name=""/>
        <p:cNvGrpSpPr/>
        <p:nvPr/>
      </p:nvGrpSpPr>
      <p:grpSpPr>
        <a:xfrm>
          <a:off x="0" y="0"/>
          <a:ext cx="0" cy="0"/>
          <a:chOff x="0" y="0"/>
          <a:chExt cx="0" cy="0"/>
        </a:xfrm>
      </p:grpSpPr>
      <p:grpSp>
        <p:nvGrpSpPr>
          <p:cNvPr id="3157" name="Group 85"/>
          <p:cNvGrpSpPr>
            <a:grpSpLocks/>
          </p:cNvGrpSpPr>
          <p:nvPr userDrawn="1"/>
        </p:nvGrpSpPr>
        <p:grpSpPr bwMode="auto">
          <a:xfrm>
            <a:off x="5148263" y="1088231"/>
            <a:ext cx="3744912" cy="2862263"/>
            <a:chOff x="2789" y="890"/>
            <a:chExt cx="2722" cy="2721"/>
          </a:xfrm>
        </p:grpSpPr>
        <p:sp>
          <p:nvSpPr>
            <p:cNvPr id="3158" name="AutoShape 86"/>
            <p:cNvSpPr>
              <a:spLocks noChangeArrowheads="1"/>
            </p:cNvSpPr>
            <p:nvPr userDrawn="1"/>
          </p:nvSpPr>
          <p:spPr bwMode="ltGray">
            <a:xfrm>
              <a:off x="2789" y="894"/>
              <a:ext cx="2722" cy="2684"/>
            </a:xfrm>
            <a:custGeom>
              <a:avLst/>
              <a:gdLst>
                <a:gd name="G0" fmla="+- 320 0 0"/>
                <a:gd name="G1" fmla="+- 21600 0 320"/>
                <a:gd name="G2" fmla="+- 21600 0 32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3159" name="Freeform 87"/>
            <p:cNvSpPr>
              <a:spLocks/>
            </p:cNvSpPr>
            <p:nvPr userDrawn="1"/>
          </p:nvSpPr>
          <p:spPr bwMode="ltGray">
            <a:xfrm>
              <a:off x="3196" y="3082"/>
              <a:ext cx="325" cy="244"/>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0" name="Freeform 88"/>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1" name="Freeform 89"/>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Lst>
              <a:ahLst/>
              <a:cxnLst>
                <a:cxn ang="0">
                  <a:pos x="T0" y="T1"/>
                </a:cxn>
                <a:cxn ang="0">
                  <a:pos x="T2" y="T3"/>
                </a:cxn>
                <a:cxn ang="0">
                  <a:pos x="T4" y="T5"/>
                </a:cxn>
                <a:cxn ang="0">
                  <a:pos x="T6" y="T7"/>
                </a:cxn>
                <a:cxn ang="0">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2" name="Freeform 90"/>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3" name="Freeform 91"/>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4" name="Freeform 92"/>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5" name="Freeform 93"/>
            <p:cNvSpPr>
              <a:spLocks/>
            </p:cNvSpPr>
            <p:nvPr userDrawn="1"/>
          </p:nvSpPr>
          <p:spPr bwMode="ltGray">
            <a:xfrm>
              <a:off x="4170" y="1008"/>
              <a:ext cx="655" cy="192"/>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6" name="Freeform 94"/>
            <p:cNvSpPr>
              <a:spLocks/>
            </p:cNvSpPr>
            <p:nvPr userDrawn="1"/>
          </p:nvSpPr>
          <p:spPr bwMode="ltGray">
            <a:xfrm>
              <a:off x="4322" y="1276"/>
              <a:ext cx="504" cy="82"/>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7" name="Freeform 95"/>
            <p:cNvSpPr>
              <a:spLocks/>
            </p:cNvSpPr>
            <p:nvPr userDrawn="1"/>
          </p:nvSpPr>
          <p:spPr bwMode="ltGray">
            <a:xfrm>
              <a:off x="4043" y="890"/>
              <a:ext cx="204" cy="247"/>
            </a:xfrm>
            <a:custGeom>
              <a:avLst/>
              <a:gdLst>
                <a:gd name="T0" fmla="*/ 0 w 228"/>
                <a:gd name="T1" fmla="*/ 276 h 276"/>
                <a:gd name="T2" fmla="*/ 156 w 228"/>
                <a:gd name="T3" fmla="*/ 38 h 276"/>
                <a:gd name="T4" fmla="*/ 211 w 228"/>
                <a:gd name="T5" fmla="*/ 47 h 276"/>
                <a:gd name="T6" fmla="*/ 52 w 228"/>
                <a:gd name="T7" fmla="*/ 268 h 276"/>
              </a:gdLst>
              <a:ahLst/>
              <a:cxnLst>
                <a:cxn ang="0">
                  <a:pos x="T0" y="T1"/>
                </a:cxn>
                <a:cxn ang="0">
                  <a:pos x="T2" y="T3"/>
                </a:cxn>
                <a:cxn ang="0">
                  <a:pos x="T4" y="T5"/>
                </a:cxn>
                <a:cxn ang="0">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8" name="Freeform 96"/>
            <p:cNvSpPr>
              <a:spLocks/>
            </p:cNvSpPr>
            <p:nvPr userDrawn="1"/>
          </p:nvSpPr>
          <p:spPr bwMode="ltGray">
            <a:xfrm>
              <a:off x="3854" y="915"/>
              <a:ext cx="67" cy="287"/>
            </a:xfrm>
            <a:custGeom>
              <a:avLst/>
              <a:gdLst>
                <a:gd name="T0" fmla="*/ 1 w 75"/>
                <a:gd name="T1" fmla="*/ 46 h 320"/>
                <a:gd name="T2" fmla="*/ 36 w 75"/>
                <a:gd name="T3" fmla="*/ 285 h 320"/>
                <a:gd name="T4" fmla="*/ 74 w 75"/>
                <a:gd name="T5" fmla="*/ 266 h 320"/>
                <a:gd name="T6" fmla="*/ 28 w 75"/>
                <a:gd name="T7" fmla="*/ 37 h 320"/>
                <a:gd name="T8" fmla="*/ 1 w 75"/>
                <a:gd name="T9" fmla="*/ 46 h 320"/>
              </a:gdLst>
              <a:ahLst/>
              <a:cxnLst>
                <a:cxn ang="0">
                  <a:pos x="T0" y="T1"/>
                </a:cxn>
                <a:cxn ang="0">
                  <a:pos x="T2" y="T3"/>
                </a:cxn>
                <a:cxn ang="0">
                  <a:pos x="T4" y="T5"/>
                </a:cxn>
                <a:cxn ang="0">
                  <a:pos x="T6" y="T7"/>
                </a:cxn>
                <a:cxn ang="0">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9" name="Freeform 97"/>
            <p:cNvSpPr>
              <a:spLocks/>
            </p:cNvSpPr>
            <p:nvPr userDrawn="1"/>
          </p:nvSpPr>
          <p:spPr bwMode="ltGray">
            <a:xfrm>
              <a:off x="3319" y="1736"/>
              <a:ext cx="1687" cy="60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0" name="Freeform 98"/>
            <p:cNvSpPr>
              <a:spLocks/>
            </p:cNvSpPr>
            <p:nvPr userDrawn="1"/>
          </p:nvSpPr>
          <p:spPr bwMode="ltGray">
            <a:xfrm>
              <a:off x="2898" y="1874"/>
              <a:ext cx="2576" cy="1099"/>
            </a:xfrm>
            <a:custGeom>
              <a:avLst/>
              <a:gdLst>
                <a:gd name="T0" fmla="*/ 53 w 2876"/>
                <a:gd name="T1" fmla="*/ 779 h 1226"/>
                <a:gd name="T2" fmla="*/ 62 w 2876"/>
                <a:gd name="T3" fmla="*/ 788 h 1226"/>
                <a:gd name="T4" fmla="*/ 428 w 2876"/>
                <a:gd name="T5" fmla="*/ 1062 h 1226"/>
                <a:gd name="T6" fmla="*/ 931 w 2876"/>
                <a:gd name="T7" fmla="*/ 1153 h 1226"/>
                <a:gd name="T8" fmla="*/ 1534 w 2876"/>
                <a:gd name="T9" fmla="*/ 1126 h 1226"/>
                <a:gd name="T10" fmla="*/ 2147 w 2876"/>
                <a:gd name="T11" fmla="*/ 907 h 1226"/>
                <a:gd name="T12" fmla="*/ 2600 w 2876"/>
                <a:gd name="T13" fmla="*/ 532 h 1226"/>
                <a:gd name="T14" fmla="*/ 2833 w 2876"/>
                <a:gd name="T15" fmla="*/ 65 h 1226"/>
                <a:gd name="T16" fmla="*/ 2860 w 2876"/>
                <a:gd name="T17" fmla="*/ 139 h 1226"/>
                <a:gd name="T18" fmla="*/ 2787 w 2876"/>
                <a:gd name="T19" fmla="*/ 340 h 1226"/>
                <a:gd name="T20" fmla="*/ 2600 w 2876"/>
                <a:gd name="T21" fmla="*/ 622 h 1226"/>
                <a:gd name="T22" fmla="*/ 2146 w 2876"/>
                <a:gd name="T23" fmla="*/ 985 h 1226"/>
                <a:gd name="T24" fmla="*/ 1553 w 2876"/>
                <a:gd name="T25" fmla="*/ 1181 h 1226"/>
                <a:gd name="T26" fmla="*/ 949 w 2876"/>
                <a:gd name="T27" fmla="*/ 1217 h 1226"/>
                <a:gd name="T28" fmla="*/ 437 w 2876"/>
                <a:gd name="T29" fmla="*/ 1126 h 1226"/>
                <a:gd name="T30" fmla="*/ 145 w 2876"/>
                <a:gd name="T31" fmla="*/ 943 h 1226"/>
                <a:gd name="T32" fmla="*/ 53 w 2876"/>
                <a:gd name="T33" fmla="*/ 77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1" name="Freeform 99"/>
            <p:cNvSpPr>
              <a:spLocks/>
            </p:cNvSpPr>
            <p:nvPr userDrawn="1"/>
          </p:nvSpPr>
          <p:spPr bwMode="ltGray">
            <a:xfrm>
              <a:off x="3473" y="2703"/>
              <a:ext cx="1961" cy="706"/>
            </a:xfrm>
            <a:custGeom>
              <a:avLst/>
              <a:gdLst>
                <a:gd name="T0" fmla="*/ 7 w 2189"/>
                <a:gd name="T1" fmla="*/ 650 h 788"/>
                <a:gd name="T2" fmla="*/ 143 w 2189"/>
                <a:gd name="T3" fmla="*/ 695 h 788"/>
                <a:gd name="T4" fmla="*/ 572 w 2189"/>
                <a:gd name="T5" fmla="*/ 722 h 788"/>
                <a:gd name="T6" fmla="*/ 993 w 2189"/>
                <a:gd name="T7" fmla="*/ 676 h 788"/>
                <a:gd name="T8" fmla="*/ 1532 w 2189"/>
                <a:gd name="T9" fmla="*/ 484 h 788"/>
                <a:gd name="T10" fmla="*/ 1925 w 2189"/>
                <a:gd name="T11" fmla="*/ 219 h 788"/>
                <a:gd name="T12" fmla="*/ 2163 w 2189"/>
                <a:gd name="T13" fmla="*/ 9 h 788"/>
                <a:gd name="T14" fmla="*/ 2081 w 2189"/>
                <a:gd name="T15" fmla="*/ 164 h 788"/>
                <a:gd name="T16" fmla="*/ 1898 w 2189"/>
                <a:gd name="T17" fmla="*/ 320 h 788"/>
                <a:gd name="T18" fmla="*/ 1514 w 2189"/>
                <a:gd name="T19" fmla="*/ 558 h 788"/>
                <a:gd name="T20" fmla="*/ 1039 w 2189"/>
                <a:gd name="T21" fmla="*/ 731 h 788"/>
                <a:gd name="T22" fmla="*/ 591 w 2189"/>
                <a:gd name="T23" fmla="*/ 786 h 788"/>
                <a:gd name="T24" fmla="*/ 98 w 2189"/>
                <a:gd name="T25" fmla="*/ 741 h 788"/>
                <a:gd name="T26" fmla="*/ 7 w 2189"/>
                <a:gd name="T27" fmla="*/ 65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2" name="Freeform 100"/>
            <p:cNvSpPr>
              <a:spLocks/>
            </p:cNvSpPr>
            <p:nvPr userDrawn="1"/>
          </p:nvSpPr>
          <p:spPr bwMode="ltGray">
            <a:xfrm>
              <a:off x="4198" y="1089"/>
              <a:ext cx="1273" cy="1017"/>
            </a:xfrm>
            <a:custGeom>
              <a:avLst/>
              <a:gdLst>
                <a:gd name="T0" fmla="*/ 287 w 1421"/>
                <a:gd name="T1" fmla="*/ 318 h 1134"/>
                <a:gd name="T2" fmla="*/ 259 w 1421"/>
                <a:gd name="T3" fmla="*/ 294 h 1134"/>
                <a:gd name="T4" fmla="*/ 214 w 1421"/>
                <a:gd name="T5" fmla="*/ 384 h 1134"/>
                <a:gd name="T6" fmla="*/ 121 w 1421"/>
                <a:gd name="T7" fmla="*/ 423 h 1134"/>
                <a:gd name="T8" fmla="*/ 79 w 1421"/>
                <a:gd name="T9" fmla="*/ 387 h 1134"/>
                <a:gd name="T10" fmla="*/ 46 w 1421"/>
                <a:gd name="T11" fmla="*/ 420 h 1134"/>
                <a:gd name="T12" fmla="*/ 15 w 1421"/>
                <a:gd name="T13" fmla="*/ 454 h 1134"/>
                <a:gd name="T14" fmla="*/ 151 w 1421"/>
                <a:gd name="T15" fmla="*/ 454 h 1134"/>
                <a:gd name="T16" fmla="*/ 46 w 1421"/>
                <a:gd name="T17" fmla="*/ 561 h 1134"/>
                <a:gd name="T18" fmla="*/ 7 w 1421"/>
                <a:gd name="T19" fmla="*/ 654 h 1134"/>
                <a:gd name="T20" fmla="*/ 46 w 1421"/>
                <a:gd name="T21" fmla="*/ 753 h 1134"/>
                <a:gd name="T22" fmla="*/ 85 w 1421"/>
                <a:gd name="T23" fmla="*/ 795 h 1134"/>
                <a:gd name="T24" fmla="*/ 16 w 1421"/>
                <a:gd name="T25" fmla="*/ 822 h 1134"/>
                <a:gd name="T26" fmla="*/ 196 w 1421"/>
                <a:gd name="T27" fmla="*/ 801 h 1134"/>
                <a:gd name="T28" fmla="*/ 82 w 1421"/>
                <a:gd name="T29" fmla="*/ 1068 h 1134"/>
                <a:gd name="T30" fmla="*/ 118 w 1421"/>
                <a:gd name="T31" fmla="*/ 1101 h 1134"/>
                <a:gd name="T32" fmla="*/ 241 w 1421"/>
                <a:gd name="T33" fmla="*/ 862 h 1134"/>
                <a:gd name="T34" fmla="*/ 295 w 1421"/>
                <a:gd name="T35" fmla="*/ 816 h 1134"/>
                <a:gd name="T36" fmla="*/ 250 w 1421"/>
                <a:gd name="T37" fmla="*/ 732 h 1134"/>
                <a:gd name="T38" fmla="*/ 287 w 1421"/>
                <a:gd name="T39" fmla="*/ 771 h 1134"/>
                <a:gd name="T40" fmla="*/ 610 w 1421"/>
                <a:gd name="T41" fmla="*/ 696 h 1134"/>
                <a:gd name="T42" fmla="*/ 820 w 1421"/>
                <a:gd name="T43" fmla="*/ 810 h 1134"/>
                <a:gd name="T44" fmla="*/ 967 w 1421"/>
                <a:gd name="T45" fmla="*/ 998 h 1134"/>
                <a:gd name="T46" fmla="*/ 997 w 1421"/>
                <a:gd name="T47" fmla="*/ 963 h 1134"/>
                <a:gd name="T48" fmla="*/ 1348 w 1421"/>
                <a:gd name="T49" fmla="*/ 1029 h 1134"/>
                <a:gd name="T50" fmla="*/ 1300 w 1421"/>
                <a:gd name="T51" fmla="*/ 960 h 1134"/>
                <a:gd name="T52" fmla="*/ 1336 w 1421"/>
                <a:gd name="T53" fmla="*/ 785 h 1134"/>
                <a:gd name="T54" fmla="*/ 1162 w 1421"/>
                <a:gd name="T55" fmla="*/ 456 h 1134"/>
                <a:gd name="T56" fmla="*/ 1007 w 1421"/>
                <a:gd name="T57" fmla="*/ 227 h 1134"/>
                <a:gd name="T58" fmla="*/ 860 w 1421"/>
                <a:gd name="T59" fmla="*/ 99 h 1134"/>
                <a:gd name="T60" fmla="*/ 664 w 1421"/>
                <a:gd name="T61" fmla="*/ 0 h 1134"/>
                <a:gd name="T62" fmla="*/ 695 w 1421"/>
                <a:gd name="T63" fmla="*/ 91 h 1134"/>
                <a:gd name="T64" fmla="*/ 520 w 1421"/>
                <a:gd name="T65" fmla="*/ 15 h 1134"/>
                <a:gd name="T66" fmla="*/ 469 w 1421"/>
                <a:gd name="T67" fmla="*/ 93 h 1134"/>
                <a:gd name="T68" fmla="*/ 430 w 1421"/>
                <a:gd name="T69" fmla="*/ 189 h 1134"/>
                <a:gd name="T70" fmla="*/ 712 w 1421"/>
                <a:gd name="T71" fmla="*/ 234 h 1134"/>
                <a:gd name="T72" fmla="*/ 634 w 1421"/>
                <a:gd name="T73" fmla="*/ 342 h 1134"/>
                <a:gd name="T74" fmla="*/ 565 w 1421"/>
                <a:gd name="T75" fmla="*/ 363 h 1134"/>
                <a:gd name="T76" fmla="*/ 423 w 1421"/>
                <a:gd name="T77" fmla="*/ 318 h 1134"/>
                <a:gd name="T78" fmla="*/ 283 w 1421"/>
                <a:gd name="T79" fmla="*/ 2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3" name="Freeform 101"/>
            <p:cNvSpPr>
              <a:spLocks/>
            </p:cNvSpPr>
            <p:nvPr userDrawn="1"/>
          </p:nvSpPr>
          <p:spPr bwMode="ltGray">
            <a:xfrm>
              <a:off x="4408" y="1097"/>
              <a:ext cx="209" cy="188"/>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4" name="Freeform 102"/>
            <p:cNvSpPr>
              <a:spLocks/>
            </p:cNvSpPr>
            <p:nvPr userDrawn="1"/>
          </p:nvSpPr>
          <p:spPr bwMode="ltGray">
            <a:xfrm>
              <a:off x="4043" y="1045"/>
              <a:ext cx="451" cy="348"/>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5" name="Freeform 103"/>
            <p:cNvSpPr>
              <a:spLocks/>
            </p:cNvSpPr>
            <p:nvPr userDrawn="1"/>
          </p:nvSpPr>
          <p:spPr bwMode="ltGray">
            <a:xfrm>
              <a:off x="4118" y="960"/>
              <a:ext cx="174" cy="156"/>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6" name="Freeform 104"/>
            <p:cNvSpPr>
              <a:spLocks/>
            </p:cNvSpPr>
            <p:nvPr userDrawn="1"/>
          </p:nvSpPr>
          <p:spPr bwMode="ltGray">
            <a:xfrm>
              <a:off x="2789" y="967"/>
              <a:ext cx="1460" cy="1790"/>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7" name="Freeform 105"/>
            <p:cNvSpPr>
              <a:spLocks/>
            </p:cNvSpPr>
            <p:nvPr userDrawn="1"/>
          </p:nvSpPr>
          <p:spPr bwMode="ltGray">
            <a:xfrm>
              <a:off x="3747" y="3265"/>
              <a:ext cx="400" cy="295"/>
            </a:xfrm>
            <a:custGeom>
              <a:avLst/>
              <a:gdLst>
                <a:gd name="T0" fmla="*/ 0 w 446"/>
                <a:gd name="T1" fmla="*/ 162 h 329"/>
                <a:gd name="T2" fmla="*/ 0 w 446"/>
                <a:gd name="T3" fmla="*/ 258 h 329"/>
                <a:gd name="T4" fmla="*/ 109 w 446"/>
                <a:gd name="T5" fmla="*/ 295 h 329"/>
                <a:gd name="T6" fmla="*/ 183 w 446"/>
                <a:gd name="T7" fmla="*/ 309 h 329"/>
                <a:gd name="T8" fmla="*/ 240 w 446"/>
                <a:gd name="T9" fmla="*/ 318 h 329"/>
                <a:gd name="T10" fmla="*/ 318 w 446"/>
                <a:gd name="T11" fmla="*/ 327 h 329"/>
                <a:gd name="T12" fmla="*/ 414 w 446"/>
                <a:gd name="T13" fmla="*/ 324 h 329"/>
                <a:gd name="T14" fmla="*/ 427 w 446"/>
                <a:gd name="T15" fmla="*/ 295 h 329"/>
                <a:gd name="T16" fmla="*/ 382 w 446"/>
                <a:gd name="T17" fmla="*/ 250 h 329"/>
                <a:gd name="T18" fmla="*/ 382 w 446"/>
                <a:gd name="T19" fmla="*/ 204 h 329"/>
                <a:gd name="T20" fmla="*/ 309 w 446"/>
                <a:gd name="T21" fmla="*/ 159 h 329"/>
                <a:gd name="T22" fmla="*/ 315 w 446"/>
                <a:gd name="T23" fmla="*/ 90 h 329"/>
                <a:gd name="T24" fmla="*/ 255 w 446"/>
                <a:gd name="T25" fmla="*/ 57 h 329"/>
                <a:gd name="T26" fmla="*/ 246 w 446"/>
                <a:gd name="T27" fmla="*/ 114 h 329"/>
                <a:gd name="T28" fmla="*/ 204 w 446"/>
                <a:gd name="T29" fmla="*/ 84 h 329"/>
                <a:gd name="T30" fmla="*/ 168 w 446"/>
                <a:gd name="T31" fmla="*/ 99 h 329"/>
                <a:gd name="T32" fmla="*/ 180 w 446"/>
                <a:gd name="T33" fmla="*/ 48 h 329"/>
                <a:gd name="T34" fmla="*/ 111 w 446"/>
                <a:gd name="T35" fmla="*/ 36 h 329"/>
                <a:gd name="T36" fmla="*/ 109 w 446"/>
                <a:gd name="T37" fmla="*/ 114 h 329"/>
                <a:gd name="T38" fmla="*/ 144 w 446"/>
                <a:gd name="T39" fmla="*/ 186 h 329"/>
                <a:gd name="T40" fmla="*/ 75 w 446"/>
                <a:gd name="T41" fmla="*/ 195 h 329"/>
                <a:gd name="T42" fmla="*/ 36 w 446"/>
                <a:gd name="T43" fmla="*/ 162 h 329"/>
                <a:gd name="T44" fmla="*/ 0 w 446"/>
                <a:gd name="T45" fmla="*/ 16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8" name="Freeform 106"/>
            <p:cNvSpPr>
              <a:spLocks/>
            </p:cNvSpPr>
            <p:nvPr userDrawn="1"/>
          </p:nvSpPr>
          <p:spPr bwMode="ltGray">
            <a:xfrm>
              <a:off x="3653" y="3182"/>
              <a:ext cx="395" cy="131"/>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9" name="Freeform 107"/>
            <p:cNvSpPr>
              <a:spLocks/>
            </p:cNvSpPr>
            <p:nvPr userDrawn="1"/>
          </p:nvSpPr>
          <p:spPr bwMode="ltGray">
            <a:xfrm>
              <a:off x="2944" y="2778"/>
              <a:ext cx="134" cy="178"/>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80" name="Freeform 108"/>
            <p:cNvSpPr>
              <a:spLocks/>
            </p:cNvSpPr>
            <p:nvPr userDrawn="1"/>
          </p:nvSpPr>
          <p:spPr bwMode="ltGray">
            <a:xfrm>
              <a:off x="3074" y="2697"/>
              <a:ext cx="80" cy="263"/>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81" name="Freeform 109"/>
            <p:cNvSpPr>
              <a:spLocks/>
            </p:cNvSpPr>
            <p:nvPr userDrawn="1"/>
          </p:nvSpPr>
          <p:spPr bwMode="ltGray">
            <a:xfrm>
              <a:off x="3194" y="2490"/>
              <a:ext cx="258" cy="224"/>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82" name="AutoShape 110"/>
            <p:cNvSpPr>
              <a:spLocks noChangeArrowheads="1"/>
            </p:cNvSpPr>
            <p:nvPr userDrawn="1"/>
          </p:nvSpPr>
          <p:spPr bwMode="ltGray">
            <a:xfrm rot="-32400000">
              <a:off x="3561" y="1130"/>
              <a:ext cx="812" cy="610"/>
            </a:xfrm>
            <a:custGeom>
              <a:avLst/>
              <a:gdLst>
                <a:gd name="G0" fmla="+- 1492 0 0"/>
                <a:gd name="G1" fmla="+- 21600 0 1492"/>
                <a:gd name="G2" fmla="+- 21600 0 14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pic>
        <p:nvPicPr>
          <p:cNvPr id="3149" name="Picture 77" descr="globe"/>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r="14944"/>
          <a:stretch>
            <a:fillRect/>
          </a:stretch>
        </p:blipFill>
        <p:spPr bwMode="ltGray">
          <a:xfrm>
            <a:off x="0" y="1"/>
            <a:ext cx="2051050" cy="3975497"/>
          </a:xfrm>
          <a:prstGeom prst="rect">
            <a:avLst/>
          </a:prstGeom>
          <a:noFill/>
          <a:extLst>
            <a:ext uri="{909E8E84-426E-40DD-AFC4-6F175D3DCCD1}">
              <a14:hiddenFill xmlns="" xmlns:a14="http://schemas.microsoft.com/office/drawing/2010/main">
                <a:solidFill>
                  <a:srgbClr val="FFFFFF"/>
                </a:solidFill>
              </a14:hiddenFill>
            </a:ext>
          </a:extLst>
        </p:spPr>
      </p:pic>
      <p:sp>
        <p:nvSpPr>
          <p:cNvPr id="3150" name="Rectangle 78"/>
          <p:cNvSpPr>
            <a:spLocks noChangeArrowheads="1"/>
          </p:cNvSpPr>
          <p:nvPr userDrawn="1"/>
        </p:nvSpPr>
        <p:spPr bwMode="invGray">
          <a:xfrm>
            <a:off x="11113" y="3921919"/>
            <a:ext cx="9132887" cy="1221581"/>
          </a:xfrm>
          <a:prstGeom prst="rect">
            <a:avLst/>
          </a:prstGeom>
          <a:gradFill rotWithShape="1">
            <a:gsLst>
              <a:gs pos="0">
                <a:schemeClr val="bg2">
                  <a:gamma/>
                  <a:shade val="46275"/>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3074" name="Rectangle 2"/>
          <p:cNvSpPr>
            <a:spLocks noGrp="1" noChangeArrowheads="1"/>
          </p:cNvSpPr>
          <p:nvPr>
            <p:ph type="ctrTitle"/>
          </p:nvPr>
        </p:nvSpPr>
        <p:spPr bwMode="auto">
          <a:xfrm>
            <a:off x="2068513" y="3935016"/>
            <a:ext cx="6934200" cy="457200"/>
          </a:xfrm>
          <a:extLst>
            <a:ext uri="{AF507438-7753-43E0-B8FC-AC1667EBCBE1}">
              <a14:hiddenEffects xmlns="" xmlns:a14="http://schemas.microsoft.com/office/drawing/2010/main">
                <a:effectLst>
                  <a:outerShdw dist="53882" dir="2700000" algn="ctr" rotWithShape="0">
                    <a:schemeClr val="tx1"/>
                  </a:outerShdw>
                </a:effectLst>
              </a14:hiddenEffects>
            </a:ext>
          </a:extLst>
        </p:spPr>
        <p:txBody>
          <a:bodyPr/>
          <a:lstStyle>
            <a:lvl1pPr algn="l">
              <a:defRPr sz="4000"/>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2133600" y="1714500"/>
            <a:ext cx="6324600" cy="1028700"/>
          </a:xfrm>
        </p:spPr>
        <p:txBody>
          <a:bodyPr/>
          <a:lstStyle>
            <a:lvl1pPr marL="0" indent="0">
              <a:buFont typeface="Wingdings" pitchFamily="2" charset="2"/>
              <a:buNone/>
              <a:defRPr sz="2400">
                <a:solidFill>
                  <a:schemeClr val="tx1"/>
                </a:solidFill>
              </a:defRPr>
            </a:lvl1pPr>
          </a:lstStyle>
          <a:p>
            <a:pPr lvl="0"/>
            <a:r>
              <a:rPr lang="zh-CN" altLang="en-US" noProof="0" smtClean="0"/>
              <a:t>单击此处编辑母版副标题样式</a:t>
            </a:r>
            <a:endParaRPr lang="en-US" altLang="zh-CN" noProof="0" smtClean="0"/>
          </a:p>
        </p:txBody>
      </p:sp>
      <p:sp>
        <p:nvSpPr>
          <p:cNvPr id="3136" name="Text Box 64"/>
          <p:cNvSpPr txBox="1">
            <a:spLocks noChangeArrowheads="1"/>
          </p:cNvSpPr>
          <p:nvPr/>
        </p:nvSpPr>
        <p:spPr bwMode="auto">
          <a:xfrm>
            <a:off x="457200" y="3371850"/>
            <a:ext cx="1219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2400" b="1" smtClean="0">
                <a:solidFill>
                  <a:srgbClr val="FFFFE7"/>
                </a:solidFill>
                <a:ea typeface="宋体" charset="-122"/>
              </a:rPr>
              <a:t>LOGO</a:t>
            </a:r>
          </a:p>
        </p:txBody>
      </p:sp>
      <p:grpSp>
        <p:nvGrpSpPr>
          <p:cNvPr id="3151" name="Group 79"/>
          <p:cNvGrpSpPr>
            <a:grpSpLocks/>
          </p:cNvGrpSpPr>
          <p:nvPr userDrawn="1"/>
        </p:nvGrpSpPr>
        <p:grpSpPr bwMode="auto">
          <a:xfrm>
            <a:off x="1" y="1191"/>
            <a:ext cx="9148763" cy="5142309"/>
            <a:chOff x="-3" y="0"/>
            <a:chExt cx="5763" cy="4319"/>
          </a:xfrm>
        </p:grpSpPr>
        <p:sp>
          <p:nvSpPr>
            <p:cNvPr id="3152" name="AutoShape 80"/>
            <p:cNvSpPr>
              <a:spLocks noChangeArrowheads="1"/>
            </p:cNvSpPr>
            <p:nvPr userDrawn="1"/>
          </p:nvSpPr>
          <p:spPr bwMode="white">
            <a:xfrm>
              <a:off x="24" y="24"/>
              <a:ext cx="5712" cy="4272"/>
            </a:xfrm>
            <a:prstGeom prst="roundRect">
              <a:avLst>
                <a:gd name="adj" fmla="val 6227"/>
              </a:avLst>
            </a:prstGeom>
            <a:noFill/>
            <a:ln w="762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3153" name="Freeform 81"/>
            <p:cNvSpPr>
              <a:spLocks/>
            </p:cNvSpPr>
            <p:nvPr userDrawn="1"/>
          </p:nvSpPr>
          <p:spPr bwMode="white">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54" name="Freeform 82"/>
            <p:cNvSpPr>
              <a:spLocks/>
            </p:cNvSpPr>
            <p:nvPr userDrawn="1"/>
          </p:nvSpPr>
          <p:spPr bwMode="white">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55" name="Freeform 83"/>
            <p:cNvSpPr>
              <a:spLocks/>
            </p:cNvSpPr>
            <p:nvPr userDrawn="1"/>
          </p:nvSpPr>
          <p:spPr bwMode="white">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56" name="Freeform 84"/>
            <p:cNvSpPr>
              <a:spLocks/>
            </p:cNvSpPr>
            <p:nvPr userDrawn="1"/>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grpSp>
    </p:spTree>
    <p:extLst>
      <p:ext uri="{BB962C8B-B14F-4D97-AF65-F5344CB8AC3E}">
        <p14:creationId xmlns="" xmlns:p14="http://schemas.microsoft.com/office/powerpoint/2010/main" val="2186713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3157"/>
                                        </p:tgtEl>
                                        <p:attrNameLst>
                                          <p:attrName>r</p:attrName>
                                        </p:attrNameLst>
                                      </p:cBhvr>
                                    </p:animRot>
                                  </p:childTnLst>
                                </p:cTn>
                              </p:par>
                              <p:par>
                                <p:cTn id="7" presetID="6" presetClass="emph" presetSubtype="0" fill="hold" nodeType="withEffect">
                                  <p:stCondLst>
                                    <p:cond delay="0"/>
                                  </p:stCondLst>
                                  <p:childTnLst>
                                    <p:animScale>
                                      <p:cBhvr>
                                        <p:cTn id="8" dur="3000" fill="hold"/>
                                        <p:tgtEl>
                                          <p:spTgt spid="3157"/>
                                        </p:tgtEl>
                                      </p:cBhvr>
                                      <p:by x="150000" y="150000"/>
                                    </p:animScale>
                                  </p:childTnLst>
                                </p:cTn>
                              </p:par>
                              <p:par>
                                <p:cTn id="9" presetID="53" presetClass="exit" presetSubtype="0" fill="remove" nodeType="withEffect">
                                  <p:stCondLst>
                                    <p:cond delay="0"/>
                                  </p:stCondLst>
                                  <p:childTnLst>
                                    <p:anim calcmode="lin" valueType="num">
                                      <p:cBhvr>
                                        <p:cTn id="10" dur="3000"/>
                                        <p:tgtEl>
                                          <p:spTgt spid="3157"/>
                                        </p:tgtEl>
                                        <p:attrNameLst>
                                          <p:attrName>ppt_w</p:attrName>
                                        </p:attrNameLst>
                                      </p:cBhvr>
                                      <p:tavLst>
                                        <p:tav tm="0">
                                          <p:val>
                                            <p:strVal val="ppt_w"/>
                                          </p:val>
                                        </p:tav>
                                        <p:tav tm="100000">
                                          <p:val>
                                            <p:fltVal val="0"/>
                                          </p:val>
                                        </p:tav>
                                      </p:tavLst>
                                    </p:anim>
                                    <p:anim calcmode="lin" valueType="num">
                                      <p:cBhvr>
                                        <p:cTn id="11" dur="3000"/>
                                        <p:tgtEl>
                                          <p:spTgt spid="3157"/>
                                        </p:tgtEl>
                                        <p:attrNameLst>
                                          <p:attrName>ppt_h</p:attrName>
                                        </p:attrNameLst>
                                      </p:cBhvr>
                                      <p:tavLst>
                                        <p:tav tm="0">
                                          <p:val>
                                            <p:strVal val="ppt_h"/>
                                          </p:val>
                                        </p:tav>
                                        <p:tav tm="100000">
                                          <p:val>
                                            <p:fltVal val="0"/>
                                          </p:val>
                                        </p:tav>
                                      </p:tavLst>
                                    </p:anim>
                                    <p:animEffect transition="out" filter="fade">
                                      <p:cBhvr>
                                        <p:cTn id="12" dur="3000"/>
                                        <p:tgtEl>
                                          <p:spTgt spid="3157"/>
                                        </p:tgtEl>
                                      </p:cBhvr>
                                    </p:animEffect>
                                    <p:set>
                                      <p:cBhvr>
                                        <p:cTn id="13" dur="1" fill="hold">
                                          <p:stCondLst>
                                            <p:cond delay="2999"/>
                                          </p:stCondLst>
                                        </p:cTn>
                                        <p:tgtEl>
                                          <p:spTgt spid="3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83EEEA00-607E-4A65-9E82-3E560B8A99D7}"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84090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63129"/>
            <a:ext cx="1866900" cy="427315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71600" y="263129"/>
            <a:ext cx="5448300" cy="427315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9BB1FF7E-749A-42A7-8F12-CFE23A9754F5}"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67092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pattFill prst="narHorz">
          <a:fgClr>
            <a:schemeClr val="bg2"/>
          </a:fgClr>
          <a:bgClr>
            <a:schemeClr val="bg1"/>
          </a:bgClr>
        </a:pattFill>
        <a:effectLst/>
      </p:bgPr>
    </p:bg>
    <p:spTree>
      <p:nvGrpSpPr>
        <p:cNvPr id="1" name=""/>
        <p:cNvGrpSpPr/>
        <p:nvPr/>
      </p:nvGrpSpPr>
      <p:grpSpPr>
        <a:xfrm>
          <a:off x="0" y="0"/>
          <a:ext cx="0" cy="0"/>
          <a:chOff x="0" y="0"/>
          <a:chExt cx="0" cy="0"/>
        </a:xfrm>
      </p:grpSpPr>
      <p:grpSp>
        <p:nvGrpSpPr>
          <p:cNvPr id="3157" name="Group 85"/>
          <p:cNvGrpSpPr>
            <a:grpSpLocks/>
          </p:cNvGrpSpPr>
          <p:nvPr userDrawn="1"/>
        </p:nvGrpSpPr>
        <p:grpSpPr bwMode="auto">
          <a:xfrm>
            <a:off x="5148263" y="1088231"/>
            <a:ext cx="3744912" cy="2862263"/>
            <a:chOff x="2789" y="890"/>
            <a:chExt cx="2722" cy="2721"/>
          </a:xfrm>
        </p:grpSpPr>
        <p:sp>
          <p:nvSpPr>
            <p:cNvPr id="3158" name="AutoShape 86"/>
            <p:cNvSpPr>
              <a:spLocks noChangeArrowheads="1"/>
            </p:cNvSpPr>
            <p:nvPr userDrawn="1"/>
          </p:nvSpPr>
          <p:spPr bwMode="ltGray">
            <a:xfrm>
              <a:off x="2789" y="894"/>
              <a:ext cx="2722" cy="2684"/>
            </a:xfrm>
            <a:custGeom>
              <a:avLst/>
              <a:gdLst>
                <a:gd name="G0" fmla="+- 320 0 0"/>
                <a:gd name="G1" fmla="+- 21600 0 320"/>
                <a:gd name="G2" fmla="+- 21600 0 32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3159" name="Freeform 87"/>
            <p:cNvSpPr>
              <a:spLocks/>
            </p:cNvSpPr>
            <p:nvPr userDrawn="1"/>
          </p:nvSpPr>
          <p:spPr bwMode="ltGray">
            <a:xfrm>
              <a:off x="3196" y="3082"/>
              <a:ext cx="325" cy="244"/>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0" name="Freeform 88"/>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1" name="Freeform 89"/>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Lst>
              <a:ahLst/>
              <a:cxnLst>
                <a:cxn ang="0">
                  <a:pos x="T0" y="T1"/>
                </a:cxn>
                <a:cxn ang="0">
                  <a:pos x="T2" y="T3"/>
                </a:cxn>
                <a:cxn ang="0">
                  <a:pos x="T4" y="T5"/>
                </a:cxn>
                <a:cxn ang="0">
                  <a:pos x="T6" y="T7"/>
                </a:cxn>
                <a:cxn ang="0">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2" name="Freeform 90"/>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3" name="Freeform 91"/>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4" name="Freeform 92"/>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5" name="Freeform 93"/>
            <p:cNvSpPr>
              <a:spLocks/>
            </p:cNvSpPr>
            <p:nvPr userDrawn="1"/>
          </p:nvSpPr>
          <p:spPr bwMode="ltGray">
            <a:xfrm>
              <a:off x="4170" y="1008"/>
              <a:ext cx="655" cy="192"/>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6" name="Freeform 94"/>
            <p:cNvSpPr>
              <a:spLocks/>
            </p:cNvSpPr>
            <p:nvPr userDrawn="1"/>
          </p:nvSpPr>
          <p:spPr bwMode="ltGray">
            <a:xfrm>
              <a:off x="4322" y="1276"/>
              <a:ext cx="504" cy="82"/>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7" name="Freeform 95"/>
            <p:cNvSpPr>
              <a:spLocks/>
            </p:cNvSpPr>
            <p:nvPr userDrawn="1"/>
          </p:nvSpPr>
          <p:spPr bwMode="ltGray">
            <a:xfrm>
              <a:off x="4043" y="890"/>
              <a:ext cx="204" cy="247"/>
            </a:xfrm>
            <a:custGeom>
              <a:avLst/>
              <a:gdLst>
                <a:gd name="T0" fmla="*/ 0 w 228"/>
                <a:gd name="T1" fmla="*/ 276 h 276"/>
                <a:gd name="T2" fmla="*/ 156 w 228"/>
                <a:gd name="T3" fmla="*/ 38 h 276"/>
                <a:gd name="T4" fmla="*/ 211 w 228"/>
                <a:gd name="T5" fmla="*/ 47 h 276"/>
                <a:gd name="T6" fmla="*/ 52 w 228"/>
                <a:gd name="T7" fmla="*/ 268 h 276"/>
              </a:gdLst>
              <a:ahLst/>
              <a:cxnLst>
                <a:cxn ang="0">
                  <a:pos x="T0" y="T1"/>
                </a:cxn>
                <a:cxn ang="0">
                  <a:pos x="T2" y="T3"/>
                </a:cxn>
                <a:cxn ang="0">
                  <a:pos x="T4" y="T5"/>
                </a:cxn>
                <a:cxn ang="0">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8" name="Freeform 96"/>
            <p:cNvSpPr>
              <a:spLocks/>
            </p:cNvSpPr>
            <p:nvPr userDrawn="1"/>
          </p:nvSpPr>
          <p:spPr bwMode="ltGray">
            <a:xfrm>
              <a:off x="3854" y="915"/>
              <a:ext cx="67" cy="287"/>
            </a:xfrm>
            <a:custGeom>
              <a:avLst/>
              <a:gdLst>
                <a:gd name="T0" fmla="*/ 1 w 75"/>
                <a:gd name="T1" fmla="*/ 46 h 320"/>
                <a:gd name="T2" fmla="*/ 36 w 75"/>
                <a:gd name="T3" fmla="*/ 285 h 320"/>
                <a:gd name="T4" fmla="*/ 74 w 75"/>
                <a:gd name="T5" fmla="*/ 266 h 320"/>
                <a:gd name="T6" fmla="*/ 28 w 75"/>
                <a:gd name="T7" fmla="*/ 37 h 320"/>
                <a:gd name="T8" fmla="*/ 1 w 75"/>
                <a:gd name="T9" fmla="*/ 46 h 320"/>
              </a:gdLst>
              <a:ahLst/>
              <a:cxnLst>
                <a:cxn ang="0">
                  <a:pos x="T0" y="T1"/>
                </a:cxn>
                <a:cxn ang="0">
                  <a:pos x="T2" y="T3"/>
                </a:cxn>
                <a:cxn ang="0">
                  <a:pos x="T4" y="T5"/>
                </a:cxn>
                <a:cxn ang="0">
                  <a:pos x="T6" y="T7"/>
                </a:cxn>
                <a:cxn ang="0">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69" name="Freeform 97"/>
            <p:cNvSpPr>
              <a:spLocks/>
            </p:cNvSpPr>
            <p:nvPr userDrawn="1"/>
          </p:nvSpPr>
          <p:spPr bwMode="ltGray">
            <a:xfrm>
              <a:off x="3319" y="1736"/>
              <a:ext cx="1687" cy="60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0" name="Freeform 98"/>
            <p:cNvSpPr>
              <a:spLocks/>
            </p:cNvSpPr>
            <p:nvPr userDrawn="1"/>
          </p:nvSpPr>
          <p:spPr bwMode="ltGray">
            <a:xfrm>
              <a:off x="2898" y="1874"/>
              <a:ext cx="2576" cy="1099"/>
            </a:xfrm>
            <a:custGeom>
              <a:avLst/>
              <a:gdLst>
                <a:gd name="T0" fmla="*/ 53 w 2876"/>
                <a:gd name="T1" fmla="*/ 779 h 1226"/>
                <a:gd name="T2" fmla="*/ 62 w 2876"/>
                <a:gd name="T3" fmla="*/ 788 h 1226"/>
                <a:gd name="T4" fmla="*/ 428 w 2876"/>
                <a:gd name="T5" fmla="*/ 1062 h 1226"/>
                <a:gd name="T6" fmla="*/ 931 w 2876"/>
                <a:gd name="T7" fmla="*/ 1153 h 1226"/>
                <a:gd name="T8" fmla="*/ 1534 w 2876"/>
                <a:gd name="T9" fmla="*/ 1126 h 1226"/>
                <a:gd name="T10" fmla="*/ 2147 w 2876"/>
                <a:gd name="T11" fmla="*/ 907 h 1226"/>
                <a:gd name="T12" fmla="*/ 2600 w 2876"/>
                <a:gd name="T13" fmla="*/ 532 h 1226"/>
                <a:gd name="T14" fmla="*/ 2833 w 2876"/>
                <a:gd name="T15" fmla="*/ 65 h 1226"/>
                <a:gd name="T16" fmla="*/ 2860 w 2876"/>
                <a:gd name="T17" fmla="*/ 139 h 1226"/>
                <a:gd name="T18" fmla="*/ 2787 w 2876"/>
                <a:gd name="T19" fmla="*/ 340 h 1226"/>
                <a:gd name="T20" fmla="*/ 2600 w 2876"/>
                <a:gd name="T21" fmla="*/ 622 h 1226"/>
                <a:gd name="T22" fmla="*/ 2146 w 2876"/>
                <a:gd name="T23" fmla="*/ 985 h 1226"/>
                <a:gd name="T24" fmla="*/ 1553 w 2876"/>
                <a:gd name="T25" fmla="*/ 1181 h 1226"/>
                <a:gd name="T26" fmla="*/ 949 w 2876"/>
                <a:gd name="T27" fmla="*/ 1217 h 1226"/>
                <a:gd name="T28" fmla="*/ 437 w 2876"/>
                <a:gd name="T29" fmla="*/ 1126 h 1226"/>
                <a:gd name="T30" fmla="*/ 145 w 2876"/>
                <a:gd name="T31" fmla="*/ 943 h 1226"/>
                <a:gd name="T32" fmla="*/ 53 w 2876"/>
                <a:gd name="T33" fmla="*/ 77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1" name="Freeform 99"/>
            <p:cNvSpPr>
              <a:spLocks/>
            </p:cNvSpPr>
            <p:nvPr userDrawn="1"/>
          </p:nvSpPr>
          <p:spPr bwMode="ltGray">
            <a:xfrm>
              <a:off x="3473" y="2703"/>
              <a:ext cx="1961" cy="706"/>
            </a:xfrm>
            <a:custGeom>
              <a:avLst/>
              <a:gdLst>
                <a:gd name="T0" fmla="*/ 7 w 2189"/>
                <a:gd name="T1" fmla="*/ 650 h 788"/>
                <a:gd name="T2" fmla="*/ 143 w 2189"/>
                <a:gd name="T3" fmla="*/ 695 h 788"/>
                <a:gd name="T4" fmla="*/ 572 w 2189"/>
                <a:gd name="T5" fmla="*/ 722 h 788"/>
                <a:gd name="T6" fmla="*/ 993 w 2189"/>
                <a:gd name="T7" fmla="*/ 676 h 788"/>
                <a:gd name="T8" fmla="*/ 1532 w 2189"/>
                <a:gd name="T9" fmla="*/ 484 h 788"/>
                <a:gd name="T10" fmla="*/ 1925 w 2189"/>
                <a:gd name="T11" fmla="*/ 219 h 788"/>
                <a:gd name="T12" fmla="*/ 2163 w 2189"/>
                <a:gd name="T13" fmla="*/ 9 h 788"/>
                <a:gd name="T14" fmla="*/ 2081 w 2189"/>
                <a:gd name="T15" fmla="*/ 164 h 788"/>
                <a:gd name="T16" fmla="*/ 1898 w 2189"/>
                <a:gd name="T17" fmla="*/ 320 h 788"/>
                <a:gd name="T18" fmla="*/ 1514 w 2189"/>
                <a:gd name="T19" fmla="*/ 558 h 788"/>
                <a:gd name="T20" fmla="*/ 1039 w 2189"/>
                <a:gd name="T21" fmla="*/ 731 h 788"/>
                <a:gd name="T22" fmla="*/ 591 w 2189"/>
                <a:gd name="T23" fmla="*/ 786 h 788"/>
                <a:gd name="T24" fmla="*/ 98 w 2189"/>
                <a:gd name="T25" fmla="*/ 741 h 788"/>
                <a:gd name="T26" fmla="*/ 7 w 2189"/>
                <a:gd name="T27" fmla="*/ 65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2" name="Freeform 100"/>
            <p:cNvSpPr>
              <a:spLocks/>
            </p:cNvSpPr>
            <p:nvPr userDrawn="1"/>
          </p:nvSpPr>
          <p:spPr bwMode="ltGray">
            <a:xfrm>
              <a:off x="4198" y="1089"/>
              <a:ext cx="1273" cy="1017"/>
            </a:xfrm>
            <a:custGeom>
              <a:avLst/>
              <a:gdLst>
                <a:gd name="T0" fmla="*/ 287 w 1421"/>
                <a:gd name="T1" fmla="*/ 318 h 1134"/>
                <a:gd name="T2" fmla="*/ 259 w 1421"/>
                <a:gd name="T3" fmla="*/ 294 h 1134"/>
                <a:gd name="T4" fmla="*/ 214 w 1421"/>
                <a:gd name="T5" fmla="*/ 384 h 1134"/>
                <a:gd name="T6" fmla="*/ 121 w 1421"/>
                <a:gd name="T7" fmla="*/ 423 h 1134"/>
                <a:gd name="T8" fmla="*/ 79 w 1421"/>
                <a:gd name="T9" fmla="*/ 387 h 1134"/>
                <a:gd name="T10" fmla="*/ 46 w 1421"/>
                <a:gd name="T11" fmla="*/ 420 h 1134"/>
                <a:gd name="T12" fmla="*/ 15 w 1421"/>
                <a:gd name="T13" fmla="*/ 454 h 1134"/>
                <a:gd name="T14" fmla="*/ 151 w 1421"/>
                <a:gd name="T15" fmla="*/ 454 h 1134"/>
                <a:gd name="T16" fmla="*/ 46 w 1421"/>
                <a:gd name="T17" fmla="*/ 561 h 1134"/>
                <a:gd name="T18" fmla="*/ 7 w 1421"/>
                <a:gd name="T19" fmla="*/ 654 h 1134"/>
                <a:gd name="T20" fmla="*/ 46 w 1421"/>
                <a:gd name="T21" fmla="*/ 753 h 1134"/>
                <a:gd name="T22" fmla="*/ 85 w 1421"/>
                <a:gd name="T23" fmla="*/ 795 h 1134"/>
                <a:gd name="T24" fmla="*/ 16 w 1421"/>
                <a:gd name="T25" fmla="*/ 822 h 1134"/>
                <a:gd name="T26" fmla="*/ 196 w 1421"/>
                <a:gd name="T27" fmla="*/ 801 h 1134"/>
                <a:gd name="T28" fmla="*/ 82 w 1421"/>
                <a:gd name="T29" fmla="*/ 1068 h 1134"/>
                <a:gd name="T30" fmla="*/ 118 w 1421"/>
                <a:gd name="T31" fmla="*/ 1101 h 1134"/>
                <a:gd name="T32" fmla="*/ 241 w 1421"/>
                <a:gd name="T33" fmla="*/ 862 h 1134"/>
                <a:gd name="T34" fmla="*/ 295 w 1421"/>
                <a:gd name="T35" fmla="*/ 816 h 1134"/>
                <a:gd name="T36" fmla="*/ 250 w 1421"/>
                <a:gd name="T37" fmla="*/ 732 h 1134"/>
                <a:gd name="T38" fmla="*/ 287 w 1421"/>
                <a:gd name="T39" fmla="*/ 771 h 1134"/>
                <a:gd name="T40" fmla="*/ 610 w 1421"/>
                <a:gd name="T41" fmla="*/ 696 h 1134"/>
                <a:gd name="T42" fmla="*/ 820 w 1421"/>
                <a:gd name="T43" fmla="*/ 810 h 1134"/>
                <a:gd name="T44" fmla="*/ 967 w 1421"/>
                <a:gd name="T45" fmla="*/ 998 h 1134"/>
                <a:gd name="T46" fmla="*/ 997 w 1421"/>
                <a:gd name="T47" fmla="*/ 963 h 1134"/>
                <a:gd name="T48" fmla="*/ 1348 w 1421"/>
                <a:gd name="T49" fmla="*/ 1029 h 1134"/>
                <a:gd name="T50" fmla="*/ 1300 w 1421"/>
                <a:gd name="T51" fmla="*/ 960 h 1134"/>
                <a:gd name="T52" fmla="*/ 1336 w 1421"/>
                <a:gd name="T53" fmla="*/ 785 h 1134"/>
                <a:gd name="T54" fmla="*/ 1162 w 1421"/>
                <a:gd name="T55" fmla="*/ 456 h 1134"/>
                <a:gd name="T56" fmla="*/ 1007 w 1421"/>
                <a:gd name="T57" fmla="*/ 227 h 1134"/>
                <a:gd name="T58" fmla="*/ 860 w 1421"/>
                <a:gd name="T59" fmla="*/ 99 h 1134"/>
                <a:gd name="T60" fmla="*/ 664 w 1421"/>
                <a:gd name="T61" fmla="*/ 0 h 1134"/>
                <a:gd name="T62" fmla="*/ 695 w 1421"/>
                <a:gd name="T63" fmla="*/ 91 h 1134"/>
                <a:gd name="T64" fmla="*/ 520 w 1421"/>
                <a:gd name="T65" fmla="*/ 15 h 1134"/>
                <a:gd name="T66" fmla="*/ 469 w 1421"/>
                <a:gd name="T67" fmla="*/ 93 h 1134"/>
                <a:gd name="T68" fmla="*/ 430 w 1421"/>
                <a:gd name="T69" fmla="*/ 189 h 1134"/>
                <a:gd name="T70" fmla="*/ 712 w 1421"/>
                <a:gd name="T71" fmla="*/ 234 h 1134"/>
                <a:gd name="T72" fmla="*/ 634 w 1421"/>
                <a:gd name="T73" fmla="*/ 342 h 1134"/>
                <a:gd name="T74" fmla="*/ 565 w 1421"/>
                <a:gd name="T75" fmla="*/ 363 h 1134"/>
                <a:gd name="T76" fmla="*/ 423 w 1421"/>
                <a:gd name="T77" fmla="*/ 318 h 1134"/>
                <a:gd name="T78" fmla="*/ 283 w 1421"/>
                <a:gd name="T79" fmla="*/ 2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3" name="Freeform 101"/>
            <p:cNvSpPr>
              <a:spLocks/>
            </p:cNvSpPr>
            <p:nvPr userDrawn="1"/>
          </p:nvSpPr>
          <p:spPr bwMode="ltGray">
            <a:xfrm>
              <a:off x="4408" y="1097"/>
              <a:ext cx="209" cy="188"/>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4" name="Freeform 102"/>
            <p:cNvSpPr>
              <a:spLocks/>
            </p:cNvSpPr>
            <p:nvPr userDrawn="1"/>
          </p:nvSpPr>
          <p:spPr bwMode="ltGray">
            <a:xfrm>
              <a:off x="4043" y="1045"/>
              <a:ext cx="451" cy="348"/>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5" name="Freeform 103"/>
            <p:cNvSpPr>
              <a:spLocks/>
            </p:cNvSpPr>
            <p:nvPr userDrawn="1"/>
          </p:nvSpPr>
          <p:spPr bwMode="ltGray">
            <a:xfrm>
              <a:off x="4118" y="960"/>
              <a:ext cx="174" cy="156"/>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6" name="Freeform 104"/>
            <p:cNvSpPr>
              <a:spLocks/>
            </p:cNvSpPr>
            <p:nvPr userDrawn="1"/>
          </p:nvSpPr>
          <p:spPr bwMode="ltGray">
            <a:xfrm>
              <a:off x="2789" y="967"/>
              <a:ext cx="1460" cy="1790"/>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7" name="Freeform 105"/>
            <p:cNvSpPr>
              <a:spLocks/>
            </p:cNvSpPr>
            <p:nvPr userDrawn="1"/>
          </p:nvSpPr>
          <p:spPr bwMode="ltGray">
            <a:xfrm>
              <a:off x="3747" y="3265"/>
              <a:ext cx="400" cy="295"/>
            </a:xfrm>
            <a:custGeom>
              <a:avLst/>
              <a:gdLst>
                <a:gd name="T0" fmla="*/ 0 w 446"/>
                <a:gd name="T1" fmla="*/ 162 h 329"/>
                <a:gd name="T2" fmla="*/ 0 w 446"/>
                <a:gd name="T3" fmla="*/ 258 h 329"/>
                <a:gd name="T4" fmla="*/ 109 w 446"/>
                <a:gd name="T5" fmla="*/ 295 h 329"/>
                <a:gd name="T6" fmla="*/ 183 w 446"/>
                <a:gd name="T7" fmla="*/ 309 h 329"/>
                <a:gd name="T8" fmla="*/ 240 w 446"/>
                <a:gd name="T9" fmla="*/ 318 h 329"/>
                <a:gd name="T10" fmla="*/ 318 w 446"/>
                <a:gd name="T11" fmla="*/ 327 h 329"/>
                <a:gd name="T12" fmla="*/ 414 w 446"/>
                <a:gd name="T13" fmla="*/ 324 h 329"/>
                <a:gd name="T14" fmla="*/ 427 w 446"/>
                <a:gd name="T15" fmla="*/ 295 h 329"/>
                <a:gd name="T16" fmla="*/ 382 w 446"/>
                <a:gd name="T17" fmla="*/ 250 h 329"/>
                <a:gd name="T18" fmla="*/ 382 w 446"/>
                <a:gd name="T19" fmla="*/ 204 h 329"/>
                <a:gd name="T20" fmla="*/ 309 w 446"/>
                <a:gd name="T21" fmla="*/ 159 h 329"/>
                <a:gd name="T22" fmla="*/ 315 w 446"/>
                <a:gd name="T23" fmla="*/ 90 h 329"/>
                <a:gd name="T24" fmla="*/ 255 w 446"/>
                <a:gd name="T25" fmla="*/ 57 h 329"/>
                <a:gd name="T26" fmla="*/ 246 w 446"/>
                <a:gd name="T27" fmla="*/ 114 h 329"/>
                <a:gd name="T28" fmla="*/ 204 w 446"/>
                <a:gd name="T29" fmla="*/ 84 h 329"/>
                <a:gd name="T30" fmla="*/ 168 w 446"/>
                <a:gd name="T31" fmla="*/ 99 h 329"/>
                <a:gd name="T32" fmla="*/ 180 w 446"/>
                <a:gd name="T33" fmla="*/ 48 h 329"/>
                <a:gd name="T34" fmla="*/ 111 w 446"/>
                <a:gd name="T35" fmla="*/ 36 h 329"/>
                <a:gd name="T36" fmla="*/ 109 w 446"/>
                <a:gd name="T37" fmla="*/ 114 h 329"/>
                <a:gd name="T38" fmla="*/ 144 w 446"/>
                <a:gd name="T39" fmla="*/ 186 h 329"/>
                <a:gd name="T40" fmla="*/ 75 w 446"/>
                <a:gd name="T41" fmla="*/ 195 h 329"/>
                <a:gd name="T42" fmla="*/ 36 w 446"/>
                <a:gd name="T43" fmla="*/ 162 h 329"/>
                <a:gd name="T44" fmla="*/ 0 w 446"/>
                <a:gd name="T45" fmla="*/ 16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8" name="Freeform 106"/>
            <p:cNvSpPr>
              <a:spLocks/>
            </p:cNvSpPr>
            <p:nvPr userDrawn="1"/>
          </p:nvSpPr>
          <p:spPr bwMode="ltGray">
            <a:xfrm>
              <a:off x="3653" y="3182"/>
              <a:ext cx="395" cy="131"/>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79" name="Freeform 107"/>
            <p:cNvSpPr>
              <a:spLocks/>
            </p:cNvSpPr>
            <p:nvPr userDrawn="1"/>
          </p:nvSpPr>
          <p:spPr bwMode="ltGray">
            <a:xfrm>
              <a:off x="2944" y="2778"/>
              <a:ext cx="134" cy="178"/>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80" name="Freeform 108"/>
            <p:cNvSpPr>
              <a:spLocks/>
            </p:cNvSpPr>
            <p:nvPr userDrawn="1"/>
          </p:nvSpPr>
          <p:spPr bwMode="ltGray">
            <a:xfrm>
              <a:off x="3074" y="2697"/>
              <a:ext cx="80" cy="263"/>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81" name="Freeform 109"/>
            <p:cNvSpPr>
              <a:spLocks/>
            </p:cNvSpPr>
            <p:nvPr userDrawn="1"/>
          </p:nvSpPr>
          <p:spPr bwMode="ltGray">
            <a:xfrm>
              <a:off x="3194" y="2490"/>
              <a:ext cx="258" cy="224"/>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82" name="AutoShape 110"/>
            <p:cNvSpPr>
              <a:spLocks noChangeArrowheads="1"/>
            </p:cNvSpPr>
            <p:nvPr userDrawn="1"/>
          </p:nvSpPr>
          <p:spPr bwMode="ltGray">
            <a:xfrm rot="-32400000">
              <a:off x="3561" y="1130"/>
              <a:ext cx="812" cy="610"/>
            </a:xfrm>
            <a:custGeom>
              <a:avLst/>
              <a:gdLst>
                <a:gd name="G0" fmla="+- 1492 0 0"/>
                <a:gd name="G1" fmla="+- 21600 0 1492"/>
                <a:gd name="G2" fmla="+- 21600 0 14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pic>
        <p:nvPicPr>
          <p:cNvPr id="3149" name="Picture 77" descr="globe"/>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r="14944"/>
          <a:stretch>
            <a:fillRect/>
          </a:stretch>
        </p:blipFill>
        <p:spPr bwMode="ltGray">
          <a:xfrm>
            <a:off x="0" y="1"/>
            <a:ext cx="2051050" cy="3975497"/>
          </a:xfrm>
          <a:prstGeom prst="rect">
            <a:avLst/>
          </a:prstGeom>
          <a:noFill/>
          <a:extLst>
            <a:ext uri="{909E8E84-426E-40DD-AFC4-6F175D3DCCD1}">
              <a14:hiddenFill xmlns="" xmlns:a14="http://schemas.microsoft.com/office/drawing/2010/main">
                <a:solidFill>
                  <a:srgbClr val="FFFFFF"/>
                </a:solidFill>
              </a14:hiddenFill>
            </a:ext>
          </a:extLst>
        </p:spPr>
      </p:pic>
      <p:sp>
        <p:nvSpPr>
          <p:cNvPr id="3150" name="Rectangle 78"/>
          <p:cNvSpPr>
            <a:spLocks noChangeArrowheads="1"/>
          </p:cNvSpPr>
          <p:nvPr userDrawn="1"/>
        </p:nvSpPr>
        <p:spPr bwMode="invGray">
          <a:xfrm>
            <a:off x="11113" y="3921919"/>
            <a:ext cx="9132887" cy="1221581"/>
          </a:xfrm>
          <a:prstGeom prst="rect">
            <a:avLst/>
          </a:prstGeom>
          <a:gradFill rotWithShape="1">
            <a:gsLst>
              <a:gs pos="0">
                <a:schemeClr val="bg2">
                  <a:gamma/>
                  <a:shade val="46275"/>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3074" name="Rectangle 2"/>
          <p:cNvSpPr>
            <a:spLocks noGrp="1" noChangeArrowheads="1"/>
          </p:cNvSpPr>
          <p:nvPr>
            <p:ph type="ctrTitle"/>
          </p:nvPr>
        </p:nvSpPr>
        <p:spPr bwMode="auto">
          <a:xfrm>
            <a:off x="2068513" y="3935016"/>
            <a:ext cx="6934200" cy="457200"/>
          </a:xfrm>
          <a:extLst>
            <a:ext uri="{AF507438-7753-43E0-B8FC-AC1667EBCBE1}">
              <a14:hiddenEffects xmlns="" xmlns:a14="http://schemas.microsoft.com/office/drawing/2010/main">
                <a:effectLst>
                  <a:outerShdw dist="53882" dir="2700000" algn="ctr" rotWithShape="0">
                    <a:schemeClr val="tx1"/>
                  </a:outerShdw>
                </a:effectLst>
              </a14:hiddenEffects>
            </a:ext>
          </a:extLst>
        </p:spPr>
        <p:txBody>
          <a:bodyPr/>
          <a:lstStyle>
            <a:lvl1pPr algn="l">
              <a:defRPr sz="4000"/>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2133600" y="1714500"/>
            <a:ext cx="6324600" cy="1028700"/>
          </a:xfrm>
        </p:spPr>
        <p:txBody>
          <a:bodyPr/>
          <a:lstStyle>
            <a:lvl1pPr marL="0" indent="0">
              <a:buFont typeface="Wingdings" pitchFamily="2" charset="2"/>
              <a:buNone/>
              <a:defRPr sz="2400">
                <a:solidFill>
                  <a:schemeClr val="tx1"/>
                </a:solidFill>
              </a:defRPr>
            </a:lvl1pPr>
          </a:lstStyle>
          <a:p>
            <a:pPr lvl="0"/>
            <a:r>
              <a:rPr lang="zh-CN" altLang="en-US" noProof="0" smtClean="0"/>
              <a:t>单击此处编辑母版副标题样式</a:t>
            </a:r>
            <a:endParaRPr lang="en-US" altLang="zh-CN" noProof="0" smtClean="0"/>
          </a:p>
        </p:txBody>
      </p:sp>
      <p:sp>
        <p:nvSpPr>
          <p:cNvPr id="3136" name="Text Box 64"/>
          <p:cNvSpPr txBox="1">
            <a:spLocks noChangeArrowheads="1"/>
          </p:cNvSpPr>
          <p:nvPr/>
        </p:nvSpPr>
        <p:spPr bwMode="auto">
          <a:xfrm>
            <a:off x="457200" y="3371850"/>
            <a:ext cx="1219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2400" b="1" smtClean="0">
                <a:solidFill>
                  <a:srgbClr val="FFFFE7"/>
                </a:solidFill>
                <a:ea typeface="宋体" charset="-122"/>
              </a:rPr>
              <a:t>LOGO</a:t>
            </a:r>
          </a:p>
        </p:txBody>
      </p:sp>
      <p:grpSp>
        <p:nvGrpSpPr>
          <p:cNvPr id="3151" name="Group 79"/>
          <p:cNvGrpSpPr>
            <a:grpSpLocks/>
          </p:cNvGrpSpPr>
          <p:nvPr userDrawn="1"/>
        </p:nvGrpSpPr>
        <p:grpSpPr bwMode="auto">
          <a:xfrm>
            <a:off x="1" y="1191"/>
            <a:ext cx="9148763" cy="5142309"/>
            <a:chOff x="-3" y="0"/>
            <a:chExt cx="5763" cy="4319"/>
          </a:xfrm>
        </p:grpSpPr>
        <p:sp>
          <p:nvSpPr>
            <p:cNvPr id="3152" name="AutoShape 80"/>
            <p:cNvSpPr>
              <a:spLocks noChangeArrowheads="1"/>
            </p:cNvSpPr>
            <p:nvPr userDrawn="1"/>
          </p:nvSpPr>
          <p:spPr bwMode="white">
            <a:xfrm>
              <a:off x="24" y="24"/>
              <a:ext cx="5712" cy="4272"/>
            </a:xfrm>
            <a:prstGeom prst="roundRect">
              <a:avLst>
                <a:gd name="adj" fmla="val 6227"/>
              </a:avLst>
            </a:prstGeom>
            <a:noFill/>
            <a:ln w="762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3153" name="Freeform 81"/>
            <p:cNvSpPr>
              <a:spLocks/>
            </p:cNvSpPr>
            <p:nvPr userDrawn="1"/>
          </p:nvSpPr>
          <p:spPr bwMode="white">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54" name="Freeform 82"/>
            <p:cNvSpPr>
              <a:spLocks/>
            </p:cNvSpPr>
            <p:nvPr userDrawn="1"/>
          </p:nvSpPr>
          <p:spPr bwMode="white">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55" name="Freeform 83"/>
            <p:cNvSpPr>
              <a:spLocks/>
            </p:cNvSpPr>
            <p:nvPr userDrawn="1"/>
          </p:nvSpPr>
          <p:spPr bwMode="white">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156" name="Freeform 84"/>
            <p:cNvSpPr>
              <a:spLocks/>
            </p:cNvSpPr>
            <p:nvPr userDrawn="1"/>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grpSp>
    </p:spTree>
    <p:extLst>
      <p:ext uri="{BB962C8B-B14F-4D97-AF65-F5344CB8AC3E}">
        <p14:creationId xmlns="" xmlns:p14="http://schemas.microsoft.com/office/powerpoint/2010/main" val="320772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3157"/>
                                        </p:tgtEl>
                                        <p:attrNameLst>
                                          <p:attrName>r</p:attrName>
                                        </p:attrNameLst>
                                      </p:cBhvr>
                                    </p:animRot>
                                  </p:childTnLst>
                                </p:cTn>
                              </p:par>
                              <p:par>
                                <p:cTn id="7" presetID="6" presetClass="emph" presetSubtype="0" fill="hold" nodeType="withEffect">
                                  <p:stCondLst>
                                    <p:cond delay="0"/>
                                  </p:stCondLst>
                                  <p:childTnLst>
                                    <p:animScale>
                                      <p:cBhvr>
                                        <p:cTn id="8" dur="3000" fill="hold"/>
                                        <p:tgtEl>
                                          <p:spTgt spid="3157"/>
                                        </p:tgtEl>
                                      </p:cBhvr>
                                      <p:by x="150000" y="150000"/>
                                    </p:animScale>
                                  </p:childTnLst>
                                </p:cTn>
                              </p:par>
                              <p:par>
                                <p:cTn id="9" presetID="53" presetClass="exit" presetSubtype="0" fill="remove" nodeType="withEffect">
                                  <p:stCondLst>
                                    <p:cond delay="0"/>
                                  </p:stCondLst>
                                  <p:childTnLst>
                                    <p:anim calcmode="lin" valueType="num">
                                      <p:cBhvr>
                                        <p:cTn id="10" dur="3000"/>
                                        <p:tgtEl>
                                          <p:spTgt spid="3157"/>
                                        </p:tgtEl>
                                        <p:attrNameLst>
                                          <p:attrName>ppt_w</p:attrName>
                                        </p:attrNameLst>
                                      </p:cBhvr>
                                      <p:tavLst>
                                        <p:tav tm="0">
                                          <p:val>
                                            <p:strVal val="ppt_w"/>
                                          </p:val>
                                        </p:tav>
                                        <p:tav tm="100000">
                                          <p:val>
                                            <p:fltVal val="0"/>
                                          </p:val>
                                        </p:tav>
                                      </p:tavLst>
                                    </p:anim>
                                    <p:anim calcmode="lin" valueType="num">
                                      <p:cBhvr>
                                        <p:cTn id="11" dur="3000"/>
                                        <p:tgtEl>
                                          <p:spTgt spid="3157"/>
                                        </p:tgtEl>
                                        <p:attrNameLst>
                                          <p:attrName>ppt_h</p:attrName>
                                        </p:attrNameLst>
                                      </p:cBhvr>
                                      <p:tavLst>
                                        <p:tav tm="0">
                                          <p:val>
                                            <p:strVal val="ppt_h"/>
                                          </p:val>
                                        </p:tav>
                                        <p:tav tm="100000">
                                          <p:val>
                                            <p:fltVal val="0"/>
                                          </p:val>
                                        </p:tav>
                                      </p:tavLst>
                                    </p:anim>
                                    <p:animEffect transition="out" filter="fade">
                                      <p:cBhvr>
                                        <p:cTn id="12" dur="3000"/>
                                        <p:tgtEl>
                                          <p:spTgt spid="3157"/>
                                        </p:tgtEl>
                                      </p:cBhvr>
                                    </p:animEffect>
                                    <p:set>
                                      <p:cBhvr>
                                        <p:cTn id="13" dur="1" fill="hold">
                                          <p:stCondLst>
                                            <p:cond delay="2999"/>
                                          </p:stCondLst>
                                        </p:cTn>
                                        <p:tgtEl>
                                          <p:spTgt spid="3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733BDEE3-B7C5-40F4-BFCF-66EDB2EF1877}"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264711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4B5CA9EF-31E8-4740-B727-818AB3C958B7}"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696639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71600" y="821531"/>
            <a:ext cx="3657600"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81600" y="821531"/>
            <a:ext cx="3657600"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6" name="灯片编号占位符 5"/>
          <p:cNvSpPr>
            <a:spLocks noGrp="1"/>
          </p:cNvSpPr>
          <p:nvPr>
            <p:ph type="sldNum" sz="quarter" idx="11"/>
          </p:nvPr>
        </p:nvSpPr>
        <p:spPr/>
        <p:txBody>
          <a:bodyPr/>
          <a:lstStyle>
            <a:lvl1pPr>
              <a:defRPr/>
            </a:lvl1pPr>
          </a:lstStyle>
          <a:p>
            <a:fld id="{3636013F-9C87-4D99-B255-D38D53DE9CE3}"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71229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8" name="灯片编号占位符 7"/>
          <p:cNvSpPr>
            <a:spLocks noGrp="1"/>
          </p:cNvSpPr>
          <p:nvPr>
            <p:ph type="sldNum" sz="quarter" idx="11"/>
          </p:nvPr>
        </p:nvSpPr>
        <p:spPr/>
        <p:txBody>
          <a:bodyPr/>
          <a:lstStyle>
            <a:lvl1pPr>
              <a:defRPr/>
            </a:lvl1pPr>
          </a:lstStyle>
          <a:p>
            <a:fld id="{79F63FA6-3A9F-4F08-AF75-B6FB3763ABE5}"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2143378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4" name="灯片编号占位符 3"/>
          <p:cNvSpPr>
            <a:spLocks noGrp="1"/>
          </p:cNvSpPr>
          <p:nvPr>
            <p:ph type="sldNum" sz="quarter" idx="11"/>
          </p:nvPr>
        </p:nvSpPr>
        <p:spPr/>
        <p:txBody>
          <a:bodyPr/>
          <a:lstStyle>
            <a:lvl1pPr>
              <a:defRPr/>
            </a:lvl1pPr>
          </a:lstStyle>
          <a:p>
            <a:fld id="{07759FD0-01E3-43E5-81C0-AEAAC82FE120}"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29313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3" name="灯片编号占位符 2"/>
          <p:cNvSpPr>
            <a:spLocks noGrp="1"/>
          </p:cNvSpPr>
          <p:nvPr>
            <p:ph type="sldNum" sz="quarter" idx="11"/>
          </p:nvPr>
        </p:nvSpPr>
        <p:spPr/>
        <p:txBody>
          <a:bodyPr/>
          <a:lstStyle>
            <a:lvl1pPr>
              <a:defRPr/>
            </a:lvl1pPr>
          </a:lstStyle>
          <a:p>
            <a:fld id="{2F0119AF-22DF-454B-9C29-F1D7CB74AFF6}"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452251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6" name="灯片编号占位符 5"/>
          <p:cNvSpPr>
            <a:spLocks noGrp="1"/>
          </p:cNvSpPr>
          <p:nvPr>
            <p:ph type="sldNum" sz="quarter" idx="11"/>
          </p:nvPr>
        </p:nvSpPr>
        <p:spPr/>
        <p:txBody>
          <a:bodyPr/>
          <a:lstStyle>
            <a:lvl1pPr>
              <a:defRPr/>
            </a:lvl1pPr>
          </a:lstStyle>
          <a:p>
            <a:fld id="{909B2565-24A0-4E64-A4A6-25ACB2651F6C}"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188713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733BDEE3-B7C5-40F4-BFCF-66EDB2EF1877}"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288154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6" name="灯片编号占位符 5"/>
          <p:cNvSpPr>
            <a:spLocks noGrp="1"/>
          </p:cNvSpPr>
          <p:nvPr>
            <p:ph type="sldNum" sz="quarter" idx="11"/>
          </p:nvPr>
        </p:nvSpPr>
        <p:spPr/>
        <p:txBody>
          <a:bodyPr/>
          <a:lstStyle>
            <a:lvl1pPr>
              <a:defRPr/>
            </a:lvl1pPr>
          </a:lstStyle>
          <a:p>
            <a:fld id="{AC0E8BFF-866A-40F8-901A-524B329C6616}"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719170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83EEEA00-607E-4A65-9E82-3E560B8A99D7}"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279373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63129"/>
            <a:ext cx="1866900" cy="427315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71600" y="263129"/>
            <a:ext cx="5448300" cy="427315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9BB1FF7E-749A-42A7-8F12-CFE23A9754F5}"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199664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5" name="灯片编号占位符 4"/>
          <p:cNvSpPr>
            <a:spLocks noGrp="1"/>
          </p:cNvSpPr>
          <p:nvPr>
            <p:ph type="sldNum" sz="quarter" idx="11"/>
          </p:nvPr>
        </p:nvSpPr>
        <p:spPr/>
        <p:txBody>
          <a:bodyPr/>
          <a:lstStyle>
            <a:lvl1pPr>
              <a:defRPr/>
            </a:lvl1pPr>
          </a:lstStyle>
          <a:p>
            <a:fld id="{4B5CA9EF-31E8-4740-B727-818AB3C958B7}"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46884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71600" y="821531"/>
            <a:ext cx="3657600"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81600" y="821531"/>
            <a:ext cx="3657600"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6" name="灯片编号占位符 5"/>
          <p:cNvSpPr>
            <a:spLocks noGrp="1"/>
          </p:cNvSpPr>
          <p:nvPr>
            <p:ph type="sldNum" sz="quarter" idx="11"/>
          </p:nvPr>
        </p:nvSpPr>
        <p:spPr/>
        <p:txBody>
          <a:bodyPr/>
          <a:lstStyle>
            <a:lvl1pPr>
              <a:defRPr/>
            </a:lvl1pPr>
          </a:lstStyle>
          <a:p>
            <a:fld id="{3636013F-9C87-4D99-B255-D38D53DE9CE3}"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44755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8" name="灯片编号占位符 7"/>
          <p:cNvSpPr>
            <a:spLocks noGrp="1"/>
          </p:cNvSpPr>
          <p:nvPr>
            <p:ph type="sldNum" sz="quarter" idx="11"/>
          </p:nvPr>
        </p:nvSpPr>
        <p:spPr/>
        <p:txBody>
          <a:bodyPr/>
          <a:lstStyle>
            <a:lvl1pPr>
              <a:defRPr/>
            </a:lvl1pPr>
          </a:lstStyle>
          <a:p>
            <a:fld id="{79F63FA6-3A9F-4F08-AF75-B6FB3763ABE5}"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3117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4" name="灯片编号占位符 3"/>
          <p:cNvSpPr>
            <a:spLocks noGrp="1"/>
          </p:cNvSpPr>
          <p:nvPr>
            <p:ph type="sldNum" sz="quarter" idx="11"/>
          </p:nvPr>
        </p:nvSpPr>
        <p:spPr/>
        <p:txBody>
          <a:bodyPr/>
          <a:lstStyle>
            <a:lvl1pPr>
              <a:defRPr/>
            </a:lvl1pPr>
          </a:lstStyle>
          <a:p>
            <a:fld id="{07759FD0-01E3-43E5-81C0-AEAAC82FE120}"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46809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3" name="灯片编号占位符 2"/>
          <p:cNvSpPr>
            <a:spLocks noGrp="1"/>
          </p:cNvSpPr>
          <p:nvPr>
            <p:ph type="sldNum" sz="quarter" idx="11"/>
          </p:nvPr>
        </p:nvSpPr>
        <p:spPr/>
        <p:txBody>
          <a:bodyPr/>
          <a:lstStyle>
            <a:lvl1pPr>
              <a:defRPr/>
            </a:lvl1pPr>
          </a:lstStyle>
          <a:p>
            <a:fld id="{2F0119AF-22DF-454B-9C29-F1D7CB74AFF6}"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273983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6" name="灯片编号占位符 5"/>
          <p:cNvSpPr>
            <a:spLocks noGrp="1"/>
          </p:cNvSpPr>
          <p:nvPr>
            <p:ph type="sldNum" sz="quarter" idx="11"/>
          </p:nvPr>
        </p:nvSpPr>
        <p:spPr/>
        <p:txBody>
          <a:bodyPr/>
          <a:lstStyle>
            <a:lvl1pPr>
              <a:defRPr/>
            </a:lvl1pPr>
          </a:lstStyle>
          <a:p>
            <a:fld id="{909B2565-24A0-4E64-A4A6-25ACB2651F6C}"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341328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solidFill>
                  <a:srgbClr val="FFFFE7"/>
                </a:solidFill>
              </a:rPr>
              <a:t>Company Logo</a:t>
            </a:r>
          </a:p>
        </p:txBody>
      </p:sp>
      <p:sp>
        <p:nvSpPr>
          <p:cNvPr id="6" name="灯片编号占位符 5"/>
          <p:cNvSpPr>
            <a:spLocks noGrp="1"/>
          </p:cNvSpPr>
          <p:nvPr>
            <p:ph type="sldNum" sz="quarter" idx="11"/>
          </p:nvPr>
        </p:nvSpPr>
        <p:spPr/>
        <p:txBody>
          <a:bodyPr/>
          <a:lstStyle>
            <a:lvl1pPr>
              <a:defRPr/>
            </a:lvl1pPr>
          </a:lstStyle>
          <a:p>
            <a:fld id="{AC0E8BFF-866A-40F8-901A-524B329C6616}" type="slidenum">
              <a:rPr lang="en-US" altLang="zh-CN">
                <a:solidFill>
                  <a:srgbClr val="FFFFE7"/>
                </a:solidFill>
              </a:rPr>
              <a:pPr/>
              <a:t>‹#›</a:t>
            </a:fld>
            <a:endParaRPr lang="en-US" altLang="zh-CN">
              <a:solidFill>
                <a:srgbClr val="FFFFE7"/>
              </a:solidFill>
            </a:endParaRPr>
          </a:p>
        </p:txBody>
      </p:sp>
    </p:spTree>
    <p:extLst>
      <p:ext uri="{BB962C8B-B14F-4D97-AF65-F5344CB8AC3E}">
        <p14:creationId xmlns="" xmlns:p14="http://schemas.microsoft.com/office/powerpoint/2010/main" val="177753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1" name="Rectangle 77"/>
          <p:cNvSpPr>
            <a:spLocks noChangeArrowheads="1"/>
          </p:cNvSpPr>
          <p:nvPr/>
        </p:nvSpPr>
        <p:spPr bwMode="invGray">
          <a:xfrm>
            <a:off x="44450" y="41672"/>
            <a:ext cx="9088438" cy="694134"/>
          </a:xfrm>
          <a:prstGeom prst="rect">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pic>
        <p:nvPicPr>
          <p:cNvPr id="1102" name="Picture 78" descr="이미지"/>
          <p:cNvPicPr>
            <a:picLocks noChangeAspect="1" noChangeArrowheads="1"/>
          </p:cNvPicPr>
          <p:nvPr/>
        </p:nvPicPr>
        <p:blipFill>
          <a:blip r:embed="rId13" cstate="print">
            <a:lum bright="-6000" contrast="6000"/>
            <a:extLst>
              <a:ext uri="{28A0092B-C50C-407E-A947-70E740481C1C}">
                <a14:useLocalDpi xmlns="" xmlns:a14="http://schemas.microsoft.com/office/drawing/2010/main" val="0"/>
              </a:ext>
            </a:extLst>
          </a:blip>
          <a:srcRect l="52229" r="935" b="9456"/>
          <a:stretch>
            <a:fillRect/>
          </a:stretch>
        </p:blipFill>
        <p:spPr bwMode="auto">
          <a:xfrm rot="-21600000">
            <a:off x="0" y="1"/>
            <a:ext cx="1187450" cy="735806"/>
          </a:xfrm>
          <a:prstGeom prst="rect">
            <a:avLst/>
          </a:prstGeom>
          <a:noFill/>
          <a:extLst>
            <a:ext uri="{909E8E84-426E-40DD-AFC4-6F175D3DCCD1}">
              <a14:hiddenFill xmlns="" xmlns:a14="http://schemas.microsoft.com/office/drawing/2010/main">
                <a:solidFill>
                  <a:srgbClr val="FFFFFF"/>
                </a:solidFill>
              </a14:hiddenFill>
            </a:ext>
          </a:extLst>
        </p:spPr>
      </p:pic>
      <p:sp>
        <p:nvSpPr>
          <p:cNvPr id="1103" name="Rectangle 79" descr="좁은 수평선"/>
          <p:cNvSpPr>
            <a:spLocks noChangeArrowheads="1"/>
          </p:cNvSpPr>
          <p:nvPr/>
        </p:nvSpPr>
        <p:spPr bwMode="ltGray">
          <a:xfrm>
            <a:off x="11113" y="735806"/>
            <a:ext cx="1187450" cy="4418410"/>
          </a:xfrm>
          <a:prstGeom prst="rect">
            <a:avLst/>
          </a:prstGeom>
          <a:pattFill prst="narHorz">
            <a:fgClr>
              <a:schemeClr val="bg1"/>
            </a:fgClr>
            <a:bgClr>
              <a:srgbClr val="000000"/>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nvGrpSpPr>
          <p:cNvPr id="1104" name="Group 80"/>
          <p:cNvGrpSpPr>
            <a:grpSpLocks/>
          </p:cNvGrpSpPr>
          <p:nvPr/>
        </p:nvGrpSpPr>
        <p:grpSpPr bwMode="auto">
          <a:xfrm>
            <a:off x="1" y="0"/>
            <a:ext cx="9148763" cy="5142310"/>
            <a:chOff x="-3" y="0"/>
            <a:chExt cx="5763" cy="4319"/>
          </a:xfrm>
        </p:grpSpPr>
        <p:sp>
          <p:nvSpPr>
            <p:cNvPr id="1105" name="AutoShape 81"/>
            <p:cNvSpPr>
              <a:spLocks noChangeArrowheads="1"/>
            </p:cNvSpPr>
            <p:nvPr userDrawn="1"/>
          </p:nvSpPr>
          <p:spPr bwMode="white">
            <a:xfrm>
              <a:off x="24" y="24"/>
              <a:ext cx="5712" cy="4272"/>
            </a:xfrm>
            <a:prstGeom prst="roundRect">
              <a:avLst>
                <a:gd name="adj" fmla="val 6227"/>
              </a:avLst>
            </a:prstGeom>
            <a:noFill/>
            <a:ln w="762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1106" name="Freeform 82"/>
            <p:cNvSpPr>
              <a:spLocks/>
            </p:cNvSpPr>
            <p:nvPr userDrawn="1"/>
          </p:nvSpPr>
          <p:spPr bwMode="white">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7" name="Freeform 83"/>
            <p:cNvSpPr>
              <a:spLocks/>
            </p:cNvSpPr>
            <p:nvPr userDrawn="1"/>
          </p:nvSpPr>
          <p:spPr bwMode="white">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8" name="Freeform 84"/>
            <p:cNvSpPr>
              <a:spLocks/>
            </p:cNvSpPr>
            <p:nvPr userDrawn="1"/>
          </p:nvSpPr>
          <p:spPr bwMode="white">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9" name="Freeform 85"/>
            <p:cNvSpPr>
              <a:spLocks/>
            </p:cNvSpPr>
            <p:nvPr userDrawn="1"/>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grpSp>
      <p:sp>
        <p:nvSpPr>
          <p:cNvPr id="1027" name="Rectangle 3"/>
          <p:cNvSpPr>
            <a:spLocks noGrp="1" noChangeArrowheads="1"/>
          </p:cNvSpPr>
          <p:nvPr>
            <p:ph type="body" idx="1"/>
          </p:nvPr>
        </p:nvSpPr>
        <p:spPr bwMode="auto">
          <a:xfrm>
            <a:off x="1371600" y="821531"/>
            <a:ext cx="7467600" cy="371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auto">
          <a:xfrm>
            <a:off x="6629400" y="4857750"/>
            <a:ext cx="20574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ea typeface="宋体" charset="-122"/>
              </a:defRPr>
            </a:lvl1pPr>
          </a:lstStyle>
          <a:p>
            <a:pPr fontAlgn="base">
              <a:spcBef>
                <a:spcPct val="0"/>
              </a:spcBef>
              <a:spcAft>
                <a:spcPct val="0"/>
              </a:spcAft>
            </a:pPr>
            <a:r>
              <a:rPr lang="en-US" altLang="zh-CN" smtClean="0">
                <a:solidFill>
                  <a:srgbClr val="FFFFE7"/>
                </a:solidFill>
              </a:rPr>
              <a:t>Company Logo</a:t>
            </a:r>
          </a:p>
        </p:txBody>
      </p:sp>
      <p:sp>
        <p:nvSpPr>
          <p:cNvPr id="1030" name="Rectangle 6"/>
          <p:cNvSpPr>
            <a:spLocks noGrp="1" noChangeArrowheads="1"/>
          </p:cNvSpPr>
          <p:nvPr>
            <p:ph type="sldNum" sz="quarter" idx="4"/>
          </p:nvPr>
        </p:nvSpPr>
        <p:spPr bwMode="auto">
          <a:xfrm>
            <a:off x="3429000" y="4857751"/>
            <a:ext cx="2133600" cy="230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ea typeface="宋体" charset="-122"/>
              </a:defRPr>
            </a:lvl1pPr>
          </a:lstStyle>
          <a:p>
            <a:pPr fontAlgn="base">
              <a:spcBef>
                <a:spcPct val="0"/>
              </a:spcBef>
              <a:spcAft>
                <a:spcPct val="0"/>
              </a:spcAft>
            </a:pPr>
            <a:fld id="{494FBEFB-0179-480D-A136-6A4EF6BEB5B3}" type="slidenum">
              <a:rPr lang="en-US" altLang="zh-CN" smtClean="0">
                <a:solidFill>
                  <a:srgbClr val="FFFFE7"/>
                </a:solidFill>
                <a:latin typeface="Arial" charset="0"/>
              </a:rPr>
              <a:pPr fontAlgn="base">
                <a:spcBef>
                  <a:spcPct val="0"/>
                </a:spcBef>
                <a:spcAft>
                  <a:spcPct val="0"/>
                </a:spcAft>
              </a:pPr>
              <a:t>‹#›</a:t>
            </a:fld>
            <a:endParaRPr lang="en-US" altLang="zh-CN" smtClean="0">
              <a:solidFill>
                <a:srgbClr val="FFFFE7"/>
              </a:solidFill>
              <a:latin typeface="Arial" charset="0"/>
            </a:endParaRPr>
          </a:p>
        </p:txBody>
      </p:sp>
      <p:sp>
        <p:nvSpPr>
          <p:cNvPr id="1026" name="Rectangle 2"/>
          <p:cNvSpPr>
            <a:spLocks noGrp="1" noChangeArrowheads="1"/>
          </p:cNvSpPr>
          <p:nvPr>
            <p:ph type="title"/>
          </p:nvPr>
        </p:nvSpPr>
        <p:spPr bwMode="black">
          <a:xfrm>
            <a:off x="1371600" y="263128"/>
            <a:ext cx="7467600" cy="536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110" name="Line 86"/>
          <p:cNvSpPr>
            <a:spLocks noChangeShapeType="1"/>
          </p:cNvSpPr>
          <p:nvPr/>
        </p:nvSpPr>
        <p:spPr bwMode="auto">
          <a:xfrm>
            <a:off x="1187450" y="4839891"/>
            <a:ext cx="7488238"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Tree>
    <p:extLst>
      <p:ext uri="{BB962C8B-B14F-4D97-AF65-F5344CB8AC3E}">
        <p14:creationId xmlns="" xmlns:p14="http://schemas.microsoft.com/office/powerpoint/2010/main" val="32194809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Verdana" pitchFamily="34" charset="0"/>
        </a:defRPr>
      </a:lvl2pPr>
      <a:lvl3pPr algn="r" rtl="0" eaLnBrk="1" fontAlgn="base" hangingPunct="1">
        <a:spcBef>
          <a:spcPct val="0"/>
        </a:spcBef>
        <a:spcAft>
          <a:spcPct val="0"/>
        </a:spcAft>
        <a:defRPr sz="3600" b="1">
          <a:solidFill>
            <a:schemeClr val="bg1"/>
          </a:solidFill>
          <a:latin typeface="Verdana" pitchFamily="34" charset="0"/>
        </a:defRPr>
      </a:lvl3pPr>
      <a:lvl4pPr algn="r" rtl="0" eaLnBrk="1" fontAlgn="base" hangingPunct="1">
        <a:spcBef>
          <a:spcPct val="0"/>
        </a:spcBef>
        <a:spcAft>
          <a:spcPct val="0"/>
        </a:spcAft>
        <a:defRPr sz="3600" b="1">
          <a:solidFill>
            <a:schemeClr val="bg1"/>
          </a:solidFill>
          <a:latin typeface="Verdana" pitchFamily="34" charset="0"/>
        </a:defRPr>
      </a:lvl4pPr>
      <a:lvl5pPr algn="r" rtl="0" eaLnBrk="1" fontAlgn="base" hangingPunct="1">
        <a:spcBef>
          <a:spcPct val="0"/>
        </a:spcBef>
        <a:spcAft>
          <a:spcPct val="0"/>
        </a:spcAft>
        <a:defRPr sz="3600" b="1">
          <a:solidFill>
            <a:schemeClr val="bg1"/>
          </a:solidFill>
          <a:latin typeface="Verdana" pitchFamily="34" charset="0"/>
        </a:defRPr>
      </a:lvl5pPr>
      <a:lvl6pPr marL="457200" algn="r" rtl="0" eaLnBrk="1" fontAlgn="base" hangingPunct="1">
        <a:spcBef>
          <a:spcPct val="0"/>
        </a:spcBef>
        <a:spcAft>
          <a:spcPct val="0"/>
        </a:spcAft>
        <a:defRPr sz="3600" b="1">
          <a:solidFill>
            <a:schemeClr val="bg1"/>
          </a:solidFill>
          <a:latin typeface="Verdana" pitchFamily="34" charset="0"/>
        </a:defRPr>
      </a:lvl6pPr>
      <a:lvl7pPr marL="914400" algn="r" rtl="0" eaLnBrk="1" fontAlgn="base" hangingPunct="1">
        <a:spcBef>
          <a:spcPct val="0"/>
        </a:spcBef>
        <a:spcAft>
          <a:spcPct val="0"/>
        </a:spcAft>
        <a:defRPr sz="3600" b="1">
          <a:solidFill>
            <a:schemeClr val="bg1"/>
          </a:solidFill>
          <a:latin typeface="Verdana" pitchFamily="34" charset="0"/>
        </a:defRPr>
      </a:lvl7pPr>
      <a:lvl8pPr marL="1371600" algn="r" rtl="0" eaLnBrk="1" fontAlgn="base" hangingPunct="1">
        <a:spcBef>
          <a:spcPct val="0"/>
        </a:spcBef>
        <a:spcAft>
          <a:spcPct val="0"/>
        </a:spcAft>
        <a:defRPr sz="3600" b="1">
          <a:solidFill>
            <a:schemeClr val="bg1"/>
          </a:solidFill>
          <a:latin typeface="Verdana" pitchFamily="34" charset="0"/>
        </a:defRPr>
      </a:lvl8pPr>
      <a:lvl9pPr marL="1828800" algn="r" rtl="0" eaLnBrk="1" fontAlgn="base" hangingPunct="1">
        <a:spcBef>
          <a:spcPct val="0"/>
        </a:spcBef>
        <a:spcAft>
          <a:spcPct val="0"/>
        </a:spcAft>
        <a:defRPr sz="36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1" name="Rectangle 77"/>
          <p:cNvSpPr>
            <a:spLocks noChangeArrowheads="1"/>
          </p:cNvSpPr>
          <p:nvPr/>
        </p:nvSpPr>
        <p:spPr bwMode="invGray">
          <a:xfrm>
            <a:off x="44450" y="41672"/>
            <a:ext cx="9088438" cy="694134"/>
          </a:xfrm>
          <a:prstGeom prst="rect">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pic>
        <p:nvPicPr>
          <p:cNvPr id="1102" name="Picture 78" descr="이미지"/>
          <p:cNvPicPr>
            <a:picLocks noChangeAspect="1" noChangeArrowheads="1"/>
          </p:cNvPicPr>
          <p:nvPr/>
        </p:nvPicPr>
        <p:blipFill>
          <a:blip r:embed="rId13" cstate="print">
            <a:lum bright="-6000" contrast="6000"/>
            <a:extLst>
              <a:ext uri="{28A0092B-C50C-407E-A947-70E740481C1C}">
                <a14:useLocalDpi xmlns="" xmlns:a14="http://schemas.microsoft.com/office/drawing/2010/main" val="0"/>
              </a:ext>
            </a:extLst>
          </a:blip>
          <a:srcRect l="52229" r="935" b="9456"/>
          <a:stretch>
            <a:fillRect/>
          </a:stretch>
        </p:blipFill>
        <p:spPr bwMode="auto">
          <a:xfrm rot="-21600000">
            <a:off x="0" y="1"/>
            <a:ext cx="1187450" cy="735806"/>
          </a:xfrm>
          <a:prstGeom prst="rect">
            <a:avLst/>
          </a:prstGeom>
          <a:noFill/>
          <a:extLst>
            <a:ext uri="{909E8E84-426E-40DD-AFC4-6F175D3DCCD1}">
              <a14:hiddenFill xmlns="" xmlns:a14="http://schemas.microsoft.com/office/drawing/2010/main">
                <a:solidFill>
                  <a:srgbClr val="FFFFFF"/>
                </a:solidFill>
              </a14:hiddenFill>
            </a:ext>
          </a:extLst>
        </p:spPr>
      </p:pic>
      <p:sp>
        <p:nvSpPr>
          <p:cNvPr id="1103" name="Rectangle 79" descr="좁은 수평선"/>
          <p:cNvSpPr>
            <a:spLocks noChangeArrowheads="1"/>
          </p:cNvSpPr>
          <p:nvPr/>
        </p:nvSpPr>
        <p:spPr bwMode="ltGray">
          <a:xfrm>
            <a:off x="11113" y="735806"/>
            <a:ext cx="1187450" cy="4418410"/>
          </a:xfrm>
          <a:prstGeom prst="rect">
            <a:avLst/>
          </a:prstGeom>
          <a:pattFill prst="narHorz">
            <a:fgClr>
              <a:schemeClr val="bg1"/>
            </a:fgClr>
            <a:bgClr>
              <a:srgbClr val="000000"/>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nvGrpSpPr>
          <p:cNvPr id="1104" name="Group 80"/>
          <p:cNvGrpSpPr>
            <a:grpSpLocks/>
          </p:cNvGrpSpPr>
          <p:nvPr/>
        </p:nvGrpSpPr>
        <p:grpSpPr bwMode="auto">
          <a:xfrm>
            <a:off x="1" y="0"/>
            <a:ext cx="9148763" cy="5142310"/>
            <a:chOff x="-3" y="0"/>
            <a:chExt cx="5763" cy="4319"/>
          </a:xfrm>
        </p:grpSpPr>
        <p:sp>
          <p:nvSpPr>
            <p:cNvPr id="1105" name="AutoShape 81"/>
            <p:cNvSpPr>
              <a:spLocks noChangeArrowheads="1"/>
            </p:cNvSpPr>
            <p:nvPr userDrawn="1"/>
          </p:nvSpPr>
          <p:spPr bwMode="white">
            <a:xfrm>
              <a:off x="24" y="24"/>
              <a:ext cx="5712" cy="4272"/>
            </a:xfrm>
            <a:prstGeom prst="roundRect">
              <a:avLst>
                <a:gd name="adj" fmla="val 6227"/>
              </a:avLst>
            </a:prstGeom>
            <a:noFill/>
            <a:ln w="762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1106" name="Freeform 82"/>
            <p:cNvSpPr>
              <a:spLocks/>
            </p:cNvSpPr>
            <p:nvPr userDrawn="1"/>
          </p:nvSpPr>
          <p:spPr bwMode="white">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7" name="Freeform 83"/>
            <p:cNvSpPr>
              <a:spLocks/>
            </p:cNvSpPr>
            <p:nvPr userDrawn="1"/>
          </p:nvSpPr>
          <p:spPr bwMode="white">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8" name="Freeform 84"/>
            <p:cNvSpPr>
              <a:spLocks/>
            </p:cNvSpPr>
            <p:nvPr userDrawn="1"/>
          </p:nvSpPr>
          <p:spPr bwMode="white">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9" name="Freeform 85"/>
            <p:cNvSpPr>
              <a:spLocks/>
            </p:cNvSpPr>
            <p:nvPr userDrawn="1"/>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grpSp>
      <p:sp>
        <p:nvSpPr>
          <p:cNvPr id="1027" name="Rectangle 3"/>
          <p:cNvSpPr>
            <a:spLocks noGrp="1" noChangeArrowheads="1"/>
          </p:cNvSpPr>
          <p:nvPr>
            <p:ph type="body" idx="1"/>
          </p:nvPr>
        </p:nvSpPr>
        <p:spPr bwMode="auto">
          <a:xfrm>
            <a:off x="1371600" y="821531"/>
            <a:ext cx="7467600" cy="371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auto">
          <a:xfrm>
            <a:off x="6629400" y="4857750"/>
            <a:ext cx="20574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ea typeface="宋体" charset="-122"/>
              </a:defRPr>
            </a:lvl1pPr>
          </a:lstStyle>
          <a:p>
            <a:pPr fontAlgn="base">
              <a:spcBef>
                <a:spcPct val="0"/>
              </a:spcBef>
              <a:spcAft>
                <a:spcPct val="0"/>
              </a:spcAft>
            </a:pPr>
            <a:r>
              <a:rPr lang="en-US" altLang="zh-CN" smtClean="0">
                <a:solidFill>
                  <a:srgbClr val="FFFFE7"/>
                </a:solidFill>
              </a:rPr>
              <a:t>Company Logo</a:t>
            </a:r>
          </a:p>
        </p:txBody>
      </p:sp>
      <p:sp>
        <p:nvSpPr>
          <p:cNvPr id="1030" name="Rectangle 6"/>
          <p:cNvSpPr>
            <a:spLocks noGrp="1" noChangeArrowheads="1"/>
          </p:cNvSpPr>
          <p:nvPr>
            <p:ph type="sldNum" sz="quarter" idx="4"/>
          </p:nvPr>
        </p:nvSpPr>
        <p:spPr bwMode="auto">
          <a:xfrm>
            <a:off x="3429000" y="4857751"/>
            <a:ext cx="2133600" cy="230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ea typeface="宋体" charset="-122"/>
              </a:defRPr>
            </a:lvl1pPr>
          </a:lstStyle>
          <a:p>
            <a:pPr fontAlgn="base">
              <a:spcBef>
                <a:spcPct val="0"/>
              </a:spcBef>
              <a:spcAft>
                <a:spcPct val="0"/>
              </a:spcAft>
            </a:pPr>
            <a:fld id="{494FBEFB-0179-480D-A136-6A4EF6BEB5B3}" type="slidenum">
              <a:rPr lang="en-US" altLang="zh-CN" smtClean="0">
                <a:solidFill>
                  <a:srgbClr val="FFFFE7"/>
                </a:solidFill>
                <a:latin typeface="Arial" charset="0"/>
              </a:rPr>
              <a:pPr fontAlgn="base">
                <a:spcBef>
                  <a:spcPct val="0"/>
                </a:spcBef>
                <a:spcAft>
                  <a:spcPct val="0"/>
                </a:spcAft>
              </a:pPr>
              <a:t>‹#›</a:t>
            </a:fld>
            <a:endParaRPr lang="en-US" altLang="zh-CN" smtClean="0">
              <a:solidFill>
                <a:srgbClr val="FFFFE7"/>
              </a:solidFill>
              <a:latin typeface="Arial" charset="0"/>
            </a:endParaRPr>
          </a:p>
        </p:txBody>
      </p:sp>
      <p:sp>
        <p:nvSpPr>
          <p:cNvPr id="1026" name="Rectangle 2"/>
          <p:cNvSpPr>
            <a:spLocks noGrp="1" noChangeArrowheads="1"/>
          </p:cNvSpPr>
          <p:nvPr>
            <p:ph type="title"/>
          </p:nvPr>
        </p:nvSpPr>
        <p:spPr bwMode="black">
          <a:xfrm>
            <a:off x="1371600" y="263128"/>
            <a:ext cx="7467600" cy="536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110" name="Line 86"/>
          <p:cNvSpPr>
            <a:spLocks noChangeShapeType="1"/>
          </p:cNvSpPr>
          <p:nvPr/>
        </p:nvSpPr>
        <p:spPr bwMode="auto">
          <a:xfrm>
            <a:off x="1187450" y="4839891"/>
            <a:ext cx="7488238"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FFFFFF"/>
              </a:solidFill>
              <a:latin typeface="Arial" charset="0"/>
            </a:endParaRPr>
          </a:p>
        </p:txBody>
      </p:sp>
    </p:spTree>
    <p:extLst>
      <p:ext uri="{BB962C8B-B14F-4D97-AF65-F5344CB8AC3E}">
        <p14:creationId xmlns="" xmlns:p14="http://schemas.microsoft.com/office/powerpoint/2010/main" val="338825363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Verdana" pitchFamily="34" charset="0"/>
        </a:defRPr>
      </a:lvl2pPr>
      <a:lvl3pPr algn="r" rtl="0" eaLnBrk="1" fontAlgn="base" hangingPunct="1">
        <a:spcBef>
          <a:spcPct val="0"/>
        </a:spcBef>
        <a:spcAft>
          <a:spcPct val="0"/>
        </a:spcAft>
        <a:defRPr sz="3600" b="1">
          <a:solidFill>
            <a:schemeClr val="bg1"/>
          </a:solidFill>
          <a:latin typeface="Verdana" pitchFamily="34" charset="0"/>
        </a:defRPr>
      </a:lvl3pPr>
      <a:lvl4pPr algn="r" rtl="0" eaLnBrk="1" fontAlgn="base" hangingPunct="1">
        <a:spcBef>
          <a:spcPct val="0"/>
        </a:spcBef>
        <a:spcAft>
          <a:spcPct val="0"/>
        </a:spcAft>
        <a:defRPr sz="3600" b="1">
          <a:solidFill>
            <a:schemeClr val="bg1"/>
          </a:solidFill>
          <a:latin typeface="Verdana" pitchFamily="34" charset="0"/>
        </a:defRPr>
      </a:lvl4pPr>
      <a:lvl5pPr algn="r" rtl="0" eaLnBrk="1" fontAlgn="base" hangingPunct="1">
        <a:spcBef>
          <a:spcPct val="0"/>
        </a:spcBef>
        <a:spcAft>
          <a:spcPct val="0"/>
        </a:spcAft>
        <a:defRPr sz="3600" b="1">
          <a:solidFill>
            <a:schemeClr val="bg1"/>
          </a:solidFill>
          <a:latin typeface="Verdana" pitchFamily="34" charset="0"/>
        </a:defRPr>
      </a:lvl5pPr>
      <a:lvl6pPr marL="457200" algn="r" rtl="0" eaLnBrk="1" fontAlgn="base" hangingPunct="1">
        <a:spcBef>
          <a:spcPct val="0"/>
        </a:spcBef>
        <a:spcAft>
          <a:spcPct val="0"/>
        </a:spcAft>
        <a:defRPr sz="3600" b="1">
          <a:solidFill>
            <a:schemeClr val="bg1"/>
          </a:solidFill>
          <a:latin typeface="Verdana" pitchFamily="34" charset="0"/>
        </a:defRPr>
      </a:lvl6pPr>
      <a:lvl7pPr marL="914400" algn="r" rtl="0" eaLnBrk="1" fontAlgn="base" hangingPunct="1">
        <a:spcBef>
          <a:spcPct val="0"/>
        </a:spcBef>
        <a:spcAft>
          <a:spcPct val="0"/>
        </a:spcAft>
        <a:defRPr sz="3600" b="1">
          <a:solidFill>
            <a:schemeClr val="bg1"/>
          </a:solidFill>
          <a:latin typeface="Verdana" pitchFamily="34" charset="0"/>
        </a:defRPr>
      </a:lvl7pPr>
      <a:lvl8pPr marL="1371600" algn="r" rtl="0" eaLnBrk="1" fontAlgn="base" hangingPunct="1">
        <a:spcBef>
          <a:spcPct val="0"/>
        </a:spcBef>
        <a:spcAft>
          <a:spcPct val="0"/>
        </a:spcAft>
        <a:defRPr sz="3600" b="1">
          <a:solidFill>
            <a:schemeClr val="bg1"/>
          </a:solidFill>
          <a:latin typeface="Verdana" pitchFamily="34" charset="0"/>
        </a:defRPr>
      </a:lvl8pPr>
      <a:lvl9pPr marL="1828800" algn="r" rtl="0" eaLnBrk="1" fontAlgn="base" hangingPunct="1">
        <a:spcBef>
          <a:spcPct val="0"/>
        </a:spcBef>
        <a:spcAft>
          <a:spcPct val="0"/>
        </a:spcAft>
        <a:defRPr sz="36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页脚占位符 3"/>
          <p:cNvSpPr>
            <a:spLocks noGrp="1"/>
          </p:cNvSpPr>
          <p:nvPr>
            <p:ph type="ftr" sz="quarter" idx="10"/>
          </p:nvPr>
        </p:nvSpPr>
        <p:spPr>
          <a:xfrm>
            <a:off x="5281736" y="4857750"/>
            <a:ext cx="3106688" cy="228600"/>
          </a:xfrm>
        </p:spPr>
        <p:txBody>
          <a:bodyPr anchor="ctr"/>
          <a:lstStyle/>
          <a:p>
            <a:r>
              <a:rPr lang="zh-CN" altLang="en-US" b="1" dirty="0"/>
              <a:t> 河南省学生资助管理中心</a:t>
            </a:r>
            <a:r>
              <a:rPr lang="en-US" altLang="zh-CN" b="1" dirty="0" smtClean="0"/>
              <a:t>·</a:t>
            </a:r>
            <a:r>
              <a:rPr lang="zh-CN" altLang="en-US" b="1" dirty="0" smtClean="0"/>
              <a:t>中职</a:t>
            </a:r>
            <a:endParaRPr lang="en-US" altLang="zh-CN" dirty="0">
              <a:solidFill>
                <a:srgbClr val="FFFFE7"/>
              </a:solidFill>
            </a:endParaRPr>
          </a:p>
        </p:txBody>
      </p:sp>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331640" y="1491631"/>
            <a:ext cx="7344816" cy="3323987"/>
          </a:xfrm>
          <a:prstGeom prst="rect">
            <a:avLst/>
          </a:prstGeom>
          <a:noFill/>
        </p:spPr>
        <p:txBody>
          <a:bodyPr wrap="square" rtlCol="0">
            <a:spAutoFit/>
          </a:bodyPr>
          <a:lstStyle/>
          <a:p>
            <a:r>
              <a:rPr lang="zh-CN" altLang="en-US" sz="2800" b="1" dirty="0" smtClean="0"/>
              <a:t>线上线下管理相结合，提高中职资助管理水平</a:t>
            </a:r>
            <a:endParaRPr lang="en-US" altLang="zh-CN" sz="2800" b="1" dirty="0" smtClean="0"/>
          </a:p>
          <a:p>
            <a:endParaRPr lang="en-US" altLang="zh-CN" sz="2500" dirty="0" smtClean="0"/>
          </a:p>
          <a:p>
            <a:endParaRPr lang="en-US" altLang="zh-CN" sz="2500" dirty="0"/>
          </a:p>
          <a:p>
            <a:pPr algn="r"/>
            <a:r>
              <a:rPr lang="en-US" altLang="zh-CN" sz="2000" dirty="0" smtClean="0"/>
              <a:t>——</a:t>
            </a:r>
            <a:r>
              <a:rPr lang="zh-CN" altLang="en-US" sz="2000" dirty="0" smtClean="0"/>
              <a:t>基于河南中</a:t>
            </a:r>
            <a:r>
              <a:rPr lang="zh-CN" altLang="en-US" sz="2000" dirty="0"/>
              <a:t>职资助</a:t>
            </a:r>
            <a:r>
              <a:rPr lang="zh-CN" altLang="en-US" sz="2000" dirty="0" smtClean="0"/>
              <a:t>信息的使用经验</a:t>
            </a:r>
            <a:endParaRPr lang="en-US" altLang="zh-CN" sz="2400" dirty="0" smtClean="0"/>
          </a:p>
          <a:p>
            <a:endParaRPr lang="en-US" altLang="zh-CN" sz="2400" dirty="0" smtClean="0"/>
          </a:p>
          <a:p>
            <a:endParaRPr lang="en-US" altLang="zh-CN" sz="2400" dirty="0"/>
          </a:p>
          <a:p>
            <a:endParaRPr lang="en-US" altLang="zh-CN" sz="2400" dirty="0" smtClean="0"/>
          </a:p>
          <a:p>
            <a:endParaRPr lang="en-US" altLang="zh-CN" sz="2400" dirty="0" smtClean="0"/>
          </a:p>
          <a:p>
            <a:pPr algn="ctr"/>
            <a:r>
              <a:rPr lang="en-US" altLang="zh-CN" sz="1600" b="1" dirty="0" smtClean="0"/>
              <a:t>2017.8  </a:t>
            </a:r>
            <a:r>
              <a:rPr lang="zh-CN" altLang="en-US" sz="1600" b="1" dirty="0" smtClean="0"/>
              <a:t>深圳</a:t>
            </a:r>
            <a:endParaRPr lang="zh-CN" altLang="en-US" sz="1600" b="1" dirty="0"/>
          </a:p>
        </p:txBody>
      </p:sp>
    </p:spTree>
    <p:extLst>
      <p:ext uri="{BB962C8B-B14F-4D97-AF65-F5344CB8AC3E}">
        <p14:creationId xmlns="" xmlns:p14="http://schemas.microsoft.com/office/powerpoint/2010/main" val="3872030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 xmlns:p14="http://schemas.microsoft.com/office/powerpoint/2010/main" val="3797275488"/>
              </p:ext>
            </p:extLst>
          </p:nvPr>
        </p:nvGraphicFramePr>
        <p:xfrm>
          <a:off x="1547664" y="987574"/>
          <a:ext cx="6816678" cy="3528392"/>
        </p:xfrm>
        <a:graphic>
          <a:graphicData uri="http://schemas.openxmlformats.org/presentationml/2006/ole">
            <p:oleObj spid="_x0000_s1033" name="Visio" r:id="rId3" imgW="6979556" imgH="3612909" progId="Visio.Drawing.11">
              <p:embed/>
            </p:oleObj>
          </a:graphicData>
        </a:graphic>
      </p:graphicFrame>
      <p:pic>
        <p:nvPicPr>
          <p:cNvPr id="7" name="Picture 1" descr="C:\Users\admin\AppData\Roaming\Tencent\Users\402809458\QQ\WinTemp\RichOle\VIQ%QNBO`EDMM4)6L[X97RQ.png"/>
          <p:cNvPicPr>
            <a:picLocks noChangeAspect="1" noChangeArrowheads="1"/>
          </p:cNvPicPr>
          <p:nvPr/>
        </p:nvPicPr>
        <p:blipFill>
          <a:blip r:embed="rId4" cstate="print">
            <a:extLst>
              <a:ext uri="{BEBA8EAE-BF5A-486C-A8C5-ECC9F3942E4B}">
                <a14:imgProps xmlns="" xmlns:a14="http://schemas.microsoft.com/office/drawing/2010/main">
                  <a14:imgLayer r:embed="rId6">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全国学生资助管理信息系统的信息流构架</a:t>
            </a:r>
            <a:endParaRPr lang="zh-CN" altLang="en-US" sz="2000" dirty="0">
              <a:solidFill>
                <a:schemeClr val="tx1"/>
              </a:solidFill>
            </a:endParaRPr>
          </a:p>
        </p:txBody>
      </p:sp>
    </p:spTree>
    <p:extLst>
      <p:ext uri="{BB962C8B-B14F-4D97-AF65-F5344CB8AC3E}">
        <p14:creationId xmlns="" xmlns:p14="http://schemas.microsoft.com/office/powerpoint/2010/main" val="247779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946967"/>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977206"/>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全国学生资助管理信息系统的</a:t>
            </a:r>
            <a:r>
              <a:rPr lang="zh-CN" altLang="en-US" sz="2000" dirty="0" smtClean="0">
                <a:solidFill>
                  <a:schemeClr val="tx1"/>
                </a:solidFill>
              </a:rPr>
              <a:t>信息流构架</a:t>
            </a:r>
            <a:endParaRPr lang="zh-CN" altLang="en-US" sz="2000" dirty="0">
              <a:solidFill>
                <a:schemeClr val="tx1"/>
              </a:solidFill>
            </a:endParaRPr>
          </a:p>
        </p:txBody>
      </p:sp>
      <p:sp>
        <p:nvSpPr>
          <p:cNvPr id="2" name="TextBox 1"/>
          <p:cNvSpPr txBox="1"/>
          <p:nvPr/>
        </p:nvSpPr>
        <p:spPr>
          <a:xfrm>
            <a:off x="1763688" y="1563638"/>
            <a:ext cx="5976664" cy="1600438"/>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一体化、标准化：打通学段、打通业务、打通机构</a:t>
            </a:r>
            <a:endParaRPr lang="en-US" altLang="zh-CN" sz="2000" dirty="0" smtClean="0"/>
          </a:p>
          <a:p>
            <a:pPr marL="285750" indent="-285750">
              <a:buFont typeface="Arial" panose="020B0604020202020204" pitchFamily="34" charset="0"/>
              <a:buChar char="•"/>
            </a:pPr>
            <a:r>
              <a:rPr lang="zh-CN" altLang="en-US" sz="2000" dirty="0" smtClean="0"/>
              <a:t>过程性和结果性管理相结合</a:t>
            </a:r>
            <a:endParaRPr lang="en-US" altLang="zh-CN" sz="2000" dirty="0" smtClean="0"/>
          </a:p>
          <a:p>
            <a:pPr marL="285750" indent="-285750">
              <a:buFont typeface="Arial" panose="020B0604020202020204" pitchFamily="34" charset="0"/>
              <a:buChar char="•"/>
            </a:pPr>
            <a:endParaRPr lang="en-US" altLang="zh-CN" sz="2000" dirty="0" smtClean="0"/>
          </a:p>
          <a:p>
            <a:endParaRPr lang="zh-CN" altLang="en-US" dirty="0"/>
          </a:p>
        </p:txBody>
      </p:sp>
      <p:sp>
        <p:nvSpPr>
          <p:cNvPr id="3" name="TextBox 2"/>
          <p:cNvSpPr txBox="1"/>
          <p:nvPr/>
        </p:nvSpPr>
        <p:spPr>
          <a:xfrm>
            <a:off x="1475656" y="915566"/>
            <a:ext cx="1731564" cy="461665"/>
          </a:xfrm>
          <a:prstGeom prst="rect">
            <a:avLst/>
          </a:prstGeom>
          <a:noFill/>
        </p:spPr>
        <p:txBody>
          <a:bodyPr wrap="none" rtlCol="0">
            <a:spAutoFit/>
          </a:bodyPr>
          <a:lstStyle/>
          <a:p>
            <a:r>
              <a:rPr lang="zh-CN" altLang="en-US" sz="2400" b="1" dirty="0" smtClean="0"/>
              <a:t>框架优势：</a:t>
            </a:r>
            <a:endParaRPr lang="zh-CN" altLang="en-US" sz="2400" b="1" dirty="0"/>
          </a:p>
        </p:txBody>
      </p:sp>
      <p:sp>
        <p:nvSpPr>
          <p:cNvPr id="10" name="TextBox 9"/>
          <p:cNvSpPr txBox="1"/>
          <p:nvPr/>
        </p:nvSpPr>
        <p:spPr>
          <a:xfrm>
            <a:off x="1763688" y="3277310"/>
            <a:ext cx="5976664" cy="1908215"/>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smtClean="0"/>
              <a:t>1</a:t>
            </a:r>
            <a:r>
              <a:rPr lang="zh-CN" altLang="en-US" sz="2000" dirty="0" smtClean="0"/>
              <a:t>、不能满足各地各级资助部门的个性化需求；</a:t>
            </a:r>
            <a:endParaRPr lang="en-US" altLang="zh-CN" sz="2000" dirty="0" smtClean="0"/>
          </a:p>
          <a:p>
            <a:pPr marL="285750" indent="-285750">
              <a:buFont typeface="Arial" panose="020B0604020202020204" pitchFamily="34" charset="0"/>
              <a:buChar char="•"/>
            </a:pPr>
            <a:endParaRPr lang="en-US" altLang="zh-CN" sz="2000" dirty="0" smtClean="0"/>
          </a:p>
          <a:p>
            <a:pPr marL="285750" indent="-285750">
              <a:buFont typeface="Arial" panose="020B0604020202020204" pitchFamily="34" charset="0"/>
              <a:buChar char="•"/>
            </a:pPr>
            <a:r>
              <a:rPr lang="en-US" altLang="zh-CN" sz="2000" dirty="0" smtClean="0"/>
              <a:t>2</a:t>
            </a:r>
            <a:r>
              <a:rPr lang="zh-CN" altLang="en-US" sz="2000" dirty="0" smtClean="0"/>
              <a:t>、不能满足当前各地新业务、新政策、新流程的变更性要求。</a:t>
            </a:r>
            <a:endParaRPr lang="en-US" altLang="zh-CN" sz="2000" dirty="0" smtClean="0"/>
          </a:p>
          <a:p>
            <a:pPr marL="285750" indent="-285750">
              <a:buFont typeface="Arial" panose="020B0604020202020204" pitchFamily="34" charset="0"/>
              <a:buChar char="•"/>
            </a:pPr>
            <a:endParaRPr lang="en-US" altLang="zh-CN" sz="2000" dirty="0" smtClean="0"/>
          </a:p>
          <a:p>
            <a:endParaRPr lang="zh-CN" altLang="en-US" dirty="0"/>
          </a:p>
        </p:txBody>
      </p:sp>
      <p:sp>
        <p:nvSpPr>
          <p:cNvPr id="11" name="TextBox 10"/>
          <p:cNvSpPr txBox="1"/>
          <p:nvPr/>
        </p:nvSpPr>
        <p:spPr>
          <a:xfrm>
            <a:off x="1475656" y="2629238"/>
            <a:ext cx="2969083" cy="461665"/>
          </a:xfrm>
          <a:prstGeom prst="rect">
            <a:avLst/>
          </a:prstGeom>
          <a:noFill/>
        </p:spPr>
        <p:txBody>
          <a:bodyPr wrap="none" rtlCol="0">
            <a:spAutoFit/>
          </a:bodyPr>
          <a:lstStyle/>
          <a:p>
            <a:r>
              <a:rPr lang="zh-CN" altLang="en-US" sz="2400" b="1" dirty="0" smtClean="0"/>
              <a:t>实际应用中的困难：</a:t>
            </a:r>
            <a:endParaRPr lang="zh-CN" altLang="en-US" sz="2400" b="1" dirty="0"/>
          </a:p>
        </p:txBody>
      </p:sp>
    </p:spTree>
    <p:extLst>
      <p:ext uri="{BB962C8B-B14F-4D97-AF65-F5344CB8AC3E}">
        <p14:creationId xmlns="" xmlns:p14="http://schemas.microsoft.com/office/powerpoint/2010/main" val="143694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解决问题的思路</a:t>
            </a:r>
          </a:p>
        </p:txBody>
      </p:sp>
      <p:sp>
        <p:nvSpPr>
          <p:cNvPr id="29" name="Text Box 10"/>
          <p:cNvSpPr txBox="1">
            <a:spLocks noChangeArrowheads="1"/>
          </p:cNvSpPr>
          <p:nvPr/>
        </p:nvSpPr>
        <p:spPr bwMode="auto">
          <a:xfrm>
            <a:off x="1668906" y="771550"/>
            <a:ext cx="6575501"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r>
              <a:rPr lang="zh-CN" altLang="en-US" sz="1600" b="1" dirty="0" smtClean="0">
                <a:cs typeface="Arial" pitchFamily="34" charset="0"/>
              </a:rPr>
              <a:t>线上（全国系统内）管理和线下（全国系统外）管理相结合</a:t>
            </a:r>
            <a:endParaRPr lang="en-US" altLang="zh-CN" sz="1600" b="1" dirty="0">
              <a:cs typeface="Arial" pitchFamily="34" charset="0"/>
            </a:endParaRPr>
          </a:p>
        </p:txBody>
      </p:sp>
      <p:sp>
        <p:nvSpPr>
          <p:cNvPr id="65" name="Line 46"/>
          <p:cNvSpPr>
            <a:spLocks noChangeShapeType="1"/>
          </p:cNvSpPr>
          <p:nvPr/>
        </p:nvSpPr>
        <p:spPr bwMode="auto">
          <a:xfrm>
            <a:off x="1463080" y="5186958"/>
            <a:ext cx="6858000" cy="0"/>
          </a:xfrm>
          <a:prstGeom prst="line">
            <a:avLst/>
          </a:prstGeom>
          <a:noFill/>
          <a:ln w="63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66" name="Group 30"/>
          <p:cNvGrpSpPr>
            <a:grpSpLocks/>
          </p:cNvGrpSpPr>
          <p:nvPr/>
        </p:nvGrpSpPr>
        <p:grpSpPr bwMode="auto">
          <a:xfrm>
            <a:off x="2051720" y="1265803"/>
            <a:ext cx="7492156" cy="3466187"/>
            <a:chOff x="1008" y="935"/>
            <a:chExt cx="4212" cy="2857"/>
          </a:xfrm>
        </p:grpSpPr>
        <p:sp>
          <p:nvSpPr>
            <p:cNvPr id="67" name="Freeform 3"/>
            <p:cNvSpPr>
              <a:spLocks noEditPoints="1"/>
            </p:cNvSpPr>
            <p:nvPr/>
          </p:nvSpPr>
          <p:spPr bwMode="gray">
            <a:xfrm>
              <a:off x="1008" y="1248"/>
              <a:ext cx="3744" cy="2544"/>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2"/>
                </a:gs>
                <a:gs pos="100000">
                  <a:schemeClr val="accent1"/>
                </a:gs>
              </a:gsLst>
              <a:lin ang="5400000" scaled="1"/>
            </a:gradFill>
            <a:ln>
              <a:noFill/>
            </a:ln>
            <a:effectLst>
              <a:outerShdw dist="206741" dir="8249373" algn="ctr" rotWithShape="0">
                <a:srgbClr val="000000">
                  <a:alpha val="50000"/>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zh-CN" altLang="en-US"/>
            </a:p>
          </p:txBody>
        </p:sp>
        <p:sp>
          <p:nvSpPr>
            <p:cNvPr id="68" name="Text Box 4"/>
            <p:cNvSpPr txBox="1">
              <a:spLocks noChangeArrowheads="1"/>
            </p:cNvSpPr>
            <p:nvPr/>
          </p:nvSpPr>
          <p:spPr bwMode="auto">
            <a:xfrm>
              <a:off x="3636" y="2978"/>
              <a:ext cx="1584" cy="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dirty="0" smtClean="0">
                  <a:ea typeface="宋体" charset="-122"/>
                </a:rPr>
                <a:t>线上流程</a:t>
              </a:r>
              <a:endParaRPr lang="en-US" altLang="zh-CN" sz="2800" dirty="0">
                <a:ea typeface="宋体" charset="-122"/>
              </a:endParaRPr>
            </a:p>
          </p:txBody>
        </p:sp>
        <p:sp>
          <p:nvSpPr>
            <p:cNvPr id="69" name="Oval 5"/>
            <p:cNvSpPr>
              <a:spLocks noChangeArrowheads="1"/>
            </p:cNvSpPr>
            <p:nvPr/>
          </p:nvSpPr>
          <p:spPr bwMode="gray">
            <a:xfrm rot="-723406">
              <a:off x="2467" y="3104"/>
              <a:ext cx="906" cy="420"/>
            </a:xfrm>
            <a:prstGeom prst="ellipse">
              <a:avLst/>
            </a:prstGeom>
            <a:solidFill>
              <a:srgbClr val="0F2145">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Oval 6"/>
            <p:cNvSpPr>
              <a:spLocks noChangeArrowheads="1"/>
            </p:cNvSpPr>
            <p:nvPr/>
          </p:nvSpPr>
          <p:spPr bwMode="gray">
            <a:xfrm>
              <a:off x="2565" y="2539"/>
              <a:ext cx="1074" cy="107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1" name="Oval 7"/>
            <p:cNvSpPr>
              <a:spLocks noChangeArrowheads="1"/>
            </p:cNvSpPr>
            <p:nvPr/>
          </p:nvSpPr>
          <p:spPr bwMode="gray">
            <a:xfrm>
              <a:off x="2590" y="2625"/>
              <a:ext cx="1049" cy="104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2" name="Oval 8"/>
            <p:cNvSpPr>
              <a:spLocks noChangeArrowheads="1"/>
            </p:cNvSpPr>
            <p:nvPr/>
          </p:nvSpPr>
          <p:spPr bwMode="gray">
            <a:xfrm>
              <a:off x="2601" y="2575"/>
              <a:ext cx="998" cy="98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3" name="Oval 9"/>
            <p:cNvSpPr>
              <a:spLocks noChangeArrowheads="1"/>
            </p:cNvSpPr>
            <p:nvPr/>
          </p:nvSpPr>
          <p:spPr bwMode="gray">
            <a:xfrm>
              <a:off x="2670" y="2641"/>
              <a:ext cx="888" cy="79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4" name="Text Box 10"/>
            <p:cNvSpPr txBox="1">
              <a:spLocks noChangeArrowheads="1"/>
            </p:cNvSpPr>
            <p:nvPr/>
          </p:nvSpPr>
          <p:spPr bwMode="gray">
            <a:xfrm>
              <a:off x="2715" y="2894"/>
              <a:ext cx="884" cy="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b="1" dirty="0" smtClean="0">
                  <a:solidFill>
                    <a:schemeClr val="bg2"/>
                  </a:solidFill>
                  <a:ea typeface="宋体" charset="-122"/>
                </a:rPr>
                <a:t>发放</a:t>
              </a:r>
              <a:endParaRPr lang="en-US" altLang="zh-CN" b="1" dirty="0">
                <a:solidFill>
                  <a:schemeClr val="bg2"/>
                </a:solidFill>
                <a:ea typeface="宋体" charset="-122"/>
              </a:endParaRPr>
            </a:p>
          </p:txBody>
        </p:sp>
        <p:sp>
          <p:nvSpPr>
            <p:cNvPr id="75" name="Oval 11"/>
            <p:cNvSpPr>
              <a:spLocks noChangeArrowheads="1"/>
            </p:cNvSpPr>
            <p:nvPr/>
          </p:nvSpPr>
          <p:spPr bwMode="gray">
            <a:xfrm rot="-772996">
              <a:off x="1315" y="2720"/>
              <a:ext cx="714" cy="384"/>
            </a:xfrm>
            <a:prstGeom prst="ellipse">
              <a:avLst/>
            </a:prstGeom>
            <a:solidFill>
              <a:srgbClr val="0F2145">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6" name="Group 12"/>
            <p:cNvGrpSpPr>
              <a:grpSpLocks/>
            </p:cNvGrpSpPr>
            <p:nvPr/>
          </p:nvGrpSpPr>
          <p:grpSpPr bwMode="auto">
            <a:xfrm>
              <a:off x="1266" y="2096"/>
              <a:ext cx="863" cy="908"/>
              <a:chOff x="732" y="2112"/>
              <a:chExt cx="842" cy="860"/>
            </a:xfrm>
          </p:grpSpPr>
          <p:sp>
            <p:nvSpPr>
              <p:cNvPr id="89" name="Oval 13"/>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0" name="Oval 14"/>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1" name="Oval 15"/>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2" name="Oval 16"/>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 name="Text Box 17"/>
              <p:cNvSpPr txBox="1">
                <a:spLocks noChangeArrowheads="1"/>
              </p:cNvSpPr>
              <p:nvPr/>
            </p:nvSpPr>
            <p:spPr bwMode="gray">
              <a:xfrm>
                <a:off x="986" y="2297"/>
                <a:ext cx="35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smtClean="0">
                    <a:solidFill>
                      <a:schemeClr val="bg2"/>
                    </a:solidFill>
                    <a:ea typeface="宋体" charset="-122"/>
                  </a:rPr>
                  <a:t>公示</a:t>
                </a:r>
                <a:endParaRPr lang="en-US" altLang="zh-CN" b="1" dirty="0">
                  <a:solidFill>
                    <a:schemeClr val="bg2"/>
                  </a:solidFill>
                  <a:ea typeface="宋体" charset="-122"/>
                </a:endParaRPr>
              </a:p>
            </p:txBody>
          </p:sp>
        </p:grpSp>
        <p:sp>
          <p:nvSpPr>
            <p:cNvPr id="77" name="Oval 18"/>
            <p:cNvSpPr>
              <a:spLocks noChangeArrowheads="1"/>
            </p:cNvSpPr>
            <p:nvPr/>
          </p:nvSpPr>
          <p:spPr bwMode="gray">
            <a:xfrm>
              <a:off x="1104" y="1614"/>
              <a:ext cx="576" cy="336"/>
            </a:xfrm>
            <a:prstGeom prst="ellipse">
              <a:avLst/>
            </a:prstGeom>
            <a:solidFill>
              <a:srgbClr val="0F2145">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Oval 19"/>
            <p:cNvSpPr>
              <a:spLocks noChangeArrowheads="1"/>
            </p:cNvSpPr>
            <p:nvPr/>
          </p:nvSpPr>
          <p:spPr bwMode="gray">
            <a:xfrm>
              <a:off x="1152" y="1232"/>
              <a:ext cx="645" cy="64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9" name="Oval 20"/>
            <p:cNvSpPr>
              <a:spLocks noChangeArrowheads="1"/>
            </p:cNvSpPr>
            <p:nvPr/>
          </p:nvSpPr>
          <p:spPr bwMode="gray">
            <a:xfrm>
              <a:off x="1160" y="1235"/>
              <a:ext cx="630" cy="63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0" name="Oval 21"/>
            <p:cNvSpPr>
              <a:spLocks noChangeArrowheads="1"/>
            </p:cNvSpPr>
            <p:nvPr/>
          </p:nvSpPr>
          <p:spPr bwMode="gray">
            <a:xfrm>
              <a:off x="1167" y="1242"/>
              <a:ext cx="599" cy="58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1" name="Oval 22"/>
            <p:cNvSpPr>
              <a:spLocks noChangeArrowheads="1"/>
            </p:cNvSpPr>
            <p:nvPr/>
          </p:nvSpPr>
          <p:spPr bwMode="gray">
            <a:xfrm>
              <a:off x="1201" y="1258"/>
              <a:ext cx="534" cy="47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b="1" dirty="0">
                <a:solidFill>
                  <a:schemeClr val="bg2"/>
                </a:solidFill>
              </a:endParaRPr>
            </a:p>
          </p:txBody>
        </p:sp>
        <p:sp>
          <p:nvSpPr>
            <p:cNvPr id="82" name="Text Box 23"/>
            <p:cNvSpPr txBox="1">
              <a:spLocks noChangeArrowheads="1"/>
            </p:cNvSpPr>
            <p:nvPr/>
          </p:nvSpPr>
          <p:spPr bwMode="gray">
            <a:xfrm>
              <a:off x="1232" y="1297"/>
              <a:ext cx="496" cy="5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smtClean="0">
                  <a:solidFill>
                    <a:schemeClr val="bg2"/>
                  </a:solidFill>
                  <a:ea typeface="宋体" charset="-122"/>
                </a:rPr>
                <a:t>资助对</a:t>
              </a:r>
              <a:endParaRPr lang="en-US" altLang="zh-CN" b="1" dirty="0" smtClean="0">
                <a:solidFill>
                  <a:schemeClr val="bg2"/>
                </a:solidFill>
                <a:ea typeface="宋体" charset="-122"/>
              </a:endParaRPr>
            </a:p>
            <a:p>
              <a:pPr algn="ctr"/>
              <a:r>
                <a:rPr lang="zh-CN" altLang="en-US" b="1" dirty="0" smtClean="0">
                  <a:solidFill>
                    <a:schemeClr val="bg2"/>
                  </a:solidFill>
                  <a:ea typeface="宋体" charset="-122"/>
                </a:rPr>
                <a:t>象录入</a:t>
              </a:r>
              <a:endParaRPr lang="en-US" altLang="zh-CN" b="1" dirty="0">
                <a:solidFill>
                  <a:schemeClr val="bg2"/>
                </a:solidFill>
                <a:ea typeface="宋体" charset="-122"/>
              </a:endParaRPr>
            </a:p>
          </p:txBody>
        </p:sp>
        <p:sp>
          <p:nvSpPr>
            <p:cNvPr id="83" name="Oval 24"/>
            <p:cNvSpPr>
              <a:spLocks noChangeArrowheads="1"/>
            </p:cNvSpPr>
            <p:nvPr/>
          </p:nvSpPr>
          <p:spPr bwMode="gray">
            <a:xfrm>
              <a:off x="1920" y="1280"/>
              <a:ext cx="432" cy="144"/>
            </a:xfrm>
            <a:prstGeom prst="ellipse">
              <a:avLst/>
            </a:prstGeom>
            <a:solidFill>
              <a:srgbClr val="0F2145">
                <a:alpha val="30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Oval 25"/>
            <p:cNvSpPr>
              <a:spLocks noChangeArrowheads="1"/>
            </p:cNvSpPr>
            <p:nvPr/>
          </p:nvSpPr>
          <p:spPr bwMode="gray">
            <a:xfrm>
              <a:off x="1997" y="944"/>
              <a:ext cx="430" cy="43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5" name="Oval 26"/>
            <p:cNvSpPr>
              <a:spLocks noChangeArrowheads="1"/>
            </p:cNvSpPr>
            <p:nvPr/>
          </p:nvSpPr>
          <p:spPr bwMode="gray">
            <a:xfrm>
              <a:off x="2003" y="946"/>
              <a:ext cx="419" cy="42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6" name="Oval 27"/>
            <p:cNvSpPr>
              <a:spLocks noChangeArrowheads="1"/>
            </p:cNvSpPr>
            <p:nvPr/>
          </p:nvSpPr>
          <p:spPr bwMode="gray">
            <a:xfrm>
              <a:off x="2007" y="950"/>
              <a:ext cx="399" cy="39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7" name="Oval 28"/>
            <p:cNvSpPr>
              <a:spLocks noChangeArrowheads="1"/>
            </p:cNvSpPr>
            <p:nvPr/>
          </p:nvSpPr>
          <p:spPr bwMode="gray">
            <a:xfrm>
              <a:off x="2030" y="962"/>
              <a:ext cx="355" cy="31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8" name="Text Box 29"/>
            <p:cNvSpPr txBox="1">
              <a:spLocks noChangeArrowheads="1"/>
            </p:cNvSpPr>
            <p:nvPr/>
          </p:nvSpPr>
          <p:spPr bwMode="gray">
            <a:xfrm>
              <a:off x="1971" y="935"/>
              <a:ext cx="496" cy="5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smtClean="0">
                  <a:solidFill>
                    <a:schemeClr val="bg2"/>
                  </a:solidFill>
                  <a:ea typeface="宋体" charset="-122"/>
                </a:rPr>
                <a:t>困难生</a:t>
              </a:r>
              <a:endParaRPr lang="en-US" altLang="zh-CN" b="1" dirty="0" smtClean="0">
                <a:solidFill>
                  <a:schemeClr val="bg2"/>
                </a:solidFill>
                <a:ea typeface="宋体" charset="-122"/>
              </a:endParaRPr>
            </a:p>
            <a:p>
              <a:pPr algn="ctr"/>
              <a:r>
                <a:rPr lang="zh-CN" altLang="en-US" b="1" dirty="0" smtClean="0">
                  <a:solidFill>
                    <a:schemeClr val="bg2"/>
                  </a:solidFill>
                  <a:ea typeface="宋体" charset="-122"/>
                </a:rPr>
                <a:t>认定</a:t>
              </a:r>
              <a:endParaRPr lang="en-US" altLang="zh-CN" b="1" dirty="0">
                <a:solidFill>
                  <a:schemeClr val="bg2"/>
                </a:solidFill>
                <a:ea typeface="宋体" charset="-122"/>
              </a:endParaRPr>
            </a:p>
          </p:txBody>
        </p:sp>
      </p:grpSp>
      <p:sp>
        <p:nvSpPr>
          <p:cNvPr id="98" name="Freeform 6"/>
          <p:cNvSpPr>
            <a:spLocks/>
          </p:cNvSpPr>
          <p:nvPr/>
        </p:nvSpPr>
        <p:spPr bwMode="blackWhite">
          <a:xfrm rot="10800000" flipV="1">
            <a:off x="4593574" y="1248778"/>
            <a:ext cx="815156" cy="746173"/>
          </a:xfrm>
          <a:custGeom>
            <a:avLst/>
            <a:gdLst>
              <a:gd name="T0" fmla="*/ 1401 w 1402"/>
              <a:gd name="T1" fmla="*/ 884 h 1787"/>
              <a:gd name="T2" fmla="*/ 1032 w 1402"/>
              <a:gd name="T3" fmla="*/ 0 h 1787"/>
              <a:gd name="T4" fmla="*/ 0 w 1402"/>
              <a:gd name="T5" fmla="*/ 0 h 1787"/>
              <a:gd name="T6" fmla="*/ 0 w 1402"/>
              <a:gd name="T7" fmla="*/ 1786 h 1787"/>
              <a:gd name="T8" fmla="*/ 1032 w 1402"/>
              <a:gd name="T9" fmla="*/ 1786 h 1787"/>
              <a:gd name="T10" fmla="*/ 1401 w 1402"/>
              <a:gd name="T11" fmla="*/ 884 h 1787"/>
            </a:gdLst>
            <a:ahLst/>
            <a:cxnLst>
              <a:cxn ang="0">
                <a:pos x="T0" y="T1"/>
              </a:cxn>
              <a:cxn ang="0">
                <a:pos x="T2" y="T3"/>
              </a:cxn>
              <a:cxn ang="0">
                <a:pos x="T4" y="T5"/>
              </a:cxn>
              <a:cxn ang="0">
                <a:pos x="T6" y="T7"/>
              </a:cxn>
              <a:cxn ang="0">
                <a:pos x="T8" y="T9"/>
              </a:cxn>
              <a:cxn ang="0">
                <a:pos x="T10" y="T11"/>
              </a:cxn>
            </a:cxnLst>
            <a:rect l="0" t="0" r="r" b="b"/>
            <a:pathLst>
              <a:path w="1402" h="1787">
                <a:moveTo>
                  <a:pt x="1401" y="884"/>
                </a:moveTo>
                <a:lnTo>
                  <a:pt x="1032" y="0"/>
                </a:lnTo>
                <a:lnTo>
                  <a:pt x="0" y="0"/>
                </a:lnTo>
                <a:lnTo>
                  <a:pt x="0" y="1786"/>
                </a:lnTo>
                <a:lnTo>
                  <a:pt x="1032" y="1786"/>
                </a:lnTo>
                <a:lnTo>
                  <a:pt x="1401" y="884"/>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a:t>出台</a:t>
            </a:r>
          </a:p>
          <a:p>
            <a:r>
              <a:rPr lang="zh-CN" altLang="en-US" sz="1200" b="1" dirty="0" smtClean="0"/>
              <a:t>贫困生认定办法</a:t>
            </a:r>
            <a:endParaRPr lang="zh-CN" altLang="en-US" sz="1200" b="1" dirty="0"/>
          </a:p>
        </p:txBody>
      </p:sp>
      <p:sp>
        <p:nvSpPr>
          <p:cNvPr id="103" name="Freeform 5"/>
          <p:cNvSpPr>
            <a:spLocks/>
          </p:cNvSpPr>
          <p:nvPr/>
        </p:nvSpPr>
        <p:spPr bwMode="blackWhite">
          <a:xfrm>
            <a:off x="5500744" y="1239422"/>
            <a:ext cx="1225569" cy="344436"/>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Lst>
            <a:ahLst/>
            <a:cxnLst>
              <a:cxn ang="0">
                <a:pos x="T0" y="T1"/>
              </a:cxn>
              <a:cxn ang="0">
                <a:pos x="T2" y="T3"/>
              </a:cxn>
              <a:cxn ang="0">
                <a:pos x="T4" y="T5"/>
              </a:cxn>
              <a:cxn ang="0">
                <a:pos x="T6" y="T7"/>
              </a:cxn>
              <a:cxn ang="0">
                <a:pos x="T8" y="T9"/>
              </a:cxn>
            </a:cxnLst>
            <a:rect l="0" t="0" r="r" b="b"/>
            <a:pathLst>
              <a:path w="1636" h="867">
                <a:moveTo>
                  <a:pt x="1298" y="866"/>
                </a:moveTo>
                <a:lnTo>
                  <a:pt x="1635" y="0"/>
                </a:lnTo>
                <a:lnTo>
                  <a:pt x="352" y="0"/>
                </a:lnTo>
                <a:lnTo>
                  <a:pt x="0" y="866"/>
                </a:lnTo>
                <a:lnTo>
                  <a:pt x="1298" y="866"/>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000" b="1" dirty="0" smtClean="0"/>
              <a:t>扶贫、民政、残联数据共享认定流程</a:t>
            </a:r>
            <a:endParaRPr lang="zh-CN" altLang="en-US" sz="1000" b="1" dirty="0"/>
          </a:p>
        </p:txBody>
      </p:sp>
      <p:sp>
        <p:nvSpPr>
          <p:cNvPr id="104" name="Freeform 4"/>
          <p:cNvSpPr>
            <a:spLocks/>
          </p:cNvSpPr>
          <p:nvPr/>
        </p:nvSpPr>
        <p:spPr bwMode="blackWhite">
          <a:xfrm>
            <a:off x="5506080" y="1694658"/>
            <a:ext cx="1298575" cy="333658"/>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Lst>
            <a:ahLst/>
            <a:cxnLst>
              <a:cxn ang="0">
                <a:pos x="T0" y="T1"/>
              </a:cxn>
              <a:cxn ang="0">
                <a:pos x="T2" y="T3"/>
              </a:cxn>
              <a:cxn ang="0">
                <a:pos x="T4" y="T5"/>
              </a:cxn>
              <a:cxn ang="0">
                <a:pos x="T6" y="T7"/>
              </a:cxn>
              <a:cxn ang="0">
                <a:pos x="T8" y="T9"/>
              </a:cxn>
            </a:cxnLst>
            <a:rect l="0" t="0" r="r" b="b"/>
            <a:pathLst>
              <a:path w="1636" h="867">
                <a:moveTo>
                  <a:pt x="1298" y="0"/>
                </a:moveTo>
                <a:lnTo>
                  <a:pt x="1635" y="866"/>
                </a:lnTo>
                <a:lnTo>
                  <a:pt x="368" y="866"/>
                </a:lnTo>
                <a:lnTo>
                  <a:pt x="0" y="0"/>
                </a:lnTo>
                <a:lnTo>
                  <a:pt x="1298" y="0"/>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000" b="1" dirty="0" smtClean="0"/>
              <a:t>学校认定流程</a:t>
            </a:r>
            <a:endParaRPr lang="zh-CN" altLang="en-US" sz="1000" b="1" dirty="0"/>
          </a:p>
        </p:txBody>
      </p:sp>
      <p:sp>
        <p:nvSpPr>
          <p:cNvPr id="105" name="Freeform 6"/>
          <p:cNvSpPr>
            <a:spLocks/>
          </p:cNvSpPr>
          <p:nvPr/>
        </p:nvSpPr>
        <p:spPr bwMode="blackWhite">
          <a:xfrm rot="10800000" flipV="1">
            <a:off x="6756638" y="1250321"/>
            <a:ext cx="815156" cy="746173"/>
          </a:xfrm>
          <a:custGeom>
            <a:avLst/>
            <a:gdLst>
              <a:gd name="T0" fmla="*/ 1401 w 1402"/>
              <a:gd name="T1" fmla="*/ 884 h 1787"/>
              <a:gd name="T2" fmla="*/ 1032 w 1402"/>
              <a:gd name="T3" fmla="*/ 0 h 1787"/>
              <a:gd name="T4" fmla="*/ 0 w 1402"/>
              <a:gd name="T5" fmla="*/ 0 h 1787"/>
              <a:gd name="T6" fmla="*/ 0 w 1402"/>
              <a:gd name="T7" fmla="*/ 1786 h 1787"/>
              <a:gd name="T8" fmla="*/ 1032 w 1402"/>
              <a:gd name="T9" fmla="*/ 1786 h 1787"/>
              <a:gd name="T10" fmla="*/ 1401 w 1402"/>
              <a:gd name="T11" fmla="*/ 884 h 1787"/>
            </a:gdLst>
            <a:ahLst/>
            <a:cxnLst>
              <a:cxn ang="0">
                <a:pos x="T0" y="T1"/>
              </a:cxn>
              <a:cxn ang="0">
                <a:pos x="T2" y="T3"/>
              </a:cxn>
              <a:cxn ang="0">
                <a:pos x="T4" y="T5"/>
              </a:cxn>
              <a:cxn ang="0">
                <a:pos x="T6" y="T7"/>
              </a:cxn>
              <a:cxn ang="0">
                <a:pos x="T8" y="T9"/>
              </a:cxn>
              <a:cxn ang="0">
                <a:pos x="T10" y="T11"/>
              </a:cxn>
            </a:cxnLst>
            <a:rect l="0" t="0" r="r" b="b"/>
            <a:pathLst>
              <a:path w="1402" h="1787">
                <a:moveTo>
                  <a:pt x="1401" y="884"/>
                </a:moveTo>
                <a:lnTo>
                  <a:pt x="1032" y="0"/>
                </a:lnTo>
                <a:lnTo>
                  <a:pt x="0" y="0"/>
                </a:lnTo>
                <a:lnTo>
                  <a:pt x="0" y="1786"/>
                </a:lnTo>
                <a:lnTo>
                  <a:pt x="1032" y="1786"/>
                </a:lnTo>
                <a:lnTo>
                  <a:pt x="1401" y="884"/>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smtClean="0"/>
              <a:t>认定结果上报</a:t>
            </a:r>
            <a:endParaRPr lang="zh-CN" altLang="en-US" sz="1200" b="1" dirty="0"/>
          </a:p>
        </p:txBody>
      </p:sp>
      <p:grpSp>
        <p:nvGrpSpPr>
          <p:cNvPr id="106" name="Group 2"/>
          <p:cNvGrpSpPr>
            <a:grpSpLocks/>
          </p:cNvGrpSpPr>
          <p:nvPr/>
        </p:nvGrpSpPr>
        <p:grpSpPr bwMode="auto">
          <a:xfrm>
            <a:off x="539552" y="1637385"/>
            <a:ext cx="1229584" cy="854231"/>
            <a:chOff x="898" y="920"/>
            <a:chExt cx="3657" cy="2634"/>
          </a:xfrm>
        </p:grpSpPr>
        <p:sp>
          <p:nvSpPr>
            <p:cNvPr id="107" name="Freeform 3"/>
            <p:cNvSpPr>
              <a:spLocks/>
            </p:cNvSpPr>
            <p:nvPr/>
          </p:nvSpPr>
          <p:spPr bwMode="blackWhite">
            <a:xfrm>
              <a:off x="898" y="2282"/>
              <a:ext cx="3656" cy="1272"/>
            </a:xfrm>
            <a:custGeom>
              <a:avLst/>
              <a:gdLst>
                <a:gd name="T0" fmla="*/ 0 w 3656"/>
                <a:gd name="T1" fmla="*/ 283 h 1272"/>
                <a:gd name="T2" fmla="*/ 0 w 3656"/>
                <a:gd name="T3" fmla="*/ 941 h 1272"/>
                <a:gd name="T4" fmla="*/ 3303 w 3656"/>
                <a:gd name="T5" fmla="*/ 938 h 1272"/>
                <a:gd name="T6" fmla="*/ 3303 w 3656"/>
                <a:gd name="T7" fmla="*/ 1271 h 1272"/>
                <a:gd name="T8" fmla="*/ 3655 w 3656"/>
                <a:gd name="T9" fmla="*/ 0 h 1272"/>
                <a:gd name="T10" fmla="*/ 3303 w 3656"/>
                <a:gd name="T11" fmla="*/ 0 h 1272"/>
                <a:gd name="T12" fmla="*/ 3102 w 3656"/>
                <a:gd name="T13" fmla="*/ 616 h 1272"/>
                <a:gd name="T14" fmla="*/ 3102 w 3656"/>
                <a:gd name="T15" fmla="*/ 286 h 1272"/>
                <a:gd name="T16" fmla="*/ 0 w 3656"/>
                <a:gd name="T17" fmla="*/ 28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6" h="1272">
                  <a:moveTo>
                    <a:pt x="0" y="283"/>
                  </a:moveTo>
                  <a:lnTo>
                    <a:pt x="0" y="941"/>
                  </a:lnTo>
                  <a:lnTo>
                    <a:pt x="3303" y="938"/>
                  </a:lnTo>
                  <a:lnTo>
                    <a:pt x="3303" y="1271"/>
                  </a:lnTo>
                  <a:lnTo>
                    <a:pt x="3655" y="0"/>
                  </a:lnTo>
                  <a:lnTo>
                    <a:pt x="3303" y="0"/>
                  </a:lnTo>
                  <a:lnTo>
                    <a:pt x="3102" y="616"/>
                  </a:lnTo>
                  <a:lnTo>
                    <a:pt x="3102" y="286"/>
                  </a:lnTo>
                  <a:lnTo>
                    <a:pt x="0" y="283"/>
                  </a:lnTo>
                </a:path>
              </a:pathLst>
            </a:custGeom>
            <a:solidFill>
              <a:schemeClr val="accent2"/>
            </a:solidFill>
            <a:ln w="12700" cap="rnd" cmpd="sng">
              <a:prstDash val="solid"/>
              <a:round/>
              <a:headEnd type="none" w="med" len="med"/>
              <a:tailEnd type="none" w="med" len="me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smtClean="0"/>
                <a:t>评审流程</a:t>
              </a:r>
              <a:endParaRPr lang="zh-CN" altLang="en-US" sz="1200" b="1" dirty="0"/>
            </a:p>
          </p:txBody>
        </p:sp>
        <p:sp>
          <p:nvSpPr>
            <p:cNvPr id="108" name="Freeform 4"/>
            <p:cNvSpPr>
              <a:spLocks/>
            </p:cNvSpPr>
            <p:nvPr/>
          </p:nvSpPr>
          <p:spPr bwMode="blackWhite">
            <a:xfrm>
              <a:off x="899" y="920"/>
              <a:ext cx="3656" cy="1272"/>
            </a:xfrm>
            <a:custGeom>
              <a:avLst/>
              <a:gdLst>
                <a:gd name="T0" fmla="*/ 0 w 3656"/>
                <a:gd name="T1" fmla="*/ 987 h 1272"/>
                <a:gd name="T2" fmla="*/ 0 w 3656"/>
                <a:gd name="T3" fmla="*/ 329 h 1272"/>
                <a:gd name="T4" fmla="*/ 3303 w 3656"/>
                <a:gd name="T5" fmla="*/ 331 h 1272"/>
                <a:gd name="T6" fmla="*/ 3303 w 3656"/>
                <a:gd name="T7" fmla="*/ 0 h 1272"/>
                <a:gd name="T8" fmla="*/ 3655 w 3656"/>
                <a:gd name="T9" fmla="*/ 1271 h 1272"/>
                <a:gd name="T10" fmla="*/ 3303 w 3656"/>
                <a:gd name="T11" fmla="*/ 1271 h 1272"/>
                <a:gd name="T12" fmla="*/ 3102 w 3656"/>
                <a:gd name="T13" fmla="*/ 654 h 1272"/>
                <a:gd name="T14" fmla="*/ 3102 w 3656"/>
                <a:gd name="T15" fmla="*/ 985 h 1272"/>
                <a:gd name="T16" fmla="*/ 0 w 3656"/>
                <a:gd name="T17" fmla="*/ 98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6" h="1272">
                  <a:moveTo>
                    <a:pt x="0" y="987"/>
                  </a:moveTo>
                  <a:lnTo>
                    <a:pt x="0" y="329"/>
                  </a:lnTo>
                  <a:lnTo>
                    <a:pt x="3303" y="331"/>
                  </a:lnTo>
                  <a:lnTo>
                    <a:pt x="3303" y="0"/>
                  </a:lnTo>
                  <a:lnTo>
                    <a:pt x="3655" y="1271"/>
                  </a:lnTo>
                  <a:lnTo>
                    <a:pt x="3303" y="1271"/>
                  </a:lnTo>
                  <a:lnTo>
                    <a:pt x="3102" y="654"/>
                  </a:lnTo>
                  <a:lnTo>
                    <a:pt x="3102" y="985"/>
                  </a:lnTo>
                  <a:lnTo>
                    <a:pt x="0" y="987"/>
                  </a:lnTo>
                </a:path>
              </a:pathLst>
            </a:custGeom>
            <a:solidFill>
              <a:schemeClr val="accent2"/>
            </a:solidFill>
            <a:ln w="12700" cap="rnd" cmpd="sng">
              <a:prstDash val="solid"/>
              <a:round/>
              <a:headEnd type="none" w="med" len="med"/>
              <a:tailEnd type="none" w="med" len="me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smtClean="0"/>
                <a:t>成立评审小组</a:t>
              </a:r>
              <a:endParaRPr lang="zh-CN" altLang="en-US" sz="1200" b="1" dirty="0"/>
            </a:p>
          </p:txBody>
        </p:sp>
      </p:grpSp>
      <p:sp>
        <p:nvSpPr>
          <p:cNvPr id="109" name="Freeform 3"/>
          <p:cNvSpPr>
            <a:spLocks/>
          </p:cNvSpPr>
          <p:nvPr/>
        </p:nvSpPr>
        <p:spPr bwMode="blackWhite">
          <a:xfrm>
            <a:off x="1824321" y="1506186"/>
            <a:ext cx="515431" cy="1137572"/>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endParaRPr lang="en-US" altLang="zh-CN" sz="1200" b="1" dirty="0" smtClean="0"/>
          </a:p>
          <a:p>
            <a:r>
              <a:rPr lang="zh-CN" altLang="en-US" sz="1200" b="1" dirty="0" smtClean="0"/>
              <a:t>评审结果上报</a:t>
            </a:r>
            <a:endParaRPr lang="zh-CN" altLang="en-US" sz="1200" b="1" dirty="0"/>
          </a:p>
        </p:txBody>
      </p:sp>
      <p:grpSp>
        <p:nvGrpSpPr>
          <p:cNvPr id="110" name="Group 2"/>
          <p:cNvGrpSpPr>
            <a:grpSpLocks/>
          </p:cNvGrpSpPr>
          <p:nvPr/>
        </p:nvGrpSpPr>
        <p:grpSpPr bwMode="auto">
          <a:xfrm>
            <a:off x="755576" y="2853128"/>
            <a:ext cx="1229584" cy="854231"/>
            <a:chOff x="898" y="920"/>
            <a:chExt cx="3657" cy="2634"/>
          </a:xfrm>
        </p:grpSpPr>
        <p:sp>
          <p:nvSpPr>
            <p:cNvPr id="111" name="Freeform 3"/>
            <p:cNvSpPr>
              <a:spLocks/>
            </p:cNvSpPr>
            <p:nvPr/>
          </p:nvSpPr>
          <p:spPr bwMode="blackWhite">
            <a:xfrm>
              <a:off x="898" y="2282"/>
              <a:ext cx="3656" cy="1272"/>
            </a:xfrm>
            <a:custGeom>
              <a:avLst/>
              <a:gdLst>
                <a:gd name="T0" fmla="*/ 0 w 3656"/>
                <a:gd name="T1" fmla="*/ 283 h 1272"/>
                <a:gd name="T2" fmla="*/ 0 w 3656"/>
                <a:gd name="T3" fmla="*/ 941 h 1272"/>
                <a:gd name="T4" fmla="*/ 3303 w 3656"/>
                <a:gd name="T5" fmla="*/ 938 h 1272"/>
                <a:gd name="T6" fmla="*/ 3303 w 3656"/>
                <a:gd name="T7" fmla="*/ 1271 h 1272"/>
                <a:gd name="T8" fmla="*/ 3655 w 3656"/>
                <a:gd name="T9" fmla="*/ 0 h 1272"/>
                <a:gd name="T10" fmla="*/ 3303 w 3656"/>
                <a:gd name="T11" fmla="*/ 0 h 1272"/>
                <a:gd name="T12" fmla="*/ 3102 w 3656"/>
                <a:gd name="T13" fmla="*/ 616 h 1272"/>
                <a:gd name="T14" fmla="*/ 3102 w 3656"/>
                <a:gd name="T15" fmla="*/ 286 h 1272"/>
                <a:gd name="T16" fmla="*/ 0 w 3656"/>
                <a:gd name="T17" fmla="*/ 28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6" h="1272">
                  <a:moveTo>
                    <a:pt x="0" y="283"/>
                  </a:moveTo>
                  <a:lnTo>
                    <a:pt x="0" y="941"/>
                  </a:lnTo>
                  <a:lnTo>
                    <a:pt x="3303" y="938"/>
                  </a:lnTo>
                  <a:lnTo>
                    <a:pt x="3303" y="1271"/>
                  </a:lnTo>
                  <a:lnTo>
                    <a:pt x="3655" y="0"/>
                  </a:lnTo>
                  <a:lnTo>
                    <a:pt x="3303" y="0"/>
                  </a:lnTo>
                  <a:lnTo>
                    <a:pt x="3102" y="616"/>
                  </a:lnTo>
                  <a:lnTo>
                    <a:pt x="3102" y="286"/>
                  </a:lnTo>
                  <a:lnTo>
                    <a:pt x="0" y="283"/>
                  </a:lnTo>
                </a:path>
              </a:pathLst>
            </a:custGeom>
            <a:solidFill>
              <a:schemeClr val="accent2"/>
            </a:solidFill>
            <a:ln w="12700" cap="rnd" cmpd="sng">
              <a:prstDash val="solid"/>
              <a:round/>
              <a:headEnd type="none" w="med" len="med"/>
              <a:tailEnd type="none" w="med" len="me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smtClean="0"/>
                <a:t>上级公示流程</a:t>
              </a:r>
              <a:endParaRPr lang="zh-CN" altLang="en-US" sz="1200" b="1" dirty="0"/>
            </a:p>
          </p:txBody>
        </p:sp>
        <p:sp>
          <p:nvSpPr>
            <p:cNvPr id="112" name="Freeform 4"/>
            <p:cNvSpPr>
              <a:spLocks/>
            </p:cNvSpPr>
            <p:nvPr/>
          </p:nvSpPr>
          <p:spPr bwMode="blackWhite">
            <a:xfrm>
              <a:off x="899" y="920"/>
              <a:ext cx="3656" cy="1272"/>
            </a:xfrm>
            <a:custGeom>
              <a:avLst/>
              <a:gdLst>
                <a:gd name="T0" fmla="*/ 0 w 3656"/>
                <a:gd name="T1" fmla="*/ 987 h 1272"/>
                <a:gd name="T2" fmla="*/ 0 w 3656"/>
                <a:gd name="T3" fmla="*/ 329 h 1272"/>
                <a:gd name="T4" fmla="*/ 3303 w 3656"/>
                <a:gd name="T5" fmla="*/ 331 h 1272"/>
                <a:gd name="T6" fmla="*/ 3303 w 3656"/>
                <a:gd name="T7" fmla="*/ 0 h 1272"/>
                <a:gd name="T8" fmla="*/ 3655 w 3656"/>
                <a:gd name="T9" fmla="*/ 1271 h 1272"/>
                <a:gd name="T10" fmla="*/ 3303 w 3656"/>
                <a:gd name="T11" fmla="*/ 1271 h 1272"/>
                <a:gd name="T12" fmla="*/ 3102 w 3656"/>
                <a:gd name="T13" fmla="*/ 654 h 1272"/>
                <a:gd name="T14" fmla="*/ 3102 w 3656"/>
                <a:gd name="T15" fmla="*/ 985 h 1272"/>
                <a:gd name="T16" fmla="*/ 0 w 3656"/>
                <a:gd name="T17" fmla="*/ 98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6" h="1272">
                  <a:moveTo>
                    <a:pt x="0" y="987"/>
                  </a:moveTo>
                  <a:lnTo>
                    <a:pt x="0" y="329"/>
                  </a:lnTo>
                  <a:lnTo>
                    <a:pt x="3303" y="331"/>
                  </a:lnTo>
                  <a:lnTo>
                    <a:pt x="3303" y="0"/>
                  </a:lnTo>
                  <a:lnTo>
                    <a:pt x="3655" y="1271"/>
                  </a:lnTo>
                  <a:lnTo>
                    <a:pt x="3303" y="1271"/>
                  </a:lnTo>
                  <a:lnTo>
                    <a:pt x="3102" y="654"/>
                  </a:lnTo>
                  <a:lnTo>
                    <a:pt x="3102" y="985"/>
                  </a:lnTo>
                  <a:lnTo>
                    <a:pt x="0" y="987"/>
                  </a:lnTo>
                </a:path>
              </a:pathLst>
            </a:custGeom>
            <a:solidFill>
              <a:schemeClr val="accent2"/>
            </a:solidFill>
            <a:ln w="12700" cap="rnd" cmpd="sng">
              <a:prstDash val="solid"/>
              <a:round/>
              <a:headEnd type="none" w="med" len="med"/>
              <a:tailEnd type="none" w="med" len="me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smtClean="0"/>
                <a:t>出台上级公示办法</a:t>
              </a:r>
              <a:endParaRPr lang="zh-CN" altLang="en-US" sz="1200" b="1" dirty="0"/>
            </a:p>
          </p:txBody>
        </p:sp>
      </p:grpSp>
      <p:sp>
        <p:nvSpPr>
          <p:cNvPr id="113" name="Freeform 3"/>
          <p:cNvSpPr>
            <a:spLocks/>
          </p:cNvSpPr>
          <p:nvPr/>
        </p:nvSpPr>
        <p:spPr bwMode="blackWhite">
          <a:xfrm>
            <a:off x="2040345" y="2721929"/>
            <a:ext cx="515431" cy="1137572"/>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endParaRPr lang="en-US" altLang="zh-CN" sz="1200" b="1" dirty="0" smtClean="0"/>
          </a:p>
          <a:p>
            <a:r>
              <a:rPr lang="zh-CN" altLang="en-US" sz="1200" b="1" dirty="0" smtClean="0"/>
              <a:t>公示结果上报</a:t>
            </a:r>
            <a:endParaRPr lang="zh-CN" altLang="en-US" sz="1200" b="1" dirty="0"/>
          </a:p>
        </p:txBody>
      </p:sp>
      <p:sp>
        <p:nvSpPr>
          <p:cNvPr id="116" name="Freeform 3"/>
          <p:cNvSpPr>
            <a:spLocks/>
          </p:cNvSpPr>
          <p:nvPr/>
        </p:nvSpPr>
        <p:spPr bwMode="blackWhite">
          <a:xfrm>
            <a:off x="2107241" y="4191971"/>
            <a:ext cx="1229248" cy="412522"/>
          </a:xfrm>
          <a:custGeom>
            <a:avLst/>
            <a:gdLst>
              <a:gd name="T0" fmla="*/ 0 w 3656"/>
              <a:gd name="T1" fmla="*/ 283 h 1272"/>
              <a:gd name="T2" fmla="*/ 0 w 3656"/>
              <a:gd name="T3" fmla="*/ 941 h 1272"/>
              <a:gd name="T4" fmla="*/ 3303 w 3656"/>
              <a:gd name="T5" fmla="*/ 938 h 1272"/>
              <a:gd name="T6" fmla="*/ 3303 w 3656"/>
              <a:gd name="T7" fmla="*/ 1271 h 1272"/>
              <a:gd name="T8" fmla="*/ 3655 w 3656"/>
              <a:gd name="T9" fmla="*/ 0 h 1272"/>
              <a:gd name="T10" fmla="*/ 3303 w 3656"/>
              <a:gd name="T11" fmla="*/ 0 h 1272"/>
              <a:gd name="T12" fmla="*/ 3102 w 3656"/>
              <a:gd name="T13" fmla="*/ 616 h 1272"/>
              <a:gd name="T14" fmla="*/ 3102 w 3656"/>
              <a:gd name="T15" fmla="*/ 286 h 1272"/>
              <a:gd name="T16" fmla="*/ 0 w 3656"/>
              <a:gd name="T17" fmla="*/ 28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6" h="1272">
                <a:moveTo>
                  <a:pt x="0" y="283"/>
                </a:moveTo>
                <a:lnTo>
                  <a:pt x="0" y="941"/>
                </a:lnTo>
                <a:lnTo>
                  <a:pt x="3303" y="938"/>
                </a:lnTo>
                <a:lnTo>
                  <a:pt x="3303" y="1271"/>
                </a:lnTo>
                <a:lnTo>
                  <a:pt x="3655" y="0"/>
                </a:lnTo>
                <a:lnTo>
                  <a:pt x="3303" y="0"/>
                </a:lnTo>
                <a:lnTo>
                  <a:pt x="3102" y="616"/>
                </a:lnTo>
                <a:lnTo>
                  <a:pt x="3102" y="286"/>
                </a:lnTo>
                <a:lnTo>
                  <a:pt x="0" y="283"/>
                </a:lnTo>
              </a:path>
            </a:pathLst>
          </a:custGeom>
          <a:solidFill>
            <a:schemeClr val="accent2"/>
          </a:solidFill>
          <a:ln w="12700" cap="rnd" cmpd="sng">
            <a:prstDash val="solid"/>
            <a:round/>
            <a:headEnd type="none" w="med" len="med"/>
            <a:tailEnd type="none" w="med" len="me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a:t>资金申请流程</a:t>
            </a:r>
          </a:p>
        </p:txBody>
      </p:sp>
      <p:sp>
        <p:nvSpPr>
          <p:cNvPr id="114" name="Freeform 4"/>
          <p:cNvSpPr>
            <a:spLocks/>
          </p:cNvSpPr>
          <p:nvPr/>
        </p:nvSpPr>
        <p:spPr bwMode="blackWhite">
          <a:xfrm>
            <a:off x="2107241" y="3736430"/>
            <a:ext cx="1229248" cy="412522"/>
          </a:xfrm>
          <a:custGeom>
            <a:avLst/>
            <a:gdLst>
              <a:gd name="T0" fmla="*/ 0 w 3656"/>
              <a:gd name="T1" fmla="*/ 987 h 1272"/>
              <a:gd name="T2" fmla="*/ 0 w 3656"/>
              <a:gd name="T3" fmla="*/ 329 h 1272"/>
              <a:gd name="T4" fmla="*/ 3303 w 3656"/>
              <a:gd name="T5" fmla="*/ 331 h 1272"/>
              <a:gd name="T6" fmla="*/ 3303 w 3656"/>
              <a:gd name="T7" fmla="*/ 0 h 1272"/>
              <a:gd name="T8" fmla="*/ 3655 w 3656"/>
              <a:gd name="T9" fmla="*/ 1271 h 1272"/>
              <a:gd name="T10" fmla="*/ 3303 w 3656"/>
              <a:gd name="T11" fmla="*/ 1271 h 1272"/>
              <a:gd name="T12" fmla="*/ 3102 w 3656"/>
              <a:gd name="T13" fmla="*/ 654 h 1272"/>
              <a:gd name="T14" fmla="*/ 3102 w 3656"/>
              <a:gd name="T15" fmla="*/ 985 h 1272"/>
              <a:gd name="T16" fmla="*/ 0 w 3656"/>
              <a:gd name="T17" fmla="*/ 98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6" h="1272">
                <a:moveTo>
                  <a:pt x="0" y="987"/>
                </a:moveTo>
                <a:lnTo>
                  <a:pt x="0" y="329"/>
                </a:lnTo>
                <a:lnTo>
                  <a:pt x="3303" y="331"/>
                </a:lnTo>
                <a:lnTo>
                  <a:pt x="3303" y="0"/>
                </a:lnTo>
                <a:lnTo>
                  <a:pt x="3655" y="1271"/>
                </a:lnTo>
                <a:lnTo>
                  <a:pt x="3303" y="1271"/>
                </a:lnTo>
                <a:lnTo>
                  <a:pt x="3102" y="654"/>
                </a:lnTo>
                <a:lnTo>
                  <a:pt x="3102" y="985"/>
                </a:lnTo>
                <a:lnTo>
                  <a:pt x="0" y="987"/>
                </a:lnTo>
              </a:path>
            </a:pathLst>
          </a:custGeom>
          <a:solidFill>
            <a:schemeClr val="accent2"/>
          </a:solidFill>
          <a:ln w="12700" cap="rnd" cmpd="sng">
            <a:prstDash val="solid"/>
            <a:round/>
            <a:headEnd type="none" w="med" len="med"/>
            <a:tailEnd type="none" w="med" len="me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r>
              <a:rPr lang="zh-CN" altLang="en-US" sz="1200" b="1" dirty="0" smtClean="0"/>
              <a:t>办卡流程</a:t>
            </a:r>
            <a:endParaRPr lang="zh-CN" altLang="en-US" sz="1200" b="1" dirty="0"/>
          </a:p>
        </p:txBody>
      </p:sp>
      <p:sp>
        <p:nvSpPr>
          <p:cNvPr id="117" name="Freeform 3"/>
          <p:cNvSpPr>
            <a:spLocks/>
          </p:cNvSpPr>
          <p:nvPr/>
        </p:nvSpPr>
        <p:spPr bwMode="blackWhite">
          <a:xfrm>
            <a:off x="3345308" y="3596381"/>
            <a:ext cx="515431" cy="1137572"/>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endParaRPr lang="en-US" altLang="zh-CN" sz="1200" b="1" dirty="0" smtClean="0"/>
          </a:p>
          <a:p>
            <a:r>
              <a:rPr lang="zh-CN" altLang="en-US" sz="1200" b="1" dirty="0" smtClean="0"/>
              <a:t>集中发放流程</a:t>
            </a:r>
            <a:endParaRPr lang="en-US" altLang="zh-CN" sz="1200" b="1" dirty="0" smtClean="0"/>
          </a:p>
        </p:txBody>
      </p:sp>
      <p:sp>
        <p:nvSpPr>
          <p:cNvPr id="118" name="Freeform 3"/>
          <p:cNvSpPr>
            <a:spLocks/>
          </p:cNvSpPr>
          <p:nvPr/>
        </p:nvSpPr>
        <p:spPr bwMode="blackWhite">
          <a:xfrm>
            <a:off x="3888398" y="3579862"/>
            <a:ext cx="515431" cy="1137572"/>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endParaRPr lang="en-US" altLang="zh-CN" sz="1200" b="1" dirty="0" smtClean="0"/>
          </a:p>
          <a:p>
            <a:r>
              <a:rPr lang="zh-CN" altLang="en-US" sz="1200" b="1" dirty="0" smtClean="0"/>
              <a:t>反馈确认流程</a:t>
            </a:r>
            <a:endParaRPr lang="en-US" altLang="zh-CN" sz="1200" b="1" dirty="0" smtClean="0"/>
          </a:p>
        </p:txBody>
      </p:sp>
      <p:sp>
        <p:nvSpPr>
          <p:cNvPr id="119" name="Freeform 3"/>
          <p:cNvSpPr>
            <a:spLocks/>
          </p:cNvSpPr>
          <p:nvPr/>
        </p:nvSpPr>
        <p:spPr bwMode="blackWhite">
          <a:xfrm>
            <a:off x="4416609" y="3596381"/>
            <a:ext cx="515431" cy="1137572"/>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2"/>
          </a:solidFill>
          <a:ln w="12700" cap="rnd" cmpd="sng">
            <a:prstDash val="solid"/>
            <a:round/>
            <a:headEnd/>
            <a:tailEnd/>
          </a:ln>
          <a:effectLst/>
          <a:scene3d>
            <a:camera prst="legacyObliqueTopLeft"/>
            <a:lightRig rig="legacyFlat2" dir="t"/>
          </a:scene3d>
          <a:sp3d extrusionH="176200" prstMaterial="legacyMatte">
            <a:bevelT w="13500" h="13500" prst="angle"/>
            <a:bevelB w="13500" h="13500" prst="angle"/>
            <a:extrusionClr>
              <a:schemeClr val="accent2"/>
            </a:extrusionClr>
          </a:sp3d>
          <a:extLst>
            <a:ext uri="{AF507438-7753-43E0-B8FC-AC1667EBCBE1}">
              <a14:hiddenEffects xmlns="" xmlns:a14="http://schemas.microsoft.com/office/drawing/2010/main">
                <a:effectLst>
                  <a:outerShdw dist="53882" dir="2700000" algn="ctr" rotWithShape="0">
                    <a:schemeClr val="bg2"/>
                  </a:outerShdw>
                </a:effectLst>
              </a14:hiddenEffects>
            </a:ext>
          </a:extLst>
        </p:spPr>
        <p:txBody>
          <a:bodyPr>
            <a:flatTx/>
          </a:bodyPr>
          <a:lstStyle/>
          <a:p>
            <a:endParaRPr lang="en-US" altLang="zh-CN" sz="1200" b="1" dirty="0" smtClean="0"/>
          </a:p>
          <a:p>
            <a:r>
              <a:rPr lang="zh-CN" altLang="en-US" sz="1200" b="1" dirty="0"/>
              <a:t>发放结果填报</a:t>
            </a:r>
            <a:endParaRPr lang="en-US" altLang="zh-CN" sz="1200" b="1" dirty="0" smtClean="0"/>
          </a:p>
        </p:txBody>
      </p:sp>
    </p:spTree>
    <p:extLst>
      <p:ext uri="{BB962C8B-B14F-4D97-AF65-F5344CB8AC3E}">
        <p14:creationId xmlns="" xmlns:p14="http://schemas.microsoft.com/office/powerpoint/2010/main" val="1409718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linds(horizont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ox(in)">
                                      <p:cBhvr>
                                        <p:cTn id="12" dur="500"/>
                                        <p:tgtEl>
                                          <p:spTgt spid="9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box(in)">
                                      <p:cBhvr>
                                        <p:cTn id="15" dur="500"/>
                                        <p:tgtEl>
                                          <p:spTgt spid="10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box(in)">
                                      <p:cBhvr>
                                        <p:cTn id="18" dur="500"/>
                                        <p:tgtEl>
                                          <p:spTgt spid="10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box(in)">
                                      <p:cBhvr>
                                        <p:cTn id="21" dur="500"/>
                                        <p:tgtEl>
                                          <p:spTgt spid="105"/>
                                        </p:tgtEl>
                                      </p:cBhvr>
                                    </p:animEffect>
                                  </p:childTnLst>
                                </p:cTn>
                              </p:par>
                              <p:par>
                                <p:cTn id="22" presetID="4" presetClass="entr" presetSubtype="16"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ox(in)">
                                      <p:cBhvr>
                                        <p:cTn id="24" dur="500"/>
                                        <p:tgtEl>
                                          <p:spTgt spid="10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box(in)">
                                      <p:cBhvr>
                                        <p:cTn id="27" dur="500"/>
                                        <p:tgtEl>
                                          <p:spTgt spid="109"/>
                                        </p:tgtEl>
                                      </p:cBhvr>
                                    </p:animEffect>
                                  </p:childTnLst>
                                </p:cTn>
                              </p:par>
                              <p:par>
                                <p:cTn id="28" presetID="4" presetClass="entr" presetSubtype="16" fill="hold"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box(in)">
                                      <p:cBhvr>
                                        <p:cTn id="30" dur="500"/>
                                        <p:tgtEl>
                                          <p:spTgt spid="11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ox(in)">
                                      <p:cBhvr>
                                        <p:cTn id="33" dur="500"/>
                                        <p:tgtEl>
                                          <p:spTgt spid="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box(in)">
                                      <p:cBhvr>
                                        <p:cTn id="36" dur="500"/>
                                        <p:tgtEl>
                                          <p:spTgt spid="11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box(in)">
                                      <p:cBhvr>
                                        <p:cTn id="39" dur="500"/>
                                        <p:tgtEl>
                                          <p:spTgt spid="11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box(in)">
                                      <p:cBhvr>
                                        <p:cTn id="42" dur="500"/>
                                        <p:tgtEl>
                                          <p:spTgt spid="11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box(in)">
                                      <p:cBhvr>
                                        <p:cTn id="45" dur="500"/>
                                        <p:tgtEl>
                                          <p:spTgt spid="11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box(in)">
                                      <p:cBhvr>
                                        <p:cTn id="4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3" grpId="0" animBg="1"/>
      <p:bldP spid="104" grpId="0" animBg="1"/>
      <p:bldP spid="105" grpId="0" animBg="1"/>
      <p:bldP spid="109" grpId="0" animBg="1"/>
      <p:bldP spid="113" grpId="0" animBg="1"/>
      <p:bldP spid="116" grpId="0" animBg="1"/>
      <p:bldP spid="114"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解决问题的思路</a:t>
            </a:r>
          </a:p>
        </p:txBody>
      </p:sp>
      <p:sp>
        <p:nvSpPr>
          <p:cNvPr id="29" name="Text Box 10"/>
          <p:cNvSpPr txBox="1">
            <a:spLocks noChangeArrowheads="1"/>
          </p:cNvSpPr>
          <p:nvPr/>
        </p:nvSpPr>
        <p:spPr bwMode="auto">
          <a:xfrm>
            <a:off x="1668906" y="771550"/>
            <a:ext cx="6575501"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r>
              <a:rPr lang="zh-CN" altLang="en-US" sz="1600" b="1" dirty="0" smtClean="0">
                <a:cs typeface="Arial" pitchFamily="34" charset="0"/>
              </a:rPr>
              <a:t>线上（全国系统内）监管和线下（全国系统外</a:t>
            </a:r>
            <a:r>
              <a:rPr lang="zh-CN" altLang="en-US" sz="1600" b="1" dirty="0" smtClean="0">
                <a:cs typeface="Arial" pitchFamily="34" charset="0"/>
              </a:rPr>
              <a:t>）监管相</a:t>
            </a:r>
            <a:r>
              <a:rPr lang="zh-CN" altLang="en-US" sz="1600" b="1" dirty="0" smtClean="0">
                <a:cs typeface="Arial" pitchFamily="34" charset="0"/>
              </a:rPr>
              <a:t>结合</a:t>
            </a:r>
            <a:endParaRPr lang="en-US" altLang="zh-CN" sz="1600" b="1" dirty="0">
              <a:cs typeface="Arial" pitchFamily="34" charset="0"/>
            </a:endParaRPr>
          </a:p>
        </p:txBody>
      </p:sp>
      <p:sp>
        <p:nvSpPr>
          <p:cNvPr id="65" name="Line 46"/>
          <p:cNvSpPr>
            <a:spLocks noChangeShapeType="1"/>
          </p:cNvSpPr>
          <p:nvPr/>
        </p:nvSpPr>
        <p:spPr bwMode="auto">
          <a:xfrm>
            <a:off x="1463080" y="5186958"/>
            <a:ext cx="6858000" cy="0"/>
          </a:xfrm>
          <a:prstGeom prst="line">
            <a:avLst/>
          </a:prstGeom>
          <a:noFill/>
          <a:ln w="63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52" name="Oval 11"/>
          <p:cNvSpPr>
            <a:spLocks noChangeArrowheads="1"/>
          </p:cNvSpPr>
          <p:nvPr/>
        </p:nvSpPr>
        <p:spPr bwMode="auto">
          <a:xfrm>
            <a:off x="2566606" y="2471582"/>
            <a:ext cx="967831" cy="973782"/>
          </a:xfrm>
          <a:prstGeom prst="ellipse">
            <a:avLst/>
          </a:prstGeom>
          <a:solidFill>
            <a:srgbClr val="EEEEEE"/>
          </a:solidFill>
          <a:ln w="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1300" b="1" dirty="0" smtClean="0">
                <a:solidFill>
                  <a:srgbClr val="002060"/>
                </a:solidFill>
              </a:rPr>
              <a:t> 系统数据和报表</a:t>
            </a:r>
            <a:endParaRPr lang="zh-CN" altLang="en-US" sz="1300" b="1" dirty="0">
              <a:solidFill>
                <a:srgbClr val="002060"/>
              </a:solidFill>
            </a:endParaRPr>
          </a:p>
        </p:txBody>
      </p:sp>
      <p:sp>
        <p:nvSpPr>
          <p:cNvPr id="53" name="Freeform 12"/>
          <p:cNvSpPr>
            <a:spLocks/>
          </p:cNvSpPr>
          <p:nvPr/>
        </p:nvSpPr>
        <p:spPr bwMode="auto">
          <a:xfrm>
            <a:off x="2720539" y="1823989"/>
            <a:ext cx="678472" cy="782238"/>
          </a:xfrm>
          <a:custGeom>
            <a:avLst/>
            <a:gdLst>
              <a:gd name="T0" fmla="*/ 192 w 959"/>
              <a:gd name="T1" fmla="*/ 1095 h 1096"/>
              <a:gd name="T2" fmla="*/ 192 w 959"/>
              <a:gd name="T3" fmla="*/ 479 h 1096"/>
              <a:gd name="T4" fmla="*/ 0 w 959"/>
              <a:gd name="T5" fmla="*/ 479 h 1096"/>
              <a:gd name="T6" fmla="*/ 479 w 959"/>
              <a:gd name="T7" fmla="*/ 0 h 1096"/>
              <a:gd name="T8" fmla="*/ 958 w 959"/>
              <a:gd name="T9" fmla="*/ 479 h 1096"/>
              <a:gd name="T10" fmla="*/ 766 w 959"/>
              <a:gd name="T11" fmla="*/ 479 h 1096"/>
              <a:gd name="T12" fmla="*/ 766 w 959"/>
              <a:gd name="T13" fmla="*/ 1095 h 1096"/>
              <a:gd name="T14" fmla="*/ 766 w 959"/>
              <a:gd name="T15" fmla="*/ 1095 h 1096"/>
              <a:gd name="T16" fmla="*/ 479 w 959"/>
              <a:gd name="T17" fmla="*/ 1095 h 1096"/>
              <a:gd name="T18" fmla="*/ 192 w 959"/>
              <a:gd name="T19" fmla="*/ 1095 h 1096"/>
              <a:gd name="T20" fmla="*/ 192 w 959"/>
              <a:gd name="T21" fmla="*/ 1095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9" h="1096">
                <a:moveTo>
                  <a:pt x="192" y="1095"/>
                </a:moveTo>
                <a:lnTo>
                  <a:pt x="192" y="479"/>
                </a:lnTo>
                <a:lnTo>
                  <a:pt x="0" y="479"/>
                </a:lnTo>
                <a:lnTo>
                  <a:pt x="479" y="0"/>
                </a:lnTo>
                <a:lnTo>
                  <a:pt x="958" y="479"/>
                </a:lnTo>
                <a:lnTo>
                  <a:pt x="766" y="479"/>
                </a:lnTo>
                <a:lnTo>
                  <a:pt x="766" y="1095"/>
                </a:lnTo>
                <a:lnTo>
                  <a:pt x="479" y="1095"/>
                </a:lnTo>
                <a:lnTo>
                  <a:pt x="192" y="1095"/>
                </a:lnTo>
                <a:close/>
              </a:path>
            </a:pathLst>
          </a:custGeom>
          <a:solidFill>
            <a:srgbClr val="FFFFFF"/>
          </a:solidFill>
          <a:ln w="6350" cap="flat">
            <a:solidFill>
              <a:srgbClr val="000000"/>
            </a:solidFill>
            <a:prstDash val="solid"/>
            <a:round/>
            <a:headEnd/>
            <a:tailEnd/>
          </a:ln>
          <a:effectLst>
            <a:outerShdw dist="57150" dir="5400000" algn="ctr" rotWithShape="0">
              <a:srgbClr val="888888">
                <a:alpha val="50000"/>
              </a:srgbClr>
            </a:outerShdw>
          </a:effectLst>
        </p:spPr>
        <p:txBody>
          <a:bodyPr wrap="square" anchor="ctr">
            <a:spAutoFit/>
          </a:bodyPr>
          <a:lstStyle/>
          <a:p>
            <a:endParaRPr lang="zh-CN" altLang="en-US"/>
          </a:p>
        </p:txBody>
      </p:sp>
      <p:sp>
        <p:nvSpPr>
          <p:cNvPr id="54" name="Freeform 13"/>
          <p:cNvSpPr>
            <a:spLocks/>
          </p:cNvSpPr>
          <p:nvPr/>
        </p:nvSpPr>
        <p:spPr bwMode="auto">
          <a:xfrm>
            <a:off x="3216481" y="2983909"/>
            <a:ext cx="772567" cy="693737"/>
          </a:xfrm>
          <a:custGeom>
            <a:avLst/>
            <a:gdLst>
              <a:gd name="T0" fmla="*/ 287 w 1092"/>
              <a:gd name="T1" fmla="*/ 0 h 972"/>
              <a:gd name="T2" fmla="*/ 820 w 1092"/>
              <a:gd name="T3" fmla="*/ 308 h 972"/>
              <a:gd name="T4" fmla="*/ 916 w 1092"/>
              <a:gd name="T5" fmla="*/ 142 h 972"/>
              <a:gd name="T6" fmla="*/ 1091 w 1092"/>
              <a:gd name="T7" fmla="*/ 796 h 972"/>
              <a:gd name="T8" fmla="*/ 437 w 1092"/>
              <a:gd name="T9" fmla="*/ 971 h 972"/>
              <a:gd name="T10" fmla="*/ 533 w 1092"/>
              <a:gd name="T11" fmla="*/ 805 h 972"/>
              <a:gd name="T12" fmla="*/ 0 w 1092"/>
              <a:gd name="T13" fmla="*/ 497 h 972"/>
              <a:gd name="T14" fmla="*/ 0 w 1092"/>
              <a:gd name="T15" fmla="*/ 497 h 972"/>
              <a:gd name="T16" fmla="*/ 143 w 1092"/>
              <a:gd name="T17" fmla="*/ 249 h 972"/>
              <a:gd name="T18" fmla="*/ 287 w 1092"/>
              <a:gd name="T19" fmla="*/ 0 h 972"/>
              <a:gd name="T20" fmla="*/ 287 w 1092"/>
              <a:gd name="T2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2" h="972">
                <a:moveTo>
                  <a:pt x="287" y="0"/>
                </a:moveTo>
                <a:lnTo>
                  <a:pt x="820" y="308"/>
                </a:lnTo>
                <a:lnTo>
                  <a:pt x="916" y="142"/>
                </a:lnTo>
                <a:lnTo>
                  <a:pt x="1091" y="796"/>
                </a:lnTo>
                <a:lnTo>
                  <a:pt x="437" y="971"/>
                </a:lnTo>
                <a:lnTo>
                  <a:pt x="533" y="805"/>
                </a:lnTo>
                <a:lnTo>
                  <a:pt x="0" y="497"/>
                </a:lnTo>
                <a:lnTo>
                  <a:pt x="143" y="249"/>
                </a:lnTo>
                <a:lnTo>
                  <a:pt x="287" y="0"/>
                </a:lnTo>
                <a:close/>
              </a:path>
            </a:pathLst>
          </a:custGeom>
          <a:solidFill>
            <a:srgbClr val="FFFFFF"/>
          </a:solidFill>
          <a:ln w="6350" cap="flat">
            <a:solidFill>
              <a:srgbClr val="000000"/>
            </a:solidFill>
            <a:prstDash val="solid"/>
            <a:round/>
            <a:headEnd/>
            <a:tailEnd/>
          </a:ln>
          <a:effectLst>
            <a:outerShdw dist="57150" dir="12600011" algn="ctr" rotWithShape="0">
              <a:srgbClr val="888888">
                <a:alpha val="50000"/>
              </a:srgbClr>
            </a:outerShdw>
          </a:effectLst>
        </p:spPr>
        <p:txBody>
          <a:bodyPr wrap="square" anchor="ctr">
            <a:spAutoFit/>
          </a:bodyPr>
          <a:lstStyle/>
          <a:p>
            <a:endParaRPr lang="zh-CN" altLang="en-US"/>
          </a:p>
        </p:txBody>
      </p:sp>
      <p:sp>
        <p:nvSpPr>
          <p:cNvPr id="55" name="Freeform 14"/>
          <p:cNvSpPr>
            <a:spLocks/>
          </p:cNvSpPr>
          <p:nvPr/>
        </p:nvSpPr>
        <p:spPr bwMode="auto">
          <a:xfrm>
            <a:off x="2049224" y="2983908"/>
            <a:ext cx="772567" cy="693737"/>
          </a:xfrm>
          <a:custGeom>
            <a:avLst/>
            <a:gdLst>
              <a:gd name="T0" fmla="*/ 1091 w 1092"/>
              <a:gd name="T1" fmla="*/ 497 h 972"/>
              <a:gd name="T2" fmla="*/ 558 w 1092"/>
              <a:gd name="T3" fmla="*/ 805 h 972"/>
              <a:gd name="T4" fmla="*/ 654 w 1092"/>
              <a:gd name="T5" fmla="*/ 971 h 972"/>
              <a:gd name="T6" fmla="*/ 0 w 1092"/>
              <a:gd name="T7" fmla="*/ 796 h 972"/>
              <a:gd name="T8" fmla="*/ 175 w 1092"/>
              <a:gd name="T9" fmla="*/ 142 h 972"/>
              <a:gd name="T10" fmla="*/ 271 w 1092"/>
              <a:gd name="T11" fmla="*/ 308 h 972"/>
              <a:gd name="T12" fmla="*/ 804 w 1092"/>
              <a:gd name="T13" fmla="*/ 0 h 972"/>
              <a:gd name="T14" fmla="*/ 804 w 1092"/>
              <a:gd name="T15" fmla="*/ 0 h 972"/>
              <a:gd name="T16" fmla="*/ 947 w 1092"/>
              <a:gd name="T17" fmla="*/ 249 h 972"/>
              <a:gd name="T18" fmla="*/ 1091 w 1092"/>
              <a:gd name="T19" fmla="*/ 497 h 972"/>
              <a:gd name="T20" fmla="*/ 1091 w 1092"/>
              <a:gd name="T21" fmla="*/ 497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2" h="972">
                <a:moveTo>
                  <a:pt x="1091" y="497"/>
                </a:moveTo>
                <a:lnTo>
                  <a:pt x="558" y="805"/>
                </a:lnTo>
                <a:lnTo>
                  <a:pt x="654" y="971"/>
                </a:lnTo>
                <a:lnTo>
                  <a:pt x="0" y="796"/>
                </a:lnTo>
                <a:lnTo>
                  <a:pt x="175" y="142"/>
                </a:lnTo>
                <a:lnTo>
                  <a:pt x="271" y="308"/>
                </a:lnTo>
                <a:lnTo>
                  <a:pt x="804" y="0"/>
                </a:lnTo>
                <a:lnTo>
                  <a:pt x="947" y="249"/>
                </a:lnTo>
                <a:lnTo>
                  <a:pt x="1091" y="497"/>
                </a:lnTo>
                <a:close/>
              </a:path>
            </a:pathLst>
          </a:custGeom>
          <a:solidFill>
            <a:srgbClr val="FFFFFF"/>
          </a:solidFill>
          <a:ln w="6350" cap="flat">
            <a:solidFill>
              <a:srgbClr val="000000"/>
            </a:solidFill>
            <a:prstDash val="solid"/>
            <a:round/>
            <a:headEnd/>
            <a:tailEnd/>
          </a:ln>
          <a:effectLst>
            <a:outerShdw dist="57150" dir="19799989" algn="ctr" rotWithShape="0">
              <a:srgbClr val="888888">
                <a:alpha val="50000"/>
              </a:srgbClr>
            </a:outerShdw>
          </a:effectLst>
        </p:spPr>
        <p:txBody>
          <a:bodyPr wrap="square" anchor="ctr">
            <a:spAutoFit/>
          </a:bodyPr>
          <a:lstStyle/>
          <a:p>
            <a:endParaRPr lang="zh-CN" altLang="en-US"/>
          </a:p>
        </p:txBody>
      </p:sp>
      <p:sp>
        <p:nvSpPr>
          <p:cNvPr id="56" name="Text Box 15"/>
          <p:cNvSpPr txBox="1">
            <a:spLocks noChangeArrowheads="1"/>
          </p:cNvSpPr>
          <p:nvPr/>
        </p:nvSpPr>
        <p:spPr bwMode="auto">
          <a:xfrm>
            <a:off x="2774399" y="1362323"/>
            <a:ext cx="552244"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pPr algn="ctr"/>
            <a:r>
              <a:rPr lang="zh-CN" altLang="en-US" sz="1200" b="1" dirty="0" smtClean="0">
                <a:solidFill>
                  <a:srgbClr val="000000"/>
                </a:solidFill>
                <a:cs typeface="Arial" pitchFamily="34" charset="0"/>
              </a:rPr>
              <a:t>日常监管流程</a:t>
            </a:r>
            <a:endParaRPr lang="en-US" altLang="zh-CN" sz="1200" b="1" dirty="0">
              <a:solidFill>
                <a:srgbClr val="000000"/>
              </a:solidFill>
              <a:cs typeface="Arial" pitchFamily="34" charset="0"/>
            </a:endParaRPr>
          </a:p>
        </p:txBody>
      </p:sp>
      <p:sp>
        <p:nvSpPr>
          <p:cNvPr id="57" name="Text Box 16"/>
          <p:cNvSpPr txBox="1">
            <a:spLocks noChangeArrowheads="1"/>
          </p:cNvSpPr>
          <p:nvPr/>
        </p:nvSpPr>
        <p:spPr bwMode="auto">
          <a:xfrm>
            <a:off x="4002378" y="3334221"/>
            <a:ext cx="569622"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pPr algn="ctr"/>
            <a:r>
              <a:rPr lang="zh-CN" altLang="en-US" sz="1200" b="1" dirty="0" smtClean="0">
                <a:solidFill>
                  <a:srgbClr val="000000"/>
                </a:solidFill>
                <a:cs typeface="Arial" pitchFamily="34" charset="0"/>
              </a:rPr>
              <a:t>异常监管流程</a:t>
            </a:r>
            <a:endParaRPr lang="en-US" altLang="zh-CN" sz="1200" b="1" dirty="0">
              <a:solidFill>
                <a:srgbClr val="000000"/>
              </a:solidFill>
              <a:cs typeface="Arial" pitchFamily="34" charset="0"/>
            </a:endParaRPr>
          </a:p>
        </p:txBody>
      </p:sp>
      <p:sp>
        <p:nvSpPr>
          <p:cNvPr id="58" name="Text Box 17"/>
          <p:cNvSpPr txBox="1">
            <a:spLocks noChangeArrowheads="1"/>
          </p:cNvSpPr>
          <p:nvPr/>
        </p:nvSpPr>
        <p:spPr bwMode="auto">
          <a:xfrm>
            <a:off x="1187624" y="3330776"/>
            <a:ext cx="828794"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pPr algn="ctr"/>
            <a:r>
              <a:rPr lang="zh-CN" altLang="en-US" sz="1200" b="1" dirty="0" smtClean="0">
                <a:solidFill>
                  <a:srgbClr val="000000"/>
                </a:solidFill>
                <a:cs typeface="Arial" pitchFamily="34" charset="0"/>
              </a:rPr>
              <a:t>第三方监管流程</a:t>
            </a:r>
            <a:endParaRPr lang="en-US" altLang="zh-CN" sz="1200" b="1" dirty="0">
              <a:solidFill>
                <a:srgbClr val="000000"/>
              </a:solidFill>
              <a:cs typeface="Arial" pitchFamily="34" charset="0"/>
            </a:endParaRPr>
          </a:p>
        </p:txBody>
      </p:sp>
      <p:sp>
        <p:nvSpPr>
          <p:cNvPr id="95" name="AutoShape 5"/>
          <p:cNvSpPr>
            <a:spLocks noChangeArrowheads="1"/>
          </p:cNvSpPr>
          <p:nvPr/>
        </p:nvSpPr>
        <p:spPr bwMode="gray">
          <a:xfrm>
            <a:off x="5144211" y="2240211"/>
            <a:ext cx="2936578" cy="18752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a:solidFill>
                  <a:schemeClr val="accent5">
                    <a:lumMod val="10000"/>
                  </a:schemeClr>
                </a:solidFill>
              </a:rPr>
              <a:t>大龄</a:t>
            </a:r>
          </a:p>
        </p:txBody>
      </p:sp>
      <p:sp>
        <p:nvSpPr>
          <p:cNvPr id="96" name="AutoShape 6"/>
          <p:cNvSpPr>
            <a:spLocks noChangeArrowheads="1"/>
          </p:cNvSpPr>
          <p:nvPr/>
        </p:nvSpPr>
        <p:spPr bwMode="gray">
          <a:xfrm>
            <a:off x="5466473" y="2528243"/>
            <a:ext cx="2936578" cy="186928"/>
          </a:xfrm>
          <a:prstGeom prst="roundRect">
            <a:avLst>
              <a:gd name="adj" fmla="val 50000"/>
            </a:avLst>
          </a:prstGeom>
          <a:gradFill rotWithShape="1">
            <a:gsLst>
              <a:gs pos="0">
                <a:schemeClr val="accent2"/>
              </a:gs>
              <a:gs pos="100000">
                <a:schemeClr val="accent2">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a:solidFill>
                  <a:schemeClr val="accent5">
                    <a:lumMod val="10000"/>
                  </a:schemeClr>
                </a:solidFill>
              </a:rPr>
              <a:t>与其他学段学籍重复</a:t>
            </a:r>
          </a:p>
        </p:txBody>
      </p:sp>
      <p:sp>
        <p:nvSpPr>
          <p:cNvPr id="97" name="AutoShape 7"/>
          <p:cNvSpPr>
            <a:spLocks noChangeArrowheads="1"/>
          </p:cNvSpPr>
          <p:nvPr/>
        </p:nvSpPr>
        <p:spPr bwMode="gray">
          <a:xfrm>
            <a:off x="5741110" y="2816275"/>
            <a:ext cx="2935346" cy="18752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a:solidFill>
                  <a:schemeClr val="accent5">
                    <a:lumMod val="10000"/>
                  </a:schemeClr>
                </a:solidFill>
              </a:rPr>
              <a:t>教学点</a:t>
            </a:r>
          </a:p>
        </p:txBody>
      </p:sp>
      <p:sp>
        <p:nvSpPr>
          <p:cNvPr id="99" name="AutoShape 8"/>
          <p:cNvSpPr>
            <a:spLocks noChangeArrowheads="1"/>
          </p:cNvSpPr>
          <p:nvPr/>
        </p:nvSpPr>
        <p:spPr bwMode="gray">
          <a:xfrm>
            <a:off x="5482348" y="3104307"/>
            <a:ext cx="2936578" cy="187523"/>
          </a:xfrm>
          <a:prstGeom prst="roundRect">
            <a:avLst>
              <a:gd name="adj" fmla="val 50000"/>
            </a:avLst>
          </a:prstGeom>
          <a:gradFill rotWithShape="1">
            <a:gsLst>
              <a:gs pos="0">
                <a:schemeClr val="accent2"/>
              </a:gs>
              <a:gs pos="100000">
                <a:schemeClr val="accent2">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a:solidFill>
                  <a:schemeClr val="accent5">
                    <a:lumMod val="10000"/>
                  </a:schemeClr>
                </a:solidFill>
              </a:rPr>
              <a:t>身份证特殊编码</a:t>
            </a:r>
          </a:p>
        </p:txBody>
      </p:sp>
      <p:sp>
        <p:nvSpPr>
          <p:cNvPr id="100" name="AutoShape 9"/>
          <p:cNvSpPr>
            <a:spLocks noChangeArrowheads="1"/>
          </p:cNvSpPr>
          <p:nvPr/>
        </p:nvSpPr>
        <p:spPr bwMode="gray">
          <a:xfrm>
            <a:off x="5144211" y="3392339"/>
            <a:ext cx="2936578" cy="18752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a:solidFill>
                  <a:schemeClr val="accent5">
                    <a:lumMod val="10000"/>
                  </a:schemeClr>
                </a:solidFill>
              </a:rPr>
              <a:t>资助</a:t>
            </a:r>
            <a:r>
              <a:rPr lang="zh-CN" altLang="en-US" b="1" dirty="0" smtClean="0">
                <a:solidFill>
                  <a:schemeClr val="accent5">
                    <a:lumMod val="10000"/>
                  </a:schemeClr>
                </a:solidFill>
              </a:rPr>
              <a:t>卡信息异常</a:t>
            </a:r>
            <a:endParaRPr lang="zh-CN" altLang="en-US" b="1" dirty="0">
              <a:solidFill>
                <a:schemeClr val="accent5">
                  <a:lumMod val="10000"/>
                </a:schemeClr>
              </a:solidFill>
            </a:endParaRPr>
          </a:p>
        </p:txBody>
      </p:sp>
      <p:sp>
        <p:nvSpPr>
          <p:cNvPr id="101" name="AutoShape 7"/>
          <p:cNvSpPr>
            <a:spLocks noChangeArrowheads="1"/>
          </p:cNvSpPr>
          <p:nvPr/>
        </p:nvSpPr>
        <p:spPr bwMode="gray">
          <a:xfrm>
            <a:off x="5744963" y="1664147"/>
            <a:ext cx="2935346" cy="18752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smtClean="0">
                <a:solidFill>
                  <a:schemeClr val="accent5">
                    <a:lumMod val="10000"/>
                  </a:schemeClr>
                </a:solidFill>
              </a:rPr>
              <a:t>是否全日制</a:t>
            </a:r>
            <a:endParaRPr lang="zh-CN" altLang="en-US" b="1" dirty="0">
              <a:solidFill>
                <a:schemeClr val="accent5">
                  <a:lumMod val="10000"/>
                </a:schemeClr>
              </a:solidFill>
            </a:endParaRPr>
          </a:p>
        </p:txBody>
      </p:sp>
      <p:sp>
        <p:nvSpPr>
          <p:cNvPr id="102" name="AutoShape 8"/>
          <p:cNvSpPr>
            <a:spLocks noChangeArrowheads="1"/>
          </p:cNvSpPr>
          <p:nvPr/>
        </p:nvSpPr>
        <p:spPr bwMode="gray">
          <a:xfrm>
            <a:off x="5486201" y="1952179"/>
            <a:ext cx="2936578" cy="187523"/>
          </a:xfrm>
          <a:prstGeom prst="roundRect">
            <a:avLst>
              <a:gd name="adj" fmla="val 50000"/>
            </a:avLst>
          </a:prstGeom>
          <a:gradFill rotWithShape="1">
            <a:gsLst>
              <a:gs pos="0">
                <a:schemeClr val="accent2"/>
              </a:gs>
              <a:gs pos="100000">
                <a:schemeClr val="accent2">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smtClean="0">
                <a:solidFill>
                  <a:schemeClr val="accent5">
                    <a:lumMod val="10000"/>
                  </a:schemeClr>
                </a:solidFill>
              </a:rPr>
              <a:t>资金发放异常</a:t>
            </a:r>
            <a:endParaRPr lang="zh-CN" altLang="en-US" b="1" dirty="0">
              <a:solidFill>
                <a:schemeClr val="accent5">
                  <a:lumMod val="10000"/>
                </a:schemeClr>
              </a:solidFill>
            </a:endParaRPr>
          </a:p>
        </p:txBody>
      </p:sp>
      <p:sp>
        <p:nvSpPr>
          <p:cNvPr id="120" name="AutoShape 8"/>
          <p:cNvSpPr>
            <a:spLocks noChangeArrowheads="1"/>
          </p:cNvSpPr>
          <p:nvPr/>
        </p:nvSpPr>
        <p:spPr bwMode="gray">
          <a:xfrm>
            <a:off x="5496888" y="3677645"/>
            <a:ext cx="2936578" cy="187523"/>
          </a:xfrm>
          <a:prstGeom prst="roundRect">
            <a:avLst>
              <a:gd name="adj" fmla="val 50000"/>
            </a:avLst>
          </a:prstGeom>
          <a:gradFill rotWithShape="1">
            <a:gsLst>
              <a:gs pos="0">
                <a:schemeClr val="accent2"/>
              </a:gs>
              <a:gs pos="100000">
                <a:schemeClr val="accent2">
                  <a:gamma/>
                  <a:tint val="5882"/>
                  <a:invGamma/>
                </a:schemeClr>
              </a:gs>
            </a:gsLst>
            <a:lin ang="0" scaled="1"/>
          </a:gra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altLang="zh-CN" b="1" dirty="0" smtClean="0">
                <a:solidFill>
                  <a:schemeClr val="accent5">
                    <a:lumMod val="10000"/>
                  </a:schemeClr>
                </a:solidFill>
              </a:rPr>
              <a:t>…….</a:t>
            </a:r>
            <a:endParaRPr lang="zh-CN" altLang="en-US" b="1" dirty="0">
              <a:solidFill>
                <a:schemeClr val="accent5">
                  <a:lumMod val="10000"/>
                </a:schemeClr>
              </a:solidFill>
            </a:endParaRPr>
          </a:p>
        </p:txBody>
      </p:sp>
    </p:spTree>
    <p:extLst>
      <p:ext uri="{BB962C8B-B14F-4D97-AF65-F5344CB8AC3E}">
        <p14:creationId xmlns="" xmlns:p14="http://schemas.microsoft.com/office/powerpoint/2010/main" val="40005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0" name="TextBox 29"/>
          <p:cNvSpPr txBox="1"/>
          <p:nvPr/>
        </p:nvSpPr>
        <p:spPr>
          <a:xfrm>
            <a:off x="2915816" y="2787774"/>
            <a:ext cx="2409634" cy="1754326"/>
          </a:xfrm>
          <a:prstGeom prst="rect">
            <a:avLst/>
          </a:prstGeom>
          <a:noFill/>
        </p:spPr>
        <p:txBody>
          <a:bodyPr wrap="none" rtlCol="0">
            <a:spAutoFit/>
          </a:bodyPr>
          <a:lstStyle/>
          <a:p>
            <a:r>
              <a:rPr lang="en-US" altLang="zh-CN" dirty="0" smtClean="0"/>
              <a:t>1</a:t>
            </a:r>
            <a:r>
              <a:rPr lang="zh-CN" altLang="en-US" dirty="0" smtClean="0"/>
              <a:t>、建档立卡精准定位</a:t>
            </a:r>
            <a:endParaRPr lang="en-US" altLang="zh-CN" dirty="0" smtClean="0"/>
          </a:p>
          <a:p>
            <a:endParaRPr lang="en-US" altLang="zh-CN" dirty="0" smtClean="0"/>
          </a:p>
          <a:p>
            <a:r>
              <a:rPr lang="en-US" altLang="zh-CN" dirty="0" smtClean="0"/>
              <a:t>2</a:t>
            </a:r>
            <a:r>
              <a:rPr lang="zh-CN" altLang="en-US" dirty="0" smtClean="0"/>
              <a:t>、集中发放</a:t>
            </a:r>
            <a:endParaRPr lang="en-US" altLang="zh-CN" dirty="0" smtClean="0"/>
          </a:p>
          <a:p>
            <a:endParaRPr lang="en-US" altLang="zh-CN" dirty="0"/>
          </a:p>
          <a:p>
            <a:r>
              <a:rPr lang="en-US" altLang="zh-CN" dirty="0" smtClean="0"/>
              <a:t>3</a:t>
            </a:r>
            <a:r>
              <a:rPr lang="zh-CN" altLang="en-US" dirty="0" smtClean="0"/>
              <a:t>、面部识别监管</a:t>
            </a:r>
            <a:endParaRPr lang="en-US" altLang="zh-CN" dirty="0"/>
          </a:p>
          <a:p>
            <a:endParaRPr lang="zh-CN" altLang="en-US" dirty="0"/>
          </a:p>
        </p:txBody>
      </p:sp>
      <p:grpSp>
        <p:nvGrpSpPr>
          <p:cNvPr id="13" name="Group 33"/>
          <p:cNvGrpSpPr>
            <a:grpSpLocks/>
          </p:cNvGrpSpPr>
          <p:nvPr/>
        </p:nvGrpSpPr>
        <p:grpSpPr bwMode="auto">
          <a:xfrm>
            <a:off x="2114128" y="1928862"/>
            <a:ext cx="5511800" cy="498872"/>
            <a:chOff x="1056" y="2365"/>
            <a:chExt cx="3472" cy="419"/>
          </a:xfrm>
        </p:grpSpPr>
        <p:grpSp>
          <p:nvGrpSpPr>
            <p:cNvPr id="14" name="Group 17"/>
            <p:cNvGrpSpPr>
              <a:grpSpLocks/>
            </p:cNvGrpSpPr>
            <p:nvPr/>
          </p:nvGrpSpPr>
          <p:grpSpPr bwMode="auto">
            <a:xfrm>
              <a:off x="1056" y="2365"/>
              <a:ext cx="480" cy="419"/>
              <a:chOff x="1110" y="2656"/>
              <a:chExt cx="1549" cy="1351"/>
            </a:xfrm>
          </p:grpSpPr>
          <p:sp>
            <p:nvSpPr>
              <p:cNvPr id="1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1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2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sp>
          <p:nvSpPr>
            <p:cNvPr id="15" name="Line 25"/>
            <p:cNvSpPr>
              <a:spLocks noChangeShapeType="1"/>
            </p:cNvSpPr>
            <p:nvPr/>
          </p:nvSpPr>
          <p:spPr bwMode="auto">
            <a:xfrm>
              <a:off x="1440" y="2749"/>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16" name="Text Box 26"/>
            <p:cNvSpPr txBox="1">
              <a:spLocks noChangeArrowheads="1"/>
            </p:cNvSpPr>
            <p:nvPr/>
          </p:nvSpPr>
          <p:spPr bwMode="auto">
            <a:xfrm>
              <a:off x="1697" y="2379"/>
              <a:ext cx="283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smtClean="0"/>
                <a:t>我们如何在工作中使用系统信息</a:t>
              </a:r>
              <a:endParaRPr lang="en-US" altLang="zh-CN" sz="2400" dirty="0"/>
            </a:p>
          </p:txBody>
        </p:sp>
        <p:sp>
          <p:nvSpPr>
            <p:cNvPr id="17" name="Text Box 27"/>
            <p:cNvSpPr txBox="1">
              <a:spLocks noChangeArrowheads="1"/>
            </p:cNvSpPr>
            <p:nvPr/>
          </p:nvSpPr>
          <p:spPr bwMode="gray">
            <a:xfrm>
              <a:off x="1135" y="2391"/>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dirty="0" smtClean="0">
                  <a:solidFill>
                    <a:srgbClr val="FFFFFF"/>
                  </a:solidFill>
                  <a:latin typeface="Arial" charset="0"/>
                  <a:ea typeface="宋体" charset="-122"/>
                </a:rPr>
                <a:t>三</a:t>
              </a:r>
              <a:endParaRPr lang="en-US" altLang="zh-CN" sz="2400" b="1" dirty="0" smtClean="0">
                <a:solidFill>
                  <a:srgbClr val="FFFFFF"/>
                </a:solidFill>
                <a:latin typeface="Arial" charset="0"/>
                <a:ea typeface="宋体" charset="-122"/>
              </a:endParaRPr>
            </a:p>
          </p:txBody>
        </p:sp>
      </p:grpSp>
    </p:spTree>
    <p:extLst>
      <p:ext uri="{BB962C8B-B14F-4D97-AF65-F5344CB8AC3E}">
        <p14:creationId xmlns="" xmlns:p14="http://schemas.microsoft.com/office/powerpoint/2010/main" val="71852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精准定位建档立卡学生</a:t>
            </a:r>
            <a:endParaRPr lang="zh-CN" altLang="en-US" sz="2000" dirty="0">
              <a:solidFill>
                <a:schemeClr val="tx1"/>
              </a:solidFill>
            </a:endParaRPr>
          </a:p>
        </p:txBody>
      </p:sp>
      <p:sp>
        <p:nvSpPr>
          <p:cNvPr id="65" name="Line 46"/>
          <p:cNvSpPr>
            <a:spLocks noChangeShapeType="1"/>
          </p:cNvSpPr>
          <p:nvPr/>
        </p:nvSpPr>
        <p:spPr bwMode="auto">
          <a:xfrm>
            <a:off x="1463080" y="5186958"/>
            <a:ext cx="6858000" cy="0"/>
          </a:xfrm>
          <a:prstGeom prst="line">
            <a:avLst/>
          </a:prstGeom>
          <a:noFill/>
          <a:ln w="63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 name="矩形 2"/>
          <p:cNvSpPr/>
          <p:nvPr/>
        </p:nvSpPr>
        <p:spPr>
          <a:xfrm>
            <a:off x="2123728" y="915566"/>
            <a:ext cx="5886400" cy="369332"/>
          </a:xfrm>
          <a:prstGeom prst="rect">
            <a:avLst/>
          </a:prstGeom>
        </p:spPr>
        <p:txBody>
          <a:bodyPr wrap="square">
            <a:spAutoFit/>
          </a:bodyPr>
          <a:lstStyle/>
          <a:p>
            <a:r>
              <a:rPr lang="zh-CN" altLang="en-US" dirty="0" smtClean="0"/>
              <a:t>过程：</a:t>
            </a:r>
            <a:endParaRPr lang="zh-CN" altLang="zh-CN" dirty="0"/>
          </a:p>
        </p:txBody>
      </p:sp>
      <p:sp>
        <p:nvSpPr>
          <p:cNvPr id="10" name="流程图: 磁盘 9"/>
          <p:cNvSpPr/>
          <p:nvPr/>
        </p:nvSpPr>
        <p:spPr>
          <a:xfrm>
            <a:off x="3491880" y="771550"/>
            <a:ext cx="914400" cy="93610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全国资助系统</a:t>
            </a:r>
            <a:endParaRPr lang="zh-CN" altLang="en-US" dirty="0"/>
          </a:p>
        </p:txBody>
      </p:sp>
      <p:sp>
        <p:nvSpPr>
          <p:cNvPr id="11" name="流程图: 磁盘 10"/>
          <p:cNvSpPr/>
          <p:nvPr/>
        </p:nvSpPr>
        <p:spPr>
          <a:xfrm>
            <a:off x="5868144" y="771550"/>
            <a:ext cx="914400" cy="93610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贫困人口库</a:t>
            </a:r>
            <a:endParaRPr lang="zh-CN" altLang="en-US" dirty="0"/>
          </a:p>
        </p:txBody>
      </p:sp>
      <p:sp>
        <p:nvSpPr>
          <p:cNvPr id="12" name="下箭头 11"/>
          <p:cNvSpPr/>
          <p:nvPr/>
        </p:nvSpPr>
        <p:spPr>
          <a:xfrm>
            <a:off x="3491880" y="1707654"/>
            <a:ext cx="360040"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4067944" y="170765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立方体 13"/>
          <p:cNvSpPr/>
          <p:nvPr/>
        </p:nvSpPr>
        <p:spPr>
          <a:xfrm>
            <a:off x="3347864" y="3147814"/>
            <a:ext cx="648072"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助学金</a:t>
            </a:r>
            <a:endParaRPr lang="zh-CN" altLang="en-US" dirty="0"/>
          </a:p>
        </p:txBody>
      </p:sp>
      <p:sp>
        <p:nvSpPr>
          <p:cNvPr id="15" name="立方体 14"/>
          <p:cNvSpPr/>
          <p:nvPr/>
        </p:nvSpPr>
        <p:spPr>
          <a:xfrm>
            <a:off x="3923928" y="2211710"/>
            <a:ext cx="648072"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免学费</a:t>
            </a:r>
            <a:endParaRPr lang="zh-CN" altLang="en-US" dirty="0"/>
          </a:p>
        </p:txBody>
      </p:sp>
      <p:sp>
        <p:nvSpPr>
          <p:cNvPr id="16" name="下箭头 15"/>
          <p:cNvSpPr/>
          <p:nvPr/>
        </p:nvSpPr>
        <p:spPr>
          <a:xfrm>
            <a:off x="6156176" y="170765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立方体 16"/>
          <p:cNvSpPr/>
          <p:nvPr/>
        </p:nvSpPr>
        <p:spPr>
          <a:xfrm>
            <a:off x="6012160" y="2211710"/>
            <a:ext cx="648072"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未脱贫</a:t>
            </a:r>
            <a:endParaRPr lang="zh-CN" altLang="en-US" dirty="0"/>
          </a:p>
        </p:txBody>
      </p:sp>
      <p:sp>
        <p:nvSpPr>
          <p:cNvPr id="20" name="左右箭头 19"/>
          <p:cNvSpPr/>
          <p:nvPr/>
        </p:nvSpPr>
        <p:spPr>
          <a:xfrm>
            <a:off x="4572000" y="2283718"/>
            <a:ext cx="1368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932040" y="1995686"/>
            <a:ext cx="646331" cy="369332"/>
          </a:xfrm>
          <a:prstGeom prst="rect">
            <a:avLst/>
          </a:prstGeom>
        </p:spPr>
        <p:txBody>
          <a:bodyPr wrap="none">
            <a:spAutoFit/>
          </a:bodyPr>
          <a:lstStyle/>
          <a:p>
            <a:r>
              <a:rPr lang="zh-CN" altLang="en-US" dirty="0" smtClean="0"/>
              <a:t>比对</a:t>
            </a:r>
            <a:endParaRPr lang="zh-CN" altLang="zh-CN" dirty="0"/>
          </a:p>
        </p:txBody>
      </p:sp>
      <p:sp>
        <p:nvSpPr>
          <p:cNvPr id="22" name="下箭头 21"/>
          <p:cNvSpPr/>
          <p:nvPr/>
        </p:nvSpPr>
        <p:spPr>
          <a:xfrm>
            <a:off x="5076056" y="2643758"/>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立方体 22"/>
          <p:cNvSpPr/>
          <p:nvPr/>
        </p:nvSpPr>
        <p:spPr>
          <a:xfrm>
            <a:off x="4932040" y="3147814"/>
            <a:ext cx="648072"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5580112" y="3219822"/>
            <a:ext cx="2492990" cy="369332"/>
          </a:xfrm>
          <a:prstGeom prst="rect">
            <a:avLst/>
          </a:prstGeom>
        </p:spPr>
        <p:txBody>
          <a:bodyPr wrap="none">
            <a:spAutoFit/>
          </a:bodyPr>
          <a:lstStyle/>
          <a:p>
            <a:r>
              <a:rPr lang="zh-CN" altLang="en-US" dirty="0" smtClean="0"/>
              <a:t>免学费中建档立卡对象</a:t>
            </a:r>
            <a:endParaRPr lang="zh-CN" altLang="zh-CN" dirty="0"/>
          </a:p>
        </p:txBody>
      </p:sp>
      <p:sp>
        <p:nvSpPr>
          <p:cNvPr id="25" name="左右箭头 24"/>
          <p:cNvSpPr/>
          <p:nvPr/>
        </p:nvSpPr>
        <p:spPr>
          <a:xfrm>
            <a:off x="3995936" y="3219822"/>
            <a:ext cx="936104"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139952" y="2931790"/>
            <a:ext cx="646331" cy="369332"/>
          </a:xfrm>
          <a:prstGeom prst="rect">
            <a:avLst/>
          </a:prstGeom>
        </p:spPr>
        <p:txBody>
          <a:bodyPr wrap="none">
            <a:spAutoFit/>
          </a:bodyPr>
          <a:lstStyle/>
          <a:p>
            <a:r>
              <a:rPr lang="zh-CN" altLang="en-US" dirty="0" smtClean="0"/>
              <a:t>比对</a:t>
            </a:r>
            <a:endParaRPr lang="zh-CN" altLang="zh-CN" dirty="0"/>
          </a:p>
        </p:txBody>
      </p:sp>
      <p:sp>
        <p:nvSpPr>
          <p:cNvPr id="27" name="下箭头 26"/>
          <p:cNvSpPr/>
          <p:nvPr/>
        </p:nvSpPr>
        <p:spPr>
          <a:xfrm>
            <a:off x="4283968" y="357986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立方体 27"/>
          <p:cNvSpPr/>
          <p:nvPr/>
        </p:nvSpPr>
        <p:spPr>
          <a:xfrm>
            <a:off x="4139952" y="4083918"/>
            <a:ext cx="648072"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4788024" y="4155926"/>
            <a:ext cx="2262158" cy="369332"/>
          </a:xfrm>
          <a:prstGeom prst="rect">
            <a:avLst/>
          </a:prstGeom>
        </p:spPr>
        <p:txBody>
          <a:bodyPr wrap="none">
            <a:spAutoFit/>
          </a:bodyPr>
          <a:lstStyle/>
          <a:p>
            <a:r>
              <a:rPr lang="zh-CN" altLang="en-US" dirty="0" smtClean="0"/>
              <a:t>助学金需要覆盖对象</a:t>
            </a:r>
            <a:endParaRPr lang="zh-CN" altLang="zh-CN" dirty="0"/>
          </a:p>
        </p:txBody>
      </p:sp>
    </p:spTree>
    <p:extLst>
      <p:ext uri="{BB962C8B-B14F-4D97-AF65-F5344CB8AC3E}">
        <p14:creationId xmlns="" xmlns:p14="http://schemas.microsoft.com/office/powerpoint/2010/main" val="338092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精准定位建档立卡学生</a:t>
            </a:r>
            <a:endParaRPr lang="zh-CN" altLang="en-US" sz="2000" dirty="0">
              <a:solidFill>
                <a:schemeClr val="tx1"/>
              </a:solidFill>
            </a:endParaRPr>
          </a:p>
        </p:txBody>
      </p:sp>
      <p:sp>
        <p:nvSpPr>
          <p:cNvPr id="65" name="Line 46"/>
          <p:cNvSpPr>
            <a:spLocks noChangeShapeType="1"/>
          </p:cNvSpPr>
          <p:nvPr/>
        </p:nvSpPr>
        <p:spPr bwMode="auto">
          <a:xfrm>
            <a:off x="1463080" y="5186958"/>
            <a:ext cx="6858000" cy="0"/>
          </a:xfrm>
          <a:prstGeom prst="line">
            <a:avLst/>
          </a:prstGeom>
          <a:noFill/>
          <a:ln w="63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 name="矩形 2"/>
          <p:cNvSpPr/>
          <p:nvPr/>
        </p:nvSpPr>
        <p:spPr>
          <a:xfrm>
            <a:off x="1187624" y="699542"/>
            <a:ext cx="7848872" cy="646331"/>
          </a:xfrm>
          <a:prstGeom prst="rect">
            <a:avLst/>
          </a:prstGeom>
        </p:spPr>
        <p:txBody>
          <a:bodyPr wrap="square">
            <a:spAutoFit/>
          </a:bodyPr>
          <a:lstStyle/>
          <a:p>
            <a:r>
              <a:rPr lang="zh-CN" altLang="en-US" dirty="0" smtClean="0"/>
              <a:t>效果：全省找到了</a:t>
            </a:r>
            <a:r>
              <a:rPr lang="en-US" altLang="zh-CN" dirty="0" smtClean="0"/>
              <a:t>5008</a:t>
            </a:r>
            <a:r>
              <a:rPr lang="zh-CN" altLang="en-US" dirty="0" smtClean="0"/>
              <a:t>名学生</a:t>
            </a:r>
            <a:r>
              <a:rPr lang="zh-CN" altLang="en-US" dirty="0" smtClean="0"/>
              <a:t>需要享受国家助学金。经核实，实际增加了</a:t>
            </a:r>
            <a:r>
              <a:rPr lang="en-US" altLang="zh-CN" dirty="0" smtClean="0"/>
              <a:t>3887</a:t>
            </a:r>
            <a:r>
              <a:rPr lang="zh-CN" altLang="en-US" dirty="0" smtClean="0"/>
              <a:t>人。</a:t>
            </a:r>
            <a:endParaRPr lang="zh-CN" altLang="zh-CN" dirty="0"/>
          </a:p>
        </p:txBody>
      </p:sp>
      <p:pic>
        <p:nvPicPr>
          <p:cNvPr id="64513" name="Picture 1" descr="C:\Users\Administrator\AppData\Roaming\Tencent\Users\402809458\QQ\WinTemp\RichOle\~FA5%2PA{U8)VPPH1MO3V7U.png"/>
          <p:cNvPicPr>
            <a:picLocks noChangeAspect="1" noChangeArrowheads="1"/>
          </p:cNvPicPr>
          <p:nvPr/>
        </p:nvPicPr>
        <p:blipFill>
          <a:blip r:embed="rId4" cstate="print"/>
          <a:srcRect/>
          <a:stretch>
            <a:fillRect/>
          </a:stretch>
        </p:blipFill>
        <p:spPr bwMode="auto">
          <a:xfrm>
            <a:off x="2326665" y="1131590"/>
            <a:ext cx="6247664" cy="3672408"/>
          </a:xfrm>
          <a:prstGeom prst="rect">
            <a:avLst/>
          </a:prstGeom>
          <a:noFill/>
        </p:spPr>
      </p:pic>
    </p:spTree>
    <p:extLst>
      <p:ext uri="{BB962C8B-B14F-4D97-AF65-F5344CB8AC3E}">
        <p14:creationId xmlns="" xmlns:p14="http://schemas.microsoft.com/office/powerpoint/2010/main" val="33809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集中发放过程中的信息流</a:t>
            </a:r>
            <a:endParaRPr lang="zh-CN" altLang="en-US" sz="2000" dirty="0">
              <a:solidFill>
                <a:schemeClr val="tx1"/>
              </a:solidFill>
            </a:endParaRPr>
          </a:p>
        </p:txBody>
      </p:sp>
      <p:sp>
        <p:nvSpPr>
          <p:cNvPr id="65" name="Line 46"/>
          <p:cNvSpPr>
            <a:spLocks noChangeShapeType="1"/>
          </p:cNvSpPr>
          <p:nvPr/>
        </p:nvSpPr>
        <p:spPr bwMode="auto">
          <a:xfrm>
            <a:off x="1463080" y="5186958"/>
            <a:ext cx="6858000" cy="0"/>
          </a:xfrm>
          <a:prstGeom prst="line">
            <a:avLst/>
          </a:prstGeom>
          <a:noFill/>
          <a:ln w="63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2049" name="Picture 1" descr="C:\Users\Administrator\AppData\Roaming\Tencent\Users\402809458\QQ\WinTemp\RichOle\5O2EWBO4]VQ~CN4Y]SFAYJ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63080" y="902611"/>
            <a:ext cx="7023348" cy="37573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7491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D0632E7-9829-4066-AAF2-34995A1E876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7704" y="1059582"/>
            <a:ext cx="5971698" cy="3724285"/>
          </a:xfrm>
          <a:prstGeom prst="rect">
            <a:avLst/>
          </a:prstGeom>
        </p:spPr>
      </p:pic>
      <p:pic>
        <p:nvPicPr>
          <p:cNvPr id="7" name="图片 6">
            <a:extLst>
              <a:ext uri="{FF2B5EF4-FFF2-40B4-BE49-F238E27FC236}">
                <a16:creationId xmlns:a16="http://schemas.microsoft.com/office/drawing/2014/main" xmlns="" id="{7F22AB8D-C062-4D0C-B486-7E00900375E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4352" y="2244621"/>
            <a:ext cx="3667799" cy="2539245"/>
          </a:xfrm>
          <a:prstGeom prst="rect">
            <a:avLst/>
          </a:prstGeom>
        </p:spPr>
      </p:pic>
      <p:pic>
        <p:nvPicPr>
          <p:cNvPr id="8" name="图片 7">
            <a:extLst>
              <a:ext uri="{FF2B5EF4-FFF2-40B4-BE49-F238E27FC236}">
                <a16:creationId xmlns:a16="http://schemas.microsoft.com/office/drawing/2014/main" xmlns="" id="{0E65191E-2F54-4C63-A3D4-F7B87BCED32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04352" y="1059582"/>
            <a:ext cx="2462289" cy="285229"/>
          </a:xfrm>
          <a:prstGeom prst="rect">
            <a:avLst/>
          </a:prstGeom>
        </p:spPr>
      </p:pic>
      <p:pic>
        <p:nvPicPr>
          <p:cNvPr id="9" name="Picture 1" descr="C:\Users\admin\AppData\Roaming\Tencent\Users\402809458\QQ\WinTemp\RichOle\VIQ%QNBO`EDMM4)6L[X97RQ.pn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11"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集中发放过程中的信息流</a:t>
            </a:r>
            <a:endParaRPr lang="zh-CN" altLang="en-US" sz="2000" dirty="0">
              <a:solidFill>
                <a:schemeClr val="tx1"/>
              </a:solidFill>
            </a:endParaRPr>
          </a:p>
        </p:txBody>
      </p:sp>
    </p:spTree>
    <p:extLst>
      <p:ext uri="{BB962C8B-B14F-4D97-AF65-F5344CB8AC3E}">
        <p14:creationId xmlns="" xmlns:p14="http://schemas.microsoft.com/office/powerpoint/2010/main" val="734729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如何</a:t>
            </a:r>
            <a:r>
              <a:rPr lang="zh-CN" altLang="en-US" sz="2000" dirty="0" smtClean="0">
                <a:solidFill>
                  <a:schemeClr val="tx1"/>
                </a:solidFill>
              </a:rPr>
              <a:t>使用集中发放</a:t>
            </a:r>
            <a:r>
              <a:rPr lang="zh-CN" altLang="en-US" sz="2000" dirty="0">
                <a:solidFill>
                  <a:schemeClr val="tx1"/>
                </a:solidFill>
              </a:rPr>
              <a:t>结果</a:t>
            </a:r>
          </a:p>
        </p:txBody>
      </p:sp>
      <p:sp>
        <p:nvSpPr>
          <p:cNvPr id="65" name="Line 46"/>
          <p:cNvSpPr>
            <a:spLocks noChangeShapeType="1"/>
          </p:cNvSpPr>
          <p:nvPr/>
        </p:nvSpPr>
        <p:spPr bwMode="auto">
          <a:xfrm>
            <a:off x="1463080" y="5186958"/>
            <a:ext cx="6858000" cy="0"/>
          </a:xfrm>
          <a:prstGeom prst="line">
            <a:avLst/>
          </a:prstGeom>
          <a:noFill/>
          <a:ln w="63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 name="矩形 2"/>
          <p:cNvSpPr/>
          <p:nvPr/>
        </p:nvSpPr>
        <p:spPr>
          <a:xfrm>
            <a:off x="2123728" y="915566"/>
            <a:ext cx="5886400" cy="3693319"/>
          </a:xfrm>
          <a:prstGeom prst="rect">
            <a:avLst/>
          </a:prstGeom>
        </p:spPr>
        <p:txBody>
          <a:bodyPr wrap="square">
            <a:spAutoFit/>
          </a:bodyPr>
          <a:lstStyle/>
          <a:p>
            <a:r>
              <a:rPr lang="zh-CN" altLang="en-US" b="1" dirty="0" smtClean="0"/>
              <a:t>前提：</a:t>
            </a:r>
            <a:endParaRPr lang="en-US" altLang="zh-CN" b="1" dirty="0" smtClean="0"/>
          </a:p>
          <a:p>
            <a:r>
              <a:rPr lang="en-US" altLang="zh-CN" dirty="0" smtClean="0"/>
              <a:t>      </a:t>
            </a:r>
            <a:r>
              <a:rPr lang="zh-CN" altLang="zh-CN" dirty="0" smtClean="0"/>
              <a:t>确定</a:t>
            </a:r>
            <a:r>
              <a:rPr lang="zh-CN" altLang="zh-CN" dirty="0"/>
              <a:t>数据接口和标识。中职资助</a:t>
            </a:r>
            <a:r>
              <a:rPr lang="zh-CN" altLang="zh-CN" dirty="0" smtClean="0"/>
              <a:t>卡不</a:t>
            </a:r>
            <a:r>
              <a:rPr lang="zh-CN" altLang="zh-CN" dirty="0"/>
              <a:t>仅仅限于发放助学金，为明确区分资金来源和资金用途</a:t>
            </a:r>
            <a:r>
              <a:rPr lang="zh-CN" altLang="zh-CN" dirty="0" smtClean="0"/>
              <a:t>，统一</a:t>
            </a:r>
            <a:r>
              <a:rPr lang="zh-CN" altLang="zh-CN" dirty="0"/>
              <a:t>标识发放单位、资金类型、发放时间、资金所属批次和</a:t>
            </a:r>
            <a:r>
              <a:rPr lang="zh-CN" altLang="zh-CN" dirty="0" smtClean="0"/>
              <a:t>月份。</a:t>
            </a:r>
            <a:endParaRPr lang="en-US" altLang="zh-CN" dirty="0" smtClean="0"/>
          </a:p>
          <a:p>
            <a:endParaRPr lang="en-US" altLang="zh-CN" dirty="0" smtClean="0"/>
          </a:p>
          <a:p>
            <a:r>
              <a:rPr lang="zh-CN" altLang="en-US" b="1" dirty="0" smtClean="0"/>
              <a:t>用途：</a:t>
            </a:r>
            <a:endParaRPr lang="en-US" altLang="zh-CN" b="1" dirty="0" smtClean="0"/>
          </a:p>
          <a:p>
            <a:r>
              <a:rPr lang="zh-CN" altLang="en-US" dirty="0" smtClean="0"/>
              <a:t>一、睡眠</a:t>
            </a:r>
            <a:r>
              <a:rPr lang="zh-CN" altLang="en-US" dirty="0"/>
              <a:t>卡清理。省资助中心连续两年向建行申请提取睡眠卡数据，及时反馈给有关</a:t>
            </a:r>
            <a:r>
              <a:rPr lang="zh-CN" altLang="en-US" dirty="0" smtClean="0"/>
              <a:t>学校。</a:t>
            </a:r>
            <a:endParaRPr lang="en-US" altLang="zh-CN" dirty="0" smtClean="0"/>
          </a:p>
          <a:p>
            <a:r>
              <a:rPr lang="zh-CN" altLang="en-US" dirty="0" smtClean="0"/>
              <a:t>二、银行</a:t>
            </a:r>
            <a:r>
              <a:rPr lang="zh-CN" altLang="en-US" dirty="0"/>
              <a:t>卡账户异动监管。我</a:t>
            </a:r>
            <a:r>
              <a:rPr lang="zh-CN" altLang="en-US" dirty="0" smtClean="0"/>
              <a:t>省规定：</a:t>
            </a:r>
            <a:r>
              <a:rPr lang="zh-CN" altLang="en-US" dirty="0"/>
              <a:t>在账户管理上禁止任何单位或部门对中职资助卡账户进行批量代扣操作；只允许专用账户对中职资助卡发放资助资金；监控多张银行卡流向同一账户的情况，设定阈值，超出时及时通知各地资助部门。</a:t>
            </a:r>
            <a:endParaRPr lang="zh-CN" altLang="zh-CN" dirty="0"/>
          </a:p>
        </p:txBody>
      </p:sp>
    </p:spTree>
    <p:extLst>
      <p:ext uri="{BB962C8B-B14F-4D97-AF65-F5344CB8AC3E}">
        <p14:creationId xmlns="" xmlns:p14="http://schemas.microsoft.com/office/powerpoint/2010/main" val="33809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提 纲</a:t>
            </a:r>
            <a:endParaRPr lang="zh-CN" altLang="en-US" sz="2000" dirty="0">
              <a:solidFill>
                <a:schemeClr val="tx1"/>
              </a:solidFill>
            </a:endParaRPr>
          </a:p>
        </p:txBody>
      </p:sp>
      <p:grpSp>
        <p:nvGrpSpPr>
          <p:cNvPr id="66591" name="Group 31"/>
          <p:cNvGrpSpPr>
            <a:grpSpLocks/>
          </p:cNvGrpSpPr>
          <p:nvPr/>
        </p:nvGrpSpPr>
        <p:grpSpPr bwMode="auto">
          <a:xfrm>
            <a:off x="2114128" y="1726059"/>
            <a:ext cx="5410200" cy="498872"/>
            <a:chOff x="1056" y="1227"/>
            <a:chExt cx="3408" cy="419"/>
          </a:xfrm>
        </p:grpSpPr>
        <p:grpSp>
          <p:nvGrpSpPr>
            <p:cNvPr id="66563" name="Group 3"/>
            <p:cNvGrpSpPr>
              <a:grpSpLocks/>
            </p:cNvGrpSpPr>
            <p:nvPr/>
          </p:nvGrpSpPr>
          <p:grpSpPr bwMode="auto">
            <a:xfrm>
              <a:off x="1056" y="1227"/>
              <a:ext cx="480" cy="419"/>
              <a:chOff x="1110" y="2656"/>
              <a:chExt cx="1549" cy="1351"/>
            </a:xfrm>
          </p:grpSpPr>
          <p:sp>
            <p:nvSpPr>
              <p:cNvPr id="665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sp>
          <p:nvSpPr>
            <p:cNvPr id="66571" name="Line 11"/>
            <p:cNvSpPr>
              <a:spLocks noChangeShapeType="1"/>
            </p:cNvSpPr>
            <p:nvPr/>
          </p:nvSpPr>
          <p:spPr bwMode="auto">
            <a:xfrm>
              <a:off x="1440" y="1611"/>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72" name="Text Box 12"/>
            <p:cNvSpPr txBox="1">
              <a:spLocks noChangeArrowheads="1"/>
            </p:cNvSpPr>
            <p:nvPr/>
          </p:nvSpPr>
          <p:spPr bwMode="auto">
            <a:xfrm>
              <a:off x="1697" y="1241"/>
              <a:ext cx="2055"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zh-CN" altLang="en-US" sz="2400" dirty="0" smtClean="0">
                  <a:solidFill>
                    <a:srgbClr val="FFFFFF"/>
                  </a:solidFill>
                  <a:latin typeface="Arial" charset="0"/>
                  <a:ea typeface="宋体" charset="-122"/>
                </a:rPr>
                <a:t>河南省的系统使用情况</a:t>
              </a:r>
              <a:endParaRPr lang="en-US" altLang="zh-CN" sz="2400" dirty="0" smtClean="0">
                <a:solidFill>
                  <a:srgbClr val="FFFFFF"/>
                </a:solidFill>
                <a:latin typeface="Arial" charset="0"/>
                <a:ea typeface="宋体" charset="-122"/>
              </a:endParaRPr>
            </a:p>
          </p:txBody>
        </p:sp>
        <p:sp>
          <p:nvSpPr>
            <p:cNvPr id="66573" name="Text Box 13"/>
            <p:cNvSpPr txBox="1">
              <a:spLocks noChangeArrowheads="1"/>
            </p:cNvSpPr>
            <p:nvPr/>
          </p:nvSpPr>
          <p:spPr bwMode="gray">
            <a:xfrm>
              <a:off x="1135" y="1242"/>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dirty="0" smtClean="0">
                  <a:solidFill>
                    <a:srgbClr val="FFFFFF"/>
                  </a:solidFill>
                  <a:latin typeface="Arial" charset="0"/>
                  <a:ea typeface="宋体" charset="-122"/>
                </a:rPr>
                <a:t>一</a:t>
              </a:r>
              <a:endParaRPr lang="en-US" altLang="zh-CN" sz="2400" b="1" dirty="0" smtClean="0">
                <a:solidFill>
                  <a:srgbClr val="FFFFFF"/>
                </a:solidFill>
                <a:latin typeface="Arial" charset="0"/>
                <a:ea typeface="宋体" charset="-122"/>
              </a:endParaRPr>
            </a:p>
          </p:txBody>
        </p:sp>
      </p:grpSp>
      <p:grpSp>
        <p:nvGrpSpPr>
          <p:cNvPr id="66592" name="Group 32"/>
          <p:cNvGrpSpPr>
            <a:grpSpLocks/>
          </p:cNvGrpSpPr>
          <p:nvPr/>
        </p:nvGrpSpPr>
        <p:grpSpPr bwMode="auto">
          <a:xfrm>
            <a:off x="2114128" y="2411858"/>
            <a:ext cx="5410200" cy="498872"/>
            <a:chOff x="1056" y="1803"/>
            <a:chExt cx="3408" cy="419"/>
          </a:xfrm>
        </p:grpSpPr>
        <p:grpSp>
          <p:nvGrpSpPr>
            <p:cNvPr id="66567" name="Group 7"/>
            <p:cNvGrpSpPr>
              <a:grpSpLocks/>
            </p:cNvGrpSpPr>
            <p:nvPr/>
          </p:nvGrpSpPr>
          <p:grpSpPr bwMode="auto">
            <a:xfrm>
              <a:off x="1056" y="1803"/>
              <a:ext cx="480" cy="419"/>
              <a:chOff x="3174" y="2656"/>
              <a:chExt cx="1549" cy="1351"/>
            </a:xfrm>
          </p:grpSpPr>
          <p:sp>
            <p:nvSpPr>
              <p:cNvPr id="665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sp>
          <p:nvSpPr>
            <p:cNvPr id="66574" name="Line 14"/>
            <p:cNvSpPr>
              <a:spLocks noChangeShapeType="1"/>
            </p:cNvSpPr>
            <p:nvPr/>
          </p:nvSpPr>
          <p:spPr bwMode="auto">
            <a:xfrm>
              <a:off x="1440" y="2187"/>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75" name="Text Box 15"/>
            <p:cNvSpPr txBox="1">
              <a:spLocks noChangeArrowheads="1"/>
            </p:cNvSpPr>
            <p:nvPr/>
          </p:nvSpPr>
          <p:spPr bwMode="auto">
            <a:xfrm>
              <a:off x="1697" y="1817"/>
              <a:ext cx="2249"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zh-CN" altLang="en-US" sz="2400" dirty="0" smtClean="0">
                  <a:solidFill>
                    <a:srgbClr val="FFFFFF"/>
                  </a:solidFill>
                  <a:latin typeface="Arial" charset="0"/>
                  <a:ea typeface="宋体" charset="-122"/>
                </a:rPr>
                <a:t>全国系统中信息</a:t>
              </a:r>
              <a:r>
                <a:rPr lang="zh-CN" altLang="en-US" sz="2400" dirty="0" smtClean="0">
                  <a:solidFill>
                    <a:srgbClr val="FFFFFF"/>
                  </a:solidFill>
                  <a:latin typeface="Arial" charset="0"/>
                  <a:ea typeface="宋体" charset="-122"/>
                </a:rPr>
                <a:t>的重要性</a:t>
              </a:r>
              <a:endParaRPr lang="en-US" altLang="zh-CN" sz="2400" dirty="0" smtClean="0">
                <a:solidFill>
                  <a:srgbClr val="FFFFFF"/>
                </a:solidFill>
                <a:latin typeface="Arial" charset="0"/>
                <a:ea typeface="宋体" charset="-122"/>
              </a:endParaRPr>
            </a:p>
          </p:txBody>
        </p:sp>
        <p:sp>
          <p:nvSpPr>
            <p:cNvPr id="66576" name="Text Box 16"/>
            <p:cNvSpPr txBox="1">
              <a:spLocks noChangeArrowheads="1"/>
            </p:cNvSpPr>
            <p:nvPr/>
          </p:nvSpPr>
          <p:spPr bwMode="gray">
            <a:xfrm>
              <a:off x="1135" y="1822"/>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dirty="0" smtClean="0">
                  <a:solidFill>
                    <a:srgbClr val="FFFFFF"/>
                  </a:solidFill>
                  <a:latin typeface="Arial" charset="0"/>
                  <a:ea typeface="宋体" charset="-122"/>
                </a:rPr>
                <a:t>二</a:t>
              </a:r>
              <a:endParaRPr lang="en-US" altLang="zh-CN" sz="2400" b="1" dirty="0" smtClean="0">
                <a:solidFill>
                  <a:srgbClr val="FFFFFF"/>
                </a:solidFill>
                <a:latin typeface="Arial" charset="0"/>
                <a:ea typeface="宋体" charset="-122"/>
              </a:endParaRPr>
            </a:p>
          </p:txBody>
        </p:sp>
      </p:grpSp>
      <p:grpSp>
        <p:nvGrpSpPr>
          <p:cNvPr id="66593" name="Group 33"/>
          <p:cNvGrpSpPr>
            <a:grpSpLocks/>
          </p:cNvGrpSpPr>
          <p:nvPr/>
        </p:nvGrpSpPr>
        <p:grpSpPr bwMode="auto">
          <a:xfrm>
            <a:off x="2114128" y="3080990"/>
            <a:ext cx="5511800" cy="498872"/>
            <a:chOff x="1056" y="2365"/>
            <a:chExt cx="3472" cy="419"/>
          </a:xfrm>
        </p:grpSpPr>
        <p:grpSp>
          <p:nvGrpSpPr>
            <p:cNvPr id="66577" name="Group 17"/>
            <p:cNvGrpSpPr>
              <a:grpSpLocks/>
            </p:cNvGrpSpPr>
            <p:nvPr/>
          </p:nvGrpSpPr>
          <p:grpSpPr bwMode="auto">
            <a:xfrm>
              <a:off x="1056" y="2365"/>
              <a:ext cx="480" cy="419"/>
              <a:chOff x="1110" y="2656"/>
              <a:chExt cx="1549" cy="1351"/>
            </a:xfrm>
          </p:grpSpPr>
          <p:sp>
            <p:nvSpPr>
              <p:cNvPr id="665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sp>
          <p:nvSpPr>
            <p:cNvPr id="66585" name="Line 25"/>
            <p:cNvSpPr>
              <a:spLocks noChangeShapeType="1"/>
            </p:cNvSpPr>
            <p:nvPr/>
          </p:nvSpPr>
          <p:spPr bwMode="auto">
            <a:xfrm>
              <a:off x="1440" y="2749"/>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86" name="Text Box 26"/>
            <p:cNvSpPr txBox="1">
              <a:spLocks noChangeArrowheads="1"/>
            </p:cNvSpPr>
            <p:nvPr/>
          </p:nvSpPr>
          <p:spPr bwMode="auto">
            <a:xfrm>
              <a:off x="1697" y="2379"/>
              <a:ext cx="283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smtClean="0"/>
                <a:t>我们如何</a:t>
              </a:r>
              <a:r>
                <a:rPr lang="zh-CN" altLang="en-US" sz="2400" dirty="0" smtClean="0"/>
                <a:t>在工作中使用系统信息</a:t>
              </a:r>
              <a:endParaRPr lang="en-US" altLang="zh-CN" sz="2400" dirty="0"/>
            </a:p>
          </p:txBody>
        </p:sp>
        <p:sp>
          <p:nvSpPr>
            <p:cNvPr id="66587" name="Text Box 27"/>
            <p:cNvSpPr txBox="1">
              <a:spLocks noChangeArrowheads="1"/>
            </p:cNvSpPr>
            <p:nvPr/>
          </p:nvSpPr>
          <p:spPr bwMode="gray">
            <a:xfrm>
              <a:off x="1135" y="2391"/>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dirty="0" smtClean="0">
                  <a:solidFill>
                    <a:srgbClr val="FFFFFF"/>
                  </a:solidFill>
                  <a:latin typeface="Arial" charset="0"/>
                  <a:ea typeface="宋体" charset="-122"/>
                </a:rPr>
                <a:t>三</a:t>
              </a:r>
              <a:endParaRPr lang="en-US" altLang="zh-CN" sz="2400" b="1" dirty="0" smtClean="0">
                <a:solidFill>
                  <a:srgbClr val="FFFFFF"/>
                </a:solidFill>
                <a:latin typeface="Arial" charset="0"/>
                <a:ea typeface="宋体" charset="-122"/>
              </a:endParaRPr>
            </a:p>
          </p:txBody>
        </p:sp>
      </p:grpSp>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Tree>
    <p:extLst>
      <p:ext uri="{BB962C8B-B14F-4D97-AF65-F5344CB8AC3E}">
        <p14:creationId xmlns="" xmlns:p14="http://schemas.microsoft.com/office/powerpoint/2010/main" val="574570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0" name="TextBox 29"/>
          <p:cNvSpPr txBox="1"/>
          <p:nvPr/>
        </p:nvSpPr>
        <p:spPr>
          <a:xfrm>
            <a:off x="1619673" y="843558"/>
            <a:ext cx="7128791" cy="3979551"/>
          </a:xfrm>
          <a:prstGeom prst="rect">
            <a:avLst/>
          </a:prstGeom>
          <a:noFill/>
        </p:spPr>
        <p:txBody>
          <a:bodyPr wrap="square" rtlCol="0">
            <a:spAutoFit/>
          </a:bodyPr>
          <a:lstStyle/>
          <a:p>
            <a:r>
              <a:rPr lang="zh-CN" altLang="en-US" sz="1600" b="1" dirty="0" smtClean="0"/>
              <a:t>与全国系统的关系：</a:t>
            </a:r>
            <a:endParaRPr lang="en-US" altLang="zh-CN" sz="1600" b="1" dirty="0" smtClean="0"/>
          </a:p>
          <a:p>
            <a:endParaRPr lang="en-US" altLang="zh-CN" sz="1600" dirty="0" smtClean="0"/>
          </a:p>
          <a:p>
            <a:r>
              <a:rPr lang="en-US" altLang="zh-CN" sz="1600" dirty="0" smtClean="0"/>
              <a:t>1</a:t>
            </a:r>
            <a:r>
              <a:rPr lang="zh-CN" altLang="en-US" sz="1600" dirty="0" smtClean="0"/>
              <a:t>、基础数据来且仅来源于全国系统。</a:t>
            </a:r>
            <a:endParaRPr lang="en-US" altLang="zh-CN" sz="1600" dirty="0" smtClean="0"/>
          </a:p>
          <a:p>
            <a:endParaRPr lang="en-US" altLang="zh-CN" sz="1600" dirty="0"/>
          </a:p>
          <a:p>
            <a:r>
              <a:rPr lang="en-US" altLang="zh-CN" sz="1600" dirty="0" smtClean="0"/>
              <a:t>2</a:t>
            </a:r>
            <a:r>
              <a:rPr lang="zh-CN" altLang="en-US" sz="1600" dirty="0" smtClean="0"/>
              <a:t>、考勤结果回传至全国系统进入月名单。</a:t>
            </a:r>
            <a:endParaRPr lang="en-US" altLang="zh-CN" sz="1600" dirty="0" smtClean="0"/>
          </a:p>
          <a:p>
            <a:endParaRPr lang="en-US" altLang="zh-CN" sz="1600" dirty="0"/>
          </a:p>
          <a:p>
            <a:r>
              <a:rPr lang="zh-CN" altLang="en-US" sz="1600" b="1" dirty="0" smtClean="0"/>
              <a:t>针对监管内容：</a:t>
            </a:r>
            <a:endParaRPr lang="en-US" altLang="zh-CN" sz="1600" b="1" dirty="0" smtClean="0"/>
          </a:p>
          <a:p>
            <a:endParaRPr lang="en-US" altLang="zh-CN" sz="1600" b="1" dirty="0" smtClean="0"/>
          </a:p>
          <a:p>
            <a:pPr>
              <a:lnSpc>
                <a:spcPct val="130000"/>
              </a:lnSpc>
              <a:defRPr/>
            </a:pPr>
            <a:r>
              <a:rPr lang="en-US" altLang="zh-CN" sz="1600" dirty="0" smtClean="0">
                <a:solidFill>
                  <a:schemeClr val="tx1">
                    <a:lumMod val="75000"/>
                    <a:lumOff val="25000"/>
                  </a:schemeClr>
                </a:solidFill>
                <a:latin typeface="+mn-ea"/>
                <a:cs typeface="Times New Roman" panose="02020603050405020304" pitchFamily="18" charset="0"/>
              </a:rPr>
              <a:t>1</a:t>
            </a:r>
            <a:r>
              <a:rPr lang="zh-CN" altLang="en-US" sz="1600" dirty="0" smtClean="0">
                <a:solidFill>
                  <a:schemeClr val="tx1">
                    <a:lumMod val="75000"/>
                    <a:lumOff val="25000"/>
                  </a:schemeClr>
                </a:solidFill>
                <a:latin typeface="+mn-ea"/>
                <a:cs typeface="Times New Roman" panose="02020603050405020304" pitchFamily="18" charset="0"/>
              </a:rPr>
              <a:t>、可以</a:t>
            </a:r>
            <a:r>
              <a:rPr lang="zh-CN" altLang="en-US" sz="1600" dirty="0">
                <a:solidFill>
                  <a:schemeClr val="tx1">
                    <a:lumMod val="75000"/>
                    <a:lumOff val="25000"/>
                  </a:schemeClr>
                </a:solidFill>
                <a:latin typeface="+mn-ea"/>
                <a:cs typeface="Times New Roman" panose="02020603050405020304" pitchFamily="18" charset="0"/>
              </a:rPr>
              <a:t>实现在一定区域范围内对受助学生进行实时监管</a:t>
            </a:r>
            <a:r>
              <a:rPr lang="zh-CN" altLang="en-US" sz="1600" dirty="0" smtClean="0">
                <a:solidFill>
                  <a:schemeClr val="tx1">
                    <a:lumMod val="75000"/>
                    <a:lumOff val="25000"/>
                  </a:schemeClr>
                </a:solidFill>
                <a:latin typeface="+mn-ea"/>
                <a:cs typeface="Times New Roman" panose="02020603050405020304" pitchFamily="18" charset="0"/>
              </a:rPr>
              <a:t>。</a:t>
            </a:r>
            <a:endParaRPr lang="en-US" altLang="zh-CN" sz="1600" dirty="0" smtClean="0">
              <a:solidFill>
                <a:schemeClr val="tx1">
                  <a:lumMod val="75000"/>
                  <a:lumOff val="25000"/>
                </a:schemeClr>
              </a:solidFill>
              <a:latin typeface="+mn-ea"/>
              <a:cs typeface="Times New Roman" panose="02020603050405020304" pitchFamily="18" charset="0"/>
            </a:endParaRPr>
          </a:p>
          <a:p>
            <a:pPr>
              <a:lnSpc>
                <a:spcPct val="130000"/>
              </a:lnSpc>
              <a:defRPr/>
            </a:pPr>
            <a:r>
              <a:rPr lang="en-US" altLang="zh-CN" sz="1600" dirty="0" smtClean="0">
                <a:solidFill>
                  <a:schemeClr val="tx1">
                    <a:lumMod val="75000"/>
                    <a:lumOff val="25000"/>
                  </a:schemeClr>
                </a:solidFill>
                <a:latin typeface="+mn-ea"/>
                <a:cs typeface="Times New Roman" panose="02020603050405020304" pitchFamily="18" charset="0"/>
              </a:rPr>
              <a:t>2</a:t>
            </a:r>
            <a:r>
              <a:rPr lang="zh-CN" altLang="en-US" sz="1600" dirty="0" smtClean="0">
                <a:solidFill>
                  <a:schemeClr val="tx1">
                    <a:lumMod val="75000"/>
                    <a:lumOff val="25000"/>
                  </a:schemeClr>
                </a:solidFill>
                <a:latin typeface="+mn-ea"/>
                <a:cs typeface="Times New Roman" panose="02020603050405020304" pitchFamily="18" charset="0"/>
              </a:rPr>
              <a:t>、提高</a:t>
            </a:r>
            <a:r>
              <a:rPr lang="zh-CN" altLang="en-US" sz="1600" dirty="0">
                <a:solidFill>
                  <a:schemeClr val="tx1">
                    <a:lumMod val="75000"/>
                    <a:lumOff val="25000"/>
                  </a:schemeClr>
                </a:solidFill>
                <a:latin typeface="+mn-ea"/>
                <a:cs typeface="Times New Roman" panose="02020603050405020304" pitchFamily="18" charset="0"/>
              </a:rPr>
              <a:t>了监管效率。系统可通过手机或面部识别一体机对学生进行考勤，不需要监管人员进校入班实地调查。对于因特殊、合理原因未进行系统识别的学生，可按传统监管方式进行重点核查。</a:t>
            </a:r>
            <a:endParaRPr lang="en-US" altLang="zh-CN" sz="1600" dirty="0">
              <a:solidFill>
                <a:schemeClr val="tx1">
                  <a:lumMod val="75000"/>
                  <a:lumOff val="25000"/>
                </a:schemeClr>
              </a:solidFill>
              <a:latin typeface="+mn-ea"/>
              <a:cs typeface="Times New Roman" panose="02020603050405020304" pitchFamily="18" charset="0"/>
            </a:endParaRPr>
          </a:p>
          <a:p>
            <a:pPr>
              <a:lnSpc>
                <a:spcPct val="130000"/>
              </a:lnSpc>
              <a:defRPr/>
            </a:pPr>
            <a:r>
              <a:rPr lang="en-US" altLang="zh-CN" sz="1600" dirty="0" smtClean="0">
                <a:solidFill>
                  <a:schemeClr val="tx1">
                    <a:lumMod val="75000"/>
                    <a:lumOff val="25000"/>
                  </a:schemeClr>
                </a:solidFill>
                <a:latin typeface="+mn-ea"/>
                <a:cs typeface="Times New Roman" panose="02020603050405020304" pitchFamily="18" charset="0"/>
              </a:rPr>
              <a:t>3</a:t>
            </a:r>
            <a:r>
              <a:rPr lang="zh-CN" altLang="en-US" sz="1600" dirty="0" smtClean="0">
                <a:solidFill>
                  <a:schemeClr val="tx1">
                    <a:lumMod val="75000"/>
                    <a:lumOff val="25000"/>
                  </a:schemeClr>
                </a:solidFill>
                <a:latin typeface="+mn-ea"/>
                <a:cs typeface="Times New Roman" panose="02020603050405020304" pitchFamily="18" charset="0"/>
              </a:rPr>
              <a:t>、提高</a:t>
            </a:r>
            <a:r>
              <a:rPr lang="zh-CN" altLang="en-US" sz="1600" dirty="0">
                <a:solidFill>
                  <a:schemeClr val="tx1">
                    <a:lumMod val="75000"/>
                    <a:lumOff val="25000"/>
                  </a:schemeClr>
                </a:solidFill>
                <a:latin typeface="+mn-ea"/>
                <a:cs typeface="Times New Roman" panose="02020603050405020304" pitchFamily="18" charset="0"/>
              </a:rPr>
              <a:t>资助信息的准确性，避免了人为因素的影响。</a:t>
            </a:r>
          </a:p>
          <a:p>
            <a:endParaRPr lang="en-US" altLang="zh-CN" dirty="0"/>
          </a:p>
        </p:txBody>
      </p:sp>
      <p:sp>
        <p:nvSpPr>
          <p:cNvPr id="31"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河南省学生资助监管面部识别系统</a:t>
            </a:r>
          </a:p>
        </p:txBody>
      </p:sp>
    </p:spTree>
    <p:extLst>
      <p:ext uri="{BB962C8B-B14F-4D97-AF65-F5344CB8AC3E}">
        <p14:creationId xmlns="" xmlns:p14="http://schemas.microsoft.com/office/powerpoint/2010/main" val="1236118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0" name="TextBox 29"/>
          <p:cNvSpPr txBox="1"/>
          <p:nvPr/>
        </p:nvSpPr>
        <p:spPr>
          <a:xfrm>
            <a:off x="1619673" y="843558"/>
            <a:ext cx="7128791" cy="2841804"/>
          </a:xfrm>
          <a:prstGeom prst="rect">
            <a:avLst/>
          </a:prstGeom>
          <a:noFill/>
        </p:spPr>
        <p:txBody>
          <a:bodyPr wrap="square" rtlCol="0">
            <a:spAutoFit/>
          </a:bodyPr>
          <a:lstStyle/>
          <a:p>
            <a:r>
              <a:rPr lang="zh-CN" altLang="en-US" sz="1600" b="1" dirty="0" smtClean="0"/>
              <a:t>系统组成：</a:t>
            </a:r>
            <a:endParaRPr lang="en-US" altLang="zh-CN" sz="1600" b="1" dirty="0" smtClean="0"/>
          </a:p>
          <a:p>
            <a:pPr>
              <a:lnSpc>
                <a:spcPct val="120000"/>
              </a:lnSpc>
              <a:spcBef>
                <a:spcPts val="427"/>
              </a:spcBef>
              <a:defRPr/>
            </a:pPr>
            <a:r>
              <a:rPr lang="en-US" altLang="zh-CN" sz="1600" b="1" dirty="0" smtClean="0">
                <a:latin typeface="+mn-ea"/>
                <a:cs typeface="Times New Roman" panose="02020603050405020304" pitchFamily="18" charset="0"/>
              </a:rPr>
              <a:t>1</a:t>
            </a:r>
            <a:r>
              <a:rPr lang="zh-CN" altLang="en-US" sz="1600" b="1" dirty="0">
                <a:latin typeface="+mn-ea"/>
                <a:cs typeface="Times New Roman" panose="02020603050405020304" pitchFamily="18" charset="0"/>
              </a:rPr>
              <a:t>、</a:t>
            </a:r>
            <a:r>
              <a:rPr lang="zh-CN" altLang="zh-CN" sz="1600" b="1" dirty="0">
                <a:latin typeface="+mn-ea"/>
                <a:cs typeface="Times New Roman" panose="02020603050405020304" pitchFamily="18" charset="0"/>
              </a:rPr>
              <a:t>面部识别一体机</a:t>
            </a:r>
            <a:r>
              <a:rPr lang="en-US" altLang="zh-CN" sz="1600" b="1" dirty="0">
                <a:latin typeface="+mn-ea"/>
                <a:cs typeface="Times New Roman" panose="02020603050405020304" pitchFamily="18" charset="0"/>
              </a:rPr>
              <a:t>    </a:t>
            </a:r>
            <a:r>
              <a:rPr lang="en-US" altLang="zh-CN" sz="1600" b="1" dirty="0" smtClean="0">
                <a:latin typeface="+mn-ea"/>
                <a:cs typeface="Times New Roman" panose="02020603050405020304" pitchFamily="18" charset="0"/>
              </a:rPr>
              <a:t>         2</a:t>
            </a:r>
            <a:r>
              <a:rPr lang="zh-CN" altLang="en-US" sz="1600" b="1" dirty="0">
                <a:latin typeface="+mn-ea"/>
                <a:cs typeface="Times New Roman" panose="02020603050405020304" pitchFamily="18" charset="0"/>
              </a:rPr>
              <a:t>、后台管理软件   </a:t>
            </a:r>
            <a:r>
              <a:rPr lang="zh-CN" altLang="en-US" sz="1600" b="1" dirty="0" smtClean="0">
                <a:latin typeface="+mn-ea"/>
                <a:cs typeface="Times New Roman" panose="02020603050405020304" pitchFamily="18" charset="0"/>
              </a:rPr>
              <a:t>             </a:t>
            </a:r>
            <a:r>
              <a:rPr lang="en-US" altLang="zh-CN" sz="1600" b="1" dirty="0">
                <a:latin typeface="+mn-ea"/>
                <a:cs typeface="Times New Roman" panose="02020603050405020304" pitchFamily="18" charset="0"/>
              </a:rPr>
              <a:t>3</a:t>
            </a:r>
            <a:r>
              <a:rPr lang="zh-CN" altLang="en-US" sz="1600" b="1" dirty="0">
                <a:latin typeface="+mn-ea"/>
                <a:cs typeface="Times New Roman" panose="02020603050405020304" pitchFamily="18" charset="0"/>
              </a:rPr>
              <a:t>、手机</a:t>
            </a:r>
            <a:r>
              <a:rPr lang="en-US" altLang="zh-CN" sz="1600" b="1" dirty="0">
                <a:latin typeface="+mn-ea"/>
                <a:cs typeface="Times New Roman" panose="02020603050405020304" pitchFamily="18" charset="0"/>
              </a:rPr>
              <a:t>APP</a:t>
            </a:r>
          </a:p>
          <a:p>
            <a:pPr>
              <a:lnSpc>
                <a:spcPct val="120000"/>
              </a:lnSpc>
              <a:spcBef>
                <a:spcPts val="427"/>
              </a:spcBef>
              <a:defRPr/>
            </a:pPr>
            <a:endParaRPr lang="en-US" altLang="zh-CN" sz="1600" b="1" dirty="0">
              <a:latin typeface="+mn-ea"/>
              <a:cs typeface="Times New Roman" panose="02020603050405020304" pitchFamily="18" charset="0"/>
            </a:endParaRPr>
          </a:p>
          <a:p>
            <a:pPr>
              <a:lnSpc>
                <a:spcPct val="120000"/>
              </a:lnSpc>
              <a:spcBef>
                <a:spcPts val="427"/>
              </a:spcBef>
              <a:defRPr/>
            </a:pPr>
            <a:endParaRPr lang="en-US" altLang="zh-CN" sz="1600" b="1" dirty="0">
              <a:latin typeface="+mn-ea"/>
              <a:cs typeface="Times New Roman" panose="02020603050405020304" pitchFamily="18" charset="0"/>
            </a:endParaRPr>
          </a:p>
          <a:p>
            <a:pPr>
              <a:lnSpc>
                <a:spcPct val="120000"/>
              </a:lnSpc>
              <a:spcBef>
                <a:spcPts val="427"/>
              </a:spcBef>
              <a:defRPr/>
            </a:pPr>
            <a:endParaRPr lang="en-US" altLang="zh-CN" sz="1600" b="1" dirty="0">
              <a:latin typeface="+mn-ea"/>
              <a:cs typeface="Times New Roman" panose="02020603050405020304" pitchFamily="18" charset="0"/>
            </a:endParaRPr>
          </a:p>
          <a:p>
            <a:pPr>
              <a:lnSpc>
                <a:spcPct val="120000"/>
              </a:lnSpc>
              <a:spcBef>
                <a:spcPts val="427"/>
              </a:spcBef>
              <a:defRPr/>
            </a:pPr>
            <a:endParaRPr lang="zh-CN" altLang="en-US" sz="1600" dirty="0">
              <a:latin typeface="+mn-ea"/>
            </a:endParaRPr>
          </a:p>
          <a:p>
            <a:endParaRPr lang="en-US" altLang="zh-CN" sz="1600" b="1" dirty="0" smtClean="0"/>
          </a:p>
          <a:p>
            <a:endParaRPr lang="en-US" altLang="zh-CN" sz="1600" dirty="0" smtClean="0"/>
          </a:p>
          <a:p>
            <a:endParaRPr lang="en-US" altLang="zh-CN" dirty="0"/>
          </a:p>
        </p:txBody>
      </p:sp>
      <p:sp>
        <p:nvSpPr>
          <p:cNvPr id="31"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河南省学生资助监管面部识别系统</a:t>
            </a:r>
          </a:p>
        </p:txBody>
      </p:sp>
      <p:pic>
        <p:nvPicPr>
          <p:cNvPr id="6" name="Picture 15" descr="636135315913996855336">
            <a:extLst>
              <a:ext uri="{FF2B5EF4-FFF2-40B4-BE49-F238E27FC236}">
                <a16:creationId xmlns:a16="http://schemas.microsoft.com/office/drawing/2014/main" xmlns="" id="{722ADC7A-1EA2-4FF5-9D6A-2DD53A3C84ED}"/>
              </a:ext>
            </a:extLst>
          </p:cNvPr>
          <p:cNvPicPr>
            <a:picLocks noChangeAspect="1" noChangeArrowheads="1"/>
          </p:cNvPicPr>
          <p:nvPr/>
        </p:nvPicPr>
        <p:blipFill>
          <a:blip r:embed="rId5" cstate="print"/>
          <a:srcRect/>
          <a:stretch>
            <a:fillRect/>
          </a:stretch>
        </p:blipFill>
        <p:spPr bwMode="auto">
          <a:xfrm>
            <a:off x="1547664" y="1840480"/>
            <a:ext cx="1778126" cy="1447289"/>
          </a:xfrm>
          <a:prstGeom prst="roundRect">
            <a:avLst>
              <a:gd name="adj" fmla="val 16667"/>
            </a:avLst>
          </a:prstGeom>
          <a:noFill/>
          <a:effectLst>
            <a:outerShdw blurRad="50800" dist="38100" dir="2700000" algn="tl" rotWithShape="0">
              <a:prstClr val="black">
                <a:alpha val="40000"/>
              </a:prstClr>
            </a:outerShdw>
          </a:effectLst>
        </p:spPr>
      </p:pic>
      <p:pic>
        <p:nvPicPr>
          <p:cNvPr id="7" name="图片 6" descr="图片211111111111111">
            <a:extLst>
              <a:ext uri="{FF2B5EF4-FFF2-40B4-BE49-F238E27FC236}">
                <a16:creationId xmlns:a16="http://schemas.microsoft.com/office/drawing/2014/main" xmlns="" id="{61453FD2-A639-4F03-B8C8-4DDAF79CA2A5}"/>
              </a:ext>
            </a:extLst>
          </p:cNvPr>
          <p:cNvPicPr>
            <a:picLocks noChangeAspect="1"/>
          </p:cNvPicPr>
          <p:nvPr/>
        </p:nvPicPr>
        <p:blipFill>
          <a:blip r:embed="rId6" cstate="print"/>
          <a:stretch>
            <a:fillRect/>
          </a:stretch>
        </p:blipFill>
        <p:spPr>
          <a:xfrm>
            <a:off x="4016887" y="1763667"/>
            <a:ext cx="2253050" cy="1600914"/>
          </a:xfrm>
          <a:prstGeom prst="rect">
            <a:avLst/>
          </a:prstGeom>
        </p:spPr>
      </p:pic>
      <p:pic>
        <p:nvPicPr>
          <p:cNvPr id="8" name="图片 19" descr="2222222222">
            <a:extLst>
              <a:ext uri="{FF2B5EF4-FFF2-40B4-BE49-F238E27FC236}">
                <a16:creationId xmlns:a16="http://schemas.microsoft.com/office/drawing/2014/main" xmlns="" id="{1A7FC7E2-2F7D-4182-987B-262987A0141F}"/>
              </a:ext>
            </a:extLst>
          </p:cNvPr>
          <p:cNvPicPr>
            <a:picLocks noChangeAspect="1" noChangeArrowheads="1"/>
          </p:cNvPicPr>
          <p:nvPr/>
        </p:nvPicPr>
        <p:blipFill>
          <a:blip r:embed="rId7" cstate="print"/>
          <a:srcRect/>
          <a:stretch>
            <a:fillRect/>
          </a:stretch>
        </p:blipFill>
        <p:spPr bwMode="auto">
          <a:xfrm>
            <a:off x="6961035" y="1635646"/>
            <a:ext cx="1110902" cy="1880651"/>
          </a:xfrm>
          <a:prstGeom prst="rect">
            <a:avLst/>
          </a:prstGeom>
          <a:noFill/>
          <a:ln w="9525">
            <a:noFill/>
            <a:miter lim="800000"/>
            <a:headEnd/>
            <a:tailEnd/>
          </a:ln>
        </p:spPr>
      </p:pic>
    </p:spTree>
    <p:extLst>
      <p:ext uri="{BB962C8B-B14F-4D97-AF65-F5344CB8AC3E}">
        <p14:creationId xmlns="" xmlns:p14="http://schemas.microsoft.com/office/powerpoint/2010/main" val="28737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0" name="TextBox 29"/>
          <p:cNvSpPr txBox="1"/>
          <p:nvPr/>
        </p:nvSpPr>
        <p:spPr>
          <a:xfrm>
            <a:off x="1619673" y="843558"/>
            <a:ext cx="7128791" cy="923330"/>
          </a:xfrm>
          <a:prstGeom prst="rect">
            <a:avLst/>
          </a:prstGeom>
          <a:noFill/>
        </p:spPr>
        <p:txBody>
          <a:bodyPr wrap="square" rtlCol="0">
            <a:spAutoFit/>
          </a:bodyPr>
          <a:lstStyle/>
          <a:p>
            <a:r>
              <a:rPr lang="zh-CN" altLang="en-US" dirty="0" smtClean="0"/>
              <a:t>识别方式：</a:t>
            </a:r>
            <a:endParaRPr lang="en-US" altLang="zh-CN" dirty="0" smtClean="0"/>
          </a:p>
          <a:p>
            <a:r>
              <a:rPr lang="en-US" altLang="zh-CN" dirty="0"/>
              <a:t> </a:t>
            </a:r>
            <a:r>
              <a:rPr lang="en-US" altLang="zh-CN" dirty="0" smtClean="0"/>
              <a:t>       </a:t>
            </a:r>
          </a:p>
          <a:p>
            <a:r>
              <a:rPr lang="en-US" altLang="zh-CN" dirty="0" smtClean="0"/>
              <a:t>            </a:t>
            </a:r>
            <a:r>
              <a:rPr lang="zh-CN" altLang="en-US" dirty="0" smtClean="0"/>
              <a:t>终端识别                             手机识别</a:t>
            </a:r>
            <a:endParaRPr lang="en-US" altLang="zh-CN" dirty="0"/>
          </a:p>
        </p:txBody>
      </p:sp>
      <p:sp>
        <p:nvSpPr>
          <p:cNvPr id="31"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河南省学生资助监管面部识别系统</a:t>
            </a:r>
          </a:p>
        </p:txBody>
      </p:sp>
      <p:pic>
        <p:nvPicPr>
          <p:cNvPr id="8" name="图片 1"/>
          <p:cNvPicPr>
            <a:picLocks noChangeAspect="1" noChangeArrowheads="1"/>
          </p:cNvPicPr>
          <p:nvPr/>
        </p:nvPicPr>
        <p:blipFill>
          <a:blip r:embed="rId5" cstate="print"/>
          <a:srcRect/>
          <a:stretch>
            <a:fillRect/>
          </a:stretch>
        </p:blipFill>
        <p:spPr bwMode="auto">
          <a:xfrm>
            <a:off x="5724128" y="1861684"/>
            <a:ext cx="1507240" cy="2510266"/>
          </a:xfrm>
          <a:prstGeom prst="rect">
            <a:avLst/>
          </a:prstGeom>
          <a:noFill/>
          <a:ln w="9525">
            <a:noFill/>
            <a:miter lim="800000"/>
            <a:headEnd/>
            <a:tailEnd/>
          </a:ln>
        </p:spPr>
      </p:pic>
      <p:pic>
        <p:nvPicPr>
          <p:cNvPr id="9" name="Picture 15" descr="636135315913996855336">
            <a:extLst>
              <a:ext uri="{FF2B5EF4-FFF2-40B4-BE49-F238E27FC236}">
                <a16:creationId xmlns:a16="http://schemas.microsoft.com/office/drawing/2014/main" xmlns="" id="{722ADC7A-1EA2-4FF5-9D6A-2DD53A3C84ED}"/>
              </a:ext>
            </a:extLst>
          </p:cNvPr>
          <p:cNvPicPr>
            <a:picLocks noChangeAspect="1" noChangeArrowheads="1"/>
          </p:cNvPicPr>
          <p:nvPr/>
        </p:nvPicPr>
        <p:blipFill>
          <a:blip r:embed="rId6" cstate="print"/>
          <a:srcRect/>
          <a:stretch>
            <a:fillRect/>
          </a:stretch>
        </p:blipFill>
        <p:spPr bwMode="auto">
          <a:xfrm>
            <a:off x="2051720" y="1923678"/>
            <a:ext cx="2477114" cy="2016224"/>
          </a:xfrm>
          <a:prstGeom prst="roundRect">
            <a:avLst>
              <a:gd name="adj" fmla="val 16667"/>
            </a:avLst>
          </a:prstGeom>
          <a:noFill/>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737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0" name="TextBox 29"/>
          <p:cNvSpPr txBox="1"/>
          <p:nvPr/>
        </p:nvSpPr>
        <p:spPr>
          <a:xfrm>
            <a:off x="1187624" y="771550"/>
            <a:ext cx="7128791" cy="615553"/>
          </a:xfrm>
          <a:prstGeom prst="rect">
            <a:avLst/>
          </a:prstGeom>
          <a:noFill/>
        </p:spPr>
        <p:txBody>
          <a:bodyPr wrap="square" rtlCol="0">
            <a:spAutoFit/>
          </a:bodyPr>
          <a:lstStyle/>
          <a:p>
            <a:r>
              <a:rPr lang="zh-CN" altLang="en-US" sz="1600" dirty="0" smtClean="0"/>
              <a:t>采集流程：</a:t>
            </a:r>
            <a:endParaRPr lang="en-US" altLang="zh-CN" sz="1600" dirty="0" smtClean="0"/>
          </a:p>
          <a:p>
            <a:endParaRPr lang="en-US" altLang="zh-CN" dirty="0"/>
          </a:p>
        </p:txBody>
      </p:sp>
      <p:sp>
        <p:nvSpPr>
          <p:cNvPr id="31"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河南省学生资助监管面部识别系统</a:t>
            </a:r>
          </a:p>
        </p:txBody>
      </p:sp>
      <p:pic>
        <p:nvPicPr>
          <p:cNvPr id="50" name="图片 49"/>
          <p:cNvPicPr/>
          <p:nvPr/>
        </p:nvPicPr>
        <p:blipFill>
          <a:blip r:embed="rId5" cstate="print"/>
          <a:srcRect/>
          <a:stretch>
            <a:fillRect/>
          </a:stretch>
        </p:blipFill>
        <p:spPr bwMode="auto">
          <a:xfrm>
            <a:off x="2123728" y="771550"/>
            <a:ext cx="4536504" cy="4371950"/>
          </a:xfrm>
          <a:prstGeom prst="rect">
            <a:avLst/>
          </a:prstGeom>
          <a:noFill/>
          <a:ln w="9525">
            <a:noFill/>
            <a:miter lim="800000"/>
            <a:headEnd/>
            <a:tailEnd/>
          </a:ln>
        </p:spPr>
      </p:pic>
      <p:sp>
        <p:nvSpPr>
          <p:cNvPr id="51" name="TextBox 50"/>
          <p:cNvSpPr txBox="1"/>
          <p:nvPr/>
        </p:nvSpPr>
        <p:spPr>
          <a:xfrm>
            <a:off x="7020272" y="1419622"/>
            <a:ext cx="1872208" cy="1754326"/>
          </a:xfrm>
          <a:prstGeom prst="rect">
            <a:avLst/>
          </a:prstGeom>
          <a:noFill/>
        </p:spPr>
        <p:txBody>
          <a:bodyPr wrap="square" rtlCol="0">
            <a:spAutoFit/>
          </a:bodyPr>
          <a:lstStyle/>
          <a:p>
            <a:r>
              <a:rPr lang="zh-CN" altLang="en-US" dirty="0" smtClean="0"/>
              <a:t>采集到的新生数据必须和全国系统数据进行比对，匹配成功的才可以作为自查和抽查依据。</a:t>
            </a:r>
            <a:endParaRPr lang="zh-CN" altLang="en-US" dirty="0"/>
          </a:p>
        </p:txBody>
      </p:sp>
    </p:spTree>
    <p:extLst>
      <p:ext uri="{BB962C8B-B14F-4D97-AF65-F5344CB8AC3E}">
        <p14:creationId xmlns="" xmlns:p14="http://schemas.microsoft.com/office/powerpoint/2010/main" val="2873756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0" name="TextBox 29"/>
          <p:cNvSpPr txBox="1"/>
          <p:nvPr/>
        </p:nvSpPr>
        <p:spPr>
          <a:xfrm>
            <a:off x="1187624" y="771550"/>
            <a:ext cx="7128791" cy="615553"/>
          </a:xfrm>
          <a:prstGeom prst="rect">
            <a:avLst/>
          </a:prstGeom>
          <a:noFill/>
        </p:spPr>
        <p:txBody>
          <a:bodyPr wrap="square" rtlCol="0">
            <a:spAutoFit/>
          </a:bodyPr>
          <a:lstStyle/>
          <a:p>
            <a:r>
              <a:rPr lang="zh-CN" altLang="en-US" sz="1600" dirty="0" smtClean="0"/>
              <a:t>自查和抽查</a:t>
            </a:r>
            <a:r>
              <a:rPr lang="zh-CN" altLang="en-US" sz="1600" dirty="0" smtClean="0"/>
              <a:t>流程：</a:t>
            </a:r>
            <a:endParaRPr lang="en-US" altLang="zh-CN" sz="1600" dirty="0" smtClean="0"/>
          </a:p>
          <a:p>
            <a:endParaRPr lang="en-US" altLang="zh-CN" dirty="0"/>
          </a:p>
        </p:txBody>
      </p:sp>
      <p:sp>
        <p:nvSpPr>
          <p:cNvPr id="31"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河南省学生资助监管面部识别系统</a:t>
            </a:r>
          </a:p>
        </p:txBody>
      </p:sp>
      <p:sp>
        <p:nvSpPr>
          <p:cNvPr id="51" name="TextBox 50"/>
          <p:cNvSpPr txBox="1"/>
          <p:nvPr/>
        </p:nvSpPr>
        <p:spPr>
          <a:xfrm>
            <a:off x="1619672" y="4083918"/>
            <a:ext cx="6624736" cy="646331"/>
          </a:xfrm>
          <a:prstGeom prst="rect">
            <a:avLst/>
          </a:prstGeom>
          <a:noFill/>
        </p:spPr>
        <p:txBody>
          <a:bodyPr wrap="square" rtlCol="0">
            <a:spAutoFit/>
          </a:bodyPr>
          <a:lstStyle/>
          <a:p>
            <a:r>
              <a:rPr lang="zh-CN" altLang="en-US" dirty="0" smtClean="0"/>
              <a:t>自查和抽查数据将在后台匹配全国库月名单，超出月名单将作为异常数据剔除。</a:t>
            </a:r>
            <a:endParaRPr lang="zh-CN" altLang="en-US" dirty="0"/>
          </a:p>
        </p:txBody>
      </p:sp>
      <p:pic>
        <p:nvPicPr>
          <p:cNvPr id="8" name="图片 7"/>
          <p:cNvPicPr/>
          <p:nvPr/>
        </p:nvPicPr>
        <p:blipFill>
          <a:blip r:embed="rId5" cstate="print"/>
          <a:srcRect/>
          <a:stretch>
            <a:fillRect/>
          </a:stretch>
        </p:blipFill>
        <p:spPr bwMode="auto">
          <a:xfrm>
            <a:off x="1691680" y="1131590"/>
            <a:ext cx="6470650" cy="2889250"/>
          </a:xfrm>
          <a:prstGeom prst="rect">
            <a:avLst/>
          </a:prstGeom>
          <a:noFill/>
          <a:ln w="9525">
            <a:noFill/>
            <a:miter lim="800000"/>
            <a:headEnd/>
            <a:tailEnd/>
          </a:ln>
        </p:spPr>
      </p:pic>
    </p:spTree>
    <p:extLst>
      <p:ext uri="{BB962C8B-B14F-4D97-AF65-F5344CB8AC3E}">
        <p14:creationId xmlns="" xmlns:p14="http://schemas.microsoft.com/office/powerpoint/2010/main" val="2873756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31" name="Rectangle 2"/>
          <p:cNvSpPr>
            <a:spLocks noGrp="1" noChangeArrowheads="1"/>
          </p:cNvSpPr>
          <p:nvPr>
            <p:ph type="title"/>
          </p:nvPr>
        </p:nvSpPr>
        <p:spPr>
          <a:xfrm>
            <a:off x="885328" y="195486"/>
            <a:ext cx="7467600" cy="536972"/>
          </a:xfrm>
        </p:spPr>
        <p:txBody>
          <a:bodyPr/>
          <a:lstStyle/>
          <a:p>
            <a:pPr algn="ctr"/>
            <a:r>
              <a:rPr lang="zh-CN" altLang="en-US" sz="2000" dirty="0">
                <a:solidFill>
                  <a:schemeClr val="tx1"/>
                </a:solidFill>
              </a:rPr>
              <a:t>河南省学生资助监管面部识别系统</a:t>
            </a:r>
          </a:p>
        </p:txBody>
      </p:sp>
      <p:grpSp>
        <p:nvGrpSpPr>
          <p:cNvPr id="26" name="组合 25"/>
          <p:cNvGrpSpPr/>
          <p:nvPr/>
        </p:nvGrpSpPr>
        <p:grpSpPr>
          <a:xfrm>
            <a:off x="6444208" y="2472691"/>
            <a:ext cx="849774" cy="635481"/>
            <a:chOff x="6054436" y="2405136"/>
            <a:chExt cx="849821" cy="635481"/>
          </a:xfrm>
          <a:solidFill>
            <a:srgbClr val="1F84BE"/>
          </a:solidFill>
          <a:effectLst>
            <a:outerShdw blurRad="50800" dist="38100" dir="5400000" algn="t" rotWithShape="0">
              <a:prstClr val="black">
                <a:alpha val="40000"/>
              </a:prstClr>
            </a:outerShdw>
          </a:effectLst>
        </p:grpSpPr>
        <p:sp>
          <p:nvSpPr>
            <p:cNvPr id="27"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p:spPr>
          <p:txBody>
            <a:bodyPr/>
            <a:lstStyle/>
            <a:p>
              <a:pPr>
                <a:defRPr/>
              </a:pPr>
              <a:endParaRPr lang="en-US" dirty="0">
                <a:solidFill>
                  <a:srgbClr val="FFFF00"/>
                </a:solidFill>
                <a:latin typeface="+mj-ea"/>
                <a:ea typeface="+mj-ea"/>
              </a:endParaRPr>
            </a:p>
          </p:txBody>
        </p:sp>
        <p:sp>
          <p:nvSpPr>
            <p:cNvPr id="28"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p:spPr>
          <p:txBody>
            <a:bodyPr/>
            <a:lstStyle/>
            <a:p>
              <a:pPr>
                <a:defRPr/>
              </a:pPr>
              <a:endParaRPr lang="en-US" dirty="0">
                <a:solidFill>
                  <a:srgbClr val="FFFF00"/>
                </a:solidFill>
                <a:latin typeface="+mj-ea"/>
                <a:ea typeface="+mj-ea"/>
              </a:endParaRPr>
            </a:p>
          </p:txBody>
        </p:sp>
        <p:sp>
          <p:nvSpPr>
            <p:cNvPr id="29"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p:spPr>
          <p:txBody>
            <a:bodyPr/>
            <a:lstStyle/>
            <a:p>
              <a:pPr>
                <a:defRPr/>
              </a:pPr>
              <a:endParaRPr lang="en-US" dirty="0">
                <a:solidFill>
                  <a:srgbClr val="FFFF00"/>
                </a:solidFill>
                <a:latin typeface="+mj-ea"/>
                <a:ea typeface="+mj-ea"/>
              </a:endParaRPr>
            </a:p>
          </p:txBody>
        </p:sp>
        <p:sp>
          <p:nvSpPr>
            <p:cNvPr id="32"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dirty="0">
                <a:solidFill>
                  <a:srgbClr val="FFFF00"/>
                </a:solidFill>
                <a:latin typeface="+mj-ea"/>
                <a:ea typeface="+mj-ea"/>
              </a:endParaRPr>
            </a:p>
          </p:txBody>
        </p:sp>
        <p:sp>
          <p:nvSpPr>
            <p:cNvPr id="33"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dirty="0">
                <a:solidFill>
                  <a:srgbClr val="FFFF00"/>
                </a:solidFill>
                <a:latin typeface="+mj-ea"/>
                <a:ea typeface="+mj-ea"/>
              </a:endParaRPr>
            </a:p>
          </p:txBody>
        </p:sp>
        <p:sp>
          <p:nvSpPr>
            <p:cNvPr id="34"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a:defRPr/>
              </a:pPr>
              <a:endParaRPr lang="en-US" dirty="0">
                <a:solidFill>
                  <a:srgbClr val="FFFF00"/>
                </a:solidFill>
                <a:latin typeface="+mj-ea"/>
                <a:ea typeface="+mj-ea"/>
              </a:endParaRPr>
            </a:p>
          </p:txBody>
        </p:sp>
        <p:sp>
          <p:nvSpPr>
            <p:cNvPr id="35" name="Oval 113"/>
            <p:cNvSpPr>
              <a:spLocks noChangeArrowheads="1"/>
            </p:cNvSpPr>
            <p:nvPr/>
          </p:nvSpPr>
          <p:spPr bwMode="auto">
            <a:xfrm rot="2700000">
              <a:off x="6568043" y="2481147"/>
              <a:ext cx="117123" cy="114085"/>
            </a:xfrm>
            <a:prstGeom prst="ellipse">
              <a:avLst/>
            </a:prstGeom>
            <a:grpFill/>
            <a:ln>
              <a:noFill/>
            </a:ln>
          </p:spPr>
          <p:txBody>
            <a:bodyPr/>
            <a:lstStyle/>
            <a:p>
              <a:pPr>
                <a:defRPr/>
              </a:pPr>
              <a:endParaRPr lang="en-US" dirty="0">
                <a:solidFill>
                  <a:srgbClr val="FFFF00"/>
                </a:solidFill>
                <a:latin typeface="+mj-ea"/>
                <a:ea typeface="+mj-ea"/>
              </a:endParaRPr>
            </a:p>
          </p:txBody>
        </p:sp>
        <p:sp>
          <p:nvSpPr>
            <p:cNvPr id="37" name="Oval 116"/>
            <p:cNvSpPr>
              <a:spLocks noChangeArrowheads="1"/>
            </p:cNvSpPr>
            <p:nvPr/>
          </p:nvSpPr>
          <p:spPr bwMode="auto">
            <a:xfrm rot="2700000">
              <a:off x="6500229" y="2593093"/>
              <a:ext cx="70303" cy="72640"/>
            </a:xfrm>
            <a:prstGeom prst="ellipse">
              <a:avLst/>
            </a:prstGeom>
            <a:grpFill/>
            <a:ln>
              <a:noFill/>
            </a:ln>
          </p:spPr>
          <p:txBody>
            <a:bodyPr/>
            <a:lstStyle/>
            <a:p>
              <a:pPr>
                <a:defRPr/>
              </a:pPr>
              <a:endParaRPr lang="en-US" dirty="0">
                <a:solidFill>
                  <a:srgbClr val="FFFF00"/>
                </a:solidFill>
                <a:latin typeface="+mj-ea"/>
                <a:ea typeface="+mj-ea"/>
              </a:endParaRPr>
            </a:p>
          </p:txBody>
        </p:sp>
        <p:sp>
          <p:nvSpPr>
            <p:cNvPr id="38" name="Oval 119"/>
            <p:cNvSpPr>
              <a:spLocks noChangeArrowheads="1"/>
            </p:cNvSpPr>
            <p:nvPr/>
          </p:nvSpPr>
          <p:spPr bwMode="auto">
            <a:xfrm rot="2700000">
              <a:off x="6447912" y="2674106"/>
              <a:ext cx="43239" cy="42313"/>
            </a:xfrm>
            <a:prstGeom prst="ellipse">
              <a:avLst/>
            </a:prstGeom>
            <a:grpFill/>
            <a:ln>
              <a:noFill/>
            </a:ln>
          </p:spPr>
          <p:txBody>
            <a:bodyPr/>
            <a:lstStyle/>
            <a:p>
              <a:pPr>
                <a:defRPr/>
              </a:pPr>
              <a:endParaRPr lang="en-US" dirty="0">
                <a:solidFill>
                  <a:srgbClr val="FFFF00"/>
                </a:solidFill>
                <a:latin typeface="+mj-ea"/>
                <a:ea typeface="+mj-ea"/>
              </a:endParaRPr>
            </a:p>
          </p:txBody>
        </p:sp>
        <p:sp>
          <p:nvSpPr>
            <p:cNvPr id="40" name="Rectangle 27"/>
            <p:cNvSpPr/>
            <p:nvPr/>
          </p:nvSpPr>
          <p:spPr>
            <a:xfrm rot="2700000">
              <a:off x="6301683" y="2797997"/>
              <a:ext cx="71523" cy="43830"/>
            </a:xfrm>
            <a:prstGeom prst="rect">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FFFF00"/>
                </a:solidFill>
                <a:latin typeface="+mj-ea"/>
                <a:ea typeface="+mj-ea"/>
              </a:endParaRPr>
            </a:p>
          </p:txBody>
        </p:sp>
      </p:grpSp>
      <p:grpSp>
        <p:nvGrpSpPr>
          <p:cNvPr id="41" name="组合 40"/>
          <p:cNvGrpSpPr/>
          <p:nvPr/>
        </p:nvGrpSpPr>
        <p:grpSpPr>
          <a:xfrm>
            <a:off x="3323817" y="1681967"/>
            <a:ext cx="958084" cy="958133"/>
            <a:chOff x="304800" y="673100"/>
            <a:chExt cx="4000500" cy="4000500"/>
          </a:xfrm>
          <a:solidFill>
            <a:srgbClr val="1F84BE"/>
          </a:solidFill>
          <a:effectLst>
            <a:outerShdw blurRad="444500" dist="254000" dir="8100000" algn="tr" rotWithShape="0">
              <a:prstClr val="black">
                <a:alpha val="50000"/>
              </a:prstClr>
            </a:outerShdw>
          </a:effectLst>
        </p:grpSpPr>
        <p:sp>
          <p:nvSpPr>
            <p:cNvPr id="42" name="同心圆 16"/>
            <p:cNvSpPr/>
            <p:nvPr/>
          </p:nvSpPr>
          <p:spPr>
            <a:xfrm>
              <a:off x="304800" y="673100"/>
              <a:ext cx="4000500" cy="4000500"/>
            </a:xfrm>
            <a:prstGeom prst="donut">
              <a:avLst>
                <a:gd name="adj" fmla="val 4879"/>
              </a:avLst>
            </a:pr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8900000" scaled="1"/>
              <a:tileRect/>
            </a:gradFill>
            <a:ln w="25400" cap="flat" cmpd="sng" algn="ctr">
              <a:noFill/>
              <a:prstDash val="solid"/>
            </a:ln>
            <a:effectLst/>
          </p:spPr>
          <p:txBody>
            <a:bodyPr anchor="ctr"/>
            <a:lstStyle/>
            <a:p>
              <a:pPr algn="ctr" defTabSz="913934">
                <a:defRPr/>
              </a:pPr>
              <a:endParaRPr lang="zh-CN" altLang="en-US" kern="0">
                <a:latin typeface="+mj-ea"/>
                <a:ea typeface="+mj-ea"/>
              </a:endParaRPr>
            </a:p>
          </p:txBody>
        </p:sp>
        <p:sp>
          <p:nvSpPr>
            <p:cNvPr id="43" name="椭圆 42"/>
            <p:cNvSpPr/>
            <p:nvPr/>
          </p:nvSpPr>
          <p:spPr>
            <a:xfrm>
              <a:off x="392112" y="760412"/>
              <a:ext cx="3825874" cy="3825874"/>
            </a:xfrm>
            <a:prstGeom prst="ellipse">
              <a:avLst/>
            </a:pr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8100000" scaled="1"/>
              <a:tileRect/>
            </a:gradFill>
            <a:ln w="25400" cap="flat" cmpd="sng" algn="ctr">
              <a:noFill/>
              <a:prstDash val="solid"/>
            </a:ln>
            <a:effectLst/>
          </p:spPr>
          <p:txBody>
            <a:bodyPr anchor="ctr"/>
            <a:lstStyle/>
            <a:p>
              <a:pPr algn="ctr" defTabSz="913934">
                <a:defRPr/>
              </a:pPr>
              <a:r>
                <a:rPr lang="en-US" altLang="zh-CN" sz="2800" dirty="0">
                  <a:latin typeface="Agency FB" panose="020B0503020202020204" pitchFamily="34" charset="0"/>
                  <a:ea typeface="+mj-ea"/>
                </a:rPr>
                <a:t>02</a:t>
              </a:r>
              <a:endParaRPr lang="zh-CN" altLang="en-US" sz="2800" dirty="0">
                <a:latin typeface="Agency FB" panose="020B0503020202020204" pitchFamily="34" charset="0"/>
                <a:ea typeface="+mj-ea"/>
              </a:endParaRPr>
            </a:p>
          </p:txBody>
        </p:sp>
      </p:grpSp>
      <p:grpSp>
        <p:nvGrpSpPr>
          <p:cNvPr id="44" name="Group 30"/>
          <p:cNvGrpSpPr/>
          <p:nvPr/>
        </p:nvGrpSpPr>
        <p:grpSpPr>
          <a:xfrm>
            <a:off x="5603771" y="3596100"/>
            <a:ext cx="317340" cy="278329"/>
            <a:chOff x="3175" y="-1587"/>
            <a:chExt cx="490538" cy="430212"/>
          </a:xfrm>
          <a:solidFill>
            <a:srgbClr val="09425E"/>
          </a:solidFill>
        </p:grpSpPr>
        <p:sp>
          <p:nvSpPr>
            <p:cNvPr id="45"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p:spPr>
          <p:txBody>
            <a:bodyPr/>
            <a:lstStyle/>
            <a:p>
              <a:pPr>
                <a:defRPr/>
              </a:pPr>
              <a:endParaRPr lang="id-ID">
                <a:latin typeface="+mj-ea"/>
                <a:ea typeface="+mj-ea"/>
              </a:endParaRPr>
            </a:p>
          </p:txBody>
        </p:sp>
        <p:sp>
          <p:nvSpPr>
            <p:cNvPr id="46"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p:spPr>
          <p:txBody>
            <a:bodyPr/>
            <a:lstStyle/>
            <a:p>
              <a:pPr>
                <a:defRPr/>
              </a:pPr>
              <a:endParaRPr lang="id-ID">
                <a:latin typeface="+mj-ea"/>
                <a:ea typeface="+mj-ea"/>
              </a:endParaRPr>
            </a:p>
          </p:txBody>
        </p:sp>
      </p:grpSp>
      <p:sp>
        <p:nvSpPr>
          <p:cNvPr id="47" name="Freeform 48"/>
          <p:cNvSpPr>
            <a:spLocks noEditPoints="1"/>
          </p:cNvSpPr>
          <p:nvPr/>
        </p:nvSpPr>
        <p:spPr bwMode="auto">
          <a:xfrm>
            <a:off x="3633643" y="2879728"/>
            <a:ext cx="241582" cy="353362"/>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2">
              <a:lumMod val="50000"/>
            </a:schemeClr>
          </a:solidFill>
          <a:ln w="9525">
            <a:noFill/>
            <a:round/>
          </a:ln>
        </p:spPr>
        <p:txBody>
          <a:bodyPr lIns="91433" tIns="45717" rIns="91433" bIns="45717"/>
          <a:lstStyle/>
          <a:p>
            <a:pPr>
              <a:defRPr/>
            </a:pPr>
            <a:endParaRPr lang="ko-KR" altLang="en-US">
              <a:solidFill>
                <a:schemeClr val="tx2">
                  <a:lumMod val="10000"/>
                </a:schemeClr>
              </a:solidFill>
              <a:latin typeface="+mj-ea"/>
              <a:ea typeface="+mj-ea"/>
            </a:endParaRPr>
          </a:p>
        </p:txBody>
      </p:sp>
      <p:grpSp>
        <p:nvGrpSpPr>
          <p:cNvPr id="48" name="组合 47"/>
          <p:cNvGrpSpPr/>
          <p:nvPr/>
        </p:nvGrpSpPr>
        <p:grpSpPr>
          <a:xfrm>
            <a:off x="5378190" y="2598643"/>
            <a:ext cx="809291" cy="809336"/>
            <a:chOff x="4677858" y="2649672"/>
            <a:chExt cx="809336" cy="809336"/>
          </a:xfrm>
          <a:solidFill>
            <a:srgbClr val="09425E"/>
          </a:solidFill>
        </p:grpSpPr>
        <p:sp>
          <p:nvSpPr>
            <p:cNvPr id="49" name="椭圆 48"/>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defTabSz="913934">
                <a:defRPr/>
              </a:pPr>
              <a:endParaRPr lang="zh-CN" altLang="en-US" kern="0">
                <a:latin typeface="+mj-ea"/>
                <a:ea typeface="+mj-ea"/>
              </a:endParaRPr>
            </a:p>
          </p:txBody>
        </p:sp>
        <p:sp>
          <p:nvSpPr>
            <p:cNvPr id="50" name="椭圆 49"/>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Agency FB" panose="020B0503020202020204" pitchFamily="34" charset="0"/>
                  <a:ea typeface="+mj-ea"/>
                </a:rPr>
                <a:t>03</a:t>
              </a:r>
              <a:endParaRPr lang="zh-CN" altLang="en-US" sz="2800" dirty="0">
                <a:solidFill>
                  <a:schemeClr val="tx1"/>
                </a:solidFill>
                <a:latin typeface="Agency FB" panose="020B0503020202020204" pitchFamily="34" charset="0"/>
                <a:ea typeface="+mj-ea"/>
              </a:endParaRPr>
            </a:p>
          </p:txBody>
        </p:sp>
      </p:grpSp>
      <p:grpSp>
        <p:nvGrpSpPr>
          <p:cNvPr id="51" name="组合 50"/>
          <p:cNvGrpSpPr/>
          <p:nvPr/>
        </p:nvGrpSpPr>
        <p:grpSpPr>
          <a:xfrm>
            <a:off x="1186734" y="1712179"/>
            <a:ext cx="809291" cy="809336"/>
            <a:chOff x="4677858" y="2649672"/>
            <a:chExt cx="809336" cy="809336"/>
          </a:xfrm>
          <a:solidFill>
            <a:srgbClr val="09425E"/>
          </a:solidFill>
        </p:grpSpPr>
        <p:sp>
          <p:nvSpPr>
            <p:cNvPr id="52" name="椭圆 5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defTabSz="913934">
                <a:defRPr/>
              </a:pPr>
              <a:endParaRPr lang="zh-CN" altLang="en-US" kern="0">
                <a:latin typeface="+mj-ea"/>
                <a:ea typeface="+mj-ea"/>
              </a:endParaRPr>
            </a:p>
          </p:txBody>
        </p:sp>
        <p:sp>
          <p:nvSpPr>
            <p:cNvPr id="53" name="椭圆 52"/>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Agency FB" panose="020B0503020202020204" pitchFamily="34" charset="0"/>
                  <a:ea typeface="+mj-ea"/>
                </a:rPr>
                <a:t>01</a:t>
              </a:r>
              <a:endParaRPr lang="zh-CN" altLang="en-US" sz="2800" dirty="0">
                <a:solidFill>
                  <a:schemeClr val="tx1"/>
                </a:solidFill>
                <a:latin typeface="Agency FB" panose="020B0503020202020204" pitchFamily="34" charset="0"/>
                <a:ea typeface="+mj-ea"/>
              </a:endParaRPr>
            </a:p>
          </p:txBody>
        </p:sp>
      </p:grpSp>
      <p:pic>
        <p:nvPicPr>
          <p:cNvPr id="54" name="Picture 2" descr="C:\Users\Administrator\Desktop\微立体创业计划\001.png"/>
          <p:cNvPicPr>
            <a:picLocks noChangeAspect="1" noChangeArrowheads="1"/>
          </p:cNvPicPr>
          <p:nvPr/>
        </p:nvPicPr>
        <p:blipFill>
          <a:blip r:embed="rId5" cstate="print"/>
          <a:srcRect/>
          <a:stretch>
            <a:fillRect/>
          </a:stretch>
        </p:blipFill>
        <p:spPr bwMode="auto">
          <a:xfrm>
            <a:off x="7177225" y="1150175"/>
            <a:ext cx="1789289" cy="1789387"/>
          </a:xfrm>
          <a:prstGeom prst="rect">
            <a:avLst/>
          </a:prstGeom>
          <a:noFill/>
          <a:ln w="9525">
            <a:noFill/>
            <a:miter lim="800000"/>
            <a:headEnd/>
            <a:tailEnd/>
          </a:ln>
        </p:spPr>
      </p:pic>
      <p:pic>
        <p:nvPicPr>
          <p:cNvPr id="55" name="Picture 3" descr="C:\Users\Administrator\Desktop\微立体创业计划\002.png"/>
          <p:cNvPicPr>
            <a:picLocks noChangeAspect="1" noChangeArrowheads="1"/>
          </p:cNvPicPr>
          <p:nvPr/>
        </p:nvPicPr>
        <p:blipFill>
          <a:blip r:embed="rId6" cstate="print"/>
          <a:srcRect/>
          <a:stretch>
            <a:fillRect/>
          </a:stretch>
        </p:blipFill>
        <p:spPr bwMode="auto">
          <a:xfrm>
            <a:off x="7092280" y="907452"/>
            <a:ext cx="2028613" cy="2028724"/>
          </a:xfrm>
          <a:prstGeom prst="rect">
            <a:avLst/>
          </a:prstGeom>
          <a:noFill/>
          <a:effectLst>
            <a:outerShdw blurRad="292100" dist="177800" dir="2460000" sx="99000" sy="99000" algn="l" rotWithShape="0">
              <a:prstClr val="black">
                <a:alpha val="39000"/>
              </a:prstClr>
            </a:outerShdw>
          </a:effectLst>
        </p:spPr>
      </p:pic>
      <p:sp>
        <p:nvSpPr>
          <p:cNvPr id="56" name="Text Placeholder 7"/>
          <p:cNvSpPr txBox="1"/>
          <p:nvPr/>
        </p:nvSpPr>
        <p:spPr>
          <a:xfrm>
            <a:off x="971600" y="3288408"/>
            <a:ext cx="1126264" cy="455597"/>
          </a:xfrm>
          <a:prstGeom prst="rect">
            <a:avLst/>
          </a:prstGeom>
        </p:spPr>
        <p:txBody>
          <a:bodyPr wrap="square" lIns="0" tIns="73859" rIns="0" bIns="73859">
            <a:spAutoFit/>
          </a:bodyPr>
          <a:lstStyle/>
          <a:p>
            <a:pPr eaLnBrk="0" hangingPunct="0">
              <a:buFont typeface="Arial" panose="020B0604020202020204" pitchFamily="34" charset="0"/>
              <a:buNone/>
            </a:pPr>
            <a:r>
              <a:rPr lang="zh-CN" altLang="en-US" sz="2000" b="1" dirty="0">
                <a:latin typeface="Lato Regular"/>
                <a:cs typeface="Lato Regular"/>
              </a:rPr>
              <a:t>实时监管</a:t>
            </a:r>
          </a:p>
        </p:txBody>
      </p:sp>
      <p:sp>
        <p:nvSpPr>
          <p:cNvPr id="57" name="Text Placeholder 7"/>
          <p:cNvSpPr txBox="1"/>
          <p:nvPr/>
        </p:nvSpPr>
        <p:spPr>
          <a:xfrm>
            <a:off x="3233113" y="3364048"/>
            <a:ext cx="1066800" cy="455597"/>
          </a:xfrm>
          <a:prstGeom prst="rect">
            <a:avLst/>
          </a:prstGeom>
        </p:spPr>
        <p:txBody>
          <a:bodyPr lIns="0" tIns="73859" rIns="0" bIns="73859">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defRPr/>
            </a:pPr>
            <a:r>
              <a:rPr lang="zh-CN" altLang="en-US" sz="2000" dirty="0">
                <a:solidFill>
                  <a:schemeClr val="tx1"/>
                </a:solidFill>
              </a:rPr>
              <a:t>提高效率</a:t>
            </a:r>
          </a:p>
        </p:txBody>
      </p:sp>
      <p:sp>
        <p:nvSpPr>
          <p:cNvPr id="58" name="Text Placeholder 7"/>
          <p:cNvSpPr txBox="1"/>
          <p:nvPr/>
        </p:nvSpPr>
        <p:spPr>
          <a:xfrm>
            <a:off x="5192814" y="3921750"/>
            <a:ext cx="1155383" cy="455597"/>
          </a:xfrm>
          <a:prstGeom prst="rect">
            <a:avLst/>
          </a:prstGeom>
        </p:spPr>
        <p:txBody>
          <a:bodyPr wrap="square" lIns="0" tIns="73859" rIns="0" bIns="73859">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defRPr/>
            </a:pPr>
            <a:r>
              <a:rPr lang="zh-CN" altLang="en-US" sz="2000" dirty="0">
                <a:solidFill>
                  <a:schemeClr val="tx1"/>
                </a:solidFill>
              </a:rPr>
              <a:t>客观准确</a:t>
            </a:r>
          </a:p>
        </p:txBody>
      </p:sp>
      <p:sp>
        <p:nvSpPr>
          <p:cNvPr id="59" name="矩形 58"/>
          <p:cNvSpPr/>
          <p:nvPr/>
        </p:nvSpPr>
        <p:spPr>
          <a:xfrm>
            <a:off x="1278780" y="677146"/>
            <a:ext cx="1657209" cy="545788"/>
          </a:xfrm>
          <a:prstGeom prst="rect">
            <a:avLst/>
          </a:prstGeom>
        </p:spPr>
        <p:txBody>
          <a:bodyPr lIns="65023" tIns="32511" rIns="65023" bIns="32511">
            <a:spAutoFit/>
          </a:bodyPr>
          <a:lstStyle/>
          <a:p>
            <a:pPr>
              <a:lnSpc>
                <a:spcPct val="130000"/>
              </a:lnSpc>
              <a:defRPr/>
            </a:pPr>
            <a:r>
              <a:rPr lang="zh-CN" altLang="en-US" sz="2400" dirty="0">
                <a:latin typeface="+mn-ea"/>
                <a:cs typeface="Times New Roman" panose="02020603050405020304" pitchFamily="18" charset="0"/>
              </a:rPr>
              <a:t>实施</a:t>
            </a:r>
            <a:r>
              <a:rPr lang="zh-CN" altLang="zh-CN" sz="2400" dirty="0">
                <a:latin typeface="+mn-ea"/>
                <a:cs typeface="Times New Roman" panose="02020603050405020304" pitchFamily="18" charset="0"/>
              </a:rPr>
              <a:t>效果</a:t>
            </a:r>
            <a:r>
              <a:rPr lang="zh-CN" altLang="zh-CN" sz="2300" b="1" dirty="0">
                <a:latin typeface="+mn-ea"/>
                <a:cs typeface="Times New Roman" panose="02020603050405020304" pitchFamily="18" charset="0"/>
              </a:rPr>
              <a:t>：</a:t>
            </a:r>
            <a:endParaRPr lang="zh-CN" altLang="en-US" sz="2300" b="1" dirty="0">
              <a:latin typeface="+mn-ea"/>
            </a:endParaRPr>
          </a:p>
        </p:txBody>
      </p:sp>
      <p:sp>
        <p:nvSpPr>
          <p:cNvPr id="60" name="Text Placeholder 7"/>
          <p:cNvSpPr txBox="1"/>
          <p:nvPr/>
        </p:nvSpPr>
        <p:spPr>
          <a:xfrm>
            <a:off x="7679580" y="1701103"/>
            <a:ext cx="1229360" cy="500126"/>
          </a:xfrm>
          <a:prstGeom prst="rect">
            <a:avLst/>
          </a:prstGeom>
        </p:spPr>
        <p:txBody>
          <a:bodyPr lIns="0" tIns="73859" rIns="0" bIns="73859">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defRPr/>
            </a:pPr>
            <a:r>
              <a:rPr lang="zh-CN" altLang="en-US" sz="2300" dirty="0">
                <a:solidFill>
                  <a:schemeClr val="tx2">
                    <a:lumMod val="10000"/>
                  </a:schemeClr>
                </a:solidFill>
              </a:rPr>
              <a:t>精准资助</a:t>
            </a:r>
          </a:p>
        </p:txBody>
      </p:sp>
      <p:pic>
        <p:nvPicPr>
          <p:cNvPr id="61" name="Picture 22" descr="11111"/>
          <p:cNvPicPr>
            <a:picLocks noChangeAspect="1" noChangeArrowheads="1"/>
          </p:cNvPicPr>
          <p:nvPr/>
        </p:nvPicPr>
        <p:blipFill>
          <a:blip r:embed="rId7" cstate="print"/>
          <a:srcRect/>
          <a:stretch>
            <a:fillRect/>
          </a:stretch>
        </p:blipFill>
        <p:spPr bwMode="auto">
          <a:xfrm>
            <a:off x="1381735" y="2768414"/>
            <a:ext cx="409787" cy="403035"/>
          </a:xfrm>
          <a:prstGeom prst="rect">
            <a:avLst/>
          </a:prstGeom>
          <a:noFill/>
        </p:spPr>
      </p:pic>
    </p:spTree>
    <p:extLst>
      <p:ext uri="{BB962C8B-B14F-4D97-AF65-F5344CB8AC3E}">
        <p14:creationId xmlns="" xmlns:p14="http://schemas.microsoft.com/office/powerpoint/2010/main" val="28764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12" dur="2000" fill="hold"/>
                                        <p:tgtEl>
                                          <p:spTgt spid="26"/>
                                        </p:tgtEl>
                                        <p:attrNameLst>
                                          <p:attrName>ppt_x</p:attrName>
                                          <p:attrName>ppt_y</p:attrName>
                                        </p:attrNameLst>
                                      </p:cBhvr>
                                      <p:rCtr x="35556" y="11111"/>
                                    </p:animMotion>
                                  </p:childTnLst>
                                </p:cTn>
                              </p:par>
                              <p:par>
                                <p:cTn id="13" presetID="53" presetClass="entr" presetSubtype="16" fill="hold" nodeType="withEffect">
                                  <p:stCondLst>
                                    <p:cond delay="130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par>
                                <p:cTn id="18" presetID="42" presetClass="entr" presetSubtype="0" fill="hold" nodeType="withEffect">
                                  <p:stCondLst>
                                    <p:cond delay="16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strVal val="#ppt_x"/>
                                          </p:val>
                                        </p:tav>
                                        <p:tav tm="100000">
                                          <p:val>
                                            <p:strVal val="#ppt_x"/>
                                          </p:val>
                                        </p:tav>
                                      </p:tavLst>
                                    </p:anim>
                                    <p:anim calcmode="lin" valueType="num">
                                      <p:cBhvr>
                                        <p:cTn id="22" dur="500" fill="hold"/>
                                        <p:tgtEl>
                                          <p:spTgt spid="55"/>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0-#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0-#ppt_w/2"/>
                                          </p:val>
                                        </p:tav>
                                        <p:tav tm="100000">
                                          <p:val>
                                            <p:strVal val="#ppt_x"/>
                                          </p:val>
                                        </p:tav>
                                      </p:tavLst>
                                    </p:anim>
                                    <p:anim calcmode="lin" valueType="num">
                                      <p:cBhvr additive="base">
                                        <p:cTn id="31" dur="500" fill="hold"/>
                                        <p:tgtEl>
                                          <p:spTgt spid="6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childTnLst>
                          </p:cTn>
                        </p:par>
                        <p:par>
                          <p:cTn id="36" fill="hold">
                            <p:stCondLst>
                              <p:cond delay="2600"/>
                            </p:stCondLst>
                            <p:childTnLst>
                              <p:par>
                                <p:cTn id="37" presetID="2" presetClass="entr" presetSubtype="8"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0-#ppt_w/2"/>
                                          </p:val>
                                        </p:tav>
                                        <p:tav tm="100000">
                                          <p:val>
                                            <p:strVal val="#ppt_x"/>
                                          </p:val>
                                        </p:tav>
                                      </p:tavLst>
                                    </p:anim>
                                    <p:anim calcmode="lin" valueType="num">
                                      <p:cBhvr additive="base">
                                        <p:cTn id="40" dur="5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0-#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childTnLst>
                          </p:cTn>
                        </p:par>
                        <p:par>
                          <p:cTn id="49" fill="hold">
                            <p:stCondLst>
                              <p:cond delay="3100"/>
                            </p:stCondLst>
                            <p:childTnLst>
                              <p:par>
                                <p:cTn id="50" presetID="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0-#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0-#ppt_w/2"/>
                                          </p:val>
                                        </p:tav>
                                        <p:tav tm="100000">
                                          <p:val>
                                            <p:strVal val="#ppt_x"/>
                                          </p:val>
                                        </p:tav>
                                      </p:tavLst>
                                    </p:anim>
                                    <p:anim calcmode="lin" valueType="num">
                                      <p:cBhvr additive="base">
                                        <p:cTn id="57" dur="500" fill="hold"/>
                                        <p:tgtEl>
                                          <p:spTgt spid="4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0-#ppt_w/2"/>
                                          </p:val>
                                        </p:tav>
                                        <p:tav tm="100000">
                                          <p:val>
                                            <p:strVal val="#ppt_x"/>
                                          </p:val>
                                        </p:tav>
                                      </p:tavLst>
                                    </p:anim>
                                    <p:anim calcmode="lin" valueType="num">
                                      <p:cBhvr additive="base">
                                        <p:cTn id="61" dur="500" fill="hold"/>
                                        <p:tgtEl>
                                          <p:spTgt spid="58"/>
                                        </p:tgtEl>
                                        <p:attrNameLst>
                                          <p:attrName>ppt_y</p:attrName>
                                        </p:attrNameLst>
                                      </p:cBhvr>
                                      <p:tavLst>
                                        <p:tav tm="0">
                                          <p:val>
                                            <p:strVal val="#ppt_y"/>
                                          </p:val>
                                        </p:tav>
                                        <p:tav tm="100000">
                                          <p:val>
                                            <p:strVal val="#ppt_y"/>
                                          </p:val>
                                        </p:tav>
                                      </p:tavLst>
                                    </p:anim>
                                  </p:childTnLst>
                                </p:cTn>
                              </p:par>
                            </p:childTnLst>
                          </p:cTn>
                        </p:par>
                        <p:par>
                          <p:cTn id="62" fill="hold">
                            <p:stCondLst>
                              <p:cond delay="3600"/>
                            </p:stCondLst>
                            <p:childTnLst>
                              <p:par>
                                <p:cTn id="63" presetID="53" presetClass="entr" presetSubtype="16" fill="hold" grpId="0" nodeType="afterEffect">
                                  <p:stCondLst>
                                    <p:cond delay="0"/>
                                  </p:stCondLst>
                                  <p:childTnLst>
                                    <p:set>
                                      <p:cBhvr>
                                        <p:cTn id="64" dur="1" fill="hold">
                                          <p:stCondLst>
                                            <p:cond delay="0"/>
                                          </p:stCondLst>
                                        </p:cTn>
                                        <p:tgtEl>
                                          <p:spTgt spid="60">
                                            <p:txEl>
                                              <p:pRg st="0" end="0"/>
                                            </p:txEl>
                                          </p:spTgt>
                                        </p:tgtEl>
                                        <p:attrNameLst>
                                          <p:attrName>style.visibility</p:attrName>
                                        </p:attrNameLst>
                                      </p:cBhvr>
                                      <p:to>
                                        <p:strVal val="visible"/>
                                      </p:to>
                                    </p:set>
                                    <p:anim calcmode="lin" valueType="num">
                                      <p:cBhvr>
                                        <p:cTn id="65" dur="4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6" grpId="0"/>
      <p:bldP spid="57" grpId="0"/>
      <p:bldP spid="58" grpId="0"/>
      <p:bldP spid="59" grpId="0"/>
      <p:bldP spid="60" grpId="0" build="p">
        <p:tmplLst>
          <p:tmpl lvl="1">
            <p:tnLst>
              <p:par>
                <p:cTn presetID="53" presetClass="entr" presetSubtype="16"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400" fill="hold"/>
                        <p:tgtEl>
                          <p:spTgt spid="60"/>
                        </p:tgtEl>
                        <p:attrNameLst>
                          <p:attrName>ppt_w</p:attrName>
                        </p:attrNameLst>
                      </p:cBhvr>
                      <p:tavLst>
                        <p:tav tm="0">
                          <p:val>
                            <p:fltVal val="0"/>
                          </p:val>
                        </p:tav>
                        <p:tav tm="100000">
                          <p:val>
                            <p:strVal val="#ppt_w"/>
                          </p:val>
                        </p:tav>
                      </p:tavLst>
                    </p:anim>
                    <p:anim calcmode="lin" valueType="num">
                      <p:cBhvr>
                        <p:cTn dur="400" fill="hold"/>
                        <p:tgtEl>
                          <p:spTgt spid="60"/>
                        </p:tgtEl>
                        <p:attrNameLst>
                          <p:attrName>ppt_h</p:attrName>
                        </p:attrNameLst>
                      </p:cBhvr>
                      <p:tavLst>
                        <p:tav tm="0">
                          <p:val>
                            <p:fltVal val="0"/>
                          </p:val>
                        </p:tav>
                        <p:tav tm="100000">
                          <p:val>
                            <p:strVal val="#ppt_h"/>
                          </p:val>
                        </p:tav>
                      </p:tavLst>
                    </p:anim>
                    <p:animEffect transition="in" filter="fade">
                      <p:cBhvr>
                        <p:cTn dur="400"/>
                        <p:tgtEl>
                          <p:spTgt spid="60"/>
                        </p:tgtEl>
                      </p:cBhvr>
                    </p:animEffect>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3"/>
          <p:cNvSpPr>
            <a:spLocks noGrp="1"/>
          </p:cNvSpPr>
          <p:nvPr>
            <p:ph type="ftr" sz="quarter" idx="10"/>
          </p:nvPr>
        </p:nvSpPr>
        <p:spPr>
          <a:xfrm>
            <a:off x="5281736" y="4857750"/>
            <a:ext cx="3106688" cy="228600"/>
          </a:xfrm>
        </p:spPr>
        <p:txBody>
          <a:bodyPr anchor="ctr"/>
          <a:lstStyle/>
          <a:p>
            <a:r>
              <a:rPr lang="zh-CN" altLang="en-US" b="1" dirty="0">
                <a:solidFill>
                  <a:srgbClr val="FFFFE7"/>
                </a:solidFill>
              </a:rPr>
              <a:t> 河南省学生资助管理中心</a:t>
            </a:r>
            <a:r>
              <a:rPr lang="en-US" altLang="zh-CN" b="1" dirty="0" smtClean="0">
                <a:solidFill>
                  <a:srgbClr val="FFFFE7"/>
                </a:solidFill>
              </a:rPr>
              <a:t>·</a:t>
            </a:r>
            <a:r>
              <a:rPr lang="zh-CN" altLang="en-US" b="1" dirty="0" smtClean="0">
                <a:solidFill>
                  <a:srgbClr val="FFFFE7"/>
                </a:solidFill>
              </a:rPr>
              <a:t>中职</a:t>
            </a:r>
            <a:endParaRPr lang="en-US" altLang="zh-CN" dirty="0">
              <a:solidFill>
                <a:srgbClr val="FFFFE7"/>
              </a:solidFill>
            </a:endParaRPr>
          </a:p>
        </p:txBody>
      </p:sp>
      <p:pic>
        <p:nvPicPr>
          <p:cNvPr id="15"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oup 5"/>
          <p:cNvGrpSpPr>
            <a:grpSpLocks/>
          </p:cNvGrpSpPr>
          <p:nvPr/>
        </p:nvGrpSpPr>
        <p:grpSpPr bwMode="auto">
          <a:xfrm>
            <a:off x="1464171" y="2353345"/>
            <a:ext cx="2032000" cy="1756173"/>
            <a:chOff x="179" y="2451"/>
            <a:chExt cx="1280" cy="1475"/>
          </a:xfrm>
        </p:grpSpPr>
        <p:sp>
          <p:nvSpPr>
            <p:cNvPr id="50" name="Text Box 19"/>
            <p:cNvSpPr txBox="1">
              <a:spLocks noChangeArrowheads="1"/>
            </p:cNvSpPr>
            <p:nvPr/>
          </p:nvSpPr>
          <p:spPr bwMode="gray">
            <a:xfrm>
              <a:off x="279" y="3667"/>
              <a:ext cx="1180" cy="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2000" b="1" noProof="1" smtClean="0">
                  <a:cs typeface="Arial" charset="0"/>
                </a:rPr>
                <a:t>工作效率</a:t>
              </a:r>
              <a:endParaRPr lang="en-US" altLang="zh-CN" sz="2000" b="1" noProof="1">
                <a:cs typeface="Arial" charset="0"/>
              </a:endParaRPr>
            </a:p>
          </p:txBody>
        </p:sp>
        <p:sp>
          <p:nvSpPr>
            <p:cNvPr id="51" name="Text Box 19"/>
            <p:cNvSpPr txBox="1">
              <a:spLocks noChangeArrowheads="1"/>
            </p:cNvSpPr>
            <p:nvPr/>
          </p:nvSpPr>
          <p:spPr bwMode="gray">
            <a:xfrm>
              <a:off x="179" y="3094"/>
              <a:ext cx="376"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algn="ctr">
                <a:spcAft>
                  <a:spcPct val="40000"/>
                </a:spcAft>
              </a:pPr>
              <a:r>
                <a:rPr lang="de-DE" altLang="zh-CN" sz="1400" b="1" dirty="0" smtClean="0">
                  <a:cs typeface="Arial" charset="0"/>
                </a:rPr>
                <a:t>+</a:t>
              </a:r>
              <a:r>
                <a:rPr lang="en-US" altLang="zh-CN" sz="1400" b="1" dirty="0" smtClean="0">
                  <a:cs typeface="Arial" charset="0"/>
                </a:rPr>
                <a:t>XX</a:t>
              </a:r>
              <a:r>
                <a:rPr lang="de-DE" altLang="zh-CN" sz="1400" b="1" dirty="0" smtClean="0">
                  <a:cs typeface="Arial" charset="0"/>
                </a:rPr>
                <a:t>%</a:t>
              </a:r>
              <a:endParaRPr lang="de-DE" altLang="zh-CN" sz="1400" b="1" noProof="1">
                <a:cs typeface="Arial" charset="0"/>
              </a:endParaRPr>
            </a:p>
          </p:txBody>
        </p:sp>
        <p:pic>
          <p:nvPicPr>
            <p:cNvPr id="52"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244" y="3585"/>
              <a:ext cx="822"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Line 11"/>
            <p:cNvSpPr>
              <a:spLocks noChangeShapeType="1"/>
            </p:cNvSpPr>
            <p:nvPr/>
          </p:nvSpPr>
          <p:spPr bwMode="gray">
            <a:xfrm flipV="1">
              <a:off x="653" y="2451"/>
              <a:ext cx="0" cy="1168"/>
            </a:xfrm>
            <a:prstGeom prst="line">
              <a:avLst/>
            </a:prstGeom>
            <a:noFill/>
            <a:ln w="254000">
              <a:solidFill>
                <a:srgbClr val="4C7013"/>
              </a:solidFill>
              <a:round/>
              <a:headEnd/>
              <a:tailEnd type="triangle" w="sm" len="sm"/>
            </a:ln>
            <a:extLst>
              <a:ext uri="{909E8E84-426E-40DD-AFC4-6F175D3DCCD1}">
                <a14:hiddenFill xmlns="" xmlns:a14="http://schemas.microsoft.com/office/drawing/2010/main">
                  <a:noFill/>
                </a14:hiddenFill>
              </a:ext>
            </a:extLst>
          </p:spPr>
          <p:txBody>
            <a:bodyPr/>
            <a:lstStyle/>
            <a:p>
              <a:endParaRPr lang="zh-CN" altLang="en-US" sz="2000" b="1"/>
            </a:p>
          </p:txBody>
        </p:sp>
      </p:grpSp>
      <p:grpSp>
        <p:nvGrpSpPr>
          <p:cNvPr id="54" name="Group 10"/>
          <p:cNvGrpSpPr>
            <a:grpSpLocks/>
          </p:cNvGrpSpPr>
          <p:nvPr/>
        </p:nvGrpSpPr>
        <p:grpSpPr bwMode="auto">
          <a:xfrm>
            <a:off x="2916734" y="1545636"/>
            <a:ext cx="2160587" cy="1753791"/>
            <a:chOff x="1094" y="1755"/>
            <a:chExt cx="1361" cy="1473"/>
          </a:xfrm>
        </p:grpSpPr>
        <p:sp>
          <p:nvSpPr>
            <p:cNvPr id="55" name="Text Box 19"/>
            <p:cNvSpPr txBox="1">
              <a:spLocks noChangeArrowheads="1"/>
            </p:cNvSpPr>
            <p:nvPr/>
          </p:nvSpPr>
          <p:spPr bwMode="gray">
            <a:xfrm>
              <a:off x="1275" y="2969"/>
              <a:ext cx="1180" cy="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2000" b="1" noProof="1" smtClean="0">
                  <a:cs typeface="Arial" charset="0"/>
                </a:rPr>
                <a:t>管理水平</a:t>
              </a:r>
              <a:endParaRPr lang="en-US" altLang="zh-CN" sz="2000" b="1" noProof="1">
                <a:cs typeface="Arial" charset="0"/>
              </a:endParaRPr>
            </a:p>
          </p:txBody>
        </p:sp>
        <p:sp>
          <p:nvSpPr>
            <p:cNvPr id="56" name="Text Box 19"/>
            <p:cNvSpPr txBox="1">
              <a:spLocks noChangeArrowheads="1"/>
            </p:cNvSpPr>
            <p:nvPr/>
          </p:nvSpPr>
          <p:spPr bwMode="gray">
            <a:xfrm>
              <a:off x="1094" y="2427"/>
              <a:ext cx="408"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algn="ctr">
                <a:spcAft>
                  <a:spcPct val="40000"/>
                </a:spcAft>
              </a:pPr>
              <a:r>
                <a:rPr lang="de-DE" altLang="zh-CN" sz="1400" b="1" dirty="0" smtClean="0">
                  <a:cs typeface="Arial" charset="0"/>
                </a:rPr>
                <a:t>+</a:t>
              </a:r>
              <a:r>
                <a:rPr lang="en-US" altLang="zh-CN" sz="1400" b="1" dirty="0">
                  <a:cs typeface="Arial" charset="0"/>
                </a:rPr>
                <a:t>XX</a:t>
              </a:r>
              <a:r>
                <a:rPr lang="de-DE" altLang="zh-CN" sz="1400" b="1" dirty="0" smtClean="0">
                  <a:cs typeface="Arial" charset="0"/>
                </a:rPr>
                <a:t>%</a:t>
              </a:r>
              <a:endParaRPr lang="de-DE" altLang="zh-CN" sz="1400" b="1" noProof="1">
                <a:cs typeface="Arial" charset="0"/>
              </a:endParaRPr>
            </a:p>
          </p:txBody>
        </p:sp>
        <p:pic>
          <p:nvPicPr>
            <p:cNvPr id="57"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1181" y="2884"/>
              <a:ext cx="822"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Line 12"/>
            <p:cNvSpPr>
              <a:spLocks noChangeShapeType="1"/>
            </p:cNvSpPr>
            <p:nvPr/>
          </p:nvSpPr>
          <p:spPr bwMode="gray">
            <a:xfrm flipV="1">
              <a:off x="1595" y="1755"/>
              <a:ext cx="0" cy="1168"/>
            </a:xfrm>
            <a:prstGeom prst="line">
              <a:avLst/>
            </a:prstGeom>
            <a:noFill/>
            <a:ln w="254000">
              <a:solidFill>
                <a:srgbClr val="6B9B1A"/>
              </a:solidFill>
              <a:round/>
              <a:headEnd/>
              <a:tailEnd type="triangle" w="sm" len="sm"/>
            </a:ln>
            <a:extLst>
              <a:ext uri="{909E8E84-426E-40DD-AFC4-6F175D3DCCD1}">
                <a14:hiddenFill xmlns="" xmlns:a14="http://schemas.microsoft.com/office/drawing/2010/main">
                  <a:noFill/>
                </a14:hiddenFill>
              </a:ext>
            </a:extLst>
          </p:spPr>
          <p:txBody>
            <a:bodyPr/>
            <a:lstStyle/>
            <a:p>
              <a:endParaRPr lang="zh-CN" altLang="en-US" sz="2000" b="1"/>
            </a:p>
          </p:txBody>
        </p:sp>
      </p:grpSp>
      <p:grpSp>
        <p:nvGrpSpPr>
          <p:cNvPr id="59" name="Group 15"/>
          <p:cNvGrpSpPr>
            <a:grpSpLocks/>
          </p:cNvGrpSpPr>
          <p:nvPr/>
        </p:nvGrpSpPr>
        <p:grpSpPr bwMode="auto">
          <a:xfrm>
            <a:off x="5528172" y="1547851"/>
            <a:ext cx="2068513" cy="1763317"/>
            <a:chOff x="2941" y="1755"/>
            <a:chExt cx="1303" cy="1481"/>
          </a:xfrm>
        </p:grpSpPr>
        <p:sp>
          <p:nvSpPr>
            <p:cNvPr id="60" name="Text Box 19"/>
            <p:cNvSpPr txBox="1">
              <a:spLocks noChangeArrowheads="1"/>
            </p:cNvSpPr>
            <p:nvPr/>
          </p:nvSpPr>
          <p:spPr bwMode="gray">
            <a:xfrm>
              <a:off x="3064" y="2977"/>
              <a:ext cx="1180" cy="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2000" b="1" noProof="1" smtClean="0">
                  <a:cs typeface="Arial" charset="0"/>
                </a:rPr>
                <a:t>工作强度</a:t>
              </a:r>
              <a:endParaRPr lang="en-US" altLang="zh-CN" sz="2000" b="1" noProof="1">
                <a:cs typeface="Arial" charset="0"/>
              </a:endParaRPr>
            </a:p>
          </p:txBody>
        </p:sp>
        <p:sp>
          <p:nvSpPr>
            <p:cNvPr id="61" name="Text Box 19"/>
            <p:cNvSpPr txBox="1">
              <a:spLocks noChangeArrowheads="1"/>
            </p:cNvSpPr>
            <p:nvPr/>
          </p:nvSpPr>
          <p:spPr bwMode="gray">
            <a:xfrm>
              <a:off x="2941" y="2089"/>
              <a:ext cx="396"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algn="ctr">
                <a:spcAft>
                  <a:spcPct val="40000"/>
                </a:spcAft>
              </a:pPr>
              <a:r>
                <a:rPr lang="de-DE" altLang="zh-CN" sz="1400" b="1" dirty="0" smtClean="0">
                  <a:cs typeface="Arial" charset="0"/>
                </a:rPr>
                <a:t>-</a:t>
              </a:r>
              <a:r>
                <a:rPr lang="en-US" altLang="zh-CN" sz="1400" b="1" dirty="0" smtClean="0">
                  <a:cs typeface="Arial" charset="0"/>
                </a:rPr>
                <a:t>XX</a:t>
              </a:r>
              <a:r>
                <a:rPr lang="de-DE" altLang="zh-CN" sz="1400" b="1" dirty="0">
                  <a:cs typeface="Arial" charset="0"/>
                </a:rPr>
                <a:t>%</a:t>
              </a:r>
              <a:endParaRPr lang="de-DE" altLang="zh-CN" sz="1400" b="1" noProof="1">
                <a:cs typeface="Arial" charset="0"/>
              </a:endParaRPr>
            </a:p>
          </p:txBody>
        </p:sp>
        <p:pic>
          <p:nvPicPr>
            <p:cNvPr id="62"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gray">
            <a:xfrm>
              <a:off x="3174" y="2915"/>
              <a:ext cx="41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Line 14"/>
            <p:cNvSpPr>
              <a:spLocks noChangeShapeType="1"/>
            </p:cNvSpPr>
            <p:nvPr/>
          </p:nvSpPr>
          <p:spPr bwMode="gray">
            <a:xfrm rot="10800000" flipV="1">
              <a:off x="3391" y="1755"/>
              <a:ext cx="0" cy="1168"/>
            </a:xfrm>
            <a:prstGeom prst="line">
              <a:avLst/>
            </a:prstGeom>
            <a:noFill/>
            <a:ln w="254000">
              <a:solidFill>
                <a:srgbClr val="F20000"/>
              </a:solidFill>
              <a:round/>
              <a:headEnd/>
              <a:tailEnd type="triangle" w="sm" len="sm"/>
            </a:ln>
            <a:extLst>
              <a:ext uri="{909E8E84-426E-40DD-AFC4-6F175D3DCCD1}">
                <a14:hiddenFill xmlns="" xmlns:a14="http://schemas.microsoft.com/office/drawing/2010/main">
                  <a:noFill/>
                </a14:hiddenFill>
              </a:ext>
            </a:extLst>
          </p:spPr>
          <p:txBody>
            <a:bodyPr/>
            <a:lstStyle/>
            <a:p>
              <a:endParaRPr lang="zh-CN" altLang="en-US" sz="2000" b="1"/>
            </a:p>
          </p:txBody>
        </p:sp>
      </p:grpSp>
      <p:grpSp>
        <p:nvGrpSpPr>
          <p:cNvPr id="64" name="Group 20"/>
          <p:cNvGrpSpPr>
            <a:grpSpLocks/>
          </p:cNvGrpSpPr>
          <p:nvPr/>
        </p:nvGrpSpPr>
        <p:grpSpPr bwMode="auto">
          <a:xfrm>
            <a:off x="6935414" y="2424188"/>
            <a:ext cx="1597026" cy="1737122"/>
            <a:chOff x="3702" y="2443"/>
            <a:chExt cx="1006" cy="1459"/>
          </a:xfrm>
        </p:grpSpPr>
        <p:sp>
          <p:nvSpPr>
            <p:cNvPr id="65" name="Text Box 19"/>
            <p:cNvSpPr txBox="1">
              <a:spLocks noChangeArrowheads="1"/>
            </p:cNvSpPr>
            <p:nvPr/>
          </p:nvSpPr>
          <p:spPr bwMode="gray">
            <a:xfrm>
              <a:off x="3921" y="3643"/>
              <a:ext cx="787" cy="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2000" b="1" noProof="1" smtClean="0">
                  <a:cs typeface="Arial" charset="0"/>
                </a:rPr>
                <a:t>监管难度</a:t>
              </a:r>
              <a:endParaRPr lang="en-US" altLang="zh-CN" sz="2000" b="1" noProof="1">
                <a:cs typeface="Arial" charset="0"/>
              </a:endParaRPr>
            </a:p>
          </p:txBody>
        </p:sp>
        <p:sp>
          <p:nvSpPr>
            <p:cNvPr id="66" name="Text Box 19"/>
            <p:cNvSpPr txBox="1">
              <a:spLocks noChangeArrowheads="1"/>
            </p:cNvSpPr>
            <p:nvPr/>
          </p:nvSpPr>
          <p:spPr bwMode="gray">
            <a:xfrm>
              <a:off x="3702" y="2808"/>
              <a:ext cx="482"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algn="ctr">
                <a:spcAft>
                  <a:spcPct val="40000"/>
                </a:spcAft>
              </a:pPr>
              <a:r>
                <a:rPr lang="de-DE" altLang="zh-CN" sz="1400" b="1" dirty="0" smtClean="0">
                  <a:cs typeface="Arial" charset="0"/>
                </a:rPr>
                <a:t>-</a:t>
              </a:r>
              <a:r>
                <a:rPr lang="en-US" altLang="zh-CN" sz="1400" b="1" dirty="0" smtClean="0">
                  <a:cs typeface="Arial" charset="0"/>
                </a:rPr>
                <a:t>XX</a:t>
              </a:r>
              <a:r>
                <a:rPr lang="de-DE" altLang="zh-CN" sz="1400" b="1" dirty="0" smtClean="0">
                  <a:cs typeface="Arial" charset="0"/>
                </a:rPr>
                <a:t>%</a:t>
              </a:r>
              <a:endParaRPr lang="de-DE" altLang="zh-CN" sz="1400" b="1" noProof="1">
                <a:cs typeface="Arial" charset="0"/>
              </a:endParaRPr>
            </a:p>
          </p:txBody>
        </p:sp>
        <p:pic>
          <p:nvPicPr>
            <p:cNvPr id="67"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gray">
            <a:xfrm>
              <a:off x="3995" y="3598"/>
              <a:ext cx="416" cy="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 name="Line 17"/>
            <p:cNvSpPr>
              <a:spLocks noChangeShapeType="1"/>
            </p:cNvSpPr>
            <p:nvPr/>
          </p:nvSpPr>
          <p:spPr bwMode="gray">
            <a:xfrm rot="10800000" flipV="1">
              <a:off x="4207" y="2443"/>
              <a:ext cx="0" cy="1168"/>
            </a:xfrm>
            <a:prstGeom prst="line">
              <a:avLst/>
            </a:prstGeom>
            <a:noFill/>
            <a:ln w="254000">
              <a:solidFill>
                <a:srgbClr val="CC0000"/>
              </a:solidFill>
              <a:round/>
              <a:headEnd/>
              <a:tailEnd type="triangle" w="sm" len="sm"/>
            </a:ln>
            <a:extLst>
              <a:ext uri="{909E8E84-426E-40DD-AFC4-6F175D3DCCD1}">
                <a14:hiddenFill xmlns="" xmlns:a14="http://schemas.microsoft.com/office/drawing/2010/main">
                  <a:noFill/>
                </a14:hiddenFill>
              </a:ext>
            </a:extLst>
          </p:spPr>
          <p:txBody>
            <a:bodyPr/>
            <a:lstStyle/>
            <a:p>
              <a:endParaRPr lang="zh-CN" altLang="en-US"/>
            </a:p>
          </p:txBody>
        </p:sp>
      </p:grpSp>
      <p:sp>
        <p:nvSpPr>
          <p:cNvPr id="2" name="TextBox 1"/>
          <p:cNvSpPr txBox="1"/>
          <p:nvPr/>
        </p:nvSpPr>
        <p:spPr>
          <a:xfrm>
            <a:off x="2487539" y="1005576"/>
            <a:ext cx="4055919" cy="400110"/>
          </a:xfrm>
          <a:prstGeom prst="rect">
            <a:avLst/>
          </a:prstGeom>
          <a:noFill/>
        </p:spPr>
        <p:txBody>
          <a:bodyPr wrap="none" rtlCol="0">
            <a:spAutoFit/>
          </a:bodyPr>
          <a:lstStyle/>
          <a:p>
            <a:r>
              <a:rPr lang="zh-CN" altLang="en-US" sz="2000" b="1" dirty="0" smtClean="0"/>
              <a:t>好的信息化手段，一定是这样的：</a:t>
            </a:r>
            <a:endParaRPr lang="zh-CN" altLang="en-US" sz="2000" b="1" dirty="0"/>
          </a:p>
        </p:txBody>
      </p:sp>
      <p:sp>
        <p:nvSpPr>
          <p:cNvPr id="26" name="Rectangle 2"/>
          <p:cNvSpPr>
            <a:spLocks noGrp="1" noChangeArrowheads="1"/>
          </p:cNvSpPr>
          <p:nvPr>
            <p:ph type="title"/>
          </p:nvPr>
        </p:nvSpPr>
        <p:spPr>
          <a:xfrm>
            <a:off x="885328" y="195486"/>
            <a:ext cx="7467600" cy="536972"/>
          </a:xfrm>
        </p:spPr>
        <p:txBody>
          <a:bodyPr/>
          <a:lstStyle/>
          <a:p>
            <a:pPr algn="ctr"/>
            <a:r>
              <a:rPr lang="zh-CN" altLang="en-US" sz="2000" dirty="0" smtClean="0">
                <a:solidFill>
                  <a:schemeClr val="tx1"/>
                </a:solidFill>
              </a:rPr>
              <a:t>信息化管理手段的优劣评判标准</a:t>
            </a:r>
            <a:endParaRPr lang="zh-CN" altLang="en-US" sz="2000" dirty="0">
              <a:solidFill>
                <a:schemeClr val="tx1"/>
              </a:solidFill>
            </a:endParaRPr>
          </a:p>
        </p:txBody>
      </p:sp>
    </p:spTree>
    <p:extLst>
      <p:ext uri="{BB962C8B-B14F-4D97-AF65-F5344CB8AC3E}">
        <p14:creationId xmlns="" xmlns:p14="http://schemas.microsoft.com/office/powerpoint/2010/main" val="71953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subTitle" idx="1"/>
          </p:nvPr>
        </p:nvSpPr>
        <p:spPr>
          <a:xfrm>
            <a:off x="467544" y="4083918"/>
            <a:ext cx="4525144" cy="361950"/>
          </a:xfrm>
        </p:spPr>
        <p:txBody>
          <a:bodyPr/>
          <a:lstStyle/>
          <a:p>
            <a:r>
              <a:rPr lang="zh-CN" altLang="en-US" sz="1800" b="1" dirty="0" smtClean="0"/>
              <a:t>河南省学生资助管理中心</a:t>
            </a:r>
            <a:r>
              <a:rPr lang="en-US" altLang="zh-CN" sz="1800" b="1" dirty="0" smtClean="0"/>
              <a:t>·</a:t>
            </a:r>
            <a:r>
              <a:rPr lang="zh-CN" altLang="en-US" sz="1800" b="1" dirty="0" smtClean="0"/>
              <a:t>侯卓</a:t>
            </a:r>
            <a:endParaRPr lang="en-US" altLang="zh-CN" sz="1800" dirty="0">
              <a:solidFill>
                <a:srgbClr val="FFFFE7"/>
              </a:solidFill>
            </a:endParaRPr>
          </a:p>
        </p:txBody>
      </p:sp>
      <p:sp>
        <p:nvSpPr>
          <p:cNvPr id="83971" name="WordArt 3"/>
          <p:cNvSpPr>
            <a:spLocks noChangeArrowheads="1" noChangeShapeType="1" noTextEdit="1"/>
          </p:cNvSpPr>
          <p:nvPr/>
        </p:nvSpPr>
        <p:spPr bwMode="gray">
          <a:xfrm>
            <a:off x="2555776" y="1419622"/>
            <a:ext cx="5029200" cy="51435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ln w="19050">
                <a:solidFill>
                  <a:srgbClr val="FFFFFF"/>
                </a:solidFill>
                <a:round/>
                <a:headEnd/>
                <a:tailEnd/>
              </a:ln>
              <a:gradFill rotWithShape="1">
                <a:gsLst>
                  <a:gs pos="0">
                    <a:srgbClr val="FFFFFF"/>
                  </a:gs>
                  <a:gs pos="7001">
                    <a:srgbClr val="E6E6E6"/>
                  </a:gs>
                  <a:gs pos="32001">
                    <a:srgbClr val="7D8496"/>
                  </a:gs>
                  <a:gs pos="47000">
                    <a:srgbClr val="E6E6E6"/>
                  </a:gs>
                  <a:gs pos="85001">
                    <a:srgbClr val="7D8496"/>
                  </a:gs>
                  <a:gs pos="100000">
                    <a:srgbClr val="E6E6E6"/>
                  </a:gs>
                </a:gsLst>
                <a:lin ang="5400000" scaled="1"/>
              </a:gradFill>
              <a:effectLst>
                <a:outerShdw dist="81320" dir="2319588" algn="ctr" rotWithShape="0">
                  <a:srgbClr val="2E83B2">
                    <a:alpha val="50000"/>
                  </a:srgbClr>
                </a:outerShdw>
              </a:effectLst>
              <a:latin typeface="Arial"/>
              <a:cs typeface="Arial"/>
            </a:endParaRPr>
          </a:p>
        </p:txBody>
      </p:sp>
      <p:pic>
        <p:nvPicPr>
          <p:cNvPr id="1025" name="Picture 1" descr="C:\Users\admin\AppData\Roaming\Tencent\Users\402809458\QQ\WinTemp\RichOle\)AE~4DE%HRM3NMA`}@}QWOP.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219822"/>
            <a:ext cx="986439" cy="78955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555776" y="1573309"/>
            <a:ext cx="4512774" cy="523220"/>
          </a:xfrm>
          <a:prstGeom prst="rect">
            <a:avLst/>
          </a:prstGeom>
          <a:noFill/>
        </p:spPr>
        <p:txBody>
          <a:bodyPr wrap="none" rtlCol="0">
            <a:spAutoFit/>
          </a:bodyPr>
          <a:lstStyle/>
          <a:p>
            <a:r>
              <a:rPr lang="zh-CN" altLang="en-US" sz="2800" b="1" dirty="0" smtClean="0"/>
              <a:t>谢谢大家，敬请批评指正！</a:t>
            </a:r>
            <a:endParaRPr lang="zh-CN" altLang="en-US" sz="2800" b="1" dirty="0"/>
          </a:p>
        </p:txBody>
      </p:sp>
    </p:spTree>
    <p:extLst>
      <p:ext uri="{BB962C8B-B14F-4D97-AF65-F5344CB8AC3E}">
        <p14:creationId xmlns="" xmlns:p14="http://schemas.microsoft.com/office/powerpoint/2010/main" val="56612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2114128" y="2000870"/>
            <a:ext cx="5410200" cy="498872"/>
            <a:chOff x="1056" y="1227"/>
            <a:chExt cx="3408" cy="419"/>
          </a:xfrm>
        </p:grpSpPr>
        <p:grpSp>
          <p:nvGrpSpPr>
            <p:cNvPr id="3" name="Group 3"/>
            <p:cNvGrpSpPr>
              <a:grpSpLocks/>
            </p:cNvGrpSpPr>
            <p:nvPr/>
          </p:nvGrpSpPr>
          <p:grpSpPr bwMode="auto">
            <a:xfrm>
              <a:off x="1056" y="1227"/>
              <a:ext cx="480" cy="419"/>
              <a:chOff x="1110" y="2656"/>
              <a:chExt cx="1549" cy="1351"/>
            </a:xfrm>
          </p:grpSpPr>
          <p:sp>
            <p:nvSpPr>
              <p:cNvPr id="665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sp>
          <p:nvSpPr>
            <p:cNvPr id="66571" name="Line 11"/>
            <p:cNvSpPr>
              <a:spLocks noChangeShapeType="1"/>
            </p:cNvSpPr>
            <p:nvPr/>
          </p:nvSpPr>
          <p:spPr bwMode="auto">
            <a:xfrm>
              <a:off x="1440" y="1611"/>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66572" name="Text Box 12"/>
            <p:cNvSpPr txBox="1">
              <a:spLocks noChangeArrowheads="1"/>
            </p:cNvSpPr>
            <p:nvPr/>
          </p:nvSpPr>
          <p:spPr bwMode="auto">
            <a:xfrm>
              <a:off x="1697" y="1241"/>
              <a:ext cx="2055"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zh-CN" altLang="en-US" sz="2400" dirty="0" smtClean="0">
                  <a:solidFill>
                    <a:srgbClr val="FFFFFF"/>
                  </a:solidFill>
                  <a:latin typeface="Arial" charset="0"/>
                  <a:ea typeface="宋体" charset="-122"/>
                </a:rPr>
                <a:t>河南省的系统使用情况</a:t>
              </a:r>
              <a:endParaRPr lang="en-US" altLang="zh-CN" sz="2400" dirty="0" smtClean="0">
                <a:solidFill>
                  <a:srgbClr val="FFFFFF"/>
                </a:solidFill>
                <a:latin typeface="Arial" charset="0"/>
                <a:ea typeface="宋体" charset="-122"/>
              </a:endParaRPr>
            </a:p>
          </p:txBody>
        </p:sp>
        <p:sp>
          <p:nvSpPr>
            <p:cNvPr id="66573" name="Text Box 13"/>
            <p:cNvSpPr txBox="1">
              <a:spLocks noChangeArrowheads="1"/>
            </p:cNvSpPr>
            <p:nvPr/>
          </p:nvSpPr>
          <p:spPr bwMode="gray">
            <a:xfrm>
              <a:off x="1135" y="1242"/>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dirty="0" smtClean="0">
                  <a:solidFill>
                    <a:srgbClr val="FFFFFF"/>
                  </a:solidFill>
                  <a:latin typeface="Arial" charset="0"/>
                  <a:ea typeface="宋体" charset="-122"/>
                </a:rPr>
                <a:t>一</a:t>
              </a:r>
              <a:endParaRPr lang="en-US" altLang="zh-CN" sz="2400" b="1" dirty="0" smtClean="0">
                <a:solidFill>
                  <a:srgbClr val="FFFFFF"/>
                </a:solidFill>
                <a:latin typeface="Arial" charset="0"/>
                <a:ea typeface="宋体" charset="-122"/>
              </a:endParaRPr>
            </a:p>
          </p:txBody>
        </p:sp>
      </p:grpSp>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29" name="TextBox 28"/>
          <p:cNvSpPr txBox="1"/>
          <p:nvPr/>
        </p:nvSpPr>
        <p:spPr>
          <a:xfrm>
            <a:off x="2915816" y="2787774"/>
            <a:ext cx="1486304" cy="1477328"/>
          </a:xfrm>
          <a:prstGeom prst="rect">
            <a:avLst/>
          </a:prstGeom>
          <a:noFill/>
        </p:spPr>
        <p:txBody>
          <a:bodyPr wrap="none" rtlCol="0">
            <a:spAutoFit/>
          </a:bodyPr>
          <a:lstStyle/>
          <a:p>
            <a:r>
              <a:rPr lang="en-US" altLang="zh-CN" dirty="0" smtClean="0"/>
              <a:t>1</a:t>
            </a:r>
            <a:r>
              <a:rPr lang="zh-CN" altLang="en-US" dirty="0" smtClean="0"/>
              <a:t>、使用情况</a:t>
            </a:r>
            <a:endParaRPr lang="en-US" altLang="zh-CN" dirty="0" smtClean="0"/>
          </a:p>
          <a:p>
            <a:endParaRPr lang="en-US" altLang="zh-CN" dirty="0"/>
          </a:p>
          <a:p>
            <a:r>
              <a:rPr lang="en-US" altLang="zh-CN" dirty="0" smtClean="0"/>
              <a:t>2</a:t>
            </a:r>
            <a:r>
              <a:rPr lang="zh-CN" altLang="en-US" dirty="0" smtClean="0"/>
              <a:t>、积极因素</a:t>
            </a:r>
            <a:endParaRPr lang="en-US" altLang="zh-CN" dirty="0" smtClean="0"/>
          </a:p>
          <a:p>
            <a:endParaRPr lang="en-US" altLang="zh-CN" dirty="0"/>
          </a:p>
          <a:p>
            <a:endParaRPr lang="zh-CN" altLang="en-US" dirty="0"/>
          </a:p>
        </p:txBody>
      </p:sp>
    </p:spTree>
    <p:extLst>
      <p:ext uri="{BB962C8B-B14F-4D97-AF65-F5344CB8AC3E}">
        <p14:creationId xmlns="" xmlns:p14="http://schemas.microsoft.com/office/powerpoint/2010/main" val="57457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1245368" y="195486"/>
            <a:ext cx="7719120" cy="536972"/>
          </a:xfrm>
        </p:spPr>
        <p:txBody>
          <a:bodyPr/>
          <a:lstStyle/>
          <a:p>
            <a:pPr algn="ctr"/>
            <a:r>
              <a:rPr lang="zh-CN" altLang="en-US" sz="2000" dirty="0">
                <a:solidFill>
                  <a:schemeClr val="tx1"/>
                </a:solidFill>
              </a:rPr>
              <a:t>全国学生资助</a:t>
            </a:r>
            <a:r>
              <a:rPr lang="zh-CN" altLang="en-US" sz="2000" dirty="0" smtClean="0">
                <a:solidFill>
                  <a:schemeClr val="tx1"/>
                </a:solidFill>
              </a:rPr>
              <a:t>管理信息系统使用情况</a:t>
            </a:r>
            <a:endParaRPr lang="zh-CN" altLang="en-US" sz="2000" dirty="0">
              <a:solidFill>
                <a:schemeClr val="tx1"/>
              </a:solidFill>
            </a:endParaRPr>
          </a:p>
        </p:txBody>
      </p:sp>
      <p:sp>
        <p:nvSpPr>
          <p:cNvPr id="2" name="TextBox 1"/>
          <p:cNvSpPr txBox="1"/>
          <p:nvPr/>
        </p:nvSpPr>
        <p:spPr>
          <a:xfrm>
            <a:off x="1187624" y="771550"/>
            <a:ext cx="7776864" cy="1631216"/>
          </a:xfrm>
          <a:prstGeom prst="rect">
            <a:avLst/>
          </a:prstGeom>
          <a:noFill/>
        </p:spPr>
        <p:txBody>
          <a:bodyPr wrap="square" rtlCol="0">
            <a:spAutoFit/>
          </a:bodyPr>
          <a:lstStyle/>
          <a:p>
            <a:r>
              <a:rPr lang="zh-CN" altLang="en-US" sz="2000" dirty="0" smtClean="0"/>
              <a:t>      河南是超大规模省中最后一个全面使用新系统的省份。在</a:t>
            </a:r>
            <a:r>
              <a:rPr lang="en-US" altLang="zh-CN" sz="2000" dirty="0" smtClean="0"/>
              <a:t>2015</a:t>
            </a:r>
            <a:r>
              <a:rPr lang="zh-CN" altLang="en-US" sz="2000" dirty="0" smtClean="0"/>
              <a:t>年</a:t>
            </a:r>
            <a:r>
              <a:rPr lang="en-US" altLang="zh-CN" sz="2000" dirty="0" smtClean="0"/>
              <a:t>12</a:t>
            </a:r>
            <a:r>
              <a:rPr lang="zh-CN" altLang="en-US" sz="2000" dirty="0" smtClean="0"/>
              <a:t>月</a:t>
            </a:r>
            <a:r>
              <a:rPr lang="en-US" altLang="zh-CN" sz="2000" dirty="0" smtClean="0"/>
              <a:t>20</a:t>
            </a:r>
            <a:r>
              <a:rPr lang="zh-CN" altLang="en-US" sz="2000" dirty="0" smtClean="0"/>
              <a:t>号投入使用后，</a:t>
            </a:r>
            <a:r>
              <a:rPr lang="en-US" altLang="zh-CN" sz="2000" dirty="0" smtClean="0"/>
              <a:t>24</a:t>
            </a:r>
            <a:r>
              <a:rPr lang="zh-CN" altLang="en-US" sz="2000" dirty="0" smtClean="0"/>
              <a:t>号就完成了</a:t>
            </a:r>
            <a:r>
              <a:rPr lang="en-US" altLang="zh-CN" sz="2000" dirty="0" smtClean="0"/>
              <a:t>32</a:t>
            </a:r>
            <a:r>
              <a:rPr lang="zh-CN" altLang="en-US" sz="2000" dirty="0" smtClean="0"/>
              <a:t>万资助名单的录入，</a:t>
            </a:r>
            <a:r>
              <a:rPr lang="en-US" altLang="zh-CN" sz="2000" dirty="0" smtClean="0"/>
              <a:t>31</a:t>
            </a:r>
            <a:r>
              <a:rPr lang="zh-CN" altLang="en-US" sz="2000" dirty="0" smtClean="0"/>
              <a:t>号完成了</a:t>
            </a:r>
            <a:r>
              <a:rPr lang="en-US" altLang="zh-CN" sz="2000" dirty="0" smtClean="0"/>
              <a:t>53</a:t>
            </a:r>
            <a:r>
              <a:rPr lang="zh-CN" altLang="en-US" sz="2000" dirty="0" smtClean="0"/>
              <a:t>万</a:t>
            </a:r>
            <a:r>
              <a:rPr lang="zh-CN" altLang="en-US" sz="2000" dirty="0" smtClean="0"/>
              <a:t>资助名单的</a:t>
            </a:r>
            <a:r>
              <a:rPr lang="zh-CN" altLang="en-US" sz="2000" dirty="0" smtClean="0"/>
              <a:t>录入，</a:t>
            </a:r>
            <a:r>
              <a:rPr lang="en-US" altLang="zh-CN" sz="2000" dirty="0" smtClean="0"/>
              <a:t>16</a:t>
            </a:r>
            <a:r>
              <a:rPr lang="zh-CN" altLang="en-US" sz="2000" dirty="0" smtClean="0"/>
              <a:t>年</a:t>
            </a:r>
            <a:r>
              <a:rPr lang="en-US" altLang="zh-CN" sz="2000" dirty="0" smtClean="0"/>
              <a:t>1</a:t>
            </a:r>
            <a:r>
              <a:rPr lang="zh-CN" altLang="en-US" sz="2000" dirty="0" smtClean="0"/>
              <a:t>月份就完成了全省数据录入任务，</a:t>
            </a:r>
            <a:r>
              <a:rPr lang="en-US" altLang="zh-CN" sz="2000" dirty="0" smtClean="0"/>
              <a:t>62</a:t>
            </a:r>
            <a:r>
              <a:rPr lang="zh-CN" altLang="en-US" sz="2000" dirty="0" smtClean="0"/>
              <a:t>万。</a:t>
            </a:r>
          </a:p>
          <a:p>
            <a:endParaRPr lang="zh-CN" altLang="en-US" sz="2000" dirty="0"/>
          </a:p>
        </p:txBody>
      </p:sp>
      <p:pic>
        <p:nvPicPr>
          <p:cNvPr id="35843" name="Picture 3" descr="C:\Users\Administrator\AppData\Roaming\Tencent\Users\402809458\QQ\WinTemp\RichOle\($UTGJ[4LKCI9MY{[IL(_}I.png"/>
          <p:cNvPicPr>
            <a:picLocks noChangeAspect="1" noChangeArrowheads="1"/>
          </p:cNvPicPr>
          <p:nvPr/>
        </p:nvPicPr>
        <p:blipFill>
          <a:blip r:embed="rId4" cstate="print"/>
          <a:srcRect/>
          <a:stretch>
            <a:fillRect/>
          </a:stretch>
        </p:blipFill>
        <p:spPr bwMode="auto">
          <a:xfrm>
            <a:off x="179512" y="2067694"/>
            <a:ext cx="7191747" cy="1398909"/>
          </a:xfrm>
          <a:prstGeom prst="rect">
            <a:avLst/>
          </a:prstGeom>
          <a:noFill/>
        </p:spPr>
      </p:pic>
      <p:pic>
        <p:nvPicPr>
          <p:cNvPr id="35844" name="Picture 4" descr="C:\Users\Administrator\AppData\Roaming\Tencent\Users\402809458\QQ\WinTemp\RichOle\}~3%`$`6N8D{8FFGM1DFLB7.png"/>
          <p:cNvPicPr>
            <a:picLocks noChangeAspect="1" noChangeArrowheads="1"/>
          </p:cNvPicPr>
          <p:nvPr/>
        </p:nvPicPr>
        <p:blipFill>
          <a:blip r:embed="rId5" cstate="print"/>
          <a:srcRect/>
          <a:stretch>
            <a:fillRect/>
          </a:stretch>
        </p:blipFill>
        <p:spPr bwMode="auto">
          <a:xfrm>
            <a:off x="971600" y="3147814"/>
            <a:ext cx="7478474" cy="864096"/>
          </a:xfrm>
          <a:prstGeom prst="rect">
            <a:avLst/>
          </a:prstGeom>
          <a:noFill/>
        </p:spPr>
      </p:pic>
      <p:pic>
        <p:nvPicPr>
          <p:cNvPr id="35845" name="Picture 5" descr="C:\Users\Administrator\AppData\Roaming\Tencent\Users\402809458\QQ\WinTemp\RichOle\0J{~D44D8Z9%]56YRW18RUW.png"/>
          <p:cNvPicPr>
            <a:picLocks noChangeAspect="1" noChangeArrowheads="1"/>
          </p:cNvPicPr>
          <p:nvPr/>
        </p:nvPicPr>
        <p:blipFill>
          <a:blip r:embed="rId6" cstate="print"/>
          <a:srcRect/>
          <a:stretch>
            <a:fillRect/>
          </a:stretch>
        </p:blipFill>
        <p:spPr bwMode="auto">
          <a:xfrm>
            <a:off x="1475656" y="4011910"/>
            <a:ext cx="7434956" cy="864096"/>
          </a:xfrm>
          <a:prstGeom prst="rect">
            <a:avLst/>
          </a:prstGeom>
          <a:noFill/>
        </p:spPr>
      </p:pic>
    </p:spTree>
    <p:extLst>
      <p:ext uri="{BB962C8B-B14F-4D97-AF65-F5344CB8AC3E}">
        <p14:creationId xmlns="" xmlns:p14="http://schemas.microsoft.com/office/powerpoint/2010/main" val="246817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1245368" y="195486"/>
            <a:ext cx="7719120" cy="536972"/>
          </a:xfrm>
        </p:spPr>
        <p:txBody>
          <a:bodyPr/>
          <a:lstStyle/>
          <a:p>
            <a:pPr algn="ctr"/>
            <a:r>
              <a:rPr lang="zh-CN" altLang="en-US" sz="2000" dirty="0">
                <a:solidFill>
                  <a:schemeClr val="tx1"/>
                </a:solidFill>
              </a:rPr>
              <a:t>全国学生资助</a:t>
            </a:r>
            <a:r>
              <a:rPr lang="zh-CN" altLang="en-US" sz="2000" dirty="0" smtClean="0">
                <a:solidFill>
                  <a:schemeClr val="tx1"/>
                </a:solidFill>
              </a:rPr>
              <a:t>管理信息系统使用情况</a:t>
            </a:r>
            <a:endParaRPr lang="zh-CN" altLang="en-US" sz="2000" dirty="0">
              <a:solidFill>
                <a:schemeClr val="tx1"/>
              </a:solidFill>
            </a:endParaRPr>
          </a:p>
        </p:txBody>
      </p:sp>
      <p:sp>
        <p:nvSpPr>
          <p:cNvPr id="2" name="TextBox 1"/>
          <p:cNvSpPr txBox="1"/>
          <p:nvPr/>
        </p:nvSpPr>
        <p:spPr>
          <a:xfrm>
            <a:off x="1187624" y="1059582"/>
            <a:ext cx="7776864" cy="1323439"/>
          </a:xfrm>
          <a:prstGeom prst="rect">
            <a:avLst/>
          </a:prstGeom>
          <a:noFill/>
        </p:spPr>
        <p:txBody>
          <a:bodyPr wrap="square" rtlCol="0">
            <a:spAutoFit/>
          </a:bodyPr>
          <a:lstStyle/>
          <a:p>
            <a:r>
              <a:rPr lang="zh-CN" altLang="en-US" sz="2000" dirty="0" smtClean="0"/>
              <a:t>     当前我省全国系统中职子系统中管理了</a:t>
            </a:r>
            <a:r>
              <a:rPr lang="en-US" altLang="zh-CN" sz="2000" dirty="0" smtClean="0"/>
              <a:t>505</a:t>
            </a:r>
            <a:r>
              <a:rPr lang="zh-CN" altLang="en-US" sz="2000" dirty="0" smtClean="0"/>
              <a:t>所学校</a:t>
            </a:r>
            <a:r>
              <a:rPr lang="en-US" altLang="zh-CN" sz="2000" dirty="0" smtClean="0"/>
              <a:t>68</a:t>
            </a:r>
            <a:r>
              <a:rPr lang="zh-CN" altLang="en-US" sz="2000" dirty="0" smtClean="0"/>
              <a:t>万人的资助信息。</a:t>
            </a:r>
            <a:r>
              <a:rPr lang="en-US" altLang="zh-CN" sz="2000" dirty="0" smtClean="0"/>
              <a:t>2015</a:t>
            </a:r>
            <a:r>
              <a:rPr lang="zh-CN" altLang="en-US" sz="2000" dirty="0" smtClean="0"/>
              <a:t>年秋季起开始使用系统数据作为财政预决算的依据。</a:t>
            </a:r>
            <a:r>
              <a:rPr lang="en-US" altLang="zh-CN" sz="2000" dirty="0" smtClean="0"/>
              <a:t>2016</a:t>
            </a:r>
            <a:r>
              <a:rPr lang="zh-CN" altLang="en-US" sz="2000" dirty="0" smtClean="0"/>
              <a:t>年秋季开始实现了不漏一人的目标。</a:t>
            </a:r>
            <a:endParaRPr lang="zh-CN" altLang="en-US" sz="2000" dirty="0" smtClean="0"/>
          </a:p>
          <a:p>
            <a:endParaRPr lang="zh-CN" altLang="en-US" sz="2000" dirty="0"/>
          </a:p>
        </p:txBody>
      </p:sp>
      <p:pic>
        <p:nvPicPr>
          <p:cNvPr id="63489" name="Picture 1" descr="C:\Users\Administrator\AppData\Roaming\Tencent\Users\402809458\QQ\WinTemp\RichOle\BPY2W)AAUS]BUMDZ1P1S180.png"/>
          <p:cNvPicPr>
            <a:picLocks noChangeAspect="1" noChangeArrowheads="1"/>
          </p:cNvPicPr>
          <p:nvPr/>
        </p:nvPicPr>
        <p:blipFill>
          <a:blip r:embed="rId4" cstate="print"/>
          <a:srcRect/>
          <a:stretch>
            <a:fillRect/>
          </a:stretch>
        </p:blipFill>
        <p:spPr bwMode="auto">
          <a:xfrm>
            <a:off x="1198190" y="2674923"/>
            <a:ext cx="7910314" cy="1259322"/>
          </a:xfrm>
          <a:prstGeom prst="rect">
            <a:avLst/>
          </a:prstGeom>
          <a:noFill/>
        </p:spPr>
      </p:pic>
    </p:spTree>
    <p:extLst>
      <p:ext uri="{BB962C8B-B14F-4D97-AF65-F5344CB8AC3E}">
        <p14:creationId xmlns="" xmlns:p14="http://schemas.microsoft.com/office/powerpoint/2010/main" val="246817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691680" y="771550"/>
            <a:ext cx="511256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1245368" y="195486"/>
            <a:ext cx="7719120" cy="536972"/>
          </a:xfrm>
        </p:spPr>
        <p:txBody>
          <a:bodyPr/>
          <a:lstStyle/>
          <a:p>
            <a:pPr algn="ctr"/>
            <a:r>
              <a:rPr lang="zh-CN" altLang="en-US" sz="2000" dirty="0" smtClean="0">
                <a:solidFill>
                  <a:schemeClr val="tx1"/>
                </a:solidFill>
              </a:rPr>
              <a:t>用好全国系统的积极因素</a:t>
            </a:r>
            <a:endParaRPr lang="zh-CN" altLang="en-US" sz="2000" dirty="0">
              <a:solidFill>
                <a:schemeClr val="tx1"/>
              </a:solidFill>
            </a:endParaRPr>
          </a:p>
        </p:txBody>
      </p:sp>
      <p:sp>
        <p:nvSpPr>
          <p:cNvPr id="2" name="TextBox 1"/>
          <p:cNvSpPr txBox="1"/>
          <p:nvPr/>
        </p:nvSpPr>
        <p:spPr>
          <a:xfrm>
            <a:off x="1979712" y="915567"/>
            <a:ext cx="3600400" cy="2554545"/>
          </a:xfrm>
          <a:prstGeom prst="rect">
            <a:avLst/>
          </a:prstGeom>
          <a:noFill/>
        </p:spPr>
        <p:txBody>
          <a:bodyPr wrap="square" rtlCol="0">
            <a:spAutoFit/>
          </a:bodyPr>
          <a:lstStyle/>
          <a:p>
            <a:r>
              <a:rPr lang="en-US" altLang="zh-CN" sz="2000" dirty="0" smtClean="0"/>
              <a:t>1</a:t>
            </a:r>
            <a:r>
              <a:rPr lang="zh-CN" altLang="en-US" sz="2000" dirty="0" smtClean="0"/>
              <a:t>、领导重视</a:t>
            </a:r>
            <a:endParaRPr lang="en-US" altLang="zh-CN" sz="2000" dirty="0" smtClean="0"/>
          </a:p>
          <a:p>
            <a:endParaRPr lang="en-US" altLang="zh-CN" sz="2000" dirty="0" smtClean="0"/>
          </a:p>
          <a:p>
            <a:r>
              <a:rPr lang="en-US" altLang="zh-CN" sz="2000" dirty="0" smtClean="0"/>
              <a:t>2</a:t>
            </a:r>
            <a:r>
              <a:rPr lang="zh-CN" altLang="en-US" sz="2000" dirty="0" smtClean="0"/>
              <a:t>、培训到位</a:t>
            </a:r>
            <a:endParaRPr lang="en-US" altLang="zh-CN" sz="2000" dirty="0" smtClean="0"/>
          </a:p>
          <a:p>
            <a:endParaRPr lang="en-US" altLang="zh-CN" sz="2000" dirty="0" smtClean="0"/>
          </a:p>
          <a:p>
            <a:r>
              <a:rPr lang="en-US" altLang="zh-CN" sz="2000" dirty="0" smtClean="0"/>
              <a:t>3</a:t>
            </a:r>
            <a:r>
              <a:rPr lang="zh-CN" altLang="en-US" sz="2000" dirty="0" smtClean="0"/>
              <a:t>、工作人员责任心强</a:t>
            </a:r>
            <a:endParaRPr lang="en-US" altLang="zh-CN" sz="2000" dirty="0" smtClean="0"/>
          </a:p>
          <a:p>
            <a:r>
              <a:rPr lang="en-US" altLang="zh-CN" sz="2000" dirty="0" smtClean="0"/>
              <a:t>……..</a:t>
            </a:r>
          </a:p>
          <a:p>
            <a:endParaRPr lang="zh-CN" altLang="en-US" sz="2000" dirty="0" smtClean="0"/>
          </a:p>
          <a:p>
            <a:endParaRPr lang="zh-CN" altLang="en-US" sz="2000" dirty="0"/>
          </a:p>
        </p:txBody>
      </p:sp>
      <p:sp>
        <p:nvSpPr>
          <p:cNvPr id="11" name="TextBox 10"/>
          <p:cNvSpPr txBox="1"/>
          <p:nvPr/>
        </p:nvSpPr>
        <p:spPr>
          <a:xfrm>
            <a:off x="5004048" y="1419622"/>
            <a:ext cx="1728192" cy="646331"/>
          </a:xfrm>
          <a:prstGeom prst="rect">
            <a:avLst/>
          </a:prstGeom>
          <a:noFill/>
        </p:spPr>
        <p:txBody>
          <a:bodyPr wrap="square" rtlCol="0">
            <a:spAutoFit/>
          </a:bodyPr>
          <a:lstStyle/>
          <a:p>
            <a:r>
              <a:rPr lang="zh-CN" altLang="en-US" sz="3600" b="1" dirty="0" smtClean="0">
                <a:solidFill>
                  <a:srgbClr val="FF0000"/>
                </a:solidFill>
              </a:rPr>
              <a:t>次要的</a:t>
            </a:r>
            <a:endParaRPr lang="zh-CN" altLang="en-US" sz="3600" b="1" dirty="0">
              <a:solidFill>
                <a:srgbClr val="FF0000"/>
              </a:solidFill>
            </a:endParaRPr>
          </a:p>
        </p:txBody>
      </p:sp>
      <p:sp>
        <p:nvSpPr>
          <p:cNvPr id="13" name="TextBox 12"/>
          <p:cNvSpPr txBox="1"/>
          <p:nvPr/>
        </p:nvSpPr>
        <p:spPr>
          <a:xfrm>
            <a:off x="1691680" y="2931790"/>
            <a:ext cx="3600400" cy="1015663"/>
          </a:xfrm>
          <a:prstGeom prst="rect">
            <a:avLst/>
          </a:prstGeom>
          <a:noFill/>
        </p:spPr>
        <p:txBody>
          <a:bodyPr wrap="square" rtlCol="0">
            <a:spAutoFit/>
          </a:bodyPr>
          <a:lstStyle/>
          <a:p>
            <a:r>
              <a:rPr lang="zh-CN" altLang="en-US" sz="2000" dirty="0" smtClean="0"/>
              <a:t>主要是：</a:t>
            </a:r>
            <a:r>
              <a:rPr lang="zh-CN" altLang="en-US" sz="4000" b="1" dirty="0" smtClean="0">
                <a:solidFill>
                  <a:srgbClr val="FF0000"/>
                </a:solidFill>
              </a:rPr>
              <a:t>怕</a:t>
            </a:r>
            <a:endParaRPr lang="zh-CN" altLang="en-US" sz="2000" b="1" dirty="0" smtClean="0">
              <a:solidFill>
                <a:srgbClr val="FF0000"/>
              </a:solidFill>
            </a:endParaRPr>
          </a:p>
          <a:p>
            <a:endParaRPr lang="zh-CN" altLang="en-US" sz="2000" dirty="0"/>
          </a:p>
        </p:txBody>
      </p:sp>
      <p:sp>
        <p:nvSpPr>
          <p:cNvPr id="14" name="TextBox 13"/>
          <p:cNvSpPr txBox="1"/>
          <p:nvPr/>
        </p:nvSpPr>
        <p:spPr>
          <a:xfrm>
            <a:off x="1691680" y="3723878"/>
            <a:ext cx="6768752" cy="923330"/>
          </a:xfrm>
          <a:prstGeom prst="rect">
            <a:avLst/>
          </a:prstGeom>
          <a:noFill/>
        </p:spPr>
        <p:txBody>
          <a:bodyPr wrap="square" rtlCol="0">
            <a:spAutoFit/>
          </a:bodyPr>
          <a:lstStyle/>
          <a:p>
            <a:r>
              <a:rPr lang="zh-CN" altLang="en-US" dirty="0" smtClean="0"/>
              <a:t>      河南省完全依据全国系统信息下达预算</a:t>
            </a:r>
            <a:r>
              <a:rPr lang="zh-CN" altLang="en-US" dirty="0" smtClean="0"/>
              <a:t>和</a:t>
            </a:r>
            <a:r>
              <a:rPr lang="zh-CN" altLang="en-US" dirty="0" smtClean="0"/>
              <a:t>清算资金；河南省要求实际发放和全国系统一致；河南省要求截至月份后许出不许进；河南省中职资助考核中系统操作情况是一票否决制的。</a:t>
            </a:r>
            <a:endParaRPr lang="zh-CN" altLang="en-US" dirty="0"/>
          </a:p>
        </p:txBody>
      </p:sp>
    </p:spTree>
    <p:extLst>
      <p:ext uri="{BB962C8B-B14F-4D97-AF65-F5344CB8AC3E}">
        <p14:creationId xmlns="" xmlns:p14="http://schemas.microsoft.com/office/powerpoint/2010/main" val="2468179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1"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2" nodeType="clickEffect">
                                  <p:stCondLst>
                                    <p:cond delay="0"/>
                                  </p:stCondLst>
                                  <p:childTnLst>
                                    <p:animScale>
                                      <p:cBhvr>
                                        <p:cTn id="22" dur="2000" fill="hold"/>
                                        <p:tgtEl>
                                          <p:spTgt spid="11"/>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2" grpId="1"/>
      <p:bldP spid="11" grpId="1"/>
      <p:bldP spid="11"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descr="C:\Users\admin\AppData\Roaming\Tencent\Users\402809458\QQ\WinTemp\RichOle\VIQ%QNBO`EDMM4)6L[X97RQ.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2" name="TextBox 1"/>
          <p:cNvSpPr txBox="1"/>
          <p:nvPr/>
        </p:nvSpPr>
        <p:spPr>
          <a:xfrm>
            <a:off x="2915816" y="2787774"/>
            <a:ext cx="4717958" cy="1754326"/>
          </a:xfrm>
          <a:prstGeom prst="rect">
            <a:avLst/>
          </a:prstGeom>
          <a:noFill/>
        </p:spPr>
        <p:txBody>
          <a:bodyPr wrap="none" rtlCol="0">
            <a:spAutoFit/>
          </a:bodyPr>
          <a:lstStyle/>
          <a:p>
            <a:r>
              <a:rPr lang="en-US" altLang="zh-CN" dirty="0" smtClean="0"/>
              <a:t>1</a:t>
            </a:r>
            <a:r>
              <a:rPr lang="zh-CN" altLang="en-US" dirty="0" smtClean="0"/>
              <a:t>、</a:t>
            </a:r>
            <a:r>
              <a:rPr lang="zh-CN" altLang="en-US" dirty="0"/>
              <a:t>全国学生资助管理信息系统中信息的</a:t>
            </a:r>
            <a:r>
              <a:rPr lang="zh-CN" altLang="en-US" dirty="0" smtClean="0"/>
              <a:t>定位</a:t>
            </a:r>
            <a:endParaRPr lang="en-US" altLang="zh-CN" dirty="0" smtClean="0"/>
          </a:p>
          <a:p>
            <a:endParaRPr lang="en-US" altLang="zh-CN" dirty="0"/>
          </a:p>
          <a:p>
            <a:r>
              <a:rPr lang="en-US" altLang="zh-CN" dirty="0" smtClean="0"/>
              <a:t>2</a:t>
            </a:r>
            <a:r>
              <a:rPr lang="zh-CN" altLang="en-US" dirty="0" smtClean="0"/>
              <a:t>、</a:t>
            </a:r>
            <a:r>
              <a:rPr lang="zh-CN" altLang="en-US" dirty="0"/>
              <a:t>全国学生资助管理信息系统的信息流</a:t>
            </a:r>
            <a:r>
              <a:rPr lang="zh-CN" altLang="en-US" dirty="0" smtClean="0"/>
              <a:t>构架</a:t>
            </a:r>
            <a:endParaRPr lang="en-US" altLang="zh-CN" dirty="0" smtClean="0"/>
          </a:p>
          <a:p>
            <a:endParaRPr lang="en-US" altLang="zh-CN" dirty="0"/>
          </a:p>
          <a:p>
            <a:r>
              <a:rPr lang="en-US" altLang="zh-CN" dirty="0" smtClean="0"/>
              <a:t>3</a:t>
            </a:r>
            <a:r>
              <a:rPr lang="zh-CN" altLang="en-US" dirty="0" smtClean="0"/>
              <a:t>、解决问题的思路</a:t>
            </a:r>
            <a:endParaRPr lang="en-US" altLang="zh-CN" dirty="0" smtClean="0"/>
          </a:p>
          <a:p>
            <a:endParaRPr lang="zh-CN" altLang="en-US" dirty="0"/>
          </a:p>
        </p:txBody>
      </p:sp>
      <p:grpSp>
        <p:nvGrpSpPr>
          <p:cNvPr id="13" name="Group 32"/>
          <p:cNvGrpSpPr>
            <a:grpSpLocks/>
          </p:cNvGrpSpPr>
          <p:nvPr/>
        </p:nvGrpSpPr>
        <p:grpSpPr bwMode="auto">
          <a:xfrm>
            <a:off x="2483768" y="1928862"/>
            <a:ext cx="5410200" cy="498872"/>
            <a:chOff x="1056" y="1803"/>
            <a:chExt cx="3408" cy="419"/>
          </a:xfrm>
        </p:grpSpPr>
        <p:grpSp>
          <p:nvGrpSpPr>
            <p:cNvPr id="14" name="Group 7"/>
            <p:cNvGrpSpPr>
              <a:grpSpLocks/>
            </p:cNvGrpSpPr>
            <p:nvPr/>
          </p:nvGrpSpPr>
          <p:grpSpPr bwMode="auto">
            <a:xfrm>
              <a:off x="1056" y="1803"/>
              <a:ext cx="480" cy="419"/>
              <a:chOff x="3174" y="2656"/>
              <a:chExt cx="1549" cy="1351"/>
            </a:xfrm>
          </p:grpSpPr>
          <p:sp>
            <p:nvSpPr>
              <p:cNvPr id="1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1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2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grpSp>
        <p:sp>
          <p:nvSpPr>
            <p:cNvPr id="15" name="Line 14"/>
            <p:cNvSpPr>
              <a:spLocks noChangeShapeType="1"/>
            </p:cNvSpPr>
            <p:nvPr/>
          </p:nvSpPr>
          <p:spPr bwMode="auto">
            <a:xfrm>
              <a:off x="1440" y="2187"/>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FFFFFF"/>
                </a:solidFill>
                <a:latin typeface="Arial" charset="0"/>
              </a:endParaRPr>
            </a:p>
          </p:txBody>
        </p:sp>
        <p:sp>
          <p:nvSpPr>
            <p:cNvPr id="16" name="Text Box 15"/>
            <p:cNvSpPr txBox="1">
              <a:spLocks noChangeArrowheads="1"/>
            </p:cNvSpPr>
            <p:nvPr/>
          </p:nvSpPr>
          <p:spPr bwMode="auto">
            <a:xfrm>
              <a:off x="1697" y="1817"/>
              <a:ext cx="116"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zh-CN" sz="2400" dirty="0"/>
            </a:p>
          </p:txBody>
        </p:sp>
        <p:sp>
          <p:nvSpPr>
            <p:cNvPr id="17" name="Text Box 16"/>
            <p:cNvSpPr txBox="1">
              <a:spLocks noChangeArrowheads="1"/>
            </p:cNvSpPr>
            <p:nvPr/>
          </p:nvSpPr>
          <p:spPr bwMode="gray">
            <a:xfrm>
              <a:off x="1135" y="1822"/>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dirty="0" smtClean="0">
                  <a:solidFill>
                    <a:srgbClr val="FFFFFF"/>
                  </a:solidFill>
                  <a:latin typeface="Arial" charset="0"/>
                  <a:ea typeface="宋体" charset="-122"/>
                </a:rPr>
                <a:t>三</a:t>
              </a:r>
              <a:endParaRPr lang="en-US" altLang="zh-CN" sz="2400" b="1" dirty="0" smtClean="0">
                <a:solidFill>
                  <a:srgbClr val="FFFFFF"/>
                </a:solidFill>
                <a:latin typeface="Arial" charset="0"/>
                <a:ea typeface="宋体" charset="-122"/>
              </a:endParaRPr>
            </a:p>
          </p:txBody>
        </p:sp>
      </p:grpSp>
      <p:sp>
        <p:nvSpPr>
          <p:cNvPr id="21" name="矩形 20"/>
          <p:cNvSpPr/>
          <p:nvPr/>
        </p:nvSpPr>
        <p:spPr>
          <a:xfrm>
            <a:off x="3635896" y="2000870"/>
            <a:ext cx="3570208" cy="461665"/>
          </a:xfrm>
          <a:prstGeom prst="rect">
            <a:avLst/>
          </a:prstGeom>
        </p:spPr>
        <p:txBody>
          <a:bodyPr wrap="none">
            <a:spAutoFit/>
          </a:bodyPr>
          <a:lstStyle/>
          <a:p>
            <a:pPr eaLnBrk="0" fontAlgn="base" hangingPunct="0">
              <a:spcBef>
                <a:spcPct val="0"/>
              </a:spcBef>
              <a:spcAft>
                <a:spcPct val="0"/>
              </a:spcAft>
            </a:pPr>
            <a:r>
              <a:rPr lang="zh-CN" altLang="en-US" sz="2400" dirty="0" smtClean="0">
                <a:solidFill>
                  <a:srgbClr val="FFFFFF"/>
                </a:solidFill>
                <a:latin typeface="Arial" charset="0"/>
                <a:ea typeface="宋体" charset="-122"/>
              </a:rPr>
              <a:t>全国系统中信息的重要性</a:t>
            </a:r>
            <a:endParaRPr lang="en-US" altLang="zh-CN" sz="2400" dirty="0" smtClean="0">
              <a:solidFill>
                <a:srgbClr val="FFFFFF"/>
              </a:solidFill>
              <a:latin typeface="Arial" charset="0"/>
              <a:ea typeface="宋体" charset="-122"/>
            </a:endParaRPr>
          </a:p>
        </p:txBody>
      </p:sp>
    </p:spTree>
    <p:extLst>
      <p:ext uri="{BB962C8B-B14F-4D97-AF65-F5344CB8AC3E}">
        <p14:creationId xmlns="" xmlns:p14="http://schemas.microsoft.com/office/powerpoint/2010/main" val="3040519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1245368" y="195486"/>
            <a:ext cx="7719120" cy="536972"/>
          </a:xfrm>
        </p:spPr>
        <p:txBody>
          <a:bodyPr/>
          <a:lstStyle/>
          <a:p>
            <a:pPr algn="ctr"/>
            <a:r>
              <a:rPr lang="zh-CN" altLang="en-US" sz="2000" dirty="0">
                <a:solidFill>
                  <a:schemeClr val="tx1"/>
                </a:solidFill>
              </a:rPr>
              <a:t>全国学生资助</a:t>
            </a:r>
            <a:r>
              <a:rPr lang="zh-CN" altLang="en-US" sz="2000" dirty="0" smtClean="0">
                <a:solidFill>
                  <a:schemeClr val="tx1"/>
                </a:solidFill>
              </a:rPr>
              <a:t>管理信息系统中信息的定位和用途</a:t>
            </a:r>
            <a:endParaRPr lang="zh-CN" altLang="en-US" sz="2000" dirty="0">
              <a:solidFill>
                <a:schemeClr val="tx1"/>
              </a:solidFill>
            </a:endParaRPr>
          </a:p>
        </p:txBody>
      </p:sp>
      <p:sp>
        <p:nvSpPr>
          <p:cNvPr id="2" name="TextBox 1"/>
          <p:cNvSpPr txBox="1"/>
          <p:nvPr/>
        </p:nvSpPr>
        <p:spPr>
          <a:xfrm>
            <a:off x="1979712" y="1203598"/>
            <a:ext cx="5976664" cy="2862322"/>
          </a:xfrm>
          <a:prstGeom prst="rect">
            <a:avLst/>
          </a:prstGeom>
          <a:noFill/>
        </p:spPr>
        <p:txBody>
          <a:bodyPr wrap="square" rtlCol="0">
            <a:spAutoFit/>
          </a:bodyPr>
          <a:lstStyle/>
          <a:p>
            <a:r>
              <a:rPr lang="en-US" altLang="zh-CN" sz="2000" dirty="0" smtClean="0"/>
              <a:t>1</a:t>
            </a:r>
            <a:r>
              <a:rPr lang="zh-CN" altLang="en-US" sz="2000" dirty="0"/>
              <a:t>、全国学生资助</a:t>
            </a:r>
            <a:r>
              <a:rPr lang="zh-CN" altLang="en-US" sz="2000" dirty="0" smtClean="0"/>
              <a:t>管理信息系统是</a:t>
            </a:r>
            <a:r>
              <a:rPr lang="zh-CN" altLang="en-US" sz="2000" dirty="0"/>
              <a:t>各级教育行政部门和</a:t>
            </a:r>
            <a:r>
              <a:rPr lang="zh-CN" altLang="en-US" sz="2000" dirty="0" smtClean="0"/>
              <a:t>学校管理学生资助</a:t>
            </a:r>
            <a:r>
              <a:rPr lang="zh-CN" altLang="en-US" sz="2000" dirty="0"/>
              <a:t>信息的唯一国家级信息</a:t>
            </a:r>
            <a:r>
              <a:rPr lang="zh-CN" altLang="en-US" sz="2000" dirty="0" smtClean="0"/>
              <a:t>平台。</a:t>
            </a:r>
            <a:endParaRPr lang="en-US" altLang="zh-CN" sz="2000" dirty="0" smtClean="0"/>
          </a:p>
          <a:p>
            <a:endParaRPr lang="en-US" altLang="zh-CN" sz="2000" dirty="0" smtClean="0"/>
          </a:p>
          <a:p>
            <a:r>
              <a:rPr lang="en-US" altLang="zh-CN" sz="2000" dirty="0" smtClean="0"/>
              <a:t>2</a:t>
            </a:r>
            <a:r>
              <a:rPr lang="zh-CN" altLang="en-US" sz="2000" dirty="0"/>
              <a:t>、全国学生资助管理信息系统是学生资助政策制定与完善、财政资金管理、学生资助监管的重要信息</a:t>
            </a:r>
            <a:r>
              <a:rPr lang="zh-CN" altLang="en-US" sz="2000" dirty="0" smtClean="0"/>
              <a:t>依据。</a:t>
            </a:r>
            <a:endParaRPr lang="en-US" altLang="zh-CN" sz="2000" dirty="0" smtClean="0"/>
          </a:p>
          <a:p>
            <a:endParaRPr lang="en-US" altLang="zh-CN" sz="2000" dirty="0" smtClean="0"/>
          </a:p>
          <a:p>
            <a:r>
              <a:rPr lang="en-US" altLang="zh-CN" sz="2000" dirty="0" smtClean="0"/>
              <a:t>3</a:t>
            </a:r>
            <a:r>
              <a:rPr lang="zh-CN" altLang="en-US" sz="2000" dirty="0"/>
              <a:t>、全国学生资助管理信息系统是各级教育行政部门开展日常学生资助管理工作主要工具。</a:t>
            </a:r>
          </a:p>
        </p:txBody>
      </p:sp>
    </p:spTree>
    <p:extLst>
      <p:ext uri="{BB962C8B-B14F-4D97-AF65-F5344CB8AC3E}">
        <p14:creationId xmlns="" xmlns:p14="http://schemas.microsoft.com/office/powerpoint/2010/main" val="2468179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AppData\Roaming\Tencent\Users\402809458\QQ\WinTemp\RichOle\VIQ%QNBO`EDMM4)6L[X97RQ.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352928" y="4820953"/>
            <a:ext cx="467544" cy="28907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页脚占位符 3"/>
          <p:cNvSpPr txBox="1">
            <a:spLocks/>
          </p:cNvSpPr>
          <p:nvPr/>
        </p:nvSpPr>
        <p:spPr bwMode="auto">
          <a:xfrm>
            <a:off x="5259661" y="4851192"/>
            <a:ext cx="31066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200" kern="1200">
                <a:solidFill>
                  <a:schemeClr val="tx2"/>
                </a:solidFill>
                <a:latin typeface="+mn-lt"/>
                <a:ea typeface="宋体"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t> 河南省学生资助管理中心</a:t>
            </a:r>
            <a:r>
              <a:rPr lang="en-US" altLang="zh-CN" b="1" dirty="0" smtClean="0"/>
              <a:t>·</a:t>
            </a:r>
            <a:r>
              <a:rPr lang="zh-CN" altLang="en-US" b="1" dirty="0" smtClean="0"/>
              <a:t>中职</a:t>
            </a:r>
            <a:endParaRPr lang="en-US" altLang="zh-CN" dirty="0">
              <a:solidFill>
                <a:srgbClr val="FFFFE7"/>
              </a:solidFill>
            </a:endParaRPr>
          </a:p>
        </p:txBody>
      </p:sp>
      <p:sp>
        <p:nvSpPr>
          <p:cNvPr id="9" name="Rectangle 2"/>
          <p:cNvSpPr>
            <a:spLocks noGrp="1" noChangeArrowheads="1"/>
          </p:cNvSpPr>
          <p:nvPr>
            <p:ph type="title"/>
          </p:nvPr>
        </p:nvSpPr>
        <p:spPr>
          <a:xfrm>
            <a:off x="1245368" y="195486"/>
            <a:ext cx="7719120" cy="536972"/>
          </a:xfrm>
        </p:spPr>
        <p:txBody>
          <a:bodyPr/>
          <a:lstStyle/>
          <a:p>
            <a:pPr algn="ctr"/>
            <a:r>
              <a:rPr lang="zh-CN" altLang="en-US" sz="2000" dirty="0">
                <a:solidFill>
                  <a:schemeClr val="tx1"/>
                </a:solidFill>
              </a:rPr>
              <a:t>全国学生资助</a:t>
            </a:r>
            <a:r>
              <a:rPr lang="zh-CN" altLang="en-US" sz="2000" dirty="0" smtClean="0">
                <a:solidFill>
                  <a:schemeClr val="tx1"/>
                </a:solidFill>
              </a:rPr>
              <a:t>管理信息系统中信息的定位和用途</a:t>
            </a:r>
            <a:endParaRPr lang="zh-CN" altLang="en-US" sz="2000" dirty="0">
              <a:solidFill>
                <a:schemeClr val="tx1"/>
              </a:solidFill>
            </a:endParaRPr>
          </a:p>
        </p:txBody>
      </p:sp>
      <p:sp>
        <p:nvSpPr>
          <p:cNvPr id="2" name="TextBox 1"/>
          <p:cNvSpPr txBox="1"/>
          <p:nvPr/>
        </p:nvSpPr>
        <p:spPr>
          <a:xfrm>
            <a:off x="1979712" y="1203598"/>
            <a:ext cx="5976664" cy="2554545"/>
          </a:xfrm>
          <a:prstGeom prst="rect">
            <a:avLst/>
          </a:prstGeom>
          <a:noFill/>
        </p:spPr>
        <p:txBody>
          <a:bodyPr wrap="square" rtlCol="0">
            <a:spAutoFit/>
          </a:bodyPr>
          <a:lstStyle/>
          <a:p>
            <a:r>
              <a:rPr lang="zh-CN" altLang="en-US" sz="2000" dirty="0" smtClean="0"/>
              <a:t>     系统</a:t>
            </a:r>
            <a:r>
              <a:rPr lang="zh-CN" altLang="zh-CN" sz="2000" dirty="0" smtClean="0"/>
              <a:t>信息</a:t>
            </a:r>
            <a:r>
              <a:rPr lang="zh-CN" altLang="en-US" sz="2000" dirty="0" smtClean="0"/>
              <a:t>要充分</a:t>
            </a:r>
            <a:r>
              <a:rPr lang="zh-CN" altLang="zh-CN" sz="2000" dirty="0" smtClean="0"/>
              <a:t>应用</a:t>
            </a:r>
            <a:r>
              <a:rPr lang="zh-CN" altLang="zh-CN" sz="2000" dirty="0" smtClean="0"/>
              <a:t>于</a:t>
            </a:r>
            <a:r>
              <a:rPr lang="zh-CN" altLang="zh-CN" sz="2000" dirty="0"/>
              <a:t>管理、研究、决策和对外发布</a:t>
            </a:r>
            <a:r>
              <a:rPr lang="zh-CN" altLang="zh-CN" sz="2000" dirty="0" smtClean="0"/>
              <a:t>。</a:t>
            </a:r>
            <a:r>
              <a:rPr lang="zh-CN" altLang="en-US" sz="2000" dirty="0" smtClean="0"/>
              <a:t>用途要在以下</a:t>
            </a:r>
            <a:r>
              <a:rPr lang="zh-CN" altLang="en-US" sz="2000" dirty="0" smtClean="0"/>
              <a:t>几个</a:t>
            </a:r>
            <a:r>
              <a:rPr lang="zh-CN" altLang="en-US" sz="2000" dirty="0" smtClean="0"/>
              <a:t>方面体现：</a:t>
            </a:r>
            <a:endParaRPr lang="en-US" altLang="zh-CN" sz="2000" dirty="0" smtClean="0"/>
          </a:p>
          <a:p>
            <a:endParaRPr lang="en-US" altLang="zh-CN" sz="2000" dirty="0" smtClean="0"/>
          </a:p>
          <a:p>
            <a:pPr marL="342900" indent="-342900">
              <a:buFont typeface="Arial" panose="020B0604020202020204" pitchFamily="34" charset="0"/>
              <a:buChar char="•"/>
            </a:pPr>
            <a:r>
              <a:rPr lang="zh-CN" altLang="en-US" sz="2000" dirty="0"/>
              <a:t>预、决算</a:t>
            </a:r>
            <a:r>
              <a:rPr lang="zh-CN" altLang="en-US" sz="2000" dirty="0" smtClean="0"/>
              <a:t>安排</a:t>
            </a:r>
            <a:endParaRPr lang="en-US" altLang="zh-CN" sz="2000" dirty="0" smtClean="0"/>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zh-CN" altLang="en-US" sz="2000" dirty="0"/>
              <a:t>监督</a:t>
            </a:r>
            <a:r>
              <a:rPr lang="zh-CN" altLang="en-US" sz="2000" dirty="0" smtClean="0"/>
              <a:t>检查</a:t>
            </a:r>
            <a:endParaRPr lang="en-US" altLang="zh-CN" sz="2000" dirty="0" smtClean="0"/>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zh-CN" altLang="en-US" sz="2000" dirty="0"/>
              <a:t>共享及个性开发</a:t>
            </a:r>
          </a:p>
        </p:txBody>
      </p:sp>
    </p:spTree>
    <p:extLst>
      <p:ext uri="{BB962C8B-B14F-4D97-AF65-F5344CB8AC3E}">
        <p14:creationId xmlns="" xmlns:p14="http://schemas.microsoft.com/office/powerpoint/2010/main" val="2023382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007TGp_BizGlobe_bl_v3">
  <a:themeElements>
    <a:clrScheme name="Default Design 1">
      <a:dk1>
        <a:srgbClr val="225174"/>
      </a:dk1>
      <a:lt1>
        <a:srgbClr val="FFFFFF"/>
      </a:lt1>
      <a:dk2>
        <a:srgbClr val="2E83B2"/>
      </a:dk2>
      <a:lt2>
        <a:srgbClr val="FFFFE7"/>
      </a:lt2>
      <a:accent1>
        <a:srgbClr val="6699FF"/>
      </a:accent1>
      <a:accent2>
        <a:srgbClr val="33CCCC"/>
      </a:accent2>
      <a:accent3>
        <a:srgbClr val="ADC1D5"/>
      </a:accent3>
      <a:accent4>
        <a:srgbClr val="DADADA"/>
      </a:accent4>
      <a:accent5>
        <a:srgbClr val="B8CAFF"/>
      </a:accent5>
      <a:accent6>
        <a:srgbClr val="2DB9B9"/>
      </a:accent6>
      <a:hlink>
        <a:srgbClr val="FF9999"/>
      </a:hlink>
      <a:folHlink>
        <a:srgbClr val="3366CC"/>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25174"/>
        </a:dk1>
        <a:lt1>
          <a:srgbClr val="FFFFFF"/>
        </a:lt1>
        <a:dk2>
          <a:srgbClr val="2E83B2"/>
        </a:dk2>
        <a:lt2>
          <a:srgbClr val="FFFFE7"/>
        </a:lt2>
        <a:accent1>
          <a:srgbClr val="6699FF"/>
        </a:accent1>
        <a:accent2>
          <a:srgbClr val="33CCCC"/>
        </a:accent2>
        <a:accent3>
          <a:srgbClr val="ADC1D5"/>
        </a:accent3>
        <a:accent4>
          <a:srgbClr val="DADADA"/>
        </a:accent4>
        <a:accent5>
          <a:srgbClr val="B8CAFF"/>
        </a:accent5>
        <a:accent6>
          <a:srgbClr val="2DB9B9"/>
        </a:accent6>
        <a:hlink>
          <a:srgbClr val="FF9999"/>
        </a:hlink>
        <a:folHlink>
          <a:srgbClr val="3366CC"/>
        </a:folHlink>
      </a:clrScheme>
      <a:clrMap bg1="dk2" tx1="lt1" bg2="dk1" tx2="lt2" accent1="accent1" accent2="accent2" accent3="accent3" accent4="accent4" accent5="accent5" accent6="accent6" hlink="hlink" folHlink="folHlink"/>
    </a:extraClrScheme>
    <a:extraClrScheme>
      <a:clrScheme name="Default Design 2">
        <a:dk1>
          <a:srgbClr val="155A81"/>
        </a:dk1>
        <a:lt1>
          <a:srgbClr val="FFFFFF"/>
        </a:lt1>
        <a:dk2>
          <a:srgbClr val="248A9E"/>
        </a:dk2>
        <a:lt2>
          <a:srgbClr val="FFFFE7"/>
        </a:lt2>
        <a:accent1>
          <a:srgbClr val="7BD959"/>
        </a:accent1>
        <a:accent2>
          <a:srgbClr val="3399FF"/>
        </a:accent2>
        <a:accent3>
          <a:srgbClr val="ACC4CC"/>
        </a:accent3>
        <a:accent4>
          <a:srgbClr val="DADADA"/>
        </a:accent4>
        <a:accent5>
          <a:srgbClr val="BFE9B5"/>
        </a:accent5>
        <a:accent6>
          <a:srgbClr val="2D8AE7"/>
        </a:accent6>
        <a:hlink>
          <a:srgbClr val="FFB469"/>
        </a:hlink>
        <a:folHlink>
          <a:srgbClr val="6666FF"/>
        </a:folHlink>
      </a:clrScheme>
      <a:clrMap bg1="dk2" tx1="lt1" bg2="dk1" tx2="lt2" accent1="accent1" accent2="accent2" accent3="accent3" accent4="accent4" accent5="accent5" accent6="accent6" hlink="hlink" folHlink="folHlink"/>
    </a:extraClrScheme>
    <a:extraClrScheme>
      <a:clrScheme name="Default Design 3">
        <a:dk1>
          <a:srgbClr val="0C3258"/>
        </a:dk1>
        <a:lt1>
          <a:srgbClr val="FFFFFF"/>
        </a:lt1>
        <a:dk2>
          <a:srgbClr val="025E7E"/>
        </a:dk2>
        <a:lt2>
          <a:srgbClr val="CCFFFF"/>
        </a:lt2>
        <a:accent1>
          <a:srgbClr val="0066CC"/>
        </a:accent1>
        <a:accent2>
          <a:srgbClr val="99CC00"/>
        </a:accent2>
        <a:accent3>
          <a:srgbClr val="AAB6C0"/>
        </a:accent3>
        <a:accent4>
          <a:srgbClr val="DADADA"/>
        </a:accent4>
        <a:accent5>
          <a:srgbClr val="AAB8E2"/>
        </a:accent5>
        <a:accent6>
          <a:srgbClr val="8AB900"/>
        </a:accent6>
        <a:hlink>
          <a:srgbClr val="9966FF"/>
        </a:hlink>
        <a:folHlink>
          <a:srgbClr val="BD3F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07TGp_BizGlobe_bl_v3">
  <a:themeElements>
    <a:clrScheme name="Default Design 1">
      <a:dk1>
        <a:srgbClr val="225174"/>
      </a:dk1>
      <a:lt1>
        <a:srgbClr val="FFFFFF"/>
      </a:lt1>
      <a:dk2>
        <a:srgbClr val="2E83B2"/>
      </a:dk2>
      <a:lt2>
        <a:srgbClr val="FFFFE7"/>
      </a:lt2>
      <a:accent1>
        <a:srgbClr val="6699FF"/>
      </a:accent1>
      <a:accent2>
        <a:srgbClr val="33CCCC"/>
      </a:accent2>
      <a:accent3>
        <a:srgbClr val="ADC1D5"/>
      </a:accent3>
      <a:accent4>
        <a:srgbClr val="DADADA"/>
      </a:accent4>
      <a:accent5>
        <a:srgbClr val="B8CAFF"/>
      </a:accent5>
      <a:accent6>
        <a:srgbClr val="2DB9B9"/>
      </a:accent6>
      <a:hlink>
        <a:srgbClr val="FF9999"/>
      </a:hlink>
      <a:folHlink>
        <a:srgbClr val="3366CC"/>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25174"/>
        </a:dk1>
        <a:lt1>
          <a:srgbClr val="FFFFFF"/>
        </a:lt1>
        <a:dk2>
          <a:srgbClr val="2E83B2"/>
        </a:dk2>
        <a:lt2>
          <a:srgbClr val="FFFFE7"/>
        </a:lt2>
        <a:accent1>
          <a:srgbClr val="6699FF"/>
        </a:accent1>
        <a:accent2>
          <a:srgbClr val="33CCCC"/>
        </a:accent2>
        <a:accent3>
          <a:srgbClr val="ADC1D5"/>
        </a:accent3>
        <a:accent4>
          <a:srgbClr val="DADADA"/>
        </a:accent4>
        <a:accent5>
          <a:srgbClr val="B8CAFF"/>
        </a:accent5>
        <a:accent6>
          <a:srgbClr val="2DB9B9"/>
        </a:accent6>
        <a:hlink>
          <a:srgbClr val="FF9999"/>
        </a:hlink>
        <a:folHlink>
          <a:srgbClr val="3366CC"/>
        </a:folHlink>
      </a:clrScheme>
      <a:clrMap bg1="dk2" tx1="lt1" bg2="dk1" tx2="lt2" accent1="accent1" accent2="accent2" accent3="accent3" accent4="accent4" accent5="accent5" accent6="accent6" hlink="hlink" folHlink="folHlink"/>
    </a:extraClrScheme>
    <a:extraClrScheme>
      <a:clrScheme name="Default Design 2">
        <a:dk1>
          <a:srgbClr val="155A81"/>
        </a:dk1>
        <a:lt1>
          <a:srgbClr val="FFFFFF"/>
        </a:lt1>
        <a:dk2>
          <a:srgbClr val="248A9E"/>
        </a:dk2>
        <a:lt2>
          <a:srgbClr val="FFFFE7"/>
        </a:lt2>
        <a:accent1>
          <a:srgbClr val="7BD959"/>
        </a:accent1>
        <a:accent2>
          <a:srgbClr val="3399FF"/>
        </a:accent2>
        <a:accent3>
          <a:srgbClr val="ACC4CC"/>
        </a:accent3>
        <a:accent4>
          <a:srgbClr val="DADADA"/>
        </a:accent4>
        <a:accent5>
          <a:srgbClr val="BFE9B5"/>
        </a:accent5>
        <a:accent6>
          <a:srgbClr val="2D8AE7"/>
        </a:accent6>
        <a:hlink>
          <a:srgbClr val="FFB469"/>
        </a:hlink>
        <a:folHlink>
          <a:srgbClr val="6666FF"/>
        </a:folHlink>
      </a:clrScheme>
      <a:clrMap bg1="dk2" tx1="lt1" bg2="dk1" tx2="lt2" accent1="accent1" accent2="accent2" accent3="accent3" accent4="accent4" accent5="accent5" accent6="accent6" hlink="hlink" folHlink="folHlink"/>
    </a:extraClrScheme>
    <a:extraClrScheme>
      <a:clrScheme name="Default Design 3">
        <a:dk1>
          <a:srgbClr val="0C3258"/>
        </a:dk1>
        <a:lt1>
          <a:srgbClr val="FFFFFF"/>
        </a:lt1>
        <a:dk2>
          <a:srgbClr val="025E7E"/>
        </a:dk2>
        <a:lt2>
          <a:srgbClr val="CCFFFF"/>
        </a:lt2>
        <a:accent1>
          <a:srgbClr val="0066CC"/>
        </a:accent1>
        <a:accent2>
          <a:srgbClr val="99CC00"/>
        </a:accent2>
        <a:accent3>
          <a:srgbClr val="AAB6C0"/>
        </a:accent3>
        <a:accent4>
          <a:srgbClr val="DADADA"/>
        </a:accent4>
        <a:accent5>
          <a:srgbClr val="AAB8E2"/>
        </a:accent5>
        <a:accent6>
          <a:srgbClr val="8AB900"/>
        </a:accent6>
        <a:hlink>
          <a:srgbClr val="9966FF"/>
        </a:hlink>
        <a:folHlink>
          <a:srgbClr val="BD3F7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4648</TotalTime>
  <Words>1332</Words>
  <Application>Microsoft Office PowerPoint</Application>
  <PresentationFormat>全屏显示(16:9)</PresentationFormat>
  <Paragraphs>227</Paragraphs>
  <Slides>27</Slides>
  <Notes>12</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27</vt:i4>
      </vt:variant>
    </vt:vector>
  </HeadingPairs>
  <TitlesOfParts>
    <vt:vector size="30" baseType="lpstr">
      <vt:lpstr>007TGp_BizGlobe_bl_v3</vt:lpstr>
      <vt:lpstr>1_007TGp_BizGlobe_bl_v3</vt:lpstr>
      <vt:lpstr>Visio</vt:lpstr>
      <vt:lpstr>幻灯片 1</vt:lpstr>
      <vt:lpstr>提 纲</vt:lpstr>
      <vt:lpstr>幻灯片 3</vt:lpstr>
      <vt:lpstr>全国学生资助管理信息系统使用情况</vt:lpstr>
      <vt:lpstr>全国学生资助管理信息系统使用情况</vt:lpstr>
      <vt:lpstr>用好全国系统的积极因素</vt:lpstr>
      <vt:lpstr>幻灯片 7</vt:lpstr>
      <vt:lpstr>全国学生资助管理信息系统中信息的定位和用途</vt:lpstr>
      <vt:lpstr>全国学生资助管理信息系统中信息的定位和用途</vt:lpstr>
      <vt:lpstr>全国学生资助管理信息系统的信息流构架</vt:lpstr>
      <vt:lpstr>全国学生资助管理信息系统的信息流构架</vt:lpstr>
      <vt:lpstr>解决问题的思路</vt:lpstr>
      <vt:lpstr>解决问题的思路</vt:lpstr>
      <vt:lpstr>幻灯片 14</vt:lpstr>
      <vt:lpstr>精准定位建档立卡学生</vt:lpstr>
      <vt:lpstr>精准定位建档立卡学生</vt:lpstr>
      <vt:lpstr>集中发放过程中的信息流</vt:lpstr>
      <vt:lpstr>集中发放过程中的信息流</vt:lpstr>
      <vt:lpstr>如何使用集中发放结果</vt:lpstr>
      <vt:lpstr>河南省学生资助监管面部识别系统</vt:lpstr>
      <vt:lpstr>河南省学生资助监管面部识别系统</vt:lpstr>
      <vt:lpstr>河南省学生资助监管面部识别系统</vt:lpstr>
      <vt:lpstr>河南省学生资助监管面部识别系统</vt:lpstr>
      <vt:lpstr>河南省学生资助监管面部识别系统</vt:lpstr>
      <vt:lpstr>河南省学生资助监管面部识别系统</vt:lpstr>
      <vt:lpstr>信息化管理手段的优劣评判标准</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河南省学生资助管理中心</dc:title>
  <dc:creator>admin</dc:creator>
  <cp:lastModifiedBy>LDPY</cp:lastModifiedBy>
  <cp:revision>97</cp:revision>
  <dcterms:created xsi:type="dcterms:W3CDTF">2015-06-01T07:59:04Z</dcterms:created>
  <dcterms:modified xsi:type="dcterms:W3CDTF">2017-08-28T12:09:20Z</dcterms:modified>
</cp:coreProperties>
</file>