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94" r:id="rId2"/>
    <p:sldId id="324" r:id="rId3"/>
    <p:sldId id="307" r:id="rId4"/>
    <p:sldId id="325" r:id="rId5"/>
    <p:sldId id="336" r:id="rId6"/>
    <p:sldId id="338" r:id="rId7"/>
    <p:sldId id="326" r:id="rId8"/>
    <p:sldId id="339" r:id="rId9"/>
    <p:sldId id="335" r:id="rId10"/>
    <p:sldId id="340" r:id="rId11"/>
    <p:sldId id="328" r:id="rId12"/>
    <p:sldId id="341" r:id="rId13"/>
    <p:sldId id="334" r:id="rId14"/>
    <p:sldId id="323" r:id="rId15"/>
    <p:sldId id="330" r:id="rId16"/>
    <p:sldId id="331" r:id="rId17"/>
    <p:sldId id="333" r:id="rId18"/>
  </p:sldIdLst>
  <p:sldSz cx="9144000" cy="5143500" type="screen16x9"/>
  <p:notesSz cx="6858000" cy="9144000"/>
  <p:embeddedFontLst>
    <p:embeddedFont>
      <p:font typeface="微软雅黑" panose="020B0503020204020204" pitchFamily="34" charset="-122"/>
      <p:regular r:id="rId21"/>
      <p:bold r:id="rId22"/>
    </p:embeddedFont>
    <p:embeddedFont>
      <p:font typeface="仿宋" panose="02010609060101010101" pitchFamily="49" charset="-122"/>
      <p:regular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1000"/>
    <a:srgbClr val="80C535"/>
    <a:srgbClr val="FF2811"/>
    <a:srgbClr val="FF513F"/>
    <a:srgbClr val="FF6B5B"/>
    <a:srgbClr val="FF4A37"/>
    <a:srgbClr val="FF7F71"/>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64717" autoAdjust="0"/>
  </p:normalViewPr>
  <p:slideViewPr>
    <p:cSldViewPr>
      <p:cViewPr varScale="1">
        <p:scale>
          <a:sx n="62" d="100"/>
          <a:sy n="62" d="100"/>
        </p:scale>
        <p:origin x="1626" y="6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64" d="100"/>
          <a:sy n="64" d="100"/>
        </p:scale>
        <p:origin x="-331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A2C31-7FB1-4285-B0D8-23F5A700BDB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2F5EFBB7-9D4E-44A6-9575-1E83EB3FC94B}">
      <dgm:prSet custT="1"/>
      <dgm:spPr>
        <a:solidFill>
          <a:srgbClr val="C00000"/>
        </a:solidFill>
      </dgm:spPr>
      <dgm:t>
        <a:bodyPr/>
        <a:lstStyle/>
        <a:p>
          <a:pPr rtl="0"/>
          <a:r>
            <a:rPr lang="zh-CN" altLang="en-US" sz="2000" b="1" dirty="0" smtClean="0"/>
            <a:t>建立</a:t>
          </a:r>
          <a:endParaRPr lang="en-US" altLang="zh-CN" sz="2000" b="1" dirty="0" smtClean="0"/>
        </a:p>
        <a:p>
          <a:pPr rtl="0"/>
          <a:r>
            <a:rPr lang="zh-CN" altLang="en-US" sz="2000" b="1" dirty="0" smtClean="0"/>
            <a:t>五个机制</a:t>
          </a:r>
          <a:endParaRPr lang="zh-CN" altLang="en-US" sz="2000" b="1" dirty="0"/>
        </a:p>
      </dgm:t>
    </dgm:pt>
    <dgm:pt modelId="{3E42699B-5D18-44EE-9812-BE6CA5BE8933}" type="parTrans" cxnId="{24B40501-D335-4798-8D76-BE66AD84CF21}">
      <dgm:prSet/>
      <dgm:spPr/>
      <dgm:t>
        <a:bodyPr/>
        <a:lstStyle/>
        <a:p>
          <a:endParaRPr lang="zh-CN" altLang="en-US" sz="2000"/>
        </a:p>
      </dgm:t>
    </dgm:pt>
    <dgm:pt modelId="{D286FE74-6722-4035-AF58-3792481B9570}" type="sibTrans" cxnId="{24B40501-D335-4798-8D76-BE66AD84CF21}">
      <dgm:prSet/>
      <dgm:spPr/>
      <dgm:t>
        <a:bodyPr/>
        <a:lstStyle/>
        <a:p>
          <a:endParaRPr lang="zh-CN" altLang="en-US" sz="2000"/>
        </a:p>
      </dgm:t>
    </dgm:pt>
    <dgm:pt modelId="{30BCCF1D-15A8-496F-B119-2A6B1A2FAD86}">
      <dgm:prSet custT="1"/>
      <dgm:spPr/>
      <dgm:t>
        <a:bodyPr/>
        <a:lstStyle/>
        <a:p>
          <a:pPr rtl="0"/>
          <a:r>
            <a:rPr lang="zh-CN" altLang="en-US" sz="1800" b="0" dirty="0" smtClean="0"/>
            <a:t>系统应用推广的工作机制</a:t>
          </a:r>
          <a:endParaRPr lang="zh-CN" altLang="en-US" sz="1800" b="0" dirty="0"/>
        </a:p>
      </dgm:t>
    </dgm:pt>
    <dgm:pt modelId="{4C0DCC18-CD98-485F-90F6-FC94DA989D0C}" type="parTrans" cxnId="{29FD5944-2E25-41CB-8B31-12A228C9B795}">
      <dgm:prSet/>
      <dgm:spPr/>
      <dgm:t>
        <a:bodyPr/>
        <a:lstStyle/>
        <a:p>
          <a:endParaRPr lang="zh-CN" altLang="en-US" sz="2000"/>
        </a:p>
      </dgm:t>
    </dgm:pt>
    <dgm:pt modelId="{19F315B0-9F87-4778-BA69-FA0A6F5B1FB5}" type="sibTrans" cxnId="{29FD5944-2E25-41CB-8B31-12A228C9B795}">
      <dgm:prSet/>
      <dgm:spPr/>
      <dgm:t>
        <a:bodyPr/>
        <a:lstStyle/>
        <a:p>
          <a:endParaRPr lang="zh-CN" altLang="en-US" sz="2000"/>
        </a:p>
      </dgm:t>
    </dgm:pt>
    <dgm:pt modelId="{202A4CF0-4157-4E34-8989-0502E37B5551}">
      <dgm:prSet custT="1"/>
      <dgm:spPr/>
      <dgm:t>
        <a:bodyPr/>
        <a:lstStyle/>
        <a:p>
          <a:pPr rtl="0"/>
          <a:r>
            <a:rPr lang="zh-CN" altLang="en-US" sz="1800" b="0" dirty="0" smtClean="0"/>
            <a:t>学籍和资助共同参与的培训机制</a:t>
          </a:r>
          <a:endParaRPr lang="zh-CN" altLang="en-US" sz="1800" b="0" dirty="0"/>
        </a:p>
      </dgm:t>
    </dgm:pt>
    <dgm:pt modelId="{A1E49BE4-5C63-4D97-B5DC-0CB4A3D64681}" type="parTrans" cxnId="{B1640C9E-8B8B-4551-BF60-2A6B2D56AAB3}">
      <dgm:prSet/>
      <dgm:spPr/>
      <dgm:t>
        <a:bodyPr/>
        <a:lstStyle/>
        <a:p>
          <a:endParaRPr lang="zh-CN" altLang="en-US" sz="2000"/>
        </a:p>
      </dgm:t>
    </dgm:pt>
    <dgm:pt modelId="{589B5328-12AF-4E35-A317-D54E5F6B2872}" type="sibTrans" cxnId="{B1640C9E-8B8B-4551-BF60-2A6B2D56AAB3}">
      <dgm:prSet/>
      <dgm:spPr/>
      <dgm:t>
        <a:bodyPr/>
        <a:lstStyle/>
        <a:p>
          <a:endParaRPr lang="zh-CN" altLang="en-US" sz="2000"/>
        </a:p>
      </dgm:t>
    </dgm:pt>
    <dgm:pt modelId="{E9E9AFBF-1380-41AB-A596-FFF971A5BE78}">
      <dgm:prSet custT="1"/>
      <dgm:spPr/>
      <dgm:t>
        <a:bodyPr/>
        <a:lstStyle/>
        <a:p>
          <a:pPr rtl="0"/>
          <a:r>
            <a:rPr lang="zh-CN" altLang="en-US" sz="1800" b="0" dirty="0" smtClean="0"/>
            <a:t>浙江特色应用的建设机制</a:t>
          </a:r>
          <a:endParaRPr lang="zh-CN" altLang="en-US" sz="1800" b="0" dirty="0"/>
        </a:p>
      </dgm:t>
    </dgm:pt>
    <dgm:pt modelId="{BB8730B4-6851-4BE0-86CE-AFE704056CAE}" type="parTrans" cxnId="{A20521E6-F632-4ED7-A21F-28BCC0B79146}">
      <dgm:prSet/>
      <dgm:spPr/>
      <dgm:t>
        <a:bodyPr/>
        <a:lstStyle/>
        <a:p>
          <a:endParaRPr lang="zh-CN" altLang="en-US" sz="2000"/>
        </a:p>
      </dgm:t>
    </dgm:pt>
    <dgm:pt modelId="{3F445942-BFBA-4294-9B06-3389A948B419}" type="sibTrans" cxnId="{A20521E6-F632-4ED7-A21F-28BCC0B79146}">
      <dgm:prSet/>
      <dgm:spPr/>
      <dgm:t>
        <a:bodyPr/>
        <a:lstStyle/>
        <a:p>
          <a:endParaRPr lang="zh-CN" altLang="en-US" sz="2000"/>
        </a:p>
      </dgm:t>
    </dgm:pt>
    <dgm:pt modelId="{4A0E9D33-4271-49A4-9BA2-FB55D43A8038}">
      <dgm:prSet custT="1"/>
      <dgm:spPr/>
      <dgm:t>
        <a:bodyPr/>
        <a:lstStyle/>
        <a:p>
          <a:pPr rtl="0"/>
          <a:r>
            <a:rPr lang="zh-CN" altLang="en-US" sz="1800" b="0" dirty="0" smtClean="0"/>
            <a:t>稳定持续运行的管理机制</a:t>
          </a:r>
          <a:endParaRPr lang="zh-CN" altLang="en-US" sz="1800" b="0" dirty="0"/>
        </a:p>
      </dgm:t>
    </dgm:pt>
    <dgm:pt modelId="{CB2CA554-829C-4C17-A15F-0FD565C3EA67}" type="parTrans" cxnId="{C164BC4F-8DA3-4033-BD07-79CA51F74836}">
      <dgm:prSet/>
      <dgm:spPr/>
      <dgm:t>
        <a:bodyPr/>
        <a:lstStyle/>
        <a:p>
          <a:endParaRPr lang="zh-CN" altLang="en-US" sz="2000"/>
        </a:p>
      </dgm:t>
    </dgm:pt>
    <dgm:pt modelId="{13B765E7-49D5-4BD7-8F49-86075B0DD01A}" type="sibTrans" cxnId="{C164BC4F-8DA3-4033-BD07-79CA51F74836}">
      <dgm:prSet/>
      <dgm:spPr/>
      <dgm:t>
        <a:bodyPr/>
        <a:lstStyle/>
        <a:p>
          <a:endParaRPr lang="zh-CN" altLang="en-US" sz="2000"/>
        </a:p>
      </dgm:t>
    </dgm:pt>
    <dgm:pt modelId="{B872CEC8-00B8-4513-BF9C-779C8B394D90}">
      <dgm:prSet custT="1"/>
      <dgm:spPr/>
      <dgm:t>
        <a:bodyPr/>
        <a:lstStyle/>
        <a:p>
          <a:pPr rtl="0"/>
          <a:r>
            <a:rPr lang="zh-CN" altLang="en-US" sz="1800" b="0" dirty="0" smtClean="0"/>
            <a:t>健全信息安全的保障机制</a:t>
          </a:r>
          <a:endParaRPr lang="zh-CN" altLang="en-US" sz="1800" b="0" dirty="0"/>
        </a:p>
      </dgm:t>
    </dgm:pt>
    <dgm:pt modelId="{1F43439E-71A6-4B6F-9BC1-55FA3FC635CF}" type="parTrans" cxnId="{886E467A-9DA5-40D7-A0D5-9373DDC19CF4}">
      <dgm:prSet/>
      <dgm:spPr/>
      <dgm:t>
        <a:bodyPr/>
        <a:lstStyle/>
        <a:p>
          <a:endParaRPr lang="zh-CN" altLang="en-US" sz="2000"/>
        </a:p>
      </dgm:t>
    </dgm:pt>
    <dgm:pt modelId="{E929B9C7-7C49-4AEB-8BDB-3DEF5A859B6F}" type="sibTrans" cxnId="{886E467A-9DA5-40D7-A0D5-9373DDC19CF4}">
      <dgm:prSet/>
      <dgm:spPr/>
      <dgm:t>
        <a:bodyPr/>
        <a:lstStyle/>
        <a:p>
          <a:endParaRPr lang="zh-CN" altLang="en-US" sz="2000"/>
        </a:p>
      </dgm:t>
    </dgm:pt>
    <dgm:pt modelId="{0D0B20DD-1199-4D7B-B268-1F68594B3757}" type="pres">
      <dgm:prSet presAssocID="{D66A2C31-7FB1-4285-B0D8-23F5A700BDBC}" presName="cycle" presStyleCnt="0">
        <dgm:presLayoutVars>
          <dgm:chMax val="1"/>
          <dgm:dir/>
          <dgm:animLvl val="ctr"/>
          <dgm:resizeHandles val="exact"/>
        </dgm:presLayoutVars>
      </dgm:prSet>
      <dgm:spPr/>
      <dgm:t>
        <a:bodyPr/>
        <a:lstStyle/>
        <a:p>
          <a:endParaRPr lang="zh-CN" altLang="en-US"/>
        </a:p>
      </dgm:t>
    </dgm:pt>
    <dgm:pt modelId="{E52C14E8-3CA9-4B06-90AA-4928746C3EEE}" type="pres">
      <dgm:prSet presAssocID="{2F5EFBB7-9D4E-44A6-9575-1E83EB3FC94B}" presName="centerShape" presStyleLbl="node0" presStyleIdx="0" presStyleCnt="1" custScaleX="115308" custScaleY="115308"/>
      <dgm:spPr/>
      <dgm:t>
        <a:bodyPr/>
        <a:lstStyle/>
        <a:p>
          <a:endParaRPr lang="zh-CN" altLang="en-US"/>
        </a:p>
      </dgm:t>
    </dgm:pt>
    <dgm:pt modelId="{1D347129-C1D2-4997-8EAF-7E0BA7442A2C}" type="pres">
      <dgm:prSet presAssocID="{4C0DCC18-CD98-485F-90F6-FC94DA989D0C}" presName="parTrans" presStyleLbl="bgSibTrans2D1" presStyleIdx="0" presStyleCnt="5"/>
      <dgm:spPr/>
      <dgm:t>
        <a:bodyPr/>
        <a:lstStyle/>
        <a:p>
          <a:endParaRPr lang="zh-CN" altLang="en-US"/>
        </a:p>
      </dgm:t>
    </dgm:pt>
    <dgm:pt modelId="{17946C1C-CA56-471E-8BD8-9FB79AE62391}" type="pres">
      <dgm:prSet presAssocID="{30BCCF1D-15A8-496F-B119-2A6B1A2FAD86}" presName="node" presStyleLbl="node1" presStyleIdx="0" presStyleCnt="5" custScaleX="127002" custScaleY="81841" custRadScaleRad="110757">
        <dgm:presLayoutVars>
          <dgm:bulletEnabled val="1"/>
        </dgm:presLayoutVars>
      </dgm:prSet>
      <dgm:spPr/>
      <dgm:t>
        <a:bodyPr/>
        <a:lstStyle/>
        <a:p>
          <a:endParaRPr lang="zh-CN" altLang="en-US"/>
        </a:p>
      </dgm:t>
    </dgm:pt>
    <dgm:pt modelId="{EB25E7F5-F888-41C7-9EA7-BA661E73DD1C}" type="pres">
      <dgm:prSet presAssocID="{A1E49BE4-5C63-4D97-B5DC-0CB4A3D64681}" presName="parTrans" presStyleLbl="bgSibTrans2D1" presStyleIdx="1" presStyleCnt="5"/>
      <dgm:spPr/>
      <dgm:t>
        <a:bodyPr/>
        <a:lstStyle/>
        <a:p>
          <a:endParaRPr lang="zh-CN" altLang="en-US"/>
        </a:p>
      </dgm:t>
    </dgm:pt>
    <dgm:pt modelId="{BF09E352-7A34-4B6A-BF2E-5B47A8BEA28A}" type="pres">
      <dgm:prSet presAssocID="{202A4CF0-4157-4E34-8989-0502E37B5551}" presName="node" presStyleLbl="node1" presStyleIdx="1" presStyleCnt="5" custScaleX="127002" custScaleY="81841" custRadScaleRad="119309" custRadScaleInc="-26296">
        <dgm:presLayoutVars>
          <dgm:bulletEnabled val="1"/>
        </dgm:presLayoutVars>
      </dgm:prSet>
      <dgm:spPr/>
      <dgm:t>
        <a:bodyPr/>
        <a:lstStyle/>
        <a:p>
          <a:endParaRPr lang="zh-CN" altLang="en-US"/>
        </a:p>
      </dgm:t>
    </dgm:pt>
    <dgm:pt modelId="{2C0CBA00-7213-4DAC-9A68-37A8D87CB9E7}" type="pres">
      <dgm:prSet presAssocID="{BB8730B4-6851-4BE0-86CE-AFE704056CAE}" presName="parTrans" presStyleLbl="bgSibTrans2D1" presStyleIdx="2" presStyleCnt="5"/>
      <dgm:spPr/>
      <dgm:t>
        <a:bodyPr/>
        <a:lstStyle/>
        <a:p>
          <a:endParaRPr lang="zh-CN" altLang="en-US"/>
        </a:p>
      </dgm:t>
    </dgm:pt>
    <dgm:pt modelId="{0E87CE82-1FFA-40B7-99EF-5CCE9BE6F457}" type="pres">
      <dgm:prSet presAssocID="{E9E9AFBF-1380-41AB-A596-FFF971A5BE78}" presName="node" presStyleLbl="node1" presStyleIdx="2" presStyleCnt="5" custScaleX="127002" custScaleY="81841" custRadScaleRad="99441" custRadScaleInc="4013">
        <dgm:presLayoutVars>
          <dgm:bulletEnabled val="1"/>
        </dgm:presLayoutVars>
      </dgm:prSet>
      <dgm:spPr/>
      <dgm:t>
        <a:bodyPr/>
        <a:lstStyle/>
        <a:p>
          <a:endParaRPr lang="zh-CN" altLang="en-US"/>
        </a:p>
      </dgm:t>
    </dgm:pt>
    <dgm:pt modelId="{534445C9-23ED-443D-9754-A8BD52FEE3DE}" type="pres">
      <dgm:prSet presAssocID="{CB2CA554-829C-4C17-A15F-0FD565C3EA67}" presName="parTrans" presStyleLbl="bgSibTrans2D1" presStyleIdx="3" presStyleCnt="5"/>
      <dgm:spPr/>
      <dgm:t>
        <a:bodyPr/>
        <a:lstStyle/>
        <a:p>
          <a:endParaRPr lang="zh-CN" altLang="en-US"/>
        </a:p>
      </dgm:t>
    </dgm:pt>
    <dgm:pt modelId="{0264F99F-9D68-46A5-88A9-8A6012A2D135}" type="pres">
      <dgm:prSet presAssocID="{4A0E9D33-4271-49A4-9BA2-FB55D43A8038}" presName="node" presStyleLbl="node1" presStyleIdx="3" presStyleCnt="5" custScaleX="127002" custScaleY="81841" custRadScaleRad="121688" custRadScaleInc="28507">
        <dgm:presLayoutVars>
          <dgm:bulletEnabled val="1"/>
        </dgm:presLayoutVars>
      </dgm:prSet>
      <dgm:spPr/>
      <dgm:t>
        <a:bodyPr/>
        <a:lstStyle/>
        <a:p>
          <a:endParaRPr lang="zh-CN" altLang="en-US"/>
        </a:p>
      </dgm:t>
    </dgm:pt>
    <dgm:pt modelId="{B37C39C4-8292-43EF-B163-567CBE3EBD84}" type="pres">
      <dgm:prSet presAssocID="{1F43439E-71A6-4B6F-9BC1-55FA3FC635CF}" presName="parTrans" presStyleLbl="bgSibTrans2D1" presStyleIdx="4" presStyleCnt="5"/>
      <dgm:spPr/>
      <dgm:t>
        <a:bodyPr/>
        <a:lstStyle/>
        <a:p>
          <a:endParaRPr lang="zh-CN" altLang="en-US"/>
        </a:p>
      </dgm:t>
    </dgm:pt>
    <dgm:pt modelId="{1381FC3E-C557-4832-92AE-28683708DEAB}" type="pres">
      <dgm:prSet presAssocID="{B872CEC8-00B8-4513-BF9C-779C8B394D90}" presName="node" presStyleLbl="node1" presStyleIdx="4" presStyleCnt="5" custScaleX="127002" custScaleY="81841" custRadScaleRad="119777">
        <dgm:presLayoutVars>
          <dgm:bulletEnabled val="1"/>
        </dgm:presLayoutVars>
      </dgm:prSet>
      <dgm:spPr/>
      <dgm:t>
        <a:bodyPr/>
        <a:lstStyle/>
        <a:p>
          <a:endParaRPr lang="zh-CN" altLang="en-US"/>
        </a:p>
      </dgm:t>
    </dgm:pt>
  </dgm:ptLst>
  <dgm:cxnLst>
    <dgm:cxn modelId="{495A1C43-6082-48F2-9237-3E5158BB13F2}" type="presOf" srcId="{30BCCF1D-15A8-496F-B119-2A6B1A2FAD86}" destId="{17946C1C-CA56-471E-8BD8-9FB79AE62391}" srcOrd="0" destOrd="0" presId="urn:microsoft.com/office/officeart/2005/8/layout/radial4"/>
    <dgm:cxn modelId="{DD92ACF0-98FF-453E-9A07-EBBE271386F9}" type="presOf" srcId="{D66A2C31-7FB1-4285-B0D8-23F5A700BDBC}" destId="{0D0B20DD-1199-4D7B-B268-1F68594B3757}" srcOrd="0" destOrd="0" presId="urn:microsoft.com/office/officeart/2005/8/layout/radial4"/>
    <dgm:cxn modelId="{109B9CFE-3985-4987-8214-A893BB91C6F6}" type="presOf" srcId="{202A4CF0-4157-4E34-8989-0502E37B5551}" destId="{BF09E352-7A34-4B6A-BF2E-5B47A8BEA28A}" srcOrd="0" destOrd="0" presId="urn:microsoft.com/office/officeart/2005/8/layout/radial4"/>
    <dgm:cxn modelId="{3A19BFC0-256A-419B-B02B-85B8D0C827FC}" type="presOf" srcId="{1F43439E-71A6-4B6F-9BC1-55FA3FC635CF}" destId="{B37C39C4-8292-43EF-B163-567CBE3EBD84}" srcOrd="0" destOrd="0" presId="urn:microsoft.com/office/officeart/2005/8/layout/radial4"/>
    <dgm:cxn modelId="{A20521E6-F632-4ED7-A21F-28BCC0B79146}" srcId="{2F5EFBB7-9D4E-44A6-9575-1E83EB3FC94B}" destId="{E9E9AFBF-1380-41AB-A596-FFF971A5BE78}" srcOrd="2" destOrd="0" parTransId="{BB8730B4-6851-4BE0-86CE-AFE704056CAE}" sibTransId="{3F445942-BFBA-4294-9B06-3389A948B419}"/>
    <dgm:cxn modelId="{30B68CF7-6AFB-4073-946F-DB70B67C6AD4}" type="presOf" srcId="{E9E9AFBF-1380-41AB-A596-FFF971A5BE78}" destId="{0E87CE82-1FFA-40B7-99EF-5CCE9BE6F457}" srcOrd="0" destOrd="0" presId="urn:microsoft.com/office/officeart/2005/8/layout/radial4"/>
    <dgm:cxn modelId="{29FD5944-2E25-41CB-8B31-12A228C9B795}" srcId="{2F5EFBB7-9D4E-44A6-9575-1E83EB3FC94B}" destId="{30BCCF1D-15A8-496F-B119-2A6B1A2FAD86}" srcOrd="0" destOrd="0" parTransId="{4C0DCC18-CD98-485F-90F6-FC94DA989D0C}" sibTransId="{19F315B0-9F87-4778-BA69-FA0A6F5B1FB5}"/>
    <dgm:cxn modelId="{C164BC4F-8DA3-4033-BD07-79CA51F74836}" srcId="{2F5EFBB7-9D4E-44A6-9575-1E83EB3FC94B}" destId="{4A0E9D33-4271-49A4-9BA2-FB55D43A8038}" srcOrd="3" destOrd="0" parTransId="{CB2CA554-829C-4C17-A15F-0FD565C3EA67}" sibTransId="{13B765E7-49D5-4BD7-8F49-86075B0DD01A}"/>
    <dgm:cxn modelId="{B1640C9E-8B8B-4551-BF60-2A6B2D56AAB3}" srcId="{2F5EFBB7-9D4E-44A6-9575-1E83EB3FC94B}" destId="{202A4CF0-4157-4E34-8989-0502E37B5551}" srcOrd="1" destOrd="0" parTransId="{A1E49BE4-5C63-4D97-B5DC-0CB4A3D64681}" sibTransId="{589B5328-12AF-4E35-A317-D54E5F6B2872}"/>
    <dgm:cxn modelId="{886E467A-9DA5-40D7-A0D5-9373DDC19CF4}" srcId="{2F5EFBB7-9D4E-44A6-9575-1E83EB3FC94B}" destId="{B872CEC8-00B8-4513-BF9C-779C8B394D90}" srcOrd="4" destOrd="0" parTransId="{1F43439E-71A6-4B6F-9BC1-55FA3FC635CF}" sibTransId="{E929B9C7-7C49-4AEB-8BDB-3DEF5A859B6F}"/>
    <dgm:cxn modelId="{8044381B-F366-48FD-935A-BD11E665479E}" type="presOf" srcId="{A1E49BE4-5C63-4D97-B5DC-0CB4A3D64681}" destId="{EB25E7F5-F888-41C7-9EA7-BA661E73DD1C}" srcOrd="0" destOrd="0" presId="urn:microsoft.com/office/officeart/2005/8/layout/radial4"/>
    <dgm:cxn modelId="{E33657AB-AB9A-4AC4-84A2-E07A76037CA6}" type="presOf" srcId="{2F5EFBB7-9D4E-44A6-9575-1E83EB3FC94B}" destId="{E52C14E8-3CA9-4B06-90AA-4928746C3EEE}" srcOrd="0" destOrd="0" presId="urn:microsoft.com/office/officeart/2005/8/layout/radial4"/>
    <dgm:cxn modelId="{24B40501-D335-4798-8D76-BE66AD84CF21}" srcId="{D66A2C31-7FB1-4285-B0D8-23F5A700BDBC}" destId="{2F5EFBB7-9D4E-44A6-9575-1E83EB3FC94B}" srcOrd="0" destOrd="0" parTransId="{3E42699B-5D18-44EE-9812-BE6CA5BE8933}" sibTransId="{D286FE74-6722-4035-AF58-3792481B9570}"/>
    <dgm:cxn modelId="{327D1B22-133D-4505-B942-F100B0D6CE94}" type="presOf" srcId="{B872CEC8-00B8-4513-BF9C-779C8B394D90}" destId="{1381FC3E-C557-4832-92AE-28683708DEAB}" srcOrd="0" destOrd="0" presId="urn:microsoft.com/office/officeart/2005/8/layout/radial4"/>
    <dgm:cxn modelId="{DDBBEAC0-A8CB-4737-9525-E416B4C25524}" type="presOf" srcId="{BB8730B4-6851-4BE0-86CE-AFE704056CAE}" destId="{2C0CBA00-7213-4DAC-9A68-37A8D87CB9E7}" srcOrd="0" destOrd="0" presId="urn:microsoft.com/office/officeart/2005/8/layout/radial4"/>
    <dgm:cxn modelId="{CE34B5A3-7A2F-4416-913B-DF3E9CFFD8E6}" type="presOf" srcId="{4C0DCC18-CD98-485F-90F6-FC94DA989D0C}" destId="{1D347129-C1D2-4997-8EAF-7E0BA7442A2C}" srcOrd="0" destOrd="0" presId="urn:microsoft.com/office/officeart/2005/8/layout/radial4"/>
    <dgm:cxn modelId="{E3E33B4B-CAEE-4633-A443-43AB661F0AFF}" type="presOf" srcId="{4A0E9D33-4271-49A4-9BA2-FB55D43A8038}" destId="{0264F99F-9D68-46A5-88A9-8A6012A2D135}" srcOrd="0" destOrd="0" presId="urn:microsoft.com/office/officeart/2005/8/layout/radial4"/>
    <dgm:cxn modelId="{6CB49EC9-3B7C-42AF-9206-62EF8B8044FB}" type="presOf" srcId="{CB2CA554-829C-4C17-A15F-0FD565C3EA67}" destId="{534445C9-23ED-443D-9754-A8BD52FEE3DE}" srcOrd="0" destOrd="0" presId="urn:microsoft.com/office/officeart/2005/8/layout/radial4"/>
    <dgm:cxn modelId="{08FDD5E8-9971-4188-B5F5-164AB8AC7E5B}" type="presParOf" srcId="{0D0B20DD-1199-4D7B-B268-1F68594B3757}" destId="{E52C14E8-3CA9-4B06-90AA-4928746C3EEE}" srcOrd="0" destOrd="0" presId="urn:microsoft.com/office/officeart/2005/8/layout/radial4"/>
    <dgm:cxn modelId="{F9F1FB92-1271-47EE-BDC2-4D4533FD337D}" type="presParOf" srcId="{0D0B20DD-1199-4D7B-B268-1F68594B3757}" destId="{1D347129-C1D2-4997-8EAF-7E0BA7442A2C}" srcOrd="1" destOrd="0" presId="urn:microsoft.com/office/officeart/2005/8/layout/radial4"/>
    <dgm:cxn modelId="{8628215E-CFA5-447D-A179-20EB8FCE8C66}" type="presParOf" srcId="{0D0B20DD-1199-4D7B-B268-1F68594B3757}" destId="{17946C1C-CA56-471E-8BD8-9FB79AE62391}" srcOrd="2" destOrd="0" presId="urn:microsoft.com/office/officeart/2005/8/layout/radial4"/>
    <dgm:cxn modelId="{921B2DC3-DB05-4F94-BE70-50F5DBBDD778}" type="presParOf" srcId="{0D0B20DD-1199-4D7B-B268-1F68594B3757}" destId="{EB25E7F5-F888-41C7-9EA7-BA661E73DD1C}" srcOrd="3" destOrd="0" presId="urn:microsoft.com/office/officeart/2005/8/layout/radial4"/>
    <dgm:cxn modelId="{DE599D6E-FD57-4F8A-B221-E9D219F762EF}" type="presParOf" srcId="{0D0B20DD-1199-4D7B-B268-1F68594B3757}" destId="{BF09E352-7A34-4B6A-BF2E-5B47A8BEA28A}" srcOrd="4" destOrd="0" presId="urn:microsoft.com/office/officeart/2005/8/layout/radial4"/>
    <dgm:cxn modelId="{9E674AF6-8357-4950-8CA3-7C24B44C4165}" type="presParOf" srcId="{0D0B20DD-1199-4D7B-B268-1F68594B3757}" destId="{2C0CBA00-7213-4DAC-9A68-37A8D87CB9E7}" srcOrd="5" destOrd="0" presId="urn:microsoft.com/office/officeart/2005/8/layout/radial4"/>
    <dgm:cxn modelId="{BD70A100-E399-42BF-A2DE-4DE6A6F4A22D}" type="presParOf" srcId="{0D0B20DD-1199-4D7B-B268-1F68594B3757}" destId="{0E87CE82-1FFA-40B7-99EF-5CCE9BE6F457}" srcOrd="6" destOrd="0" presId="urn:microsoft.com/office/officeart/2005/8/layout/radial4"/>
    <dgm:cxn modelId="{4993856A-BED9-4680-BE30-AA33C6470DFD}" type="presParOf" srcId="{0D0B20DD-1199-4D7B-B268-1F68594B3757}" destId="{534445C9-23ED-443D-9754-A8BD52FEE3DE}" srcOrd="7" destOrd="0" presId="urn:microsoft.com/office/officeart/2005/8/layout/radial4"/>
    <dgm:cxn modelId="{EAEDA19B-C867-4DDE-8799-9A1F91733575}" type="presParOf" srcId="{0D0B20DD-1199-4D7B-B268-1F68594B3757}" destId="{0264F99F-9D68-46A5-88A9-8A6012A2D135}" srcOrd="8" destOrd="0" presId="urn:microsoft.com/office/officeart/2005/8/layout/radial4"/>
    <dgm:cxn modelId="{DD55FC92-F489-4112-B1B7-AF760F55A389}" type="presParOf" srcId="{0D0B20DD-1199-4D7B-B268-1F68594B3757}" destId="{B37C39C4-8292-43EF-B163-567CBE3EBD84}" srcOrd="9" destOrd="0" presId="urn:microsoft.com/office/officeart/2005/8/layout/radial4"/>
    <dgm:cxn modelId="{CF523544-61DC-4D14-881B-D864954B15BD}" type="presParOf" srcId="{0D0B20DD-1199-4D7B-B268-1F68594B3757}" destId="{1381FC3E-C557-4832-92AE-28683708DEAB}"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14E8-3CA9-4B06-90AA-4928746C3EEE}">
      <dsp:nvSpPr>
        <dsp:cNvPr id="0" name=""/>
        <dsp:cNvSpPr/>
      </dsp:nvSpPr>
      <dsp:spPr>
        <a:xfrm>
          <a:off x="3343977" y="1956099"/>
          <a:ext cx="1880997" cy="188099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b="1" kern="1200" dirty="0" smtClean="0"/>
            <a:t>建立</a:t>
          </a:r>
          <a:endParaRPr lang="en-US" altLang="zh-CN" sz="2000" b="1" kern="1200" dirty="0" smtClean="0"/>
        </a:p>
        <a:p>
          <a:pPr lvl="0" algn="ctr" defTabSz="889000" rtl="0">
            <a:lnSpc>
              <a:spcPct val="90000"/>
            </a:lnSpc>
            <a:spcBef>
              <a:spcPct val="0"/>
            </a:spcBef>
            <a:spcAft>
              <a:spcPct val="35000"/>
            </a:spcAft>
          </a:pPr>
          <a:r>
            <a:rPr lang="zh-CN" altLang="en-US" sz="2000" b="1" kern="1200" dirty="0" smtClean="0"/>
            <a:t>五个机制</a:t>
          </a:r>
          <a:endParaRPr lang="zh-CN" altLang="en-US" sz="2000" b="1" kern="1200" dirty="0"/>
        </a:p>
      </dsp:txBody>
      <dsp:txXfrm>
        <a:off x="3619443" y="2231565"/>
        <a:ext cx="1330065" cy="1330065"/>
      </dsp:txXfrm>
    </dsp:sp>
    <dsp:sp modelId="{1D347129-C1D2-4997-8EAF-7E0BA7442A2C}">
      <dsp:nvSpPr>
        <dsp:cNvPr id="0" name=""/>
        <dsp:cNvSpPr/>
      </dsp:nvSpPr>
      <dsp:spPr>
        <a:xfrm rot="10800000">
          <a:off x="1632146" y="2664140"/>
          <a:ext cx="1617679" cy="4649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946C1C-CA56-471E-8BD8-9FB79AE62391}">
      <dsp:nvSpPr>
        <dsp:cNvPr id="0" name=""/>
        <dsp:cNvSpPr/>
      </dsp:nvSpPr>
      <dsp:spPr>
        <a:xfrm>
          <a:off x="648061" y="2389276"/>
          <a:ext cx="1968171" cy="1014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zh-CN" altLang="en-US" sz="1800" b="0" kern="1200" dirty="0" smtClean="0"/>
            <a:t>系统应用推广的工作机制</a:t>
          </a:r>
          <a:endParaRPr lang="zh-CN" altLang="en-US" sz="1800" b="0" kern="1200" dirty="0"/>
        </a:p>
      </dsp:txBody>
      <dsp:txXfrm>
        <a:off x="677779" y="2418994"/>
        <a:ext cx="1908735" cy="955206"/>
      </dsp:txXfrm>
    </dsp:sp>
    <dsp:sp modelId="{EB25E7F5-F888-41C7-9EA7-BA661E73DD1C}">
      <dsp:nvSpPr>
        <dsp:cNvPr id="0" name=""/>
        <dsp:cNvSpPr/>
      </dsp:nvSpPr>
      <dsp:spPr>
        <a:xfrm rot="12932006">
          <a:off x="1790768" y="1529960"/>
          <a:ext cx="1811213" cy="4649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09E352-7A34-4B6A-BF2E-5B47A8BEA28A}">
      <dsp:nvSpPr>
        <dsp:cNvPr id="0" name=""/>
        <dsp:cNvSpPr/>
      </dsp:nvSpPr>
      <dsp:spPr>
        <a:xfrm>
          <a:off x="975328" y="728777"/>
          <a:ext cx="1968171" cy="1014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zh-CN" altLang="en-US" sz="1800" b="0" kern="1200" dirty="0" smtClean="0"/>
            <a:t>学籍和资助共同参与的培训机制</a:t>
          </a:r>
          <a:endParaRPr lang="zh-CN" altLang="en-US" sz="1800" b="0" kern="1200" dirty="0"/>
        </a:p>
      </dsp:txBody>
      <dsp:txXfrm>
        <a:off x="1005046" y="758495"/>
        <a:ext cx="1908735" cy="955206"/>
      </dsp:txXfrm>
    </dsp:sp>
    <dsp:sp modelId="{2C0CBA00-7213-4DAC-9A68-37A8D87CB9E7}">
      <dsp:nvSpPr>
        <dsp:cNvPr id="0" name=""/>
        <dsp:cNvSpPr/>
      </dsp:nvSpPr>
      <dsp:spPr>
        <a:xfrm rot="16286681">
          <a:off x="3646551" y="964137"/>
          <a:ext cx="1361596" cy="4649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7CE82-1FFA-40B7-99EF-5CCE9BE6F457}">
      <dsp:nvSpPr>
        <dsp:cNvPr id="0" name=""/>
        <dsp:cNvSpPr/>
      </dsp:nvSpPr>
      <dsp:spPr>
        <a:xfrm>
          <a:off x="3360428" y="8691"/>
          <a:ext cx="1968171" cy="1014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zh-CN" altLang="en-US" sz="1800" b="0" kern="1200" dirty="0" smtClean="0"/>
            <a:t>浙江特色应用的建设机制</a:t>
          </a:r>
          <a:endParaRPr lang="zh-CN" altLang="en-US" sz="1800" b="0" kern="1200" dirty="0"/>
        </a:p>
      </dsp:txBody>
      <dsp:txXfrm>
        <a:off x="3390146" y="38409"/>
        <a:ext cx="1908735" cy="955206"/>
      </dsp:txXfrm>
    </dsp:sp>
    <dsp:sp modelId="{534445C9-23ED-443D-9754-A8BD52FEE3DE}">
      <dsp:nvSpPr>
        <dsp:cNvPr id="0" name=""/>
        <dsp:cNvSpPr/>
      </dsp:nvSpPr>
      <dsp:spPr>
        <a:xfrm rot="19515751">
          <a:off x="4980349" y="1535006"/>
          <a:ext cx="1865050" cy="4649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64F99F-9D68-46A5-88A9-8A6012A2D135}">
      <dsp:nvSpPr>
        <dsp:cNvPr id="0" name=""/>
        <dsp:cNvSpPr/>
      </dsp:nvSpPr>
      <dsp:spPr>
        <a:xfrm>
          <a:off x="5695112" y="728774"/>
          <a:ext cx="1968171" cy="1014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zh-CN" altLang="en-US" sz="1800" b="0" kern="1200" dirty="0" smtClean="0"/>
            <a:t>稳定持续运行的管理机制</a:t>
          </a:r>
          <a:endParaRPr lang="zh-CN" altLang="en-US" sz="1800" b="0" kern="1200" dirty="0"/>
        </a:p>
      </dsp:txBody>
      <dsp:txXfrm>
        <a:off x="5724830" y="758492"/>
        <a:ext cx="1908735" cy="955206"/>
      </dsp:txXfrm>
    </dsp:sp>
    <dsp:sp modelId="{B37C39C4-8292-43EF-B163-567CBE3EBD84}">
      <dsp:nvSpPr>
        <dsp:cNvPr id="0" name=""/>
        <dsp:cNvSpPr/>
      </dsp:nvSpPr>
      <dsp:spPr>
        <a:xfrm>
          <a:off x="5331005" y="2664140"/>
          <a:ext cx="1821804" cy="4649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81FC3E-C557-4832-92AE-28683708DEAB}">
      <dsp:nvSpPr>
        <dsp:cNvPr id="0" name=""/>
        <dsp:cNvSpPr/>
      </dsp:nvSpPr>
      <dsp:spPr>
        <a:xfrm>
          <a:off x="6168723" y="2389276"/>
          <a:ext cx="1968171" cy="1014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zh-CN" altLang="en-US" sz="1800" b="0" kern="1200" dirty="0" smtClean="0"/>
            <a:t>健全信息安全的保障机制</a:t>
          </a:r>
          <a:endParaRPr lang="zh-CN" altLang="en-US" sz="1800" b="0" kern="1200" dirty="0"/>
        </a:p>
      </dsp:txBody>
      <dsp:txXfrm>
        <a:off x="6198441" y="2418994"/>
        <a:ext cx="1908735" cy="9552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7D20FD-D8C5-4053-ABF8-58DFB55A32AC}" type="datetimeFigureOut">
              <a:rPr lang="zh-CN" altLang="en-US"/>
              <a:pPr>
                <a:defRPr/>
              </a:pPr>
              <a:t>2017-8-28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AFBF47-B985-4E1E-B31A-184451058C2B}" type="slidenum">
              <a:rPr lang="zh-CN" altLang="en-US"/>
              <a:pPr>
                <a:defRPr/>
              </a:pPr>
              <a:t>‹#›</a:t>
            </a:fld>
            <a:endParaRPr lang="zh-CN" altLang="en-US"/>
          </a:p>
        </p:txBody>
      </p:sp>
    </p:spTree>
    <p:extLst>
      <p:ext uri="{BB962C8B-B14F-4D97-AF65-F5344CB8AC3E}">
        <p14:creationId xmlns:p14="http://schemas.microsoft.com/office/powerpoint/2010/main" val="1601206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8AB06CC-D724-45E5-8D22-92688A322212}" type="datetimeFigureOut">
              <a:rPr lang="zh-CN" altLang="en-US"/>
              <a:pPr>
                <a:defRPr/>
              </a:pPr>
              <a:t>2017-8-28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E27816-0BBE-4051-BF6D-7CD01D219900}" type="slidenum">
              <a:rPr lang="zh-CN" altLang="en-US"/>
              <a:pPr>
                <a:defRPr/>
              </a:pPr>
              <a:t>‹#›</a:t>
            </a:fld>
            <a:endParaRPr lang="zh-CN" altLang="en-US"/>
          </a:p>
        </p:txBody>
      </p:sp>
    </p:spTree>
    <p:extLst>
      <p:ext uri="{BB962C8B-B14F-4D97-AF65-F5344CB8AC3E}">
        <p14:creationId xmlns:p14="http://schemas.microsoft.com/office/powerpoint/2010/main" val="756255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3"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各位领导、与会代表，下午好！</a:t>
            </a:r>
          </a:p>
          <a:p>
            <a:r>
              <a:rPr lang="zh-CN" altLang="zh-CN" sz="1200" kern="1200" dirty="0" smtClean="0">
                <a:solidFill>
                  <a:schemeClr val="tx1"/>
                </a:solidFill>
                <a:effectLst/>
                <a:latin typeface="+mn-lt"/>
                <a:ea typeface="+mn-ea"/>
                <a:cs typeface="+mn-cs"/>
              </a:rPr>
              <a:t>感谢教育部领导和兄弟</a:t>
            </a:r>
            <a:r>
              <a:rPr lang="zh-CN" altLang="zh-CN" sz="1200" kern="1200" dirty="0" smtClean="0">
                <a:solidFill>
                  <a:schemeClr val="tx1"/>
                </a:solidFill>
                <a:effectLst/>
                <a:latin typeface="+mn-lt"/>
                <a:ea typeface="+mn-ea"/>
                <a:cs typeface="+mn-cs"/>
              </a:rPr>
              <a:t>省份</a:t>
            </a:r>
            <a:r>
              <a:rPr lang="zh-CN" altLang="en-US" sz="1200" kern="1200" dirty="0" smtClean="0">
                <a:solidFill>
                  <a:schemeClr val="tx1"/>
                </a:solidFill>
                <a:effectLst/>
                <a:latin typeface="+mn-lt"/>
                <a:ea typeface="+mn-ea"/>
                <a:cs typeface="+mn-cs"/>
              </a:rPr>
              <a:t>对浙江</a:t>
            </a:r>
            <a:r>
              <a:rPr lang="zh-CN" altLang="zh-CN" sz="1200" kern="1200" dirty="0" smtClean="0">
                <a:solidFill>
                  <a:schemeClr val="tx1"/>
                </a:solidFill>
                <a:effectLst/>
                <a:latin typeface="+mn-lt"/>
                <a:ea typeface="+mn-ea"/>
                <a:cs typeface="+mn-cs"/>
              </a:rPr>
              <a:t>的</a:t>
            </a:r>
            <a:r>
              <a:rPr lang="zh-CN" altLang="en-US" sz="1200" kern="1200" dirty="0" smtClean="0">
                <a:solidFill>
                  <a:schemeClr val="tx1"/>
                </a:solidFill>
                <a:effectLst/>
                <a:latin typeface="+mn-lt"/>
                <a:ea typeface="+mn-ea"/>
                <a:cs typeface="+mn-cs"/>
              </a:rPr>
              <a:t>支持和肯定</a:t>
            </a:r>
            <a:r>
              <a:rPr lang="zh-CN"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下面我代表浙江省向与会各位领导、同仁汇报中职学籍与资助管理信息系统应用情况。</a:t>
            </a:r>
            <a:endParaRPr lang="zh-CN" altLang="en-US" dirty="0" smtClean="0"/>
          </a:p>
        </p:txBody>
      </p:sp>
      <p:sp>
        <p:nvSpPr>
          <p:cNvPr id="204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295CA5-508A-4AE2-9650-1586783E4DDC}" type="slidenum">
              <a:rPr lang="zh-CN" altLang="en-US" smtClean="0"/>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ts val="600"/>
              </a:spcBef>
              <a:spcAft>
                <a:spcPts val="0"/>
              </a:spcAft>
            </a:pPr>
            <a:r>
              <a:rPr lang="en-US" altLang="zh-CN" sz="1000" kern="1200" dirty="0" smtClean="0">
                <a:solidFill>
                  <a:schemeClr val="tx1"/>
                </a:solidFill>
                <a:latin typeface="+mj-ea"/>
                <a:ea typeface="+mn-ea"/>
                <a:cs typeface="+mn-cs"/>
              </a:rPr>
              <a:t>2016</a:t>
            </a:r>
            <a:r>
              <a:rPr lang="zh-CN" altLang="en-US" sz="1000" kern="1200" dirty="0" smtClean="0">
                <a:solidFill>
                  <a:schemeClr val="tx1"/>
                </a:solidFill>
                <a:latin typeface="+mj-ea"/>
                <a:ea typeface="+mn-ea"/>
                <a:cs typeface="+mn-cs"/>
              </a:rPr>
              <a:t>年</a:t>
            </a:r>
            <a:r>
              <a:rPr lang="en-US" altLang="zh-CN" sz="1000" kern="1200" dirty="0" smtClean="0">
                <a:solidFill>
                  <a:schemeClr val="tx1"/>
                </a:solidFill>
                <a:latin typeface="+mj-ea"/>
                <a:ea typeface="+mn-ea"/>
                <a:cs typeface="+mn-cs"/>
              </a:rPr>
              <a:t>11</a:t>
            </a:r>
            <a:r>
              <a:rPr lang="zh-CN" altLang="en-US" sz="1000" kern="1200" dirty="0" smtClean="0">
                <a:solidFill>
                  <a:schemeClr val="tx1"/>
                </a:solidFill>
                <a:latin typeface="+mj-ea"/>
                <a:ea typeface="+mn-ea"/>
                <a:cs typeface="+mn-cs"/>
              </a:rPr>
              <a:t>月，我省落实学生资助系统升级改造经费</a:t>
            </a:r>
            <a:r>
              <a:rPr lang="en-US" altLang="zh-CN" sz="1000" kern="1200" dirty="0" smtClean="0">
                <a:solidFill>
                  <a:schemeClr val="tx1"/>
                </a:solidFill>
                <a:latin typeface="+mj-ea"/>
                <a:ea typeface="+mn-ea"/>
                <a:cs typeface="+mn-cs"/>
              </a:rPr>
              <a:t>60</a:t>
            </a:r>
            <a:r>
              <a:rPr lang="zh-CN" altLang="en-US" sz="1000" kern="1200" dirty="0" smtClean="0">
                <a:solidFill>
                  <a:schemeClr val="tx1"/>
                </a:solidFill>
                <a:latin typeface="+mj-ea"/>
                <a:ea typeface="+mn-ea"/>
                <a:cs typeface="+mn-cs"/>
              </a:rPr>
              <a:t>万元，在全国学生资助管理系统基础上启动浙江特色应用开发，针对浙江地方政府资助增加工作进展查看、资金发放查看、学校统计面板、异常发放管理等业务功能，使地方政府资助更方便我们各级教育部门管理。</a:t>
            </a:r>
            <a:endParaRPr lang="en-US" altLang="zh-CN" sz="1000" kern="1200" dirty="0" smtClean="0">
              <a:solidFill>
                <a:schemeClr val="tx1"/>
              </a:solidFill>
              <a:latin typeface="+mj-ea"/>
              <a:ea typeface="+mn-ea"/>
              <a:cs typeface="+mn-cs"/>
            </a:endParaRPr>
          </a:p>
          <a:p>
            <a:pPr>
              <a:lnSpc>
                <a:spcPct val="150000"/>
              </a:lnSpc>
              <a:spcBef>
                <a:spcPts val="600"/>
              </a:spcBef>
              <a:spcAft>
                <a:spcPts val="0"/>
              </a:spcAft>
            </a:pPr>
            <a:r>
              <a:rPr lang="zh-CN" altLang="en-US" sz="1000" kern="1200" dirty="0" smtClean="0">
                <a:solidFill>
                  <a:schemeClr val="tx1"/>
                </a:solidFill>
                <a:latin typeface="+mj-ea"/>
                <a:ea typeface="+mn-ea"/>
                <a:cs typeface="+mn-cs"/>
              </a:rPr>
              <a:t>计划</a:t>
            </a:r>
            <a:r>
              <a:rPr lang="en-US" altLang="zh-CN" sz="1000" kern="1200" dirty="0" smtClean="0">
                <a:solidFill>
                  <a:schemeClr val="tx1"/>
                </a:solidFill>
                <a:latin typeface="+mj-ea"/>
                <a:ea typeface="+mn-ea"/>
                <a:cs typeface="+mn-cs"/>
              </a:rPr>
              <a:t>2019</a:t>
            </a:r>
            <a:r>
              <a:rPr lang="zh-CN" altLang="en-US" sz="1000" kern="1200" dirty="0" smtClean="0">
                <a:solidFill>
                  <a:schemeClr val="tx1"/>
                </a:solidFill>
                <a:latin typeface="+mj-ea"/>
                <a:ea typeface="+mn-ea"/>
                <a:cs typeface="+mn-cs"/>
              </a:rPr>
              <a:t>年投入软件开发经费</a:t>
            </a:r>
            <a:r>
              <a:rPr lang="en-US" altLang="zh-CN" sz="1000" kern="1200" dirty="0" smtClean="0">
                <a:solidFill>
                  <a:schemeClr val="tx1"/>
                </a:solidFill>
                <a:latin typeface="+mj-ea"/>
                <a:ea typeface="+mn-ea"/>
                <a:cs typeface="+mn-cs"/>
              </a:rPr>
              <a:t>120</a:t>
            </a:r>
            <a:r>
              <a:rPr lang="zh-CN" altLang="en-US" sz="1000" kern="1200" dirty="0" smtClean="0">
                <a:solidFill>
                  <a:schemeClr val="tx1"/>
                </a:solidFill>
                <a:latin typeface="+mj-ea"/>
                <a:ea typeface="+mn-ea"/>
                <a:cs typeface="+mn-cs"/>
              </a:rPr>
              <a:t>万，启动中职学籍与资助系统的二期建设项目，进一步完善省级特色业务功能，推进教育管理精准化建设。</a:t>
            </a:r>
            <a:endParaRPr lang="zh-CN" altLang="en-US" dirty="0"/>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10</a:t>
            </a:fld>
            <a:endParaRPr lang="zh-CN" altLang="en-US"/>
          </a:p>
        </p:txBody>
      </p:sp>
    </p:spTree>
    <p:extLst>
      <p:ext uri="{BB962C8B-B14F-4D97-AF65-F5344CB8AC3E}">
        <p14:creationId xmlns:p14="http://schemas.microsoft.com/office/powerpoint/2010/main" val="62687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4.</a:t>
            </a:r>
            <a:r>
              <a:rPr lang="zh-CN" altLang="zh-CN" sz="1200" b="1" kern="1200" dirty="0" smtClean="0">
                <a:solidFill>
                  <a:schemeClr val="tx1"/>
                </a:solidFill>
                <a:effectLst/>
                <a:latin typeface="+mn-lt"/>
                <a:ea typeface="+mn-ea"/>
                <a:cs typeface="+mn-cs"/>
              </a:rPr>
              <a:t>建立稳定持续运行的管理机制。</a:t>
            </a:r>
            <a:r>
              <a:rPr lang="zh-CN" altLang="zh-CN" sz="1200" kern="1200" dirty="0" smtClean="0">
                <a:solidFill>
                  <a:schemeClr val="tx1"/>
                </a:solidFill>
                <a:effectLst/>
                <a:latin typeface="+mn-lt"/>
                <a:ea typeface="+mn-ea"/>
                <a:cs typeface="+mn-cs"/>
              </a:rPr>
              <a:t>系统运行维护和技术支持是系统稳定高效持续运行的基础性工作，我省建立了省市县校四级联动机制，将业务管理和运行维护作为一项常规工作，还专门创建浙江中职学籍和资助</a:t>
            </a:r>
            <a:r>
              <a:rPr lang="en-US" altLang="zh-CN" sz="1200" kern="1200" dirty="0" smtClean="0">
                <a:solidFill>
                  <a:schemeClr val="tx1"/>
                </a:solidFill>
                <a:effectLst/>
                <a:latin typeface="+mn-lt"/>
                <a:ea typeface="+mn-ea"/>
                <a:cs typeface="+mn-cs"/>
              </a:rPr>
              <a:t>QQ</a:t>
            </a:r>
            <a:r>
              <a:rPr lang="zh-CN" altLang="zh-CN" sz="1200" kern="1200" dirty="0" smtClean="0">
                <a:solidFill>
                  <a:schemeClr val="tx1"/>
                </a:solidFill>
                <a:effectLst/>
                <a:latin typeface="+mn-lt"/>
                <a:ea typeface="+mn-ea"/>
                <a:cs typeface="+mn-cs"/>
              </a:rPr>
              <a:t>群，并安排省级学籍与资助干部、技术人员和熟练操作的学校教师在</a:t>
            </a:r>
            <a:r>
              <a:rPr lang="en-US" altLang="zh-CN" sz="1200" kern="1200" dirty="0" smtClean="0">
                <a:solidFill>
                  <a:schemeClr val="tx1"/>
                </a:solidFill>
                <a:effectLst/>
                <a:latin typeface="+mn-lt"/>
                <a:ea typeface="+mn-ea"/>
                <a:cs typeface="+mn-cs"/>
              </a:rPr>
              <a:t>QQ</a:t>
            </a:r>
            <a:r>
              <a:rPr lang="zh-CN" altLang="zh-CN" sz="1200" kern="1200" dirty="0" smtClean="0">
                <a:solidFill>
                  <a:schemeClr val="tx1"/>
                </a:solidFill>
                <a:effectLst/>
                <a:latin typeface="+mn-lt"/>
                <a:ea typeface="+mn-ea"/>
                <a:cs typeface="+mn-cs"/>
              </a:rPr>
              <a:t>工作群答疑解惑，为各级学籍和资助业务管理员提供技术支持和服务，方便各级用户反馈问题和交流经验。同时，我们还收集整理系统问题处理方案供教育局和学校参考学习，极大地提高了各级学籍和资助管理员信息系统的使用能力</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为做好我们浙江特色功能的技术服务，我们还邀请大唐与中科软公司的技术服务人员加入</a:t>
            </a:r>
            <a:r>
              <a:rPr lang="en-US" altLang="zh-CN" sz="1200" kern="1200" dirty="0" smtClean="0">
                <a:solidFill>
                  <a:schemeClr val="tx1"/>
                </a:solidFill>
                <a:effectLst/>
                <a:latin typeface="+mn-lt"/>
                <a:ea typeface="+mn-ea"/>
                <a:cs typeface="+mn-cs"/>
              </a:rPr>
              <a:t>QQ</a:t>
            </a:r>
            <a:r>
              <a:rPr lang="zh-CN" altLang="en-US" sz="1200" kern="1200" dirty="0" smtClean="0">
                <a:solidFill>
                  <a:schemeClr val="tx1"/>
                </a:solidFill>
                <a:effectLst/>
                <a:latin typeface="+mn-lt"/>
                <a:ea typeface="+mn-ea"/>
                <a:cs typeface="+mn-cs"/>
              </a:rPr>
              <a:t>群，面向我们中职学校做好技术支撑服务，使我们系统各类问题能第一时间解决。</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11</a:t>
            </a:fld>
            <a:endParaRPr lang="zh-CN" altLang="en-US"/>
          </a:p>
        </p:txBody>
      </p:sp>
    </p:spTree>
    <p:extLst>
      <p:ext uri="{BB962C8B-B14F-4D97-AF65-F5344CB8AC3E}">
        <p14:creationId xmlns:p14="http://schemas.microsoft.com/office/powerpoint/2010/main" val="183655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我省落实系统运行的硬件环境，提供了</a:t>
            </a:r>
            <a:r>
              <a:rPr lang="en-US" altLang="zh-CN" sz="1200" kern="1200" dirty="0" smtClean="0">
                <a:solidFill>
                  <a:schemeClr val="tx1"/>
                </a:solidFill>
                <a:latin typeface="+mj-ea"/>
                <a:ea typeface="+mn-ea"/>
                <a:cs typeface="+mn-cs"/>
              </a:rPr>
              <a:t>18</a:t>
            </a:r>
            <a:r>
              <a:rPr lang="zh-CN" altLang="en-US" sz="1200" kern="1200" dirty="0" smtClean="0">
                <a:solidFill>
                  <a:schemeClr val="tx1"/>
                </a:solidFill>
                <a:latin typeface="+mj-ea"/>
                <a:ea typeface="+mn-ea"/>
                <a:cs typeface="+mn-cs"/>
              </a:rPr>
              <a:t>台应用服务器、</a:t>
            </a:r>
            <a:r>
              <a:rPr lang="en-US" altLang="zh-CN" sz="1200" kern="1200" dirty="0" smtClean="0">
                <a:solidFill>
                  <a:schemeClr val="tx1"/>
                </a:solidFill>
                <a:latin typeface="+mj-ea"/>
                <a:ea typeface="+mn-ea"/>
                <a:cs typeface="+mn-cs"/>
              </a:rPr>
              <a:t>4</a:t>
            </a:r>
            <a:r>
              <a:rPr lang="zh-CN" altLang="en-US" sz="1200" kern="1200" dirty="0" smtClean="0">
                <a:solidFill>
                  <a:schemeClr val="tx1"/>
                </a:solidFill>
                <a:latin typeface="+mj-ea"/>
                <a:ea typeface="+mn-ea"/>
                <a:cs typeface="+mn-cs"/>
              </a:rPr>
              <a:t>台数据库服务器、</a:t>
            </a:r>
            <a:r>
              <a:rPr lang="en-US" altLang="zh-CN" sz="1200" kern="1200" dirty="0" smtClean="0">
                <a:solidFill>
                  <a:schemeClr val="tx1"/>
                </a:solidFill>
                <a:latin typeface="+mj-ea"/>
                <a:ea typeface="+mn-ea"/>
                <a:cs typeface="+mn-cs"/>
              </a:rPr>
              <a:t>1</a:t>
            </a:r>
            <a:r>
              <a:rPr lang="zh-CN" altLang="en-US" sz="1200" kern="1200" dirty="0" smtClean="0">
                <a:solidFill>
                  <a:schemeClr val="tx1"/>
                </a:solidFill>
                <a:latin typeface="+mj-ea"/>
                <a:ea typeface="+mn-ea"/>
                <a:cs typeface="+mn-cs"/>
              </a:rPr>
              <a:t>台爱数备份一体机</a:t>
            </a:r>
            <a:r>
              <a:rPr lang="en-US" altLang="zh-CN" sz="1200" kern="1200" dirty="0" smtClean="0">
                <a:solidFill>
                  <a:schemeClr val="tx1"/>
                </a:solidFill>
                <a:latin typeface="+mj-ea"/>
                <a:ea typeface="+mn-ea"/>
                <a:cs typeface="+mn-cs"/>
              </a:rPr>
              <a:t>200T</a:t>
            </a:r>
            <a:r>
              <a:rPr lang="zh-CN" altLang="en-US" sz="1200" kern="1200" dirty="0" smtClean="0">
                <a:solidFill>
                  <a:schemeClr val="tx1"/>
                </a:solidFill>
                <a:latin typeface="+mj-ea"/>
                <a:ea typeface="+mn-ea"/>
                <a:cs typeface="+mn-cs"/>
              </a:rPr>
              <a:t>备份空间、</a:t>
            </a:r>
            <a:r>
              <a:rPr lang="en-US" altLang="zh-CN" sz="1200" kern="1200" dirty="0" smtClean="0">
                <a:solidFill>
                  <a:schemeClr val="tx1"/>
                </a:solidFill>
                <a:latin typeface="+mj-ea"/>
                <a:ea typeface="+mn-ea"/>
                <a:cs typeface="+mn-cs"/>
              </a:rPr>
              <a:t>1</a:t>
            </a:r>
            <a:r>
              <a:rPr lang="zh-CN" altLang="en-US" sz="1200" kern="1200" dirty="0" smtClean="0">
                <a:solidFill>
                  <a:schemeClr val="tx1"/>
                </a:solidFill>
                <a:latin typeface="+mj-ea"/>
                <a:ea typeface="+mn-ea"/>
                <a:cs typeface="+mn-cs"/>
              </a:rPr>
              <a:t>台安全设置，以及移动</a:t>
            </a:r>
            <a:r>
              <a:rPr lang="en-US" altLang="zh-CN" sz="1200" kern="1200" dirty="0" smtClean="0">
                <a:solidFill>
                  <a:schemeClr val="tx1"/>
                </a:solidFill>
                <a:latin typeface="+mj-ea"/>
                <a:ea typeface="+mn-ea"/>
                <a:cs typeface="+mn-cs"/>
              </a:rPr>
              <a:t>1G</a:t>
            </a:r>
            <a:r>
              <a:rPr lang="zh-CN" altLang="en-US" sz="1200" kern="1200" dirty="0" smtClean="0">
                <a:solidFill>
                  <a:schemeClr val="tx1"/>
                </a:solidFill>
                <a:latin typeface="+mj-ea"/>
                <a:ea typeface="+mn-ea"/>
                <a:cs typeface="+mn-cs"/>
              </a:rPr>
              <a:t>、电信</a:t>
            </a:r>
            <a:r>
              <a:rPr lang="en-US" altLang="zh-CN" sz="1200" kern="1200" dirty="0" smtClean="0">
                <a:solidFill>
                  <a:schemeClr val="tx1"/>
                </a:solidFill>
                <a:latin typeface="+mj-ea"/>
                <a:ea typeface="+mn-ea"/>
                <a:cs typeface="+mn-cs"/>
              </a:rPr>
              <a:t>700M</a:t>
            </a:r>
            <a:r>
              <a:rPr lang="zh-CN" altLang="en-US" sz="1200" kern="1200" dirty="0" smtClean="0">
                <a:solidFill>
                  <a:schemeClr val="tx1"/>
                </a:solidFill>
                <a:latin typeface="+mj-ea"/>
                <a:ea typeface="+mn-ea"/>
                <a:cs typeface="+mn-cs"/>
              </a:rPr>
              <a:t>和教育内网</a:t>
            </a:r>
            <a:r>
              <a:rPr lang="en-US" altLang="zh-CN" sz="1200" kern="1200" dirty="0" smtClean="0">
                <a:solidFill>
                  <a:schemeClr val="tx1"/>
                </a:solidFill>
                <a:latin typeface="+mj-ea"/>
                <a:ea typeface="+mn-ea"/>
                <a:cs typeface="+mn-cs"/>
              </a:rPr>
              <a:t>11G</a:t>
            </a:r>
            <a:r>
              <a:rPr lang="zh-CN" altLang="en-US" sz="1200" kern="1200" dirty="0" smtClean="0">
                <a:solidFill>
                  <a:schemeClr val="tx1"/>
                </a:solidFill>
                <a:latin typeface="+mj-ea"/>
                <a:ea typeface="+mn-ea"/>
                <a:cs typeface="+mn-cs"/>
              </a:rPr>
              <a:t>的网络带宽，确保全国中职与资助系统的高效运行。</a:t>
            </a:r>
            <a:endParaRPr lang="zh-CN" altLang="en-US" dirty="0"/>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12</a:t>
            </a:fld>
            <a:endParaRPr lang="zh-CN" altLang="en-US"/>
          </a:p>
        </p:txBody>
      </p:sp>
    </p:spTree>
    <p:extLst>
      <p:ext uri="{BB962C8B-B14F-4D97-AF65-F5344CB8AC3E}">
        <p14:creationId xmlns:p14="http://schemas.microsoft.com/office/powerpoint/2010/main" val="106677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5.</a:t>
            </a:r>
            <a:r>
              <a:rPr lang="zh-CN" altLang="zh-CN" sz="1200" b="1" kern="1200" dirty="0" smtClean="0">
                <a:solidFill>
                  <a:schemeClr val="tx1"/>
                </a:solidFill>
                <a:effectLst/>
                <a:latin typeface="+mn-lt"/>
                <a:ea typeface="+mn-ea"/>
                <a:cs typeface="+mn-cs"/>
              </a:rPr>
              <a:t>建立健全信息安全的保障机制。</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月，我省印发《浙江省教育系统信息安全等级保护工作指导意见（试行）》，完成了中职学籍和资助</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个系统的信息安全三级等级保护备案和评测。同时根据《网络安全法》相关规定，加强对各级管理员的安全培训，将信息安全内容纳入每次业务培训班课程，会上多次明确了系统应用与管理责任，加强信息的安全管理，坚决防止学籍和资助信息泄露现象发生；定期组织开展中职学籍与资助信息安全的全面排查工作，确保我省学生学籍和资助信息的安全。</a:t>
            </a: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13</a:t>
            </a:fld>
            <a:endParaRPr lang="zh-CN" altLang="en-US"/>
          </a:p>
        </p:txBody>
      </p:sp>
    </p:spTree>
    <p:extLst>
      <p:ext uri="{BB962C8B-B14F-4D97-AF65-F5344CB8AC3E}">
        <p14:creationId xmlns:p14="http://schemas.microsoft.com/office/powerpoint/2010/main" val="1765259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1.</a:t>
            </a:r>
            <a:r>
              <a:rPr lang="zh-CN" altLang="zh-CN" sz="1200" b="1" kern="1200" dirty="0" smtClean="0">
                <a:solidFill>
                  <a:schemeClr val="tx1"/>
                </a:solidFill>
                <a:effectLst/>
                <a:latin typeface="+mn-lt"/>
                <a:ea typeface="+mn-ea"/>
                <a:cs typeface="+mn-cs"/>
              </a:rPr>
              <a:t>政策执行力明显增强。</a:t>
            </a:r>
            <a:r>
              <a:rPr lang="zh-CN" altLang="zh-CN" sz="1200" kern="1200" dirty="0" smtClean="0">
                <a:solidFill>
                  <a:schemeClr val="tx1"/>
                </a:solidFill>
                <a:effectLst/>
                <a:latin typeface="+mn-lt"/>
                <a:ea typeface="+mn-ea"/>
                <a:cs typeface="+mn-cs"/>
              </a:rPr>
              <a:t>我省各级学生学籍和资助管理员都熟悉了中职学籍管理规定和中职资助政策，政策执行力能力强，极大提高了中职学生学籍和资助数据的精准度。几年来，全国中职学生系统在校学生学籍数据和教育事业统计年报数据基本一致，省内的问题学籍数据已基本解决。全国学生资助系统中职数据上报率达</a:t>
            </a:r>
            <a:r>
              <a:rPr lang="en-US" altLang="zh-CN" sz="1200" kern="1200" dirty="0" smtClean="0">
                <a:solidFill>
                  <a:schemeClr val="tx1"/>
                </a:solidFill>
                <a:effectLst/>
                <a:latin typeface="+mn-lt"/>
                <a:ea typeface="+mn-ea"/>
                <a:cs typeface="+mn-cs"/>
              </a:rPr>
              <a:t>99%</a:t>
            </a:r>
            <a:r>
              <a:rPr lang="zh-CN" altLang="zh-CN" sz="1200" kern="1200" dirty="0" smtClean="0">
                <a:solidFill>
                  <a:schemeClr val="tx1"/>
                </a:solidFill>
                <a:effectLst/>
                <a:latin typeface="+mn-lt"/>
                <a:ea typeface="+mn-ea"/>
                <a:cs typeface="+mn-cs"/>
              </a:rPr>
              <a:t>以上，成为财政下拨资助资金的主要依据。在教育部组织的中职学生资助数据核查中，我省需核查的与普高、高校、自考等查重数据以及大龄学生信息逐年减少，从</a:t>
            </a:r>
            <a:r>
              <a:rPr lang="en-US" altLang="zh-CN" sz="1200" kern="1200" dirty="0" smtClean="0">
                <a:solidFill>
                  <a:schemeClr val="tx1"/>
                </a:solidFill>
                <a:effectLst/>
                <a:latin typeface="+mn-lt"/>
                <a:ea typeface="+mn-ea"/>
                <a:cs typeface="+mn-cs"/>
              </a:rPr>
              <a:t>2011</a:t>
            </a:r>
            <a:r>
              <a:rPr lang="zh-CN" altLang="zh-CN" sz="1200" kern="1200" dirty="0" smtClean="0">
                <a:solidFill>
                  <a:schemeClr val="tx1"/>
                </a:solidFill>
                <a:effectLst/>
                <a:latin typeface="+mn-lt"/>
                <a:ea typeface="+mn-ea"/>
                <a:cs typeface="+mn-cs"/>
              </a:rPr>
              <a:t>占在校生总数的</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减少至目前的</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。同时，经核查，虚报错报的信息数量也极少，中职学生资助政策全面落实到位。</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14</a:t>
            </a:fld>
            <a:endParaRPr lang="zh-CN" altLang="en-US"/>
          </a:p>
        </p:txBody>
      </p:sp>
    </p:spTree>
    <p:extLst>
      <p:ext uri="{BB962C8B-B14F-4D97-AF65-F5344CB8AC3E}">
        <p14:creationId xmlns:p14="http://schemas.microsoft.com/office/powerpoint/2010/main" val="38489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2.</a:t>
            </a:r>
            <a:r>
              <a:rPr lang="zh-CN" altLang="zh-CN" sz="1200" b="1" kern="1200" dirty="0" smtClean="0">
                <a:solidFill>
                  <a:schemeClr val="tx1"/>
                </a:solidFill>
                <a:effectLst/>
                <a:latin typeface="+mn-lt"/>
                <a:ea typeface="+mn-ea"/>
                <a:cs typeface="+mn-cs"/>
              </a:rPr>
              <a:t>队伍信息化水平显著提高。</a:t>
            </a:r>
            <a:r>
              <a:rPr lang="zh-CN" altLang="zh-CN" sz="1200" kern="1200" dirty="0" smtClean="0">
                <a:solidFill>
                  <a:schemeClr val="tx1"/>
                </a:solidFill>
                <a:effectLst/>
                <a:latin typeface="+mn-lt"/>
                <a:ea typeface="+mn-ea"/>
                <a:cs typeface="+mn-cs"/>
              </a:rPr>
              <a:t>经过这几年的系统使用和业务培训，我省各级学生学籍和资助管理员的信息化管理水平得到了显著提高，全省学生学籍和资助管理工作更快捷、实效。目前，全省</a:t>
            </a:r>
            <a:r>
              <a:rPr lang="en-US" altLang="zh-CN" sz="1200" kern="1200" dirty="0" smtClean="0">
                <a:solidFill>
                  <a:schemeClr val="tx1"/>
                </a:solidFill>
                <a:effectLst/>
                <a:latin typeface="+mn-lt"/>
                <a:ea typeface="+mn-ea"/>
                <a:cs typeface="+mn-cs"/>
              </a:rPr>
              <a:t>300</a:t>
            </a:r>
            <a:r>
              <a:rPr lang="zh-CN" altLang="zh-CN" sz="1200" kern="1200" dirty="0" smtClean="0">
                <a:solidFill>
                  <a:schemeClr val="tx1"/>
                </a:solidFill>
                <a:effectLst/>
                <a:latin typeface="+mn-lt"/>
                <a:ea typeface="+mn-ea"/>
                <a:cs typeface="+mn-cs"/>
              </a:rPr>
              <a:t>多所中职学校（含技工院校）均能熟练使用学籍和资助系统各项业务功能，学籍和资助数据真实准确。</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15</a:t>
            </a:fld>
            <a:endParaRPr lang="zh-CN" altLang="en-US"/>
          </a:p>
        </p:txBody>
      </p:sp>
    </p:spTree>
    <p:extLst>
      <p:ext uri="{BB962C8B-B14F-4D97-AF65-F5344CB8AC3E}">
        <p14:creationId xmlns:p14="http://schemas.microsoft.com/office/powerpoint/2010/main" val="58987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3.</a:t>
            </a:r>
            <a:r>
              <a:rPr lang="zh-CN" altLang="zh-CN" sz="1200" b="1" kern="1200" dirty="0" smtClean="0">
                <a:solidFill>
                  <a:schemeClr val="tx1"/>
                </a:solidFill>
                <a:effectLst/>
                <a:latin typeface="+mn-lt"/>
                <a:ea typeface="+mn-ea"/>
                <a:cs typeface="+mn-cs"/>
              </a:rPr>
              <a:t>业务管理行为更加规范。</a:t>
            </a:r>
            <a:r>
              <a:rPr lang="zh-CN" altLang="zh-CN" sz="1200" kern="1200" dirty="0" smtClean="0">
                <a:solidFill>
                  <a:schemeClr val="tx1"/>
                </a:solidFill>
                <a:effectLst/>
                <a:latin typeface="+mn-lt"/>
                <a:ea typeface="+mn-ea"/>
                <a:cs typeface="+mn-cs"/>
              </a:rPr>
              <a:t>通过浙江特色功能开发，使系统功能更加贴合业务规范和我省管理需求，强化了各级管理员规范管理意识，进一步规范了学生学籍、免学费和国家助学金的管理行为。</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16</a:t>
            </a:fld>
            <a:endParaRPr lang="zh-CN" altLang="en-US"/>
          </a:p>
        </p:txBody>
      </p:sp>
    </p:spTree>
    <p:extLst>
      <p:ext uri="{BB962C8B-B14F-4D97-AF65-F5344CB8AC3E}">
        <p14:creationId xmlns:p14="http://schemas.microsoft.com/office/powerpoint/2010/main" val="82663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p:spPr>
      </p:sp>
      <p:sp>
        <p:nvSpPr>
          <p:cNvPr id="2150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以上是我汇报的内容，有不当之处请批评指正，谢谢大家！</a:t>
            </a:r>
            <a:endParaRPr lang="zh-CN" altLang="zh-CN" sz="1200" kern="1200" dirty="0">
              <a:solidFill>
                <a:schemeClr val="tx1"/>
              </a:solidFill>
              <a:effectLst/>
              <a:latin typeface="+mn-lt"/>
              <a:ea typeface="+mn-ea"/>
              <a:cs typeface="+mn-cs"/>
            </a:endParaRPr>
          </a:p>
        </p:txBody>
      </p:sp>
      <p:sp>
        <p:nvSpPr>
          <p:cNvPr id="215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D5CF43-0E9C-4E47-B13B-803154D3087F}" type="slidenum">
              <a:rPr lang="zh-CN" altLang="en-US" smtClean="0"/>
              <a:pPr/>
              <a:t>17</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2012</a:t>
            </a:r>
            <a:r>
              <a:rPr lang="zh-CN" altLang="zh-CN" sz="1200" kern="1200" dirty="0" smtClean="0">
                <a:solidFill>
                  <a:schemeClr val="tx1"/>
                </a:solidFill>
                <a:effectLst/>
                <a:latin typeface="+mn-lt"/>
                <a:ea typeface="+mn-ea"/>
                <a:cs typeface="+mn-cs"/>
              </a:rPr>
              <a:t>年我省启动建设了浙江省中等职业教育综合管理系统，主要业务包含学生学籍管理和资助管理，并</a:t>
            </a:r>
            <a:r>
              <a:rPr lang="en-US" altLang="zh-CN" sz="1200" kern="1200" dirty="0" smtClean="0">
                <a:solidFill>
                  <a:schemeClr val="tx1"/>
                </a:solidFill>
                <a:effectLst/>
                <a:latin typeface="+mn-lt"/>
                <a:ea typeface="+mn-ea"/>
                <a:cs typeface="+mn-cs"/>
              </a:rPr>
              <a:t>2013</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月在全省应用。</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月，按照教育部职成司、全国学生资助管理中心和教育部管理信息中心的要求，经向厅领导汇报同意后，我省舍弃了本省开发才使用一年的管理系统，率先全面启用了全国中等职业学校学生管理信息系统和全国学生资助管理信息系统中职子系统，并停止使用浙江省中职学校综合</a:t>
            </a:r>
            <a:r>
              <a:rPr lang="zh-CN" altLang="zh-CN" sz="1200" kern="1200" dirty="0" smtClean="0">
                <a:solidFill>
                  <a:schemeClr val="tx1"/>
                </a:solidFill>
                <a:effectLst/>
                <a:latin typeface="+mn-lt"/>
                <a:ea typeface="+mn-ea"/>
                <a:cs typeface="+mn-cs"/>
              </a:rPr>
              <a:t>管理系统</a:t>
            </a:r>
            <a:r>
              <a:rPr lang="zh-CN" altLang="en-US" sz="1200" kern="1200" dirty="0" smtClean="0">
                <a:solidFill>
                  <a:schemeClr val="tx1"/>
                </a:solidFill>
                <a:effectLst/>
                <a:latin typeface="+mn-lt"/>
                <a:ea typeface="+mn-ea"/>
                <a:cs typeface="+mn-cs"/>
              </a:rPr>
              <a:t>。一开始，部分市县教育局和中职学校还是有不少意见，但我省顶住各方的压力，明确必须使用全国系统，在</a:t>
            </a:r>
            <a:r>
              <a:rPr lang="zh-CN" altLang="zh-CN" sz="1200" kern="1200" dirty="0" smtClean="0">
                <a:solidFill>
                  <a:schemeClr val="tx1"/>
                </a:solidFill>
                <a:effectLst/>
                <a:latin typeface="+mn-lt"/>
                <a:ea typeface="+mn-ea"/>
                <a:cs typeface="+mn-cs"/>
              </a:rPr>
              <a:t>全省</a:t>
            </a:r>
            <a:r>
              <a:rPr lang="zh-CN" altLang="zh-CN" sz="1200" kern="1200" dirty="0" smtClean="0">
                <a:solidFill>
                  <a:schemeClr val="tx1"/>
                </a:solidFill>
                <a:effectLst/>
                <a:latin typeface="+mn-lt"/>
                <a:ea typeface="+mn-ea"/>
                <a:cs typeface="+mn-cs"/>
              </a:rPr>
              <a:t>各级学籍和资助管理员齐心协力，充分发扬“传帮带”精神，顺利完成了当年的中职学籍录入和资助数据报送。</a:t>
            </a:r>
            <a:endParaRPr lang="zh-CN" altLang="en-US" dirty="0"/>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2</a:t>
            </a:fld>
            <a:endParaRPr lang="zh-CN" altLang="en-US"/>
          </a:p>
        </p:txBody>
      </p:sp>
    </p:spTree>
    <p:extLst>
      <p:ext uri="{BB962C8B-B14F-4D97-AF65-F5344CB8AC3E}">
        <p14:creationId xmlns:p14="http://schemas.microsoft.com/office/powerpoint/2010/main" val="11789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在系统应用中，我省建立了“五个机制”，统筹推进中职学籍与资助系统在我省全面应用，</a:t>
            </a:r>
            <a:r>
              <a:rPr lang="zh-CN" altLang="en-US" sz="1200" kern="1200" dirty="0" smtClean="0">
                <a:solidFill>
                  <a:schemeClr val="tx1"/>
                </a:solidFill>
                <a:effectLst/>
                <a:latin typeface="+mn-lt"/>
                <a:ea typeface="+mn-ea"/>
                <a:cs typeface="+mn-cs"/>
              </a:rPr>
              <a:t>助力</a:t>
            </a:r>
            <a:r>
              <a:rPr lang="zh-CN" altLang="zh-CN" sz="1200" kern="1200" dirty="0" smtClean="0">
                <a:solidFill>
                  <a:schemeClr val="tx1"/>
                </a:solidFill>
                <a:effectLst/>
                <a:latin typeface="+mn-lt"/>
                <a:ea typeface="+mn-ea"/>
                <a:cs typeface="+mn-cs"/>
              </a:rPr>
              <a:t>学籍与资助规范管理，促进了我省各地各校学籍和资助管理工作整体水平的全面提升。</a:t>
            </a:r>
            <a:endParaRPr lang="zh-CN" altLang="en-US" dirty="0"/>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3</a:t>
            </a:fld>
            <a:endParaRPr lang="zh-CN" altLang="en-US"/>
          </a:p>
        </p:txBody>
      </p:sp>
    </p:spTree>
    <p:extLst>
      <p:ext uri="{BB962C8B-B14F-4D97-AF65-F5344CB8AC3E}">
        <p14:creationId xmlns:p14="http://schemas.microsoft.com/office/powerpoint/2010/main" val="271550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 </a:t>
            </a:r>
            <a:r>
              <a:rPr lang="zh-CN" altLang="zh-CN" sz="1200" b="1" kern="1200" dirty="0" smtClean="0">
                <a:solidFill>
                  <a:schemeClr val="tx1"/>
                </a:solidFill>
                <a:effectLst/>
                <a:latin typeface="+mn-lt"/>
                <a:ea typeface="+mn-ea"/>
                <a:cs typeface="+mn-cs"/>
              </a:rPr>
              <a:t>建立系统应用推广的工作机制。</a:t>
            </a:r>
            <a:r>
              <a:rPr lang="zh-CN" altLang="zh-CN" sz="1200" kern="1200" dirty="0" smtClean="0">
                <a:solidFill>
                  <a:schemeClr val="tx1"/>
                </a:solidFill>
                <a:effectLst/>
                <a:latin typeface="+mn-lt"/>
                <a:ea typeface="+mn-ea"/>
                <a:cs typeface="+mn-cs"/>
              </a:rPr>
              <a:t>我省成立了中职学籍和资助系统联合工作组，由副厅长于永明任组长，厅职成教处、计财处、资助中心和技术中心相关负责人共同组成，统筹推进系统建设与应用工作。</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11</a:t>
            </a:r>
            <a:r>
              <a:rPr lang="zh-CN" altLang="zh-CN" sz="1200" kern="1200" dirty="0" smtClean="0">
                <a:solidFill>
                  <a:schemeClr val="tx1"/>
                </a:solidFill>
                <a:effectLst/>
                <a:latin typeface="+mn-lt"/>
                <a:ea typeface="+mn-ea"/>
                <a:cs typeface="+mn-cs"/>
              </a:rPr>
              <a:t>月，我省在学习贯彻落实教育部</a:t>
            </a:r>
            <a:r>
              <a:rPr lang="en-US" altLang="zh-CN" sz="1200" kern="1200" dirty="0" smtClean="0">
                <a:solidFill>
                  <a:schemeClr val="tx1"/>
                </a:solidFill>
                <a:effectLst/>
                <a:latin typeface="+mn-lt"/>
                <a:ea typeface="+mn-ea"/>
                <a:cs typeface="+mn-cs"/>
              </a:rPr>
              <a:t>2010</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月《中等职业学校学生学籍管理办法》和</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月《中等职业学历教育学生学籍电子注册办法</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试行</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个文件的基础上，结合我省实际，新修订了《浙江省中等职业学校学生学籍管理实施细则（试行）》，进一步明确全国中职学生系统中的学籍建立、学籍变更、学生毕业等规范管理要求，统一新生学籍注册</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个工作日内、学籍变动</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个工作日内、毕业结业</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个工作日内等时间规定</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严把学籍建立源头、严控学籍变动与信息变更过程、严审毕业</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个关口，提高</a:t>
            </a:r>
            <a:r>
              <a:rPr lang="zh-CN" altLang="en-US" sz="1200" kern="1200" dirty="0" smtClean="0">
                <a:solidFill>
                  <a:schemeClr val="tx1"/>
                </a:solidFill>
                <a:effectLst/>
                <a:latin typeface="+mn-lt"/>
                <a:ea typeface="+mn-ea"/>
                <a:cs typeface="+mn-cs"/>
              </a:rPr>
              <a:t>我省中职学籍的</a:t>
            </a:r>
            <a:r>
              <a:rPr lang="zh-CN" altLang="zh-CN" sz="1200" kern="1200" dirty="0" smtClean="0">
                <a:solidFill>
                  <a:schemeClr val="tx1"/>
                </a:solidFill>
                <a:effectLst/>
                <a:latin typeface="+mn-lt"/>
                <a:ea typeface="+mn-ea"/>
                <a:cs typeface="+mn-cs"/>
              </a:rPr>
              <a:t>数据质量</a:t>
            </a:r>
            <a:r>
              <a:rPr lang="zh-CN" alt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4</a:t>
            </a:fld>
            <a:endParaRPr lang="zh-CN" altLang="en-US"/>
          </a:p>
        </p:txBody>
      </p:sp>
    </p:spTree>
    <p:extLst>
      <p:ext uri="{BB962C8B-B14F-4D97-AF65-F5344CB8AC3E}">
        <p14:creationId xmlns:p14="http://schemas.microsoft.com/office/powerpoint/2010/main" val="128395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我省明确了</a:t>
            </a:r>
            <a:r>
              <a:rPr lang="zh-CN" altLang="zh-CN" sz="1200" kern="1200" dirty="0" smtClean="0">
                <a:solidFill>
                  <a:schemeClr val="tx1"/>
                </a:solidFill>
                <a:effectLst/>
                <a:latin typeface="+mn-lt"/>
                <a:ea typeface="+mn-ea"/>
                <a:cs typeface="+mn-cs"/>
              </a:rPr>
              <a:t>资助</a:t>
            </a:r>
            <a:r>
              <a:rPr lang="zh-CN" altLang="zh-CN" sz="1200" kern="1200" dirty="0" smtClean="0">
                <a:solidFill>
                  <a:schemeClr val="tx1"/>
                </a:solidFill>
                <a:effectLst/>
                <a:latin typeface="+mn-lt"/>
                <a:ea typeface="+mn-ea"/>
                <a:cs typeface="+mn-cs"/>
              </a:rPr>
              <a:t>系统统一规范操作时间，中职免学费、国家助学金每月</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日前完成录入、审核和公示；地方政府、学校、社会资助规定了</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月和</a:t>
            </a:r>
            <a:r>
              <a:rPr lang="en-US" altLang="zh-CN" sz="1200" kern="1200" dirty="0" smtClean="0">
                <a:solidFill>
                  <a:schemeClr val="tx1"/>
                </a:solidFill>
                <a:effectLst/>
                <a:latin typeface="+mn-lt"/>
                <a:ea typeface="+mn-ea"/>
                <a:cs typeface="+mn-cs"/>
              </a:rPr>
              <a:t>12</a:t>
            </a:r>
            <a:r>
              <a:rPr lang="zh-CN" altLang="zh-CN" sz="1200" kern="1200" dirty="0" smtClean="0">
                <a:solidFill>
                  <a:schemeClr val="tx1"/>
                </a:solidFill>
                <a:effectLst/>
                <a:latin typeface="+mn-lt"/>
                <a:ea typeface="+mn-ea"/>
                <a:cs typeface="+mn-cs"/>
              </a:rPr>
              <a:t>月分别完成上、下半年名单录入和审核</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5</a:t>
            </a:fld>
            <a:endParaRPr lang="zh-CN" altLang="en-US"/>
          </a:p>
        </p:txBody>
      </p:sp>
    </p:spTree>
    <p:extLst>
      <p:ext uri="{BB962C8B-B14F-4D97-AF65-F5344CB8AC3E}">
        <p14:creationId xmlns:p14="http://schemas.microsoft.com/office/powerpoint/2010/main" val="65006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从</a:t>
            </a:r>
            <a:r>
              <a:rPr lang="zh-CN" altLang="en-US" sz="1200" kern="1200" dirty="0" smtClean="0">
                <a:solidFill>
                  <a:schemeClr val="tx1"/>
                </a:solidFill>
                <a:effectLst/>
                <a:latin typeface="+mn-lt"/>
                <a:ea typeface="+mn-ea"/>
                <a:cs typeface="+mn-cs"/>
              </a:rPr>
              <a:t>各类</a:t>
            </a:r>
            <a:r>
              <a:rPr lang="zh-CN" altLang="zh-CN" sz="1200" kern="1200" dirty="0" smtClean="0">
                <a:solidFill>
                  <a:schemeClr val="tx1"/>
                </a:solidFill>
                <a:effectLst/>
                <a:latin typeface="+mn-lt"/>
                <a:ea typeface="+mn-ea"/>
                <a:cs typeface="+mn-cs"/>
              </a:rPr>
              <a:t>文件的起草到执行，第一时间向教育部汇报请示，也了解、学习兄弟省市的做法和经验。我</a:t>
            </a:r>
            <a:r>
              <a:rPr lang="zh-CN" altLang="zh-CN" sz="1200" kern="1200" dirty="0" smtClean="0">
                <a:solidFill>
                  <a:schemeClr val="tx1"/>
                </a:solidFill>
                <a:effectLst/>
                <a:latin typeface="+mn-lt"/>
                <a:ea typeface="+mn-ea"/>
                <a:cs typeface="+mn-cs"/>
              </a:rPr>
              <a:t>省还制定了中职学生学籍和资助督促检查制度，形成了省市县三级督查机制，定期对学籍和资助系统的应用情况进行督查通报，督促各地各校将学生学籍和资助各项工作落实到位。近年来，我省专门将资助政策落实到位和资助管理</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包</a:t>
            </a:r>
            <a:r>
              <a:rPr lang="zh-CN" altLang="zh-CN" sz="1200" kern="1200" dirty="0" smtClean="0">
                <a:solidFill>
                  <a:schemeClr val="tx1"/>
                </a:solidFill>
                <a:effectLst/>
                <a:latin typeface="+mn-lt"/>
                <a:ea typeface="+mn-ea"/>
                <a:cs typeface="+mn-cs"/>
              </a:rPr>
              <a:t>含</a:t>
            </a:r>
            <a:r>
              <a:rPr lang="zh-CN" altLang="en-US" sz="1200" kern="1200" dirty="0" smtClean="0">
                <a:solidFill>
                  <a:schemeClr val="tx1"/>
                </a:solidFill>
                <a:effectLst/>
                <a:latin typeface="+mn-lt"/>
                <a:ea typeface="+mn-ea"/>
                <a:cs typeface="+mn-cs"/>
              </a:rPr>
              <a:t>资助</a:t>
            </a:r>
            <a:r>
              <a:rPr lang="zh-CN" altLang="zh-CN" sz="1200" kern="1200" dirty="0" smtClean="0">
                <a:solidFill>
                  <a:schemeClr val="tx1"/>
                </a:solidFill>
                <a:effectLst/>
                <a:latin typeface="+mn-lt"/>
                <a:ea typeface="+mn-ea"/>
                <a:cs typeface="+mn-cs"/>
              </a:rPr>
              <a:t>系统</a:t>
            </a:r>
            <a:r>
              <a:rPr lang="zh-CN" altLang="en-US" sz="1200" kern="1200" dirty="0" smtClean="0">
                <a:solidFill>
                  <a:schemeClr val="tx1"/>
                </a:solidFill>
                <a:effectLst/>
                <a:latin typeface="+mn-lt"/>
                <a:ea typeface="+mn-ea"/>
                <a:cs typeface="+mn-cs"/>
              </a:rPr>
              <a:t>管理与</a:t>
            </a:r>
            <a:r>
              <a:rPr lang="zh-CN" altLang="zh-CN" sz="1200" kern="1200" dirty="0" smtClean="0">
                <a:solidFill>
                  <a:schemeClr val="tx1"/>
                </a:solidFill>
                <a:effectLst/>
                <a:latin typeface="+mn-lt"/>
                <a:ea typeface="+mn-ea"/>
                <a:cs typeface="+mn-cs"/>
              </a:rPr>
              <a:t>维护</a:t>
            </a:r>
            <a:r>
              <a:rPr lang="zh-CN" altLang="zh-CN" sz="1200" kern="1200" dirty="0" smtClean="0">
                <a:solidFill>
                  <a:schemeClr val="tx1"/>
                </a:solidFill>
                <a:effectLst/>
                <a:latin typeface="+mn-lt"/>
                <a:ea typeface="+mn-ea"/>
                <a:cs typeface="+mn-cs"/>
              </a:rPr>
              <a:t>）规范纳入省教育厅对各市、县年度业绩考核</a:t>
            </a:r>
            <a:r>
              <a:rPr lang="zh-CN" altLang="zh-CN" sz="1200" kern="1200" dirty="0" smtClean="0">
                <a:solidFill>
                  <a:schemeClr val="tx1"/>
                </a:solidFill>
                <a:effectLst/>
                <a:latin typeface="+mn-lt"/>
                <a:ea typeface="+mn-ea"/>
                <a:cs typeface="+mn-cs"/>
              </a:rPr>
              <a:t>工作</a:t>
            </a:r>
            <a:r>
              <a:rPr lang="zh-CN" altLang="en-US" sz="1200" kern="1200" dirty="0" smtClean="0">
                <a:solidFill>
                  <a:schemeClr val="tx1"/>
                </a:solidFill>
                <a:effectLst/>
                <a:latin typeface="+mn-lt"/>
                <a:ea typeface="+mn-ea"/>
                <a:cs typeface="+mn-cs"/>
              </a:rPr>
              <a:t>，使各市、县教育局一把手非常重视这一项工作。</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6</a:t>
            </a:fld>
            <a:endParaRPr lang="zh-CN" altLang="en-US"/>
          </a:p>
        </p:txBody>
      </p:sp>
    </p:spTree>
    <p:extLst>
      <p:ext uri="{BB962C8B-B14F-4D97-AF65-F5344CB8AC3E}">
        <p14:creationId xmlns:p14="http://schemas.microsoft.com/office/powerpoint/2010/main" val="52701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2.</a:t>
            </a:r>
            <a:r>
              <a:rPr lang="zh-CN" altLang="zh-CN" sz="1200" b="1" kern="1200" dirty="0" smtClean="0">
                <a:solidFill>
                  <a:schemeClr val="tx1"/>
                </a:solidFill>
                <a:effectLst/>
                <a:latin typeface="+mn-lt"/>
                <a:ea typeface="+mn-ea"/>
                <a:cs typeface="+mn-cs"/>
              </a:rPr>
              <a:t>建立学籍和资助共同参与的培训机制。</a:t>
            </a:r>
            <a:r>
              <a:rPr lang="zh-CN" altLang="zh-CN" sz="1200" kern="1200" dirty="0" smtClean="0">
                <a:solidFill>
                  <a:schemeClr val="tx1"/>
                </a:solidFill>
                <a:effectLst/>
                <a:latin typeface="+mn-lt"/>
                <a:ea typeface="+mn-ea"/>
                <a:cs typeface="+mn-cs"/>
              </a:rPr>
              <a:t>为提高学籍和资助系统的应用，我省坚持学籍管理干部和资助管理干部共同参与，既让学籍管理干部理解学生资助政策和资助管理的要求，意识到及时、准确的学籍信息对于资助管理的重要性，也让资助管理干部充分了解到学籍管理的相关规定及业务流程，只有齐抓共管才能保证中职学籍和资助管理规范、有实效。除了每年省级统一组织各级教育行政部门层面的中职资助干部培训，从</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起，我省将中职学籍和资助管理骨干教师培训班纳入浙江省教师培训管理平台，通过培训后获取学分，标志着中职学籍和资助培训正式进入我省教师专业发展培训计划。每学期，我们都通过省教师培训管理平台设置</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期中职学籍和资助骨干教师培训班，以便学籍和资助管理员自主选择培训时间。</a:t>
            </a: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7</a:t>
            </a:fld>
            <a:endParaRPr lang="zh-CN" altLang="en-US"/>
          </a:p>
        </p:txBody>
      </p:sp>
    </p:spTree>
    <p:extLst>
      <p:ext uri="{BB962C8B-B14F-4D97-AF65-F5344CB8AC3E}">
        <p14:creationId xmlns:p14="http://schemas.microsoft.com/office/powerpoint/2010/main" val="81650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培训班的推出深受广大中职学生学籍和资助管理员的欢迎。</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年秋季、</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年春季、</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年秋季、</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年春季，有</a:t>
            </a:r>
            <a:r>
              <a:rPr lang="en-US" altLang="zh-CN" sz="1200" kern="1200" dirty="0" smtClean="0">
                <a:solidFill>
                  <a:schemeClr val="tx1"/>
                </a:solidFill>
                <a:effectLst/>
                <a:latin typeface="+mn-lt"/>
                <a:ea typeface="+mn-ea"/>
                <a:cs typeface="+mn-cs"/>
              </a:rPr>
              <a:t>500</a:t>
            </a:r>
            <a:r>
              <a:rPr lang="zh-CN" altLang="zh-CN" sz="1200" kern="1200" dirty="0" smtClean="0">
                <a:solidFill>
                  <a:schemeClr val="tx1"/>
                </a:solidFill>
                <a:effectLst/>
                <a:latin typeface="+mn-lt"/>
                <a:ea typeface="+mn-ea"/>
                <a:cs typeface="+mn-cs"/>
              </a:rPr>
              <a:t>多名中职学籍和资助管理员通过省教师培训管理平台选课参与了培训</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已经全部覆盖全省</a:t>
            </a:r>
            <a:r>
              <a:rPr lang="en-US" altLang="zh-CN" sz="1200" kern="1200" dirty="0" smtClean="0">
                <a:solidFill>
                  <a:schemeClr val="tx1"/>
                </a:solidFill>
                <a:effectLst/>
                <a:latin typeface="+mn-lt"/>
                <a:ea typeface="+mn-ea"/>
                <a:cs typeface="+mn-cs"/>
              </a:rPr>
              <a:t>300</a:t>
            </a:r>
            <a:r>
              <a:rPr lang="zh-CN" altLang="zh-CN" sz="1200" kern="1200" dirty="0" smtClean="0">
                <a:solidFill>
                  <a:schemeClr val="tx1"/>
                </a:solidFill>
                <a:effectLst/>
                <a:latin typeface="+mn-lt"/>
                <a:ea typeface="+mn-ea"/>
                <a:cs typeface="+mn-cs"/>
              </a:rPr>
              <a:t>多所中职学校（含</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多所技工院校），学校覆盖面达到</a:t>
            </a:r>
            <a:r>
              <a:rPr lang="en-US" altLang="zh-CN" sz="1200" kern="1200" dirty="0" smtClean="0">
                <a:solidFill>
                  <a:schemeClr val="tx1"/>
                </a:solidFill>
                <a:effectLst/>
                <a:latin typeface="+mn-lt"/>
                <a:ea typeface="+mn-ea"/>
                <a:cs typeface="+mn-cs"/>
              </a:rPr>
              <a:t>100%</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8</a:t>
            </a:fld>
            <a:endParaRPr lang="zh-CN" altLang="en-US"/>
          </a:p>
        </p:txBody>
      </p:sp>
    </p:spTree>
    <p:extLst>
      <p:ext uri="{BB962C8B-B14F-4D97-AF65-F5344CB8AC3E}">
        <p14:creationId xmlns:p14="http://schemas.microsoft.com/office/powerpoint/2010/main" val="46560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mn-lt"/>
                <a:ea typeface="+mn-ea"/>
                <a:cs typeface="+mn-cs"/>
              </a:rPr>
              <a:t>3.</a:t>
            </a:r>
            <a:r>
              <a:rPr lang="zh-CN" altLang="zh-CN" sz="1200" b="1" kern="1200" dirty="0" smtClean="0">
                <a:solidFill>
                  <a:schemeClr val="tx1"/>
                </a:solidFill>
                <a:effectLst/>
                <a:latin typeface="+mn-lt"/>
                <a:ea typeface="+mn-ea"/>
                <a:cs typeface="+mn-cs"/>
              </a:rPr>
              <a:t>建立浙江特色开发的建设机制。</a:t>
            </a:r>
            <a:r>
              <a:rPr lang="zh-CN" altLang="zh-CN" sz="1200" kern="1200" dirty="0" smtClean="0">
                <a:solidFill>
                  <a:schemeClr val="tx1"/>
                </a:solidFill>
                <a:effectLst/>
                <a:latin typeface="+mn-lt"/>
                <a:ea typeface="+mn-ea"/>
                <a:cs typeface="+mn-cs"/>
              </a:rPr>
              <a:t>根据“两级建设、五级应用，统一规划、地方定制”的原则，结合我省中职课改和学籍管理工作实际需求，</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12</a:t>
            </a:r>
            <a:r>
              <a:rPr lang="zh-CN" altLang="zh-CN" sz="1200" kern="1200" dirty="0" smtClean="0">
                <a:solidFill>
                  <a:schemeClr val="tx1"/>
                </a:solidFill>
                <a:effectLst/>
                <a:latin typeface="+mn-lt"/>
                <a:ea typeface="+mn-ea"/>
                <a:cs typeface="+mn-cs"/>
              </a:rPr>
              <a:t>月，我省落实中职学籍系统升级改造经费</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万元，在全国中职学生系统基础上启动浙江特色应用开发，请全国中职学生系统承建单位大唐软件公司进行系统二次开发和功能扩充，新增了技工学校学生</a:t>
            </a:r>
            <a:r>
              <a:rPr lang="zh-CN" altLang="zh-CN" sz="1200" kern="1200" dirty="0" smtClean="0">
                <a:solidFill>
                  <a:schemeClr val="tx1"/>
                </a:solidFill>
                <a:effectLst/>
                <a:latin typeface="+mn-lt"/>
                <a:ea typeface="+mn-ea"/>
                <a:cs typeface="+mn-cs"/>
              </a:rPr>
              <a:t>学籍、</a:t>
            </a:r>
            <a:r>
              <a:rPr lang="zh-CN" altLang="zh-CN" sz="1200" kern="1200" dirty="0" smtClean="0">
                <a:solidFill>
                  <a:schemeClr val="tx1"/>
                </a:solidFill>
                <a:effectLst/>
                <a:latin typeface="+mn-lt"/>
                <a:ea typeface="+mn-ea"/>
                <a:cs typeface="+mn-cs"/>
              </a:rPr>
              <a:t>学校用户管理、学分制和报表打印等浙江个性化业务管理功能</a:t>
            </a:r>
            <a:r>
              <a:rPr lang="zh-CN" altLang="zh-CN" sz="1200" kern="1200" dirty="0" smtClean="0">
                <a:solidFill>
                  <a:schemeClr val="tx1"/>
                </a:solidFill>
                <a:effectLst/>
                <a:latin typeface="+mn-lt"/>
                <a:ea typeface="+mn-ea"/>
                <a:cs typeface="+mn-cs"/>
              </a:rPr>
              <a:t>，</a:t>
            </a:r>
            <a:r>
              <a:rPr lang="zh-CN" altLang="en-US" dirty="0" smtClean="0">
                <a:latin typeface="+mn-ea"/>
                <a:ea typeface="+mn-ea"/>
              </a:rPr>
              <a:t>将省人社厅管理的技工学校学生全部纳入全国中职学生系统和全国资助系统进行统一管理</a:t>
            </a:r>
            <a:r>
              <a:rPr lang="zh-CN" altLang="en-US" sz="1200" kern="1200" dirty="0" smtClean="0">
                <a:solidFill>
                  <a:schemeClr val="tx1"/>
                </a:solidFill>
                <a:effectLst/>
                <a:latin typeface="+mn-lt"/>
                <a:ea typeface="+mn-ea"/>
                <a:cs typeface="+mn-cs"/>
              </a:rPr>
              <a:t>，支持在学校管理员增加班主任、招生管理员等角色，</a:t>
            </a:r>
            <a:r>
              <a:rPr lang="zh-CN" altLang="zh-CN" sz="1200" kern="1200" dirty="0" smtClean="0">
                <a:solidFill>
                  <a:schemeClr val="tx1"/>
                </a:solidFill>
                <a:effectLst/>
                <a:latin typeface="+mn-lt"/>
                <a:ea typeface="+mn-ea"/>
                <a:cs typeface="+mn-cs"/>
              </a:rPr>
              <a:t>从而</a:t>
            </a:r>
            <a:r>
              <a:rPr lang="zh-CN" altLang="zh-CN" sz="1200" kern="1200" dirty="0" smtClean="0">
                <a:solidFill>
                  <a:schemeClr val="tx1"/>
                </a:solidFill>
                <a:effectLst/>
                <a:latin typeface="+mn-lt"/>
                <a:ea typeface="+mn-ea"/>
                <a:cs typeface="+mn-cs"/>
              </a:rPr>
              <a:t>进一步规范我省中职学生学籍管理。</a:t>
            </a:r>
          </a:p>
        </p:txBody>
      </p:sp>
      <p:sp>
        <p:nvSpPr>
          <p:cNvPr id="4" name="灯片编号占位符 3"/>
          <p:cNvSpPr>
            <a:spLocks noGrp="1"/>
          </p:cNvSpPr>
          <p:nvPr>
            <p:ph type="sldNum" sz="quarter" idx="10"/>
          </p:nvPr>
        </p:nvSpPr>
        <p:spPr/>
        <p:txBody>
          <a:bodyPr/>
          <a:lstStyle/>
          <a:p>
            <a:pPr>
              <a:defRPr/>
            </a:pPr>
            <a:fld id="{6FE27816-0BBE-4051-BF6D-7CD01D219900}" type="slidenum">
              <a:rPr lang="zh-CN" altLang="en-US" smtClean="0"/>
              <a:pPr>
                <a:defRPr/>
              </a:pPr>
              <a:t>9</a:t>
            </a:fld>
            <a:endParaRPr lang="zh-CN" altLang="en-US"/>
          </a:p>
        </p:txBody>
      </p:sp>
    </p:spTree>
    <p:extLst>
      <p:ext uri="{BB962C8B-B14F-4D97-AF65-F5344CB8AC3E}">
        <p14:creationId xmlns:p14="http://schemas.microsoft.com/office/powerpoint/2010/main" val="103143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开始">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1" y="627534"/>
            <a:ext cx="9157547" cy="4464000"/>
          </a:xfrm>
          <a:prstGeom prst="rect">
            <a:avLst/>
          </a:prstGeom>
          <a:solidFill>
            <a:schemeClr val="bg1">
              <a:alpha val="86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p:nvPr userDrawn="1"/>
        </p:nvSpPr>
        <p:spPr>
          <a:xfrm>
            <a:off x="0" y="5091113"/>
            <a:ext cx="9158288" cy="730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一、主要做法">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1" y="627534"/>
            <a:ext cx="9157547" cy="4464000"/>
          </a:xfrm>
          <a:prstGeom prst="rect">
            <a:avLst/>
          </a:prstGeom>
          <a:solidFill>
            <a:schemeClr val="bg1">
              <a:alpha val="86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p:nvPr userDrawn="1"/>
        </p:nvSpPr>
        <p:spPr>
          <a:xfrm>
            <a:off x="0" y="5091113"/>
            <a:ext cx="9158288" cy="730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9"/>
          <p:cNvPicPr>
            <a:picLocks noChangeAspect="1"/>
          </p:cNvPicPr>
          <p:nvPr userDrawn="1"/>
        </p:nvPicPr>
        <p:blipFill>
          <a:blip r:embed="rId3"/>
          <a:srcRect/>
          <a:stretch>
            <a:fillRect/>
          </a:stretch>
        </p:blipFill>
        <p:spPr bwMode="auto">
          <a:xfrm>
            <a:off x="292100" y="165100"/>
            <a:ext cx="2047875" cy="37782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二、主要成效">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1" y="627534"/>
            <a:ext cx="9157547" cy="4464000"/>
          </a:xfrm>
          <a:prstGeom prst="rect">
            <a:avLst/>
          </a:prstGeom>
          <a:solidFill>
            <a:schemeClr val="bg1">
              <a:alpha val="86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p:nvPr userDrawn="1"/>
        </p:nvSpPr>
        <p:spPr>
          <a:xfrm>
            <a:off x="0" y="5091113"/>
            <a:ext cx="9158288" cy="730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9"/>
          <p:cNvPicPr>
            <a:picLocks noChangeAspect="1"/>
          </p:cNvPicPr>
          <p:nvPr userDrawn="1"/>
        </p:nvPicPr>
        <p:blipFill>
          <a:blip r:embed="rId3"/>
          <a:srcRect/>
          <a:stretch>
            <a:fillRect/>
          </a:stretch>
        </p:blipFill>
        <p:spPr bwMode="auto">
          <a:xfrm>
            <a:off x="292100" y="165100"/>
            <a:ext cx="2047875" cy="37782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微软雅黑" pitchFamily="34" charset="-122"/>
        </a:defRPr>
      </a:lvl2pPr>
      <a:lvl3pPr algn="ctr" rtl="0" eaLnBrk="0" fontAlgn="base" hangingPunct="0">
        <a:spcBef>
          <a:spcPct val="0"/>
        </a:spcBef>
        <a:spcAft>
          <a:spcPct val="0"/>
        </a:spcAft>
        <a:defRPr sz="4400">
          <a:solidFill>
            <a:schemeClr val="tx1"/>
          </a:solidFill>
          <a:latin typeface="Arial" charset="0"/>
          <a:ea typeface="微软雅黑" pitchFamily="34" charset="-122"/>
        </a:defRPr>
      </a:lvl3pPr>
      <a:lvl4pPr algn="ctr" rtl="0" eaLnBrk="0" fontAlgn="base" hangingPunct="0">
        <a:spcBef>
          <a:spcPct val="0"/>
        </a:spcBef>
        <a:spcAft>
          <a:spcPct val="0"/>
        </a:spcAft>
        <a:defRPr sz="4400">
          <a:solidFill>
            <a:schemeClr val="tx1"/>
          </a:solidFill>
          <a:latin typeface="Arial" charset="0"/>
          <a:ea typeface="微软雅黑" pitchFamily="34" charset="-122"/>
        </a:defRPr>
      </a:lvl4pPr>
      <a:lvl5pPr algn="ctr" rtl="0" eaLnBrk="0" fontAlgn="base" hangingPunct="0">
        <a:spcBef>
          <a:spcPct val="0"/>
        </a:spcBef>
        <a:spcAft>
          <a:spcPct val="0"/>
        </a:spcAft>
        <a:defRPr sz="4400">
          <a:solidFill>
            <a:schemeClr val="tx1"/>
          </a:solidFill>
          <a:latin typeface="Arial" charset="0"/>
          <a:ea typeface="微软雅黑" pitchFamily="34"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 name="矩形 29"/>
          <p:cNvSpPr/>
          <p:nvPr/>
        </p:nvSpPr>
        <p:spPr>
          <a:xfrm>
            <a:off x="-6350" y="1131590"/>
            <a:ext cx="9150350" cy="2058988"/>
          </a:xfrm>
          <a:prstGeom prst="rect">
            <a:avLst/>
          </a:prstGeom>
          <a:gradFill flip="none" rotWithShape="1">
            <a:gsLst>
              <a:gs pos="0">
                <a:schemeClr val="bg1"/>
              </a:gs>
              <a:gs pos="100000">
                <a:schemeClr val="bg1"/>
              </a:gs>
              <a:gs pos="57000">
                <a:schemeClr val="bg1">
                  <a:lumMod val="85000"/>
                </a:schemeClr>
              </a:gs>
            </a:gsLst>
            <a:lin ang="81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pic>
        <p:nvPicPr>
          <p:cNvPr id="2" name="图片 1"/>
          <p:cNvPicPr>
            <a:picLocks noChangeAspect="1"/>
          </p:cNvPicPr>
          <p:nvPr/>
        </p:nvPicPr>
        <p:blipFill>
          <a:blip r:embed="rId4"/>
          <a:srcRect/>
          <a:stretch>
            <a:fillRect/>
          </a:stretch>
        </p:blipFill>
        <p:spPr bwMode="auto">
          <a:xfrm>
            <a:off x="3063875" y="-1666875"/>
            <a:ext cx="639763" cy="706437"/>
          </a:xfrm>
          <a:prstGeom prst="rect">
            <a:avLst/>
          </a:prstGeom>
          <a:noFill/>
          <a:ln w="9525">
            <a:noFill/>
            <a:miter lim="800000"/>
            <a:headEnd/>
            <a:tailEnd/>
          </a:ln>
        </p:spPr>
      </p:pic>
      <p:pic>
        <p:nvPicPr>
          <p:cNvPr id="10" name="图片 9"/>
          <p:cNvPicPr>
            <a:picLocks noChangeAspect="1"/>
          </p:cNvPicPr>
          <p:nvPr/>
        </p:nvPicPr>
        <p:blipFill>
          <a:blip r:embed="rId5"/>
          <a:srcRect/>
          <a:stretch>
            <a:fillRect/>
          </a:stretch>
        </p:blipFill>
        <p:spPr bwMode="auto">
          <a:xfrm>
            <a:off x="3797300" y="-2727325"/>
            <a:ext cx="963613" cy="1060450"/>
          </a:xfrm>
          <a:prstGeom prst="rect">
            <a:avLst/>
          </a:prstGeom>
          <a:noFill/>
          <a:ln w="9525">
            <a:noFill/>
            <a:miter lim="800000"/>
            <a:headEnd/>
            <a:tailEnd/>
          </a:ln>
        </p:spPr>
      </p:pic>
      <p:pic>
        <p:nvPicPr>
          <p:cNvPr id="11" name="图片 10"/>
          <p:cNvPicPr>
            <a:picLocks noChangeAspect="1"/>
          </p:cNvPicPr>
          <p:nvPr/>
        </p:nvPicPr>
        <p:blipFill>
          <a:blip r:embed="rId6"/>
          <a:srcRect/>
          <a:stretch>
            <a:fillRect/>
          </a:stretch>
        </p:blipFill>
        <p:spPr bwMode="auto">
          <a:xfrm>
            <a:off x="2586038" y="-2543175"/>
            <a:ext cx="504825" cy="557212"/>
          </a:xfrm>
          <a:prstGeom prst="rect">
            <a:avLst/>
          </a:prstGeom>
          <a:noFill/>
          <a:ln w="9525">
            <a:noFill/>
            <a:miter lim="800000"/>
            <a:headEnd/>
            <a:tailEnd/>
          </a:ln>
        </p:spPr>
      </p:pic>
      <p:pic>
        <p:nvPicPr>
          <p:cNvPr id="12" name="图片 11"/>
          <p:cNvPicPr>
            <a:picLocks noChangeAspect="1"/>
          </p:cNvPicPr>
          <p:nvPr/>
        </p:nvPicPr>
        <p:blipFill>
          <a:blip r:embed="rId5"/>
          <a:srcRect/>
          <a:stretch>
            <a:fillRect/>
          </a:stretch>
        </p:blipFill>
        <p:spPr bwMode="auto">
          <a:xfrm>
            <a:off x="1943100" y="-2020888"/>
            <a:ext cx="963613" cy="1062038"/>
          </a:xfrm>
          <a:prstGeom prst="rect">
            <a:avLst/>
          </a:prstGeom>
          <a:noFill/>
          <a:ln w="9525">
            <a:noFill/>
            <a:miter lim="800000"/>
            <a:headEnd/>
            <a:tailEnd/>
          </a:ln>
        </p:spPr>
      </p:pic>
      <p:pic>
        <p:nvPicPr>
          <p:cNvPr id="13" name="图片 12"/>
          <p:cNvPicPr>
            <a:picLocks noChangeAspect="1"/>
          </p:cNvPicPr>
          <p:nvPr/>
        </p:nvPicPr>
        <p:blipFill>
          <a:blip r:embed="rId7"/>
          <a:srcRect/>
          <a:stretch>
            <a:fillRect/>
          </a:stretch>
        </p:blipFill>
        <p:spPr bwMode="auto">
          <a:xfrm>
            <a:off x="485775" y="-1587500"/>
            <a:ext cx="496888" cy="547687"/>
          </a:xfrm>
          <a:prstGeom prst="rect">
            <a:avLst/>
          </a:prstGeom>
          <a:noFill/>
          <a:ln w="9525">
            <a:noFill/>
            <a:miter lim="800000"/>
            <a:headEnd/>
            <a:tailEnd/>
          </a:ln>
        </p:spPr>
      </p:pic>
      <p:pic>
        <p:nvPicPr>
          <p:cNvPr id="14" name="图片 13"/>
          <p:cNvPicPr>
            <a:picLocks noChangeAspect="1"/>
          </p:cNvPicPr>
          <p:nvPr/>
        </p:nvPicPr>
        <p:blipFill>
          <a:blip r:embed="rId5"/>
          <a:srcRect/>
          <a:stretch>
            <a:fillRect/>
          </a:stretch>
        </p:blipFill>
        <p:spPr bwMode="auto">
          <a:xfrm>
            <a:off x="1257300" y="-2608263"/>
            <a:ext cx="746125" cy="822325"/>
          </a:xfrm>
          <a:prstGeom prst="rect">
            <a:avLst/>
          </a:prstGeom>
          <a:noFill/>
          <a:ln w="9525">
            <a:noFill/>
            <a:miter lim="800000"/>
            <a:headEnd/>
            <a:tailEnd/>
          </a:ln>
        </p:spPr>
      </p:pic>
      <p:pic>
        <p:nvPicPr>
          <p:cNvPr id="4105" name="图片 14"/>
          <p:cNvPicPr>
            <a:picLocks noChangeAspect="1"/>
          </p:cNvPicPr>
          <p:nvPr/>
        </p:nvPicPr>
        <p:blipFill>
          <a:blip r:embed="rId8"/>
          <a:srcRect/>
          <a:stretch>
            <a:fillRect/>
          </a:stretch>
        </p:blipFill>
        <p:spPr bwMode="auto">
          <a:xfrm>
            <a:off x="-6350" y="-2479675"/>
            <a:ext cx="392113" cy="430212"/>
          </a:xfrm>
          <a:prstGeom prst="rect">
            <a:avLst/>
          </a:prstGeom>
          <a:noFill/>
          <a:ln w="9525">
            <a:noFill/>
            <a:miter lim="800000"/>
            <a:headEnd/>
            <a:tailEnd/>
          </a:ln>
        </p:spPr>
      </p:pic>
      <p:pic>
        <p:nvPicPr>
          <p:cNvPr id="4106" name="图片 15"/>
          <p:cNvPicPr>
            <a:picLocks noChangeAspect="1"/>
          </p:cNvPicPr>
          <p:nvPr/>
        </p:nvPicPr>
        <p:blipFill>
          <a:blip r:embed="rId4"/>
          <a:srcRect/>
          <a:stretch>
            <a:fillRect/>
          </a:stretch>
        </p:blipFill>
        <p:spPr bwMode="auto">
          <a:xfrm>
            <a:off x="7239000" y="-742950"/>
            <a:ext cx="641350" cy="704850"/>
          </a:xfrm>
          <a:prstGeom prst="rect">
            <a:avLst/>
          </a:prstGeom>
          <a:noFill/>
          <a:ln w="9525">
            <a:noFill/>
            <a:miter lim="800000"/>
            <a:headEnd/>
            <a:tailEnd/>
          </a:ln>
        </p:spPr>
      </p:pic>
      <p:pic>
        <p:nvPicPr>
          <p:cNvPr id="4107" name="图片 16"/>
          <p:cNvPicPr>
            <a:picLocks noChangeAspect="1"/>
          </p:cNvPicPr>
          <p:nvPr/>
        </p:nvPicPr>
        <p:blipFill>
          <a:blip r:embed="rId5"/>
          <a:srcRect/>
          <a:stretch>
            <a:fillRect/>
          </a:stretch>
        </p:blipFill>
        <p:spPr bwMode="auto">
          <a:xfrm>
            <a:off x="7974013" y="-1804988"/>
            <a:ext cx="963612" cy="1062038"/>
          </a:xfrm>
          <a:prstGeom prst="rect">
            <a:avLst/>
          </a:prstGeom>
          <a:noFill/>
          <a:ln w="9525">
            <a:noFill/>
            <a:miter lim="800000"/>
            <a:headEnd/>
            <a:tailEnd/>
          </a:ln>
        </p:spPr>
      </p:pic>
      <p:pic>
        <p:nvPicPr>
          <p:cNvPr id="4108" name="图片 17"/>
          <p:cNvPicPr>
            <a:picLocks noChangeAspect="1"/>
          </p:cNvPicPr>
          <p:nvPr/>
        </p:nvPicPr>
        <p:blipFill>
          <a:blip r:embed="rId6"/>
          <a:srcRect/>
          <a:stretch>
            <a:fillRect/>
          </a:stretch>
        </p:blipFill>
        <p:spPr bwMode="auto">
          <a:xfrm>
            <a:off x="6762750" y="-1619250"/>
            <a:ext cx="504825" cy="555625"/>
          </a:xfrm>
          <a:prstGeom prst="rect">
            <a:avLst/>
          </a:prstGeom>
          <a:noFill/>
          <a:ln w="9525">
            <a:noFill/>
            <a:miter lim="800000"/>
            <a:headEnd/>
            <a:tailEnd/>
          </a:ln>
        </p:spPr>
      </p:pic>
      <p:pic>
        <p:nvPicPr>
          <p:cNvPr id="4109" name="图片 18"/>
          <p:cNvPicPr>
            <a:picLocks noChangeAspect="1"/>
          </p:cNvPicPr>
          <p:nvPr/>
        </p:nvPicPr>
        <p:blipFill>
          <a:blip r:embed="rId5"/>
          <a:srcRect/>
          <a:stretch>
            <a:fillRect/>
          </a:stretch>
        </p:blipFill>
        <p:spPr bwMode="auto">
          <a:xfrm>
            <a:off x="6119813" y="-1098550"/>
            <a:ext cx="962025" cy="1062037"/>
          </a:xfrm>
          <a:prstGeom prst="rect">
            <a:avLst/>
          </a:prstGeom>
          <a:noFill/>
          <a:ln w="9525">
            <a:noFill/>
            <a:miter lim="800000"/>
            <a:headEnd/>
            <a:tailEnd/>
          </a:ln>
        </p:spPr>
      </p:pic>
      <p:pic>
        <p:nvPicPr>
          <p:cNvPr id="4110" name="图片 19"/>
          <p:cNvPicPr>
            <a:picLocks noChangeAspect="1"/>
          </p:cNvPicPr>
          <p:nvPr/>
        </p:nvPicPr>
        <p:blipFill>
          <a:blip r:embed="rId7"/>
          <a:srcRect/>
          <a:stretch>
            <a:fillRect/>
          </a:stretch>
        </p:blipFill>
        <p:spPr bwMode="auto">
          <a:xfrm>
            <a:off x="4662488" y="-665163"/>
            <a:ext cx="496887" cy="547688"/>
          </a:xfrm>
          <a:prstGeom prst="rect">
            <a:avLst/>
          </a:prstGeom>
          <a:noFill/>
          <a:ln w="9525">
            <a:noFill/>
            <a:miter lim="800000"/>
            <a:headEnd/>
            <a:tailEnd/>
          </a:ln>
        </p:spPr>
      </p:pic>
      <p:pic>
        <p:nvPicPr>
          <p:cNvPr id="4111" name="图片 20"/>
          <p:cNvPicPr>
            <a:picLocks noChangeAspect="1"/>
          </p:cNvPicPr>
          <p:nvPr/>
        </p:nvPicPr>
        <p:blipFill>
          <a:blip r:embed="rId5"/>
          <a:srcRect/>
          <a:stretch>
            <a:fillRect/>
          </a:stretch>
        </p:blipFill>
        <p:spPr bwMode="auto">
          <a:xfrm>
            <a:off x="5434013" y="-1685925"/>
            <a:ext cx="746125" cy="822325"/>
          </a:xfrm>
          <a:prstGeom prst="rect">
            <a:avLst/>
          </a:prstGeom>
          <a:noFill/>
          <a:ln w="9525">
            <a:noFill/>
            <a:miter lim="800000"/>
            <a:headEnd/>
            <a:tailEnd/>
          </a:ln>
        </p:spPr>
      </p:pic>
      <p:pic>
        <p:nvPicPr>
          <p:cNvPr id="4112" name="图片 21"/>
          <p:cNvPicPr>
            <a:picLocks noChangeAspect="1"/>
          </p:cNvPicPr>
          <p:nvPr/>
        </p:nvPicPr>
        <p:blipFill>
          <a:blip r:embed="rId8"/>
          <a:srcRect/>
          <a:stretch>
            <a:fillRect/>
          </a:stretch>
        </p:blipFill>
        <p:spPr bwMode="auto">
          <a:xfrm>
            <a:off x="4170363" y="-1557338"/>
            <a:ext cx="392112" cy="431800"/>
          </a:xfrm>
          <a:prstGeom prst="rect">
            <a:avLst/>
          </a:prstGeom>
          <a:noFill/>
          <a:ln w="9525">
            <a:noFill/>
            <a:miter lim="800000"/>
            <a:headEnd/>
            <a:tailEnd/>
          </a:ln>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464619" y="1542189"/>
            <a:ext cx="8283845" cy="597513"/>
          </a:xfrm>
          <a:prstGeom prst="rect">
            <a:avLst/>
          </a:prstGeom>
          <a:noFill/>
          <a:ln w="9525">
            <a:noFill/>
            <a:miter lim="800000"/>
            <a:headEnd/>
            <a:tailEnd/>
          </a:ln>
        </p:spPr>
      </p:pic>
      <p:cxnSp>
        <p:nvCxnSpPr>
          <p:cNvPr id="27" name="直接连接符 26"/>
          <p:cNvCxnSpPr/>
          <p:nvPr/>
        </p:nvCxnSpPr>
        <p:spPr bwMode="auto">
          <a:xfrm>
            <a:off x="34925" y="3128963"/>
            <a:ext cx="9109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2439507" y="3723878"/>
            <a:ext cx="4076709" cy="699123"/>
          </a:xfrm>
          <a:prstGeom prst="rect">
            <a:avLst/>
          </a:prstGeom>
          <a:noFill/>
          <a:ln w="9525">
            <a:noFill/>
            <a:miter lim="800000"/>
            <a:headEnd/>
            <a:tailEnd/>
          </a:ln>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35447" y="241030"/>
            <a:ext cx="2077132" cy="594299"/>
          </a:xfrm>
          <a:prstGeom prst="rect">
            <a:avLst/>
          </a:prstGeom>
        </p:spPr>
      </p:pic>
      <p:pic>
        <p:nvPicPr>
          <p:cNvPr id="6"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6619" y="2283718"/>
            <a:ext cx="8025821" cy="52588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500" fill="hold"/>
                                        <p:tgtEl>
                                          <p:spTgt spid="13"/>
                                        </p:tgtEl>
                                        <p:attrNameLst>
                                          <p:attrName>ppt_x</p:attrName>
                                        </p:attrNameLst>
                                      </p:cBhvr>
                                      <p:tavLst>
                                        <p:tav tm="0">
                                          <p:val>
                                            <p:strVal val="#ppt_x"/>
                                          </p:val>
                                        </p:tav>
                                        <p:tav tm="100000">
                                          <p:val>
                                            <p:strVal val="#ppt_x"/>
                                          </p:val>
                                        </p:tav>
                                      </p:tavLst>
                                    </p:anim>
                                    <p:anim calcmode="lin" valueType="num">
                                      <p:cBhvr additive="base">
                                        <p:cTn id="24" dur="2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800" fill="hold"/>
                                        <p:tgtEl>
                                          <p:spTgt spid="14"/>
                                        </p:tgtEl>
                                        <p:attrNameLst>
                                          <p:attrName>ppt_x</p:attrName>
                                        </p:attrNameLst>
                                      </p:cBhvr>
                                      <p:tavLst>
                                        <p:tav tm="0">
                                          <p:val>
                                            <p:strVal val="#ppt_x"/>
                                          </p:val>
                                        </p:tav>
                                        <p:tav tm="100000">
                                          <p:val>
                                            <p:strVal val="#ppt_x"/>
                                          </p:val>
                                        </p:tav>
                                      </p:tavLst>
                                    </p:anim>
                                    <p:anim calcmode="lin" valueType="num">
                                      <p:cBhvr additive="base">
                                        <p:cTn id="28" dur="2800" fill="hold"/>
                                        <p:tgtEl>
                                          <p:spTgt spid="1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800"/>
                            </p:stCondLst>
                            <p:childTnLst>
                              <p:par>
                                <p:cTn id="30" presetID="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000" fill="hold"/>
                                        <p:tgtEl>
                                          <p:spTgt spid="30"/>
                                        </p:tgtEl>
                                        <p:attrNameLst>
                                          <p:attrName>ppt_x</p:attrName>
                                        </p:attrNameLst>
                                      </p:cBhvr>
                                      <p:tavLst>
                                        <p:tav tm="0">
                                          <p:val>
                                            <p:strVal val="0-#ppt_w/2"/>
                                          </p:val>
                                        </p:tav>
                                        <p:tav tm="100000">
                                          <p:val>
                                            <p:strVal val="#ppt_x"/>
                                          </p:val>
                                        </p:tav>
                                      </p:tavLst>
                                    </p:anim>
                                    <p:anim calcmode="lin" valueType="num">
                                      <p:cBhvr additive="base">
                                        <p:cTn id="33" dur="1000" fill="hold"/>
                                        <p:tgtEl>
                                          <p:spTgt spid="3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800"/>
                            </p:stCondLst>
                            <p:childTnLst>
                              <p:par>
                                <p:cTn id="35" presetID="2" presetClass="entr" presetSubtype="2" accel="6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4300"/>
                            </p:stCondLst>
                            <p:childTnLst>
                              <p:par>
                                <p:cTn id="40" presetID="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4800"/>
                            </p:stCondLst>
                            <p:childTnLst>
                              <p:par>
                                <p:cTn id="45" presetID="2" presetClass="entr" presetSubtype="2"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42"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par>
                          <p:cTn id="55" fill="hold">
                            <p:stCondLst>
                              <p:cond delay="6300"/>
                            </p:stCondLst>
                            <p:childTnLst>
                              <p:par>
                                <p:cTn id="56" presetID="21"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987574"/>
            <a:ext cx="2594375" cy="3600869"/>
          </a:xfrm>
          <a:prstGeom prst="rect">
            <a:avLst/>
          </a:prstGeom>
          <a:noFill/>
          <a:ln w="9525">
            <a:solidFill>
              <a:schemeClr val="bg1"/>
            </a:solidFill>
            <a:miter lim="800000"/>
            <a:headEnd/>
            <a:tailEnd/>
          </a:ln>
          <a:effectLst>
            <a:outerShdw dist="71842" dir="2700000" algn="ctr" rotWithShape="0">
              <a:srgbClr val="B2B2B2">
                <a:alpha val="50000"/>
              </a:srgbClr>
            </a:outerShdw>
          </a:effectLst>
          <a:extLst>
            <a:ext uri="{909E8E84-426E-40DD-AFC4-6F175D3DCCD1}">
              <a14:hiddenFill xmlns:a14="http://schemas.microsoft.com/office/drawing/2010/main">
                <a:solidFill>
                  <a:schemeClr val="accent1"/>
                </a:solidFill>
              </a14:hiddenFill>
            </a:ext>
          </a:extLst>
        </p:spPr>
      </p:pic>
      <p:sp>
        <p:nvSpPr>
          <p:cNvPr id="4" name="矩形 3"/>
          <p:cNvSpPr/>
          <p:nvPr/>
        </p:nvSpPr>
        <p:spPr>
          <a:xfrm>
            <a:off x="611560" y="987574"/>
            <a:ext cx="5112568" cy="3493264"/>
          </a:xfrm>
          <a:prstGeom prst="rect">
            <a:avLst/>
          </a:prstGeom>
        </p:spPr>
        <p:txBody>
          <a:bodyPr wrap="square">
            <a:spAutoFit/>
          </a:bodyPr>
          <a:lstStyle/>
          <a:p>
            <a:pPr>
              <a:lnSpc>
                <a:spcPct val="150000"/>
              </a:lnSpc>
              <a:spcBef>
                <a:spcPts val="600"/>
              </a:spcBef>
              <a:spcAft>
                <a:spcPts val="0"/>
              </a:spcAft>
            </a:pPr>
            <a:r>
              <a:rPr lang="en-US" altLang="zh-CN" dirty="0" smtClean="0">
                <a:latin typeface="+mj-ea"/>
                <a:ea typeface="+mj-ea"/>
              </a:rPr>
              <a:t>      2016</a:t>
            </a:r>
            <a:r>
              <a:rPr lang="zh-CN" altLang="en-US" dirty="0">
                <a:latin typeface="+mj-ea"/>
                <a:ea typeface="+mj-ea"/>
              </a:rPr>
              <a:t>年</a:t>
            </a:r>
            <a:r>
              <a:rPr lang="en-US" altLang="zh-CN" dirty="0">
                <a:latin typeface="+mj-ea"/>
                <a:ea typeface="+mj-ea"/>
              </a:rPr>
              <a:t>11</a:t>
            </a:r>
            <a:r>
              <a:rPr lang="zh-CN" altLang="en-US" dirty="0">
                <a:latin typeface="+mj-ea"/>
                <a:ea typeface="+mj-ea"/>
              </a:rPr>
              <a:t>月，我省落实学生资助系统升级改造经费</a:t>
            </a:r>
            <a:r>
              <a:rPr lang="en-US" altLang="zh-CN" dirty="0">
                <a:latin typeface="+mj-ea"/>
                <a:ea typeface="+mj-ea"/>
              </a:rPr>
              <a:t>60</a:t>
            </a:r>
            <a:r>
              <a:rPr lang="zh-CN" altLang="en-US" dirty="0">
                <a:latin typeface="+mj-ea"/>
                <a:ea typeface="+mj-ea"/>
              </a:rPr>
              <a:t>万元，在全国学生资助管理系统基础上启动浙江特色应用开发</a:t>
            </a:r>
            <a:r>
              <a:rPr lang="zh-CN" altLang="en-US" dirty="0" smtClean="0">
                <a:latin typeface="+mj-ea"/>
                <a:ea typeface="+mj-ea"/>
              </a:rPr>
              <a:t>，针对</a:t>
            </a:r>
            <a:r>
              <a:rPr lang="zh-CN" altLang="en-US" dirty="0">
                <a:latin typeface="+mj-ea"/>
                <a:ea typeface="+mj-ea"/>
              </a:rPr>
              <a:t>浙江地方政府资助增加工作进展查看、资金发放查看、学校统计面板、异常发放管理等业务</a:t>
            </a:r>
            <a:r>
              <a:rPr lang="zh-CN" altLang="en-US" dirty="0" smtClean="0">
                <a:latin typeface="+mj-ea"/>
                <a:ea typeface="+mj-ea"/>
              </a:rPr>
              <a:t>功能。</a:t>
            </a:r>
            <a:endParaRPr lang="en-US" altLang="zh-CN" dirty="0" smtClean="0">
              <a:latin typeface="+mj-ea"/>
              <a:ea typeface="+mj-ea"/>
            </a:endParaRPr>
          </a:p>
          <a:p>
            <a:pPr>
              <a:lnSpc>
                <a:spcPct val="150000"/>
              </a:lnSpc>
              <a:spcBef>
                <a:spcPts val="600"/>
              </a:spcBef>
              <a:spcAft>
                <a:spcPts val="0"/>
              </a:spcAft>
            </a:pPr>
            <a:r>
              <a:rPr lang="en-US" altLang="zh-CN" dirty="0">
                <a:latin typeface="+mj-ea"/>
                <a:ea typeface="+mj-ea"/>
              </a:rPr>
              <a:t> </a:t>
            </a:r>
            <a:r>
              <a:rPr lang="en-US" altLang="zh-CN" dirty="0" smtClean="0">
                <a:latin typeface="+mj-ea"/>
                <a:ea typeface="+mj-ea"/>
              </a:rPr>
              <a:t>      </a:t>
            </a:r>
            <a:r>
              <a:rPr lang="zh-CN" altLang="en-US" dirty="0" smtClean="0">
                <a:latin typeface="+mj-ea"/>
                <a:ea typeface="+mj-ea"/>
              </a:rPr>
              <a:t>计划</a:t>
            </a:r>
            <a:r>
              <a:rPr lang="en-US" altLang="zh-CN" dirty="0">
                <a:latin typeface="+mj-ea"/>
                <a:ea typeface="+mj-ea"/>
              </a:rPr>
              <a:t>2019</a:t>
            </a:r>
            <a:r>
              <a:rPr lang="zh-CN" altLang="en-US" dirty="0">
                <a:latin typeface="+mj-ea"/>
                <a:ea typeface="+mj-ea"/>
              </a:rPr>
              <a:t>年投入软件开发经费</a:t>
            </a:r>
            <a:r>
              <a:rPr lang="en-US" altLang="zh-CN" dirty="0">
                <a:latin typeface="+mj-ea"/>
                <a:ea typeface="+mj-ea"/>
              </a:rPr>
              <a:t>120</a:t>
            </a:r>
            <a:r>
              <a:rPr lang="zh-CN" altLang="en-US" dirty="0">
                <a:latin typeface="+mj-ea"/>
                <a:ea typeface="+mj-ea"/>
              </a:rPr>
              <a:t>万，启动中职学籍与资助系统的二期建设项目，进一步完善省级特色业务功能，推进教育管理精准化建设。</a:t>
            </a:r>
          </a:p>
        </p:txBody>
      </p:sp>
    </p:spTree>
    <p:extLst>
      <p:ext uri="{BB962C8B-B14F-4D97-AF65-F5344CB8AC3E}">
        <p14:creationId xmlns:p14="http://schemas.microsoft.com/office/powerpoint/2010/main" val="13635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p:nvPr/>
        </p:nvSpPr>
        <p:spPr>
          <a:xfrm>
            <a:off x="3175" y="915988"/>
            <a:ext cx="4784725" cy="434975"/>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2693">
                <a:moveTo>
                  <a:pt x="0" y="0"/>
                </a:moveTo>
                <a:lnTo>
                  <a:pt x="4355976" y="0"/>
                </a:lnTo>
                <a:lnTo>
                  <a:pt x="4210050" y="362693"/>
                </a:lnTo>
                <a:lnTo>
                  <a:pt x="0" y="36004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4</a:t>
            </a:r>
            <a:r>
              <a:rPr lang="en-US" altLang="zh-CN" sz="2000" b="1" dirty="0"/>
              <a:t>. </a:t>
            </a:r>
            <a:r>
              <a:rPr lang="zh-CN" altLang="en-US" sz="2000" dirty="0" smtClean="0">
                <a:solidFill>
                  <a:schemeClr val="bg1"/>
                </a:solidFill>
                <a:latin typeface="微软雅黑" pitchFamily="34" charset="-122"/>
              </a:rPr>
              <a:t>建立</a:t>
            </a:r>
            <a:r>
              <a:rPr lang="zh-CN" altLang="en-US" sz="2000" dirty="0">
                <a:solidFill>
                  <a:schemeClr val="bg1"/>
                </a:solidFill>
                <a:latin typeface="微软雅黑" pitchFamily="34" charset="-122"/>
              </a:rPr>
              <a:t>稳定持续运行的管理机制</a:t>
            </a:r>
          </a:p>
        </p:txBody>
      </p:sp>
      <p:sp>
        <p:nvSpPr>
          <p:cNvPr id="6" name="矩形 5"/>
          <p:cNvSpPr/>
          <p:nvPr/>
        </p:nvSpPr>
        <p:spPr>
          <a:xfrm>
            <a:off x="683568" y="1635646"/>
            <a:ext cx="3960440" cy="2585323"/>
          </a:xfrm>
          <a:prstGeom prst="rect">
            <a:avLst/>
          </a:prstGeom>
        </p:spPr>
        <p:txBody>
          <a:bodyPr wrap="square">
            <a:spAutoFit/>
          </a:bodyPr>
          <a:lstStyle/>
          <a:p>
            <a:pPr>
              <a:lnSpc>
                <a:spcPct val="150000"/>
              </a:lnSpc>
              <a:defRPr/>
            </a:pPr>
            <a:r>
              <a:rPr lang="zh-CN" altLang="en-US" dirty="0" smtClean="0">
                <a:latin typeface="+mn-ea"/>
                <a:ea typeface="+mn-ea"/>
              </a:rPr>
              <a:t>       建立</a:t>
            </a:r>
            <a:r>
              <a:rPr lang="zh-CN" altLang="en-US" dirty="0">
                <a:latin typeface="+mn-ea"/>
                <a:ea typeface="+mn-ea"/>
              </a:rPr>
              <a:t>省市县校四级联动机制，专门创建浙江中职学籍和资助</a:t>
            </a:r>
            <a:r>
              <a:rPr lang="en-US" altLang="zh-CN" dirty="0">
                <a:latin typeface="+mn-ea"/>
                <a:ea typeface="+mn-ea"/>
              </a:rPr>
              <a:t>QQ</a:t>
            </a:r>
            <a:r>
              <a:rPr lang="zh-CN" altLang="en-US" dirty="0">
                <a:latin typeface="+mn-ea"/>
                <a:ea typeface="+mn-ea"/>
              </a:rPr>
              <a:t>群，并安排省级资助干部、技术人员和熟练操作的学校教师在</a:t>
            </a:r>
            <a:r>
              <a:rPr lang="en-US" altLang="zh-CN" dirty="0">
                <a:latin typeface="+mn-ea"/>
                <a:ea typeface="+mn-ea"/>
              </a:rPr>
              <a:t>QQ</a:t>
            </a:r>
            <a:r>
              <a:rPr lang="zh-CN" altLang="en-US" dirty="0">
                <a:latin typeface="+mn-ea"/>
                <a:ea typeface="+mn-ea"/>
              </a:rPr>
              <a:t>工作群答疑解惑，收集整理系统问题处理方案供教育局和学校参考学习。</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91630"/>
            <a:ext cx="3749513" cy="3015233"/>
          </a:xfrm>
          <a:prstGeom prst="rect">
            <a:avLst/>
          </a:prstGeom>
          <a:noFill/>
          <a:ln w="9525">
            <a:solidFill>
              <a:schemeClr val="bg1"/>
            </a:solidFill>
            <a:miter lim="800000"/>
            <a:headEnd/>
            <a:tailEnd/>
          </a:ln>
          <a:effectLst>
            <a:outerShdw dist="71842" dir="2700000" algn="ctr" rotWithShape="0">
              <a:srgbClr val="B2B2B2">
                <a:alpha val="5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randombar(horizontal)">
                                      <p:cBhvr>
                                        <p:cTn id="12" dur="500"/>
                                        <p:tgtEl>
                                          <p:spTgt spid="16386"/>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131590"/>
            <a:ext cx="6300765" cy="2031325"/>
          </a:xfrm>
          <a:prstGeom prst="rect">
            <a:avLst/>
          </a:prstGeom>
        </p:spPr>
        <p:txBody>
          <a:bodyPr wrap="square">
            <a:spAutoFit/>
          </a:bodyPr>
          <a:lstStyle/>
          <a:p>
            <a:pPr>
              <a:lnSpc>
                <a:spcPct val="150000"/>
              </a:lnSpc>
            </a:pPr>
            <a:r>
              <a:rPr lang="zh-CN" altLang="en-US" sz="2400" b="1" dirty="0" smtClean="0">
                <a:solidFill>
                  <a:srgbClr val="002060"/>
                </a:solidFill>
                <a:latin typeface="+mj-ea"/>
                <a:ea typeface="+mj-ea"/>
              </a:rPr>
              <a:t>硬件环境</a:t>
            </a:r>
            <a:r>
              <a:rPr lang="zh-CN" altLang="en-US" sz="2400" b="1" dirty="0" smtClean="0">
                <a:solidFill>
                  <a:srgbClr val="002060"/>
                </a:solidFill>
                <a:latin typeface="+mj-ea"/>
                <a:ea typeface="+mj-ea"/>
              </a:rPr>
              <a:t>：</a:t>
            </a:r>
            <a:endParaRPr lang="en-US" altLang="zh-CN" dirty="0" smtClean="0">
              <a:latin typeface="+mj-ea"/>
              <a:ea typeface="+mj-ea"/>
            </a:endParaRPr>
          </a:p>
          <a:p>
            <a:pPr>
              <a:lnSpc>
                <a:spcPct val="150000"/>
              </a:lnSpc>
            </a:pPr>
            <a:endParaRPr lang="en-US" altLang="zh-CN" sz="2000" b="1" dirty="0">
              <a:solidFill>
                <a:srgbClr val="002060"/>
              </a:solidFill>
              <a:latin typeface="+mj-ea"/>
              <a:ea typeface="+mj-ea"/>
            </a:endParaRPr>
          </a:p>
          <a:p>
            <a:pPr>
              <a:lnSpc>
                <a:spcPct val="150000"/>
              </a:lnSpc>
            </a:pPr>
            <a:endParaRPr lang="en-US" altLang="zh-CN" sz="2000" b="1" dirty="0" smtClean="0">
              <a:solidFill>
                <a:srgbClr val="002060"/>
              </a:solidFill>
              <a:latin typeface="+mj-ea"/>
              <a:ea typeface="+mj-ea"/>
            </a:endParaRPr>
          </a:p>
          <a:p>
            <a:pPr>
              <a:lnSpc>
                <a:spcPct val="150000"/>
              </a:lnSpc>
            </a:pPr>
            <a:endParaRPr lang="en-US" altLang="zh-CN" sz="2000" b="1" dirty="0" smtClean="0">
              <a:solidFill>
                <a:srgbClr val="002060"/>
              </a:solidFill>
              <a:latin typeface="+mj-ea"/>
              <a:ea typeface="+mj-ea"/>
            </a:endParaRPr>
          </a:p>
        </p:txBody>
      </p:sp>
      <p:sp>
        <p:nvSpPr>
          <p:cNvPr id="3" name="矩形 2"/>
          <p:cNvSpPr/>
          <p:nvPr/>
        </p:nvSpPr>
        <p:spPr>
          <a:xfrm>
            <a:off x="467544" y="1755269"/>
            <a:ext cx="6012733" cy="2400657"/>
          </a:xfrm>
          <a:prstGeom prst="rect">
            <a:avLst/>
          </a:prstGeom>
        </p:spPr>
        <p:txBody>
          <a:bodyPr wrap="square">
            <a:spAutoFit/>
          </a:bodyPr>
          <a:lstStyle/>
          <a:p>
            <a:pPr marL="285750" indent="-285750">
              <a:lnSpc>
                <a:spcPct val="150000"/>
              </a:lnSpc>
              <a:buFont typeface="Wingdings" pitchFamily="2" charset="2"/>
              <a:buChar char="Ø"/>
            </a:pPr>
            <a:r>
              <a:rPr lang="zh-CN" altLang="en-US" sz="2000" dirty="0" smtClean="0">
                <a:latin typeface="+mj-ea"/>
                <a:ea typeface="+mj-ea"/>
              </a:rPr>
              <a:t>服务器</a:t>
            </a:r>
            <a:r>
              <a:rPr lang="zh-CN" altLang="en-US" sz="2000" dirty="0" smtClean="0">
                <a:latin typeface="+mj-ea"/>
                <a:ea typeface="+mj-ea"/>
              </a:rPr>
              <a:t>：</a:t>
            </a:r>
            <a:r>
              <a:rPr lang="en-US" altLang="zh-CN" sz="2000" dirty="0" smtClean="0">
                <a:latin typeface="+mj-ea"/>
                <a:ea typeface="+mj-ea"/>
              </a:rPr>
              <a:t>18</a:t>
            </a:r>
            <a:r>
              <a:rPr lang="zh-CN" altLang="en-US" sz="2000" dirty="0" smtClean="0">
                <a:latin typeface="+mj-ea"/>
                <a:ea typeface="+mj-ea"/>
              </a:rPr>
              <a:t>台</a:t>
            </a:r>
            <a:r>
              <a:rPr lang="zh-CN" altLang="en-US" sz="2000" dirty="0">
                <a:latin typeface="+mj-ea"/>
                <a:ea typeface="+mj-ea"/>
              </a:rPr>
              <a:t>应用</a:t>
            </a:r>
            <a:r>
              <a:rPr lang="zh-CN" altLang="en-US" sz="2000" dirty="0" smtClean="0">
                <a:latin typeface="+mj-ea"/>
                <a:ea typeface="+mj-ea"/>
              </a:rPr>
              <a:t>服务器</a:t>
            </a:r>
            <a:endParaRPr lang="en-US" altLang="zh-CN" sz="2000" dirty="0" smtClean="0">
              <a:latin typeface="+mj-ea"/>
              <a:ea typeface="+mj-ea"/>
            </a:endParaRPr>
          </a:p>
          <a:p>
            <a:pPr>
              <a:lnSpc>
                <a:spcPct val="150000"/>
              </a:lnSpc>
            </a:pPr>
            <a:r>
              <a:rPr lang="en-US" altLang="zh-CN" sz="2000" dirty="0">
                <a:latin typeface="+mj-ea"/>
                <a:ea typeface="+mj-ea"/>
              </a:rPr>
              <a:t> </a:t>
            </a:r>
            <a:r>
              <a:rPr lang="en-US" altLang="zh-CN" sz="2000" dirty="0" smtClean="0">
                <a:latin typeface="+mj-ea"/>
                <a:ea typeface="+mj-ea"/>
              </a:rPr>
              <a:t>                </a:t>
            </a:r>
            <a:r>
              <a:rPr lang="en-US" altLang="zh-CN" sz="2000" dirty="0" smtClean="0">
                <a:latin typeface="+mj-ea"/>
                <a:ea typeface="+mj-ea"/>
              </a:rPr>
              <a:t>4</a:t>
            </a:r>
            <a:r>
              <a:rPr lang="zh-CN" altLang="en-US" sz="2000" dirty="0" smtClean="0">
                <a:latin typeface="+mj-ea"/>
                <a:ea typeface="+mj-ea"/>
              </a:rPr>
              <a:t>台</a:t>
            </a:r>
            <a:r>
              <a:rPr lang="zh-CN" altLang="en-US" sz="2000" dirty="0">
                <a:latin typeface="+mj-ea"/>
                <a:ea typeface="+mj-ea"/>
              </a:rPr>
              <a:t>数据库服务器</a:t>
            </a:r>
          </a:p>
          <a:p>
            <a:pPr marL="285750" indent="-285750">
              <a:lnSpc>
                <a:spcPct val="150000"/>
              </a:lnSpc>
              <a:buFont typeface="Wingdings" pitchFamily="2" charset="2"/>
              <a:buChar char="Ø"/>
            </a:pPr>
            <a:r>
              <a:rPr lang="zh-CN" altLang="en-US" sz="2000" dirty="0">
                <a:latin typeface="+mj-ea"/>
                <a:ea typeface="+mj-ea"/>
              </a:rPr>
              <a:t>数据备份：爱数备份一体机</a:t>
            </a:r>
            <a:r>
              <a:rPr lang="en-US" altLang="zh-CN" sz="2000" dirty="0">
                <a:latin typeface="+mj-ea"/>
                <a:ea typeface="+mj-ea"/>
              </a:rPr>
              <a:t>200T</a:t>
            </a:r>
            <a:r>
              <a:rPr lang="zh-CN" altLang="en-US" sz="2000" dirty="0">
                <a:latin typeface="+mj-ea"/>
                <a:ea typeface="+mj-ea"/>
              </a:rPr>
              <a:t>备份空间</a:t>
            </a:r>
          </a:p>
          <a:p>
            <a:pPr marL="285750" indent="-285750">
              <a:lnSpc>
                <a:spcPct val="150000"/>
              </a:lnSpc>
              <a:buFont typeface="Wingdings" pitchFamily="2" charset="2"/>
              <a:buChar char="Ø"/>
            </a:pPr>
            <a:r>
              <a:rPr lang="zh-CN" altLang="en-US" sz="2000" dirty="0">
                <a:latin typeface="+mj-ea"/>
                <a:ea typeface="+mj-ea"/>
              </a:rPr>
              <a:t>安全设备：</a:t>
            </a:r>
            <a:r>
              <a:rPr lang="en-US" altLang="zh-CN" sz="2000" dirty="0">
                <a:latin typeface="+mj-ea"/>
                <a:ea typeface="+mj-ea"/>
              </a:rPr>
              <a:t>1</a:t>
            </a:r>
            <a:r>
              <a:rPr lang="zh-CN" altLang="en-US" sz="2000" dirty="0">
                <a:latin typeface="+mj-ea"/>
                <a:ea typeface="+mj-ea"/>
              </a:rPr>
              <a:t>台安全设备</a:t>
            </a:r>
          </a:p>
          <a:p>
            <a:pPr marL="285750" indent="-285750">
              <a:lnSpc>
                <a:spcPct val="150000"/>
              </a:lnSpc>
              <a:buFont typeface="Wingdings" pitchFamily="2" charset="2"/>
              <a:buChar char="Ø"/>
            </a:pPr>
            <a:r>
              <a:rPr lang="zh-CN" altLang="en-US" sz="2000" dirty="0">
                <a:latin typeface="+mj-ea"/>
                <a:ea typeface="+mj-ea"/>
              </a:rPr>
              <a:t>带宽：</a:t>
            </a:r>
            <a:r>
              <a:rPr lang="zh-CN" altLang="en-US" sz="2000" dirty="0" smtClean="0">
                <a:latin typeface="+mj-ea"/>
                <a:ea typeface="+mj-ea"/>
              </a:rPr>
              <a:t>移动</a:t>
            </a:r>
            <a:r>
              <a:rPr lang="en-US" altLang="zh-CN" sz="2000" dirty="0" smtClean="0">
                <a:latin typeface="+mj-ea"/>
                <a:ea typeface="+mj-ea"/>
              </a:rPr>
              <a:t>1G</a:t>
            </a:r>
            <a:r>
              <a:rPr lang="zh-CN" altLang="en-US" sz="2000" dirty="0" smtClean="0">
                <a:latin typeface="+mj-ea"/>
                <a:ea typeface="+mj-ea"/>
              </a:rPr>
              <a:t>、</a:t>
            </a:r>
            <a:r>
              <a:rPr lang="zh-CN" altLang="en-US" sz="2000" dirty="0">
                <a:latin typeface="+mj-ea"/>
                <a:ea typeface="+mj-ea"/>
              </a:rPr>
              <a:t>电信</a:t>
            </a:r>
            <a:r>
              <a:rPr lang="en-US" altLang="zh-CN" sz="2000" dirty="0">
                <a:latin typeface="+mj-ea"/>
                <a:ea typeface="+mj-ea"/>
              </a:rPr>
              <a:t>700M</a:t>
            </a:r>
            <a:r>
              <a:rPr lang="zh-CN" altLang="en-US" sz="2000" dirty="0">
                <a:latin typeface="+mj-ea"/>
                <a:ea typeface="+mj-ea"/>
              </a:rPr>
              <a:t>和教育内网</a:t>
            </a:r>
            <a:r>
              <a:rPr lang="en-US" altLang="zh-CN" sz="2000" dirty="0" smtClean="0">
                <a:latin typeface="+mj-ea"/>
                <a:ea typeface="+mj-ea"/>
              </a:rPr>
              <a:t>11G</a:t>
            </a:r>
            <a:endParaRPr lang="zh-CN" altLang="en-US" sz="2000" dirty="0">
              <a:latin typeface="+mj-ea"/>
              <a:ea typeface="+mj-ea"/>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4174"/>
          <a:stretch/>
        </p:blipFill>
        <p:spPr>
          <a:xfrm>
            <a:off x="5868144" y="939374"/>
            <a:ext cx="2717548" cy="1728192"/>
          </a:xfrm>
          <a:prstGeom prst="rect">
            <a:avLst/>
          </a:prstGeom>
          <a:noFill/>
          <a:ln w="9525" cmpd="sng">
            <a:solidFill>
              <a:schemeClr val="bg1"/>
            </a:solidFill>
            <a:miter lim="800000"/>
            <a:headEnd/>
            <a:tailEnd/>
          </a:ln>
          <a:effectLst>
            <a:outerShdw dist="71842" dir="2700000" algn="ctr" rotWithShape="0">
              <a:srgbClr val="B2B2B2">
                <a:alpha val="50000"/>
              </a:srgbClr>
            </a:outerShdw>
          </a:effectLst>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421"/>
          <a:stretch/>
        </p:blipFill>
        <p:spPr>
          <a:xfrm>
            <a:off x="5868144" y="2913793"/>
            <a:ext cx="2717548" cy="1733488"/>
          </a:xfrm>
          <a:prstGeom prst="rect">
            <a:avLst/>
          </a:prstGeom>
          <a:noFill/>
          <a:ln w="9525" cmpd="sng">
            <a:solidFill>
              <a:schemeClr val="bg1"/>
            </a:solidFill>
            <a:miter lim="800000"/>
            <a:headEnd/>
            <a:tailEnd/>
          </a:ln>
          <a:effectLst>
            <a:outerShdw dist="71842" dir="2700000" algn="ctr" rotWithShape="0">
              <a:srgbClr val="B2B2B2">
                <a:alpha val="50000"/>
              </a:srgbClr>
            </a:outerShdw>
          </a:effectLst>
        </p:spPr>
      </p:pic>
    </p:spTree>
    <p:extLst>
      <p:ext uri="{BB962C8B-B14F-4D97-AF65-F5344CB8AC3E}">
        <p14:creationId xmlns:p14="http://schemas.microsoft.com/office/powerpoint/2010/main" val="232476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636076"/>
            <a:ext cx="4680520" cy="3077766"/>
          </a:xfrm>
          <a:prstGeom prst="rect">
            <a:avLst/>
          </a:prstGeom>
        </p:spPr>
        <p:txBody>
          <a:bodyPr wrap="square">
            <a:spAutoFit/>
          </a:bodyPr>
          <a:lstStyle/>
          <a:p>
            <a:pPr marL="285750" indent="-285750">
              <a:lnSpc>
                <a:spcPct val="150000"/>
              </a:lnSpc>
              <a:spcBef>
                <a:spcPts val="600"/>
              </a:spcBef>
              <a:buFont typeface="Wingdings" pitchFamily="2" charset="2"/>
              <a:buChar char="u"/>
              <a:defRPr/>
            </a:pPr>
            <a:r>
              <a:rPr lang="en-US" altLang="zh-CN" dirty="0">
                <a:latin typeface="+mn-ea"/>
                <a:ea typeface="+mn-ea"/>
              </a:rPr>
              <a:t>2016</a:t>
            </a:r>
            <a:r>
              <a:rPr lang="zh-CN" altLang="en-US" dirty="0">
                <a:latin typeface="+mn-ea"/>
                <a:ea typeface="+mn-ea"/>
              </a:rPr>
              <a:t>年</a:t>
            </a:r>
            <a:r>
              <a:rPr lang="en-US" altLang="zh-CN" dirty="0">
                <a:latin typeface="+mn-ea"/>
                <a:ea typeface="+mn-ea"/>
              </a:rPr>
              <a:t>6</a:t>
            </a:r>
            <a:r>
              <a:rPr lang="zh-CN" altLang="en-US" dirty="0">
                <a:latin typeface="+mn-ea"/>
                <a:ea typeface="+mn-ea"/>
              </a:rPr>
              <a:t>月，我省印发</a:t>
            </a:r>
            <a:r>
              <a:rPr lang="en-US" altLang="zh-CN" dirty="0">
                <a:latin typeface="+mn-ea"/>
                <a:ea typeface="+mn-ea"/>
              </a:rPr>
              <a:t>《</a:t>
            </a:r>
            <a:r>
              <a:rPr lang="zh-CN" altLang="en-US" dirty="0">
                <a:latin typeface="+mn-ea"/>
                <a:ea typeface="+mn-ea"/>
              </a:rPr>
              <a:t>浙江省教育系统信息安全等级保护工作指导</a:t>
            </a:r>
            <a:r>
              <a:rPr lang="zh-CN" altLang="en-US" dirty="0" smtClean="0">
                <a:latin typeface="+mn-ea"/>
                <a:ea typeface="+mn-ea"/>
              </a:rPr>
              <a:t>意见</a:t>
            </a:r>
            <a:r>
              <a:rPr lang="en-US" altLang="zh-CN" dirty="0" smtClean="0">
                <a:latin typeface="+mn-ea"/>
                <a:ea typeface="+mn-ea"/>
              </a:rPr>
              <a:t>》</a:t>
            </a:r>
            <a:r>
              <a:rPr lang="zh-CN" altLang="en-US" dirty="0">
                <a:latin typeface="+mn-ea"/>
                <a:ea typeface="+mn-ea"/>
              </a:rPr>
              <a:t>，完成</a:t>
            </a:r>
            <a:r>
              <a:rPr lang="zh-CN" altLang="en-US" dirty="0" smtClean="0">
                <a:latin typeface="+mn-ea"/>
                <a:ea typeface="+mn-ea"/>
              </a:rPr>
              <a:t>了系统的信息</a:t>
            </a:r>
            <a:r>
              <a:rPr lang="zh-CN" altLang="en-US" dirty="0">
                <a:latin typeface="+mn-ea"/>
                <a:ea typeface="+mn-ea"/>
              </a:rPr>
              <a:t>安全三级等级保护备案和评测。</a:t>
            </a:r>
          </a:p>
          <a:p>
            <a:pPr marL="285750" indent="-285750">
              <a:lnSpc>
                <a:spcPct val="150000"/>
              </a:lnSpc>
              <a:spcBef>
                <a:spcPts val="600"/>
              </a:spcBef>
              <a:buFont typeface="Wingdings" pitchFamily="2" charset="2"/>
              <a:buChar char="u"/>
              <a:defRPr/>
            </a:pPr>
            <a:r>
              <a:rPr lang="zh-CN" altLang="en-US" dirty="0">
                <a:latin typeface="+mn-ea"/>
                <a:ea typeface="+mn-ea"/>
              </a:rPr>
              <a:t>加强对各级管理员的安全培训，将信息安全内容纳入每次业务培训班课程，明确了学籍和资助信息系统应用与管理</a:t>
            </a:r>
            <a:r>
              <a:rPr lang="zh-CN" altLang="en-US" dirty="0" smtClean="0">
                <a:latin typeface="+mn-ea"/>
                <a:ea typeface="+mn-ea"/>
              </a:rPr>
              <a:t>责任。</a:t>
            </a:r>
            <a:endParaRPr lang="zh-CN" altLang="en-US" dirty="0">
              <a:latin typeface="+mn-ea"/>
              <a:ea typeface="+mn-ea"/>
            </a:endParaRPr>
          </a:p>
        </p:txBody>
      </p:sp>
      <p:sp>
        <p:nvSpPr>
          <p:cNvPr id="8" name="矩形 1"/>
          <p:cNvSpPr/>
          <p:nvPr/>
        </p:nvSpPr>
        <p:spPr>
          <a:xfrm>
            <a:off x="3175" y="915988"/>
            <a:ext cx="4784725" cy="434975"/>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2693">
                <a:moveTo>
                  <a:pt x="0" y="0"/>
                </a:moveTo>
                <a:lnTo>
                  <a:pt x="4355976" y="0"/>
                </a:lnTo>
                <a:lnTo>
                  <a:pt x="4210050" y="362693"/>
                </a:lnTo>
                <a:lnTo>
                  <a:pt x="0" y="36004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a:t>
            </a:r>
            <a:r>
              <a:rPr lang="en-US" altLang="zh-CN" sz="2000" dirty="0" smtClean="0">
                <a:solidFill>
                  <a:schemeClr val="bg1"/>
                </a:solidFill>
                <a:latin typeface="微软雅黑" pitchFamily="34" charset="-122"/>
              </a:rPr>
              <a:t>5</a:t>
            </a:r>
            <a:r>
              <a:rPr lang="en-US" altLang="zh-CN" sz="2000" b="1" dirty="0" smtClean="0"/>
              <a:t>. </a:t>
            </a:r>
            <a:r>
              <a:rPr lang="zh-CN" altLang="en-US" sz="2000" dirty="0" smtClean="0">
                <a:solidFill>
                  <a:schemeClr val="bg1"/>
                </a:solidFill>
                <a:latin typeface="微软雅黑" pitchFamily="34" charset="-122"/>
              </a:rPr>
              <a:t>建立健全信息安全的保障机制</a:t>
            </a:r>
            <a:endParaRPr lang="zh-CN" altLang="en-US" sz="2000" dirty="0">
              <a:solidFill>
                <a:schemeClr val="bg1"/>
              </a:solidFill>
              <a:latin typeface="微软雅黑" pitchFamily="34" charset="-122"/>
            </a:endParaRPr>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10" b="4715"/>
          <a:stretch/>
        </p:blipFill>
        <p:spPr bwMode="auto">
          <a:xfrm>
            <a:off x="5508104" y="1191275"/>
            <a:ext cx="2824815" cy="3612723"/>
          </a:xfrm>
          <a:prstGeom prst="rect">
            <a:avLst/>
          </a:prstGeom>
          <a:noFill/>
          <a:ln w="9525">
            <a:solidFill>
              <a:schemeClr val="bg1"/>
            </a:solidFill>
            <a:miter lim="800000"/>
            <a:headEnd/>
            <a:tailEnd/>
          </a:ln>
          <a:effectLst>
            <a:outerShdw dist="71842" dir="2700000" algn="ctr" rotWithShape="0">
              <a:srgbClr val="B2B2B2">
                <a:alpha val="5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wipe(down)">
                                      <p:cBhvr>
                                        <p:cTn id="16"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
          <p:cNvSpPr/>
          <p:nvPr/>
        </p:nvSpPr>
        <p:spPr>
          <a:xfrm>
            <a:off x="3174" y="915988"/>
            <a:ext cx="3344863" cy="431800"/>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 name="connsiteX0" fmla="*/ 0 w 4355976"/>
              <a:gd name="connsiteY0" fmla="*/ 0 h 360040"/>
              <a:gd name="connsiteX1" fmla="*/ 4355976 w 4355976"/>
              <a:gd name="connsiteY1" fmla="*/ 0 h 360040"/>
              <a:gd name="connsiteX2" fmla="*/ 4007359 w 4355976"/>
              <a:gd name="connsiteY2" fmla="*/ 352785 h 360040"/>
              <a:gd name="connsiteX3" fmla="*/ 0 w 4355976"/>
              <a:gd name="connsiteY3" fmla="*/ 360040 h 360040"/>
              <a:gd name="connsiteX4" fmla="*/ 0 w 4355976"/>
              <a:gd name="connsiteY4" fmla="*/ 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0040">
                <a:moveTo>
                  <a:pt x="0" y="0"/>
                </a:moveTo>
                <a:lnTo>
                  <a:pt x="4355976" y="0"/>
                </a:lnTo>
                <a:lnTo>
                  <a:pt x="4007359" y="352785"/>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1</a:t>
            </a:r>
            <a:r>
              <a:rPr lang="en-US" altLang="zh-CN" sz="2000" dirty="0" smtClean="0">
                <a:solidFill>
                  <a:schemeClr val="bg1"/>
                </a:solidFill>
                <a:latin typeface="微软雅黑" pitchFamily="34" charset="-122"/>
              </a:rPr>
              <a:t>. </a:t>
            </a:r>
            <a:r>
              <a:rPr lang="zh-CN" altLang="en-US" sz="2000" dirty="0" smtClean="0">
                <a:solidFill>
                  <a:schemeClr val="bg1"/>
                </a:solidFill>
                <a:latin typeface="微软雅黑" pitchFamily="34" charset="-122"/>
              </a:rPr>
              <a:t>政策</a:t>
            </a:r>
            <a:r>
              <a:rPr lang="zh-CN" altLang="en-US" sz="2000" dirty="0">
                <a:solidFill>
                  <a:schemeClr val="bg1"/>
                </a:solidFill>
                <a:latin typeface="微软雅黑" pitchFamily="34" charset="-122"/>
              </a:rPr>
              <a:t>执行力明显增强</a:t>
            </a:r>
          </a:p>
        </p:txBody>
      </p:sp>
      <p:grpSp>
        <p:nvGrpSpPr>
          <p:cNvPr id="11" name="组合 5"/>
          <p:cNvGrpSpPr>
            <a:grpSpLocks/>
          </p:cNvGrpSpPr>
          <p:nvPr/>
        </p:nvGrpSpPr>
        <p:grpSpPr bwMode="auto">
          <a:xfrm>
            <a:off x="468313" y="1711325"/>
            <a:ext cx="4146550" cy="3092450"/>
            <a:chOff x="539552" y="1707654"/>
            <a:chExt cx="4147145" cy="3093367"/>
          </a:xfrm>
        </p:grpSpPr>
        <p:sp>
          <p:nvSpPr>
            <p:cNvPr id="12" name="矩形 11"/>
            <p:cNvSpPr/>
            <p:nvPr/>
          </p:nvSpPr>
          <p:spPr>
            <a:xfrm>
              <a:off x="636403" y="1707654"/>
              <a:ext cx="3647011" cy="369998"/>
            </a:xfrm>
            <a:prstGeom prst="rect">
              <a:avLst/>
            </a:prstGeom>
          </p:spPr>
          <p:txBody>
            <a:bodyPr wrap="none">
              <a:spAutoFit/>
            </a:bodyPr>
            <a:lstStyle/>
            <a:p>
              <a:pPr>
                <a:defRPr/>
              </a:pPr>
              <a:r>
                <a:rPr lang="zh-CN" altLang="en-US" b="1" dirty="0">
                  <a:solidFill>
                    <a:srgbClr val="C00000"/>
                  </a:solidFill>
                  <a:latin typeface="+mj-ea"/>
                  <a:ea typeface="+mj-ea"/>
                </a:rPr>
                <a:t>浙江省中职受助学生核查数据统计</a:t>
              </a:r>
            </a:p>
          </p:txBody>
        </p:sp>
        <p:graphicFrame>
          <p:nvGraphicFramePr>
            <p:cNvPr id="13" name="图表 2"/>
            <p:cNvGraphicFramePr>
              <a:graphicFrameLocks/>
            </p:cNvGraphicFramePr>
            <p:nvPr/>
          </p:nvGraphicFramePr>
          <p:xfrm>
            <a:off x="488752" y="2232918"/>
            <a:ext cx="3758406" cy="2618903"/>
          </p:xfrm>
          <a:graphic>
            <a:graphicData uri="http://schemas.openxmlformats.org/presentationml/2006/ole">
              <mc:AlternateContent xmlns:mc="http://schemas.openxmlformats.org/markup-compatibility/2006">
                <mc:Choice xmlns:v="urn:schemas-microsoft-com:vml" Requires="v">
                  <p:oleObj spid="_x0000_s15456" r:id="rId4" imgW="3761558" imgH="2615411" progId="Excel.Chart.8">
                    <p:embed/>
                  </p:oleObj>
                </mc:Choice>
                <mc:Fallback>
                  <p:oleObj r:id="rId4" imgW="3761558" imgH="261541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52" y="2232918"/>
                          <a:ext cx="3758406" cy="26189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419690" y="2068124"/>
              <a:ext cx="1267007" cy="338237"/>
            </a:xfrm>
            <a:prstGeom prst="rect">
              <a:avLst/>
            </a:prstGeom>
            <a:noFill/>
          </p:spPr>
          <p:txBody>
            <a:bodyPr>
              <a:spAutoFit/>
            </a:bodyPr>
            <a:lstStyle/>
            <a:p>
              <a:pPr algn="ctr">
                <a:defRPr/>
              </a:pPr>
              <a:r>
                <a:rPr lang="zh-CN" altLang="en-US" sz="1600" dirty="0">
                  <a:latin typeface="+mj-ea"/>
                  <a:ea typeface="+mj-ea"/>
                </a:rPr>
                <a:t>（万人）</a:t>
              </a:r>
            </a:p>
          </p:txBody>
        </p:sp>
      </p:grpSp>
      <p:grpSp>
        <p:nvGrpSpPr>
          <p:cNvPr id="15" name="组合 10"/>
          <p:cNvGrpSpPr>
            <a:grpSpLocks/>
          </p:cNvGrpSpPr>
          <p:nvPr/>
        </p:nvGrpSpPr>
        <p:grpSpPr bwMode="auto">
          <a:xfrm>
            <a:off x="4643438" y="1708150"/>
            <a:ext cx="4291012" cy="3095625"/>
            <a:chOff x="4673326" y="1707654"/>
            <a:chExt cx="4291162" cy="3096344"/>
          </a:xfrm>
        </p:grpSpPr>
        <p:sp>
          <p:nvSpPr>
            <p:cNvPr id="16" name="矩形 15"/>
            <p:cNvSpPr/>
            <p:nvPr/>
          </p:nvSpPr>
          <p:spPr>
            <a:xfrm>
              <a:off x="4770166" y="1707654"/>
              <a:ext cx="4108594" cy="369974"/>
            </a:xfrm>
            <a:prstGeom prst="rect">
              <a:avLst/>
            </a:prstGeom>
          </p:spPr>
          <p:txBody>
            <a:bodyPr wrap="none">
              <a:spAutoFit/>
            </a:bodyPr>
            <a:lstStyle/>
            <a:p>
              <a:pPr>
                <a:defRPr/>
              </a:pPr>
              <a:r>
                <a:rPr lang="zh-CN" altLang="en-US" b="1" dirty="0">
                  <a:solidFill>
                    <a:srgbClr val="C00000"/>
                  </a:solidFill>
                  <a:latin typeface="+mj-ea"/>
                  <a:ea typeface="+mj-ea"/>
                </a:rPr>
                <a:t>浙江省中职受助学生核查处理数据统计</a:t>
              </a:r>
            </a:p>
          </p:txBody>
        </p:sp>
        <p:graphicFrame>
          <p:nvGraphicFramePr>
            <p:cNvPr id="17" name="图表 7"/>
            <p:cNvGraphicFramePr>
              <a:graphicFrameLocks/>
            </p:cNvGraphicFramePr>
            <p:nvPr/>
          </p:nvGraphicFramePr>
          <p:xfrm>
            <a:off x="4622526" y="2232918"/>
            <a:ext cx="4032721" cy="2621880"/>
          </p:xfrm>
          <a:graphic>
            <a:graphicData uri="http://schemas.openxmlformats.org/presentationml/2006/ole">
              <mc:AlternateContent xmlns:mc="http://schemas.openxmlformats.org/markup-compatibility/2006">
                <mc:Choice xmlns:v="urn:schemas-microsoft-com:vml" Requires="v">
                  <p:oleObj spid="_x0000_s15457" r:id="rId6" imgW="4035902" imgH="2621507" progId="Excel.Chart.8">
                    <p:embed/>
                  </p:oleObj>
                </mc:Choice>
                <mc:Fallback>
                  <p:oleObj r:id="rId6" imgW="4035902" imgH="2621507"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2526" y="2232918"/>
                          <a:ext cx="4032721" cy="2621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7697619" y="2068101"/>
              <a:ext cx="1266869" cy="338216"/>
            </a:xfrm>
            <a:prstGeom prst="rect">
              <a:avLst/>
            </a:prstGeom>
            <a:noFill/>
          </p:spPr>
          <p:txBody>
            <a:bodyPr>
              <a:spAutoFit/>
            </a:bodyPr>
            <a:lstStyle/>
            <a:p>
              <a:pPr algn="ctr">
                <a:defRPr/>
              </a:pPr>
              <a:r>
                <a:rPr lang="zh-CN" altLang="en-US" sz="1600" dirty="0">
                  <a:latin typeface="+mj-ea"/>
                  <a:ea typeface="+mj-ea"/>
                </a:rPr>
                <a:t>（条）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
          <p:cNvSpPr/>
          <p:nvPr/>
        </p:nvSpPr>
        <p:spPr>
          <a:xfrm>
            <a:off x="3174" y="915988"/>
            <a:ext cx="4030664" cy="431800"/>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 name="connsiteX0" fmla="*/ 0 w 4355976"/>
              <a:gd name="connsiteY0" fmla="*/ 0 h 360040"/>
              <a:gd name="connsiteX1" fmla="*/ 4355976 w 4355976"/>
              <a:gd name="connsiteY1" fmla="*/ 0 h 360040"/>
              <a:gd name="connsiteX2" fmla="*/ 4007359 w 4355976"/>
              <a:gd name="connsiteY2" fmla="*/ 352785 h 360040"/>
              <a:gd name="connsiteX3" fmla="*/ 0 w 4355976"/>
              <a:gd name="connsiteY3" fmla="*/ 360040 h 360040"/>
              <a:gd name="connsiteX4" fmla="*/ 0 w 4355976"/>
              <a:gd name="connsiteY4" fmla="*/ 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0040">
                <a:moveTo>
                  <a:pt x="0" y="0"/>
                </a:moveTo>
                <a:lnTo>
                  <a:pt x="4355976" y="0"/>
                </a:lnTo>
                <a:lnTo>
                  <a:pt x="4007359" y="352785"/>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2</a:t>
            </a:r>
            <a:r>
              <a:rPr lang="en-US" altLang="zh-CN" sz="2000" dirty="0" smtClean="0">
                <a:solidFill>
                  <a:schemeClr val="bg1"/>
                </a:solidFill>
                <a:latin typeface="微软雅黑" pitchFamily="34" charset="-122"/>
              </a:rPr>
              <a:t>. </a:t>
            </a:r>
            <a:r>
              <a:rPr lang="zh-CN" altLang="en-US" sz="2000" dirty="0" smtClean="0">
                <a:solidFill>
                  <a:schemeClr val="bg1"/>
                </a:solidFill>
                <a:latin typeface="微软雅黑" pitchFamily="34" charset="-122"/>
              </a:rPr>
              <a:t>队伍</a:t>
            </a:r>
            <a:r>
              <a:rPr lang="zh-CN" altLang="en-US" sz="2000" dirty="0">
                <a:solidFill>
                  <a:schemeClr val="bg1"/>
                </a:solidFill>
                <a:latin typeface="微软雅黑" pitchFamily="34" charset="-122"/>
              </a:rPr>
              <a:t>信息化水平显著提高</a:t>
            </a:r>
          </a:p>
        </p:txBody>
      </p:sp>
      <p:sp>
        <p:nvSpPr>
          <p:cNvPr id="3" name="矩形 2"/>
          <p:cNvSpPr/>
          <p:nvPr/>
        </p:nvSpPr>
        <p:spPr>
          <a:xfrm>
            <a:off x="539750" y="1491630"/>
            <a:ext cx="3494088" cy="3323987"/>
          </a:xfrm>
          <a:prstGeom prst="rect">
            <a:avLst/>
          </a:prstGeom>
        </p:spPr>
        <p:txBody>
          <a:bodyPr>
            <a:spAutoFit/>
          </a:bodyPr>
          <a:lstStyle/>
          <a:p>
            <a:pPr>
              <a:lnSpc>
                <a:spcPct val="150000"/>
              </a:lnSpc>
              <a:defRPr/>
            </a:pPr>
            <a:r>
              <a:rPr lang="en-US" altLang="zh-CN" sz="2000" dirty="0">
                <a:latin typeface="+mj-ea"/>
                <a:ea typeface="+mj-ea"/>
              </a:rPr>
              <a:t>      </a:t>
            </a:r>
            <a:r>
              <a:rPr lang="zh-CN" altLang="en-US" sz="2000" dirty="0" smtClean="0">
                <a:latin typeface="+mj-ea"/>
                <a:ea typeface="+mj-ea"/>
              </a:rPr>
              <a:t>我</a:t>
            </a:r>
            <a:r>
              <a:rPr lang="zh-CN" altLang="en-US" sz="2000" dirty="0">
                <a:latin typeface="+mj-ea"/>
                <a:ea typeface="+mj-ea"/>
              </a:rPr>
              <a:t>省各级学生学籍和资助</a:t>
            </a:r>
            <a:r>
              <a:rPr lang="zh-CN" altLang="en-US" sz="2000" dirty="0" smtClean="0">
                <a:latin typeface="+mj-ea"/>
                <a:ea typeface="+mj-ea"/>
              </a:rPr>
              <a:t>管理队伍的</a:t>
            </a:r>
            <a:r>
              <a:rPr lang="zh-CN" altLang="en-US" sz="2000" dirty="0">
                <a:latin typeface="+mj-ea"/>
                <a:ea typeface="+mj-ea"/>
              </a:rPr>
              <a:t>信息化管理水平得到了显著</a:t>
            </a:r>
            <a:r>
              <a:rPr lang="zh-CN" altLang="en-US" sz="2000" dirty="0" smtClean="0">
                <a:latin typeface="+mj-ea"/>
                <a:ea typeface="+mj-ea"/>
              </a:rPr>
              <a:t>提高。</a:t>
            </a:r>
            <a:r>
              <a:rPr lang="zh-CN" altLang="en-US" sz="2000" dirty="0">
                <a:latin typeface="+mj-ea"/>
                <a:ea typeface="+mj-ea"/>
              </a:rPr>
              <a:t>目前，</a:t>
            </a:r>
            <a:r>
              <a:rPr lang="zh-CN" altLang="en-US" sz="2000" dirty="0" smtClean="0">
                <a:latin typeface="+mj-ea"/>
                <a:ea typeface="+mj-ea"/>
              </a:rPr>
              <a:t>全省</a:t>
            </a:r>
            <a:r>
              <a:rPr lang="en-US" altLang="zh-CN" sz="2000" dirty="0" smtClean="0">
                <a:latin typeface="+mj-ea"/>
                <a:ea typeface="+mj-ea"/>
              </a:rPr>
              <a:t>300</a:t>
            </a:r>
            <a:r>
              <a:rPr lang="zh-CN" altLang="en-US" sz="2000" dirty="0" smtClean="0">
                <a:latin typeface="+mj-ea"/>
                <a:ea typeface="+mj-ea"/>
              </a:rPr>
              <a:t>多所</a:t>
            </a:r>
            <a:r>
              <a:rPr lang="zh-CN" altLang="en-US" sz="2000" dirty="0">
                <a:latin typeface="+mj-ea"/>
                <a:ea typeface="+mj-ea"/>
              </a:rPr>
              <a:t>中职学校（含技工院校）均能熟练使用学籍和资助系统各项业务功能，学籍和资助数据真实准确。</a:t>
            </a:r>
          </a:p>
        </p:txBody>
      </p:sp>
      <p:pic>
        <p:nvPicPr>
          <p:cNvPr id="6" name="图片 3"/>
          <p:cNvPicPr>
            <a:picLocks noChangeAspect="1"/>
          </p:cNvPicPr>
          <p:nvPr/>
        </p:nvPicPr>
        <p:blipFill>
          <a:blip r:embed="rId3"/>
          <a:srcRect l="7576" t="28883"/>
          <a:stretch>
            <a:fillRect/>
          </a:stretch>
        </p:blipFill>
        <p:spPr bwMode="auto">
          <a:xfrm>
            <a:off x="4327118" y="929251"/>
            <a:ext cx="3629258" cy="2094642"/>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pic>
        <p:nvPicPr>
          <p:cNvPr id="7" name="Picture 3"/>
          <p:cNvPicPr>
            <a:picLocks noChangeAspect="1" noChangeArrowheads="1"/>
          </p:cNvPicPr>
          <p:nvPr/>
        </p:nvPicPr>
        <p:blipFill>
          <a:blip r:embed="rId4"/>
          <a:srcRect/>
          <a:stretch>
            <a:fillRect/>
          </a:stretch>
        </p:blipFill>
        <p:spPr bwMode="auto">
          <a:xfrm>
            <a:off x="5029318" y="2643758"/>
            <a:ext cx="3503122" cy="2088232"/>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
          <p:cNvSpPr/>
          <p:nvPr/>
        </p:nvSpPr>
        <p:spPr>
          <a:xfrm>
            <a:off x="3175" y="915988"/>
            <a:ext cx="3632200" cy="431800"/>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 name="connsiteX0" fmla="*/ 0 w 4355976"/>
              <a:gd name="connsiteY0" fmla="*/ 0 h 360040"/>
              <a:gd name="connsiteX1" fmla="*/ 4355976 w 4355976"/>
              <a:gd name="connsiteY1" fmla="*/ 0 h 360040"/>
              <a:gd name="connsiteX2" fmla="*/ 4007359 w 4355976"/>
              <a:gd name="connsiteY2" fmla="*/ 352785 h 360040"/>
              <a:gd name="connsiteX3" fmla="*/ 0 w 4355976"/>
              <a:gd name="connsiteY3" fmla="*/ 360040 h 360040"/>
              <a:gd name="connsiteX4" fmla="*/ 0 w 4355976"/>
              <a:gd name="connsiteY4" fmla="*/ 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0040">
                <a:moveTo>
                  <a:pt x="0" y="0"/>
                </a:moveTo>
                <a:lnTo>
                  <a:pt x="4355976" y="0"/>
                </a:lnTo>
                <a:lnTo>
                  <a:pt x="4007359" y="352785"/>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3. </a:t>
            </a:r>
            <a:r>
              <a:rPr lang="zh-CN" altLang="en-US" sz="2000" dirty="0">
                <a:solidFill>
                  <a:schemeClr val="bg1"/>
                </a:solidFill>
                <a:latin typeface="微软雅黑" pitchFamily="34" charset="-122"/>
              </a:rPr>
              <a:t>业务</a:t>
            </a:r>
            <a:r>
              <a:rPr lang="zh-CN" altLang="en-US" sz="2000" dirty="0" smtClean="0">
                <a:solidFill>
                  <a:schemeClr val="bg1"/>
                </a:solidFill>
                <a:latin typeface="微软雅黑" pitchFamily="34" charset="-122"/>
              </a:rPr>
              <a:t>管理</a:t>
            </a:r>
            <a:r>
              <a:rPr lang="zh-CN" altLang="en-US" sz="2000" dirty="0">
                <a:solidFill>
                  <a:schemeClr val="bg1"/>
                </a:solidFill>
                <a:latin typeface="微软雅黑" pitchFamily="34" charset="-122"/>
              </a:rPr>
              <a:t>行为更加规范</a:t>
            </a:r>
          </a:p>
        </p:txBody>
      </p:sp>
      <p:sp>
        <p:nvSpPr>
          <p:cNvPr id="7" name="矩形 6"/>
          <p:cNvSpPr/>
          <p:nvPr/>
        </p:nvSpPr>
        <p:spPr>
          <a:xfrm>
            <a:off x="5000046" y="1581636"/>
            <a:ext cx="3604402" cy="2862322"/>
          </a:xfrm>
          <a:prstGeom prst="rect">
            <a:avLst/>
          </a:prstGeom>
        </p:spPr>
        <p:txBody>
          <a:bodyPr wrap="square">
            <a:spAutoFit/>
          </a:bodyPr>
          <a:lstStyle/>
          <a:p>
            <a:pPr>
              <a:lnSpc>
                <a:spcPct val="150000"/>
              </a:lnSpc>
              <a:defRPr/>
            </a:pPr>
            <a:r>
              <a:rPr lang="zh-CN" altLang="en-US" sz="2000" dirty="0">
                <a:latin typeface="+mj-ea"/>
                <a:ea typeface="+mj-ea"/>
              </a:rPr>
              <a:t>       </a:t>
            </a:r>
            <a:r>
              <a:rPr lang="zh-CN" altLang="en-US" sz="2000" dirty="0" smtClean="0">
                <a:latin typeface="+mj-ea"/>
                <a:ea typeface="+mj-ea"/>
              </a:rPr>
              <a:t>通过浙江</a:t>
            </a:r>
            <a:r>
              <a:rPr lang="zh-CN" altLang="en-US" sz="2000" dirty="0">
                <a:latin typeface="+mj-ea"/>
                <a:ea typeface="+mj-ea"/>
              </a:rPr>
              <a:t>特色功能开发，使系统功能更加贴合业务规范和我省管理需求，强化了各级管理员规范管理意识，进一步规范了学生学籍、免学费和国家助学金的管理行为。</a:t>
            </a:r>
          </a:p>
        </p:txBody>
      </p:sp>
      <p:pic>
        <p:nvPicPr>
          <p:cNvPr id="8" name="Picture 2" descr="C:\Users\a\Desktop\新建文件夹 (3)\中职资助系统培训照片\系统培训照片-1.png"/>
          <p:cNvPicPr>
            <a:picLocks noChangeAspect="1" noChangeArrowheads="1"/>
          </p:cNvPicPr>
          <p:nvPr/>
        </p:nvPicPr>
        <p:blipFill>
          <a:blip r:embed="rId3"/>
          <a:srcRect t="9431" b="14616"/>
          <a:stretch>
            <a:fillRect/>
          </a:stretch>
        </p:blipFill>
        <p:spPr bwMode="auto">
          <a:xfrm>
            <a:off x="683568" y="1836029"/>
            <a:ext cx="3981115" cy="2463913"/>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p:cNvPicPr>
          <p:nvPr/>
        </p:nvPicPr>
        <p:blipFill>
          <a:blip r:embed="rId3"/>
          <a:srcRect/>
          <a:stretch>
            <a:fillRect/>
          </a:stretch>
        </p:blipFill>
        <p:spPr bwMode="auto">
          <a:xfrm>
            <a:off x="3063875" y="-1666875"/>
            <a:ext cx="639763" cy="706437"/>
          </a:xfrm>
          <a:prstGeom prst="rect">
            <a:avLst/>
          </a:prstGeom>
          <a:noFill/>
          <a:ln w="9525">
            <a:noFill/>
            <a:miter lim="800000"/>
            <a:headEnd/>
            <a:tailEnd/>
          </a:ln>
        </p:spPr>
      </p:pic>
      <p:pic>
        <p:nvPicPr>
          <p:cNvPr id="18435" name="图片 9"/>
          <p:cNvPicPr>
            <a:picLocks noChangeAspect="1"/>
          </p:cNvPicPr>
          <p:nvPr/>
        </p:nvPicPr>
        <p:blipFill>
          <a:blip r:embed="rId4"/>
          <a:srcRect/>
          <a:stretch>
            <a:fillRect/>
          </a:stretch>
        </p:blipFill>
        <p:spPr bwMode="auto">
          <a:xfrm>
            <a:off x="3797300" y="-2727325"/>
            <a:ext cx="963613" cy="1060450"/>
          </a:xfrm>
          <a:prstGeom prst="rect">
            <a:avLst/>
          </a:prstGeom>
          <a:noFill/>
          <a:ln w="9525">
            <a:noFill/>
            <a:miter lim="800000"/>
            <a:headEnd/>
            <a:tailEnd/>
          </a:ln>
        </p:spPr>
      </p:pic>
      <p:pic>
        <p:nvPicPr>
          <p:cNvPr id="18436" name="图片 10"/>
          <p:cNvPicPr>
            <a:picLocks noChangeAspect="1"/>
          </p:cNvPicPr>
          <p:nvPr/>
        </p:nvPicPr>
        <p:blipFill>
          <a:blip r:embed="rId5"/>
          <a:srcRect/>
          <a:stretch>
            <a:fillRect/>
          </a:stretch>
        </p:blipFill>
        <p:spPr bwMode="auto">
          <a:xfrm>
            <a:off x="2586038" y="-2543175"/>
            <a:ext cx="504825" cy="557212"/>
          </a:xfrm>
          <a:prstGeom prst="rect">
            <a:avLst/>
          </a:prstGeom>
          <a:noFill/>
          <a:ln w="9525">
            <a:noFill/>
            <a:miter lim="800000"/>
            <a:headEnd/>
            <a:tailEnd/>
          </a:ln>
        </p:spPr>
      </p:pic>
      <p:pic>
        <p:nvPicPr>
          <p:cNvPr id="18437" name="图片 11"/>
          <p:cNvPicPr>
            <a:picLocks noChangeAspect="1"/>
          </p:cNvPicPr>
          <p:nvPr/>
        </p:nvPicPr>
        <p:blipFill>
          <a:blip r:embed="rId4"/>
          <a:srcRect/>
          <a:stretch>
            <a:fillRect/>
          </a:stretch>
        </p:blipFill>
        <p:spPr bwMode="auto">
          <a:xfrm>
            <a:off x="1943100" y="-2020888"/>
            <a:ext cx="963613" cy="1062038"/>
          </a:xfrm>
          <a:prstGeom prst="rect">
            <a:avLst/>
          </a:prstGeom>
          <a:noFill/>
          <a:ln w="9525">
            <a:noFill/>
            <a:miter lim="800000"/>
            <a:headEnd/>
            <a:tailEnd/>
          </a:ln>
        </p:spPr>
      </p:pic>
      <p:pic>
        <p:nvPicPr>
          <p:cNvPr id="18438" name="图片 12"/>
          <p:cNvPicPr>
            <a:picLocks noChangeAspect="1"/>
          </p:cNvPicPr>
          <p:nvPr/>
        </p:nvPicPr>
        <p:blipFill>
          <a:blip r:embed="rId6"/>
          <a:srcRect/>
          <a:stretch>
            <a:fillRect/>
          </a:stretch>
        </p:blipFill>
        <p:spPr bwMode="auto">
          <a:xfrm>
            <a:off x="485775" y="-1587500"/>
            <a:ext cx="496888" cy="547687"/>
          </a:xfrm>
          <a:prstGeom prst="rect">
            <a:avLst/>
          </a:prstGeom>
          <a:noFill/>
          <a:ln w="9525">
            <a:noFill/>
            <a:miter lim="800000"/>
            <a:headEnd/>
            <a:tailEnd/>
          </a:ln>
        </p:spPr>
      </p:pic>
      <p:pic>
        <p:nvPicPr>
          <p:cNvPr id="18439" name="图片 13"/>
          <p:cNvPicPr>
            <a:picLocks noChangeAspect="1"/>
          </p:cNvPicPr>
          <p:nvPr/>
        </p:nvPicPr>
        <p:blipFill>
          <a:blip r:embed="rId4"/>
          <a:srcRect/>
          <a:stretch>
            <a:fillRect/>
          </a:stretch>
        </p:blipFill>
        <p:spPr bwMode="auto">
          <a:xfrm>
            <a:off x="1257300" y="-2608263"/>
            <a:ext cx="746125" cy="822325"/>
          </a:xfrm>
          <a:prstGeom prst="rect">
            <a:avLst/>
          </a:prstGeom>
          <a:noFill/>
          <a:ln w="9525">
            <a:noFill/>
            <a:miter lim="800000"/>
            <a:headEnd/>
            <a:tailEnd/>
          </a:ln>
        </p:spPr>
      </p:pic>
      <p:pic>
        <p:nvPicPr>
          <p:cNvPr id="18440" name="图片 14"/>
          <p:cNvPicPr>
            <a:picLocks noChangeAspect="1"/>
          </p:cNvPicPr>
          <p:nvPr/>
        </p:nvPicPr>
        <p:blipFill>
          <a:blip r:embed="rId7"/>
          <a:srcRect/>
          <a:stretch>
            <a:fillRect/>
          </a:stretch>
        </p:blipFill>
        <p:spPr bwMode="auto">
          <a:xfrm>
            <a:off x="-6350" y="-2479675"/>
            <a:ext cx="392113" cy="430212"/>
          </a:xfrm>
          <a:prstGeom prst="rect">
            <a:avLst/>
          </a:prstGeom>
          <a:noFill/>
          <a:ln w="9525">
            <a:noFill/>
            <a:miter lim="800000"/>
            <a:headEnd/>
            <a:tailEnd/>
          </a:ln>
        </p:spPr>
      </p:pic>
      <p:pic>
        <p:nvPicPr>
          <p:cNvPr id="18441" name="图片 15"/>
          <p:cNvPicPr>
            <a:picLocks noChangeAspect="1"/>
          </p:cNvPicPr>
          <p:nvPr/>
        </p:nvPicPr>
        <p:blipFill>
          <a:blip r:embed="rId3"/>
          <a:srcRect/>
          <a:stretch>
            <a:fillRect/>
          </a:stretch>
        </p:blipFill>
        <p:spPr bwMode="auto">
          <a:xfrm>
            <a:off x="7239000" y="-742950"/>
            <a:ext cx="641350" cy="704850"/>
          </a:xfrm>
          <a:prstGeom prst="rect">
            <a:avLst/>
          </a:prstGeom>
          <a:noFill/>
          <a:ln w="9525">
            <a:noFill/>
            <a:miter lim="800000"/>
            <a:headEnd/>
            <a:tailEnd/>
          </a:ln>
        </p:spPr>
      </p:pic>
      <p:pic>
        <p:nvPicPr>
          <p:cNvPr id="18442" name="图片 16"/>
          <p:cNvPicPr>
            <a:picLocks noChangeAspect="1"/>
          </p:cNvPicPr>
          <p:nvPr/>
        </p:nvPicPr>
        <p:blipFill>
          <a:blip r:embed="rId4"/>
          <a:srcRect/>
          <a:stretch>
            <a:fillRect/>
          </a:stretch>
        </p:blipFill>
        <p:spPr bwMode="auto">
          <a:xfrm>
            <a:off x="7974013" y="-1804988"/>
            <a:ext cx="963612" cy="1062038"/>
          </a:xfrm>
          <a:prstGeom prst="rect">
            <a:avLst/>
          </a:prstGeom>
          <a:noFill/>
          <a:ln w="9525">
            <a:noFill/>
            <a:miter lim="800000"/>
            <a:headEnd/>
            <a:tailEnd/>
          </a:ln>
        </p:spPr>
      </p:pic>
      <p:pic>
        <p:nvPicPr>
          <p:cNvPr id="18443" name="图片 17"/>
          <p:cNvPicPr>
            <a:picLocks noChangeAspect="1"/>
          </p:cNvPicPr>
          <p:nvPr/>
        </p:nvPicPr>
        <p:blipFill>
          <a:blip r:embed="rId5"/>
          <a:srcRect/>
          <a:stretch>
            <a:fillRect/>
          </a:stretch>
        </p:blipFill>
        <p:spPr bwMode="auto">
          <a:xfrm>
            <a:off x="6762750" y="-1619250"/>
            <a:ext cx="504825" cy="555625"/>
          </a:xfrm>
          <a:prstGeom prst="rect">
            <a:avLst/>
          </a:prstGeom>
          <a:noFill/>
          <a:ln w="9525">
            <a:noFill/>
            <a:miter lim="800000"/>
            <a:headEnd/>
            <a:tailEnd/>
          </a:ln>
        </p:spPr>
      </p:pic>
      <p:pic>
        <p:nvPicPr>
          <p:cNvPr id="18444" name="图片 18"/>
          <p:cNvPicPr>
            <a:picLocks noChangeAspect="1"/>
          </p:cNvPicPr>
          <p:nvPr/>
        </p:nvPicPr>
        <p:blipFill>
          <a:blip r:embed="rId4"/>
          <a:srcRect/>
          <a:stretch>
            <a:fillRect/>
          </a:stretch>
        </p:blipFill>
        <p:spPr bwMode="auto">
          <a:xfrm>
            <a:off x="6119813" y="-1098550"/>
            <a:ext cx="962025" cy="1062037"/>
          </a:xfrm>
          <a:prstGeom prst="rect">
            <a:avLst/>
          </a:prstGeom>
          <a:noFill/>
          <a:ln w="9525">
            <a:noFill/>
            <a:miter lim="800000"/>
            <a:headEnd/>
            <a:tailEnd/>
          </a:ln>
        </p:spPr>
      </p:pic>
      <p:pic>
        <p:nvPicPr>
          <p:cNvPr id="18445" name="图片 19"/>
          <p:cNvPicPr>
            <a:picLocks noChangeAspect="1"/>
          </p:cNvPicPr>
          <p:nvPr/>
        </p:nvPicPr>
        <p:blipFill>
          <a:blip r:embed="rId6"/>
          <a:srcRect/>
          <a:stretch>
            <a:fillRect/>
          </a:stretch>
        </p:blipFill>
        <p:spPr bwMode="auto">
          <a:xfrm>
            <a:off x="4662488" y="-665163"/>
            <a:ext cx="496887" cy="547688"/>
          </a:xfrm>
          <a:prstGeom prst="rect">
            <a:avLst/>
          </a:prstGeom>
          <a:noFill/>
          <a:ln w="9525">
            <a:noFill/>
            <a:miter lim="800000"/>
            <a:headEnd/>
            <a:tailEnd/>
          </a:ln>
        </p:spPr>
      </p:pic>
      <p:pic>
        <p:nvPicPr>
          <p:cNvPr id="18446" name="图片 20"/>
          <p:cNvPicPr>
            <a:picLocks noChangeAspect="1"/>
          </p:cNvPicPr>
          <p:nvPr/>
        </p:nvPicPr>
        <p:blipFill>
          <a:blip r:embed="rId4"/>
          <a:srcRect/>
          <a:stretch>
            <a:fillRect/>
          </a:stretch>
        </p:blipFill>
        <p:spPr bwMode="auto">
          <a:xfrm>
            <a:off x="5434013" y="-1685925"/>
            <a:ext cx="746125" cy="822325"/>
          </a:xfrm>
          <a:prstGeom prst="rect">
            <a:avLst/>
          </a:prstGeom>
          <a:noFill/>
          <a:ln w="9525">
            <a:noFill/>
            <a:miter lim="800000"/>
            <a:headEnd/>
            <a:tailEnd/>
          </a:ln>
        </p:spPr>
      </p:pic>
      <p:pic>
        <p:nvPicPr>
          <p:cNvPr id="18447" name="图片 21"/>
          <p:cNvPicPr>
            <a:picLocks noChangeAspect="1"/>
          </p:cNvPicPr>
          <p:nvPr/>
        </p:nvPicPr>
        <p:blipFill>
          <a:blip r:embed="rId7"/>
          <a:srcRect/>
          <a:stretch>
            <a:fillRect/>
          </a:stretch>
        </p:blipFill>
        <p:spPr bwMode="auto">
          <a:xfrm>
            <a:off x="4170363" y="-1557338"/>
            <a:ext cx="392112" cy="431800"/>
          </a:xfrm>
          <a:prstGeom prst="rect">
            <a:avLst/>
          </a:prstGeom>
          <a:noFill/>
          <a:ln w="9525">
            <a:noFill/>
            <a:miter lim="800000"/>
            <a:headEnd/>
            <a:tailEnd/>
          </a:ln>
        </p:spPr>
      </p:pic>
      <p:pic>
        <p:nvPicPr>
          <p:cNvPr id="18448" name="图片 28"/>
          <p:cNvPicPr>
            <a:picLocks noChangeAspect="1"/>
          </p:cNvPicPr>
          <p:nvPr/>
        </p:nvPicPr>
        <p:blipFill>
          <a:blip r:embed="rId8"/>
          <a:srcRect/>
          <a:stretch>
            <a:fillRect/>
          </a:stretch>
        </p:blipFill>
        <p:spPr bwMode="auto">
          <a:xfrm>
            <a:off x="2897188" y="-127000"/>
            <a:ext cx="3259137" cy="3130550"/>
          </a:xfrm>
          <a:prstGeom prst="rect">
            <a:avLst/>
          </a:prstGeom>
          <a:noFill/>
          <a:ln w="9525">
            <a:noFill/>
            <a:miter lim="800000"/>
            <a:headEnd/>
            <a:tailEnd/>
          </a:ln>
        </p:spPr>
      </p:pic>
      <p:pic>
        <p:nvPicPr>
          <p:cNvPr id="23" name="图片 22"/>
          <p:cNvPicPr>
            <a:picLocks noChangeAspect="1"/>
          </p:cNvPicPr>
          <p:nvPr/>
        </p:nvPicPr>
        <p:blipFill>
          <a:blip r:embed="rId9"/>
          <a:srcRect/>
          <a:stretch>
            <a:fillRect/>
          </a:stretch>
        </p:blipFill>
        <p:spPr bwMode="auto">
          <a:xfrm>
            <a:off x="2586038" y="1438275"/>
            <a:ext cx="5016500" cy="1943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accel="6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1520" y="123478"/>
            <a:ext cx="6448806" cy="393700"/>
          </a:xfrm>
          <a:prstGeom prst="rect">
            <a:avLst/>
          </a:prstGeom>
          <a:noFill/>
          <a:ln w="9525">
            <a:noFill/>
            <a:miter lim="800000"/>
            <a:headEnd/>
            <a:tailEnd/>
          </a:ln>
        </p:spPr>
      </p:pic>
      <p:pic>
        <p:nvPicPr>
          <p:cNvPr id="6" name="Picture 6"/>
          <p:cNvPicPr>
            <a:picLocks noChangeAspect="1" noChangeArrowheads="1"/>
          </p:cNvPicPr>
          <p:nvPr/>
        </p:nvPicPr>
        <p:blipFill>
          <a:blip r:embed="rId4"/>
          <a:srcRect t="6190"/>
          <a:stretch>
            <a:fillRect/>
          </a:stretch>
        </p:blipFill>
        <p:spPr bwMode="auto">
          <a:xfrm>
            <a:off x="1023064" y="843558"/>
            <a:ext cx="3286350" cy="1767868"/>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sp>
        <p:nvSpPr>
          <p:cNvPr id="2" name="矩形 1"/>
          <p:cNvSpPr/>
          <p:nvPr/>
        </p:nvSpPr>
        <p:spPr>
          <a:xfrm>
            <a:off x="683568" y="2715766"/>
            <a:ext cx="4536504" cy="2169825"/>
          </a:xfrm>
          <a:prstGeom prst="rect">
            <a:avLst/>
          </a:prstGeom>
        </p:spPr>
        <p:txBody>
          <a:bodyPr wrap="square">
            <a:spAutoFit/>
          </a:bodyPr>
          <a:lstStyle/>
          <a:p>
            <a:pPr marL="285750" indent="-285750">
              <a:lnSpc>
                <a:spcPct val="150000"/>
              </a:lnSpc>
              <a:buFont typeface="Wingdings" pitchFamily="2" charset="2"/>
              <a:buChar char="u"/>
            </a:pPr>
            <a:r>
              <a:rPr lang="en-US" altLang="zh-CN" dirty="0">
                <a:latin typeface="+mj-ea"/>
                <a:ea typeface="+mj-ea"/>
              </a:rPr>
              <a:t>2013</a:t>
            </a:r>
            <a:r>
              <a:rPr lang="zh-CN" altLang="zh-CN" dirty="0">
                <a:latin typeface="+mj-ea"/>
                <a:ea typeface="+mj-ea"/>
              </a:rPr>
              <a:t>年</a:t>
            </a:r>
            <a:r>
              <a:rPr lang="en-US" altLang="zh-CN" dirty="0">
                <a:latin typeface="+mj-ea"/>
                <a:ea typeface="+mj-ea"/>
              </a:rPr>
              <a:t>9</a:t>
            </a:r>
            <a:r>
              <a:rPr lang="zh-CN" altLang="zh-CN" dirty="0" smtClean="0">
                <a:latin typeface="+mj-ea"/>
                <a:ea typeface="+mj-ea"/>
              </a:rPr>
              <a:t>月</a:t>
            </a:r>
            <a:r>
              <a:rPr lang="zh-CN" altLang="en-US" dirty="0">
                <a:latin typeface="+mj-ea"/>
                <a:ea typeface="+mj-ea"/>
              </a:rPr>
              <a:t>，</a:t>
            </a:r>
            <a:r>
              <a:rPr lang="zh-CN" altLang="zh-CN" dirty="0" smtClean="0">
                <a:latin typeface="+mj-ea"/>
                <a:ea typeface="+mj-ea"/>
              </a:rPr>
              <a:t>我省</a:t>
            </a:r>
            <a:r>
              <a:rPr lang="zh-CN" altLang="en-US" dirty="0" smtClean="0">
                <a:latin typeface="+mj-ea"/>
                <a:ea typeface="+mj-ea"/>
              </a:rPr>
              <a:t>启用了</a:t>
            </a:r>
            <a:r>
              <a:rPr lang="zh-CN" altLang="zh-CN" dirty="0" smtClean="0">
                <a:latin typeface="+mj-ea"/>
                <a:ea typeface="+mj-ea"/>
              </a:rPr>
              <a:t>浙江省</a:t>
            </a:r>
            <a:r>
              <a:rPr lang="zh-CN" altLang="zh-CN" dirty="0">
                <a:latin typeface="+mj-ea"/>
                <a:ea typeface="+mj-ea"/>
              </a:rPr>
              <a:t>中等职业教育综合</a:t>
            </a:r>
            <a:r>
              <a:rPr lang="zh-CN" altLang="zh-CN" dirty="0" smtClean="0">
                <a:latin typeface="+mj-ea"/>
                <a:ea typeface="+mj-ea"/>
              </a:rPr>
              <a:t>管理系统</a:t>
            </a:r>
            <a:r>
              <a:rPr lang="zh-CN" altLang="en-US" dirty="0" smtClean="0">
                <a:latin typeface="+mj-ea"/>
                <a:ea typeface="+mj-ea"/>
              </a:rPr>
              <a:t>（含学籍与资助）</a:t>
            </a:r>
            <a:endParaRPr lang="en-US" altLang="zh-CN" dirty="0" smtClean="0">
              <a:latin typeface="+mj-ea"/>
              <a:ea typeface="+mj-ea"/>
            </a:endParaRPr>
          </a:p>
          <a:p>
            <a:pPr marL="285750" indent="-285750">
              <a:lnSpc>
                <a:spcPct val="150000"/>
              </a:lnSpc>
              <a:buFont typeface="Wingdings" pitchFamily="2" charset="2"/>
              <a:buChar char="u"/>
            </a:pPr>
            <a:r>
              <a:rPr lang="en-US" altLang="zh-CN" dirty="0">
                <a:latin typeface="+mj-ea"/>
                <a:ea typeface="+mj-ea"/>
              </a:rPr>
              <a:t>2014</a:t>
            </a:r>
            <a:r>
              <a:rPr lang="zh-CN" altLang="en-US" dirty="0">
                <a:latin typeface="+mj-ea"/>
                <a:ea typeface="+mj-ea"/>
              </a:rPr>
              <a:t>年</a:t>
            </a:r>
            <a:r>
              <a:rPr lang="en-US" altLang="zh-CN" dirty="0">
                <a:latin typeface="+mj-ea"/>
                <a:ea typeface="+mj-ea"/>
              </a:rPr>
              <a:t>9</a:t>
            </a:r>
            <a:r>
              <a:rPr lang="zh-CN" altLang="en-US" dirty="0">
                <a:latin typeface="+mj-ea"/>
                <a:ea typeface="+mj-ea"/>
              </a:rPr>
              <a:t>月，我省率先全面启用了全国</a:t>
            </a:r>
            <a:r>
              <a:rPr lang="zh-CN" altLang="en-US" dirty="0" smtClean="0">
                <a:latin typeface="+mj-ea"/>
                <a:ea typeface="+mj-ea"/>
              </a:rPr>
              <a:t>中职学生</a:t>
            </a:r>
            <a:r>
              <a:rPr lang="zh-CN" altLang="en-US" dirty="0">
                <a:latin typeface="+mj-ea"/>
                <a:ea typeface="+mj-ea"/>
              </a:rPr>
              <a:t>管理信息系统和全国学生资助管理信息系统中职</a:t>
            </a:r>
            <a:r>
              <a:rPr lang="zh-CN" altLang="en-US" dirty="0" smtClean="0">
                <a:latin typeface="+mj-ea"/>
                <a:ea typeface="+mj-ea"/>
              </a:rPr>
              <a:t>子系统</a:t>
            </a:r>
            <a:endParaRPr lang="en-US" altLang="zh-CN" dirty="0">
              <a:latin typeface="+mj-ea"/>
            </a:endParaRPr>
          </a:p>
        </p:txBody>
      </p:sp>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843558"/>
            <a:ext cx="3269507" cy="1767868"/>
          </a:xfrm>
          <a:prstGeom prst="rect">
            <a:avLst/>
          </a:prstGeom>
          <a:noFill/>
          <a:ln w="9525">
            <a:solidFill>
              <a:schemeClr val="bg1"/>
            </a:solidFill>
            <a:miter lim="800000"/>
            <a:headEnd/>
            <a:tailEnd/>
          </a:ln>
          <a:effectLst>
            <a:outerShdw dist="71842" dir="2700000" algn="ctr" rotWithShape="0">
              <a:srgbClr val="B2B2B2">
                <a:alpha val="50000"/>
              </a:srgbClr>
            </a:outerShdw>
          </a:effectLst>
          <a:extLst>
            <a:ext uri="{909E8E84-426E-40DD-AFC4-6F175D3DCCD1}">
              <a14:hiddenFill xmlns:a14="http://schemas.microsoft.com/office/drawing/2010/main">
                <a:solidFill>
                  <a:schemeClr val="accent1"/>
                </a:solidFill>
              </a14:hiddenFill>
            </a:ext>
          </a:extLst>
        </p:spPr>
      </p:pic>
      <p:pic>
        <p:nvPicPr>
          <p:cNvPr id="7" name="Picture 7"/>
          <p:cNvPicPr>
            <a:picLocks noChangeAspect="1" noChangeArrowheads="1"/>
          </p:cNvPicPr>
          <p:nvPr/>
        </p:nvPicPr>
        <p:blipFill>
          <a:blip r:embed="rId6"/>
          <a:srcRect/>
          <a:stretch>
            <a:fillRect/>
          </a:stretch>
        </p:blipFill>
        <p:spPr bwMode="auto">
          <a:xfrm>
            <a:off x="5364088" y="2802083"/>
            <a:ext cx="3334936" cy="1857899"/>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par>
                          <p:cTn id="18" fill="hold">
                            <p:stCondLst>
                              <p:cond delay="3500"/>
                            </p:stCondLst>
                            <p:childTnLst>
                              <p:par>
                                <p:cTn id="19" presetID="6"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340450499"/>
              </p:ext>
            </p:extLst>
          </p:nvPr>
        </p:nvGraphicFramePr>
        <p:xfrm>
          <a:off x="179512" y="900344"/>
          <a:ext cx="8568952" cy="3831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p:nvPr/>
        </p:nvSpPr>
        <p:spPr>
          <a:xfrm>
            <a:off x="3175" y="915988"/>
            <a:ext cx="5721350" cy="434975"/>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2693">
                <a:moveTo>
                  <a:pt x="0" y="0"/>
                </a:moveTo>
                <a:lnTo>
                  <a:pt x="4355976" y="0"/>
                </a:lnTo>
                <a:lnTo>
                  <a:pt x="4210050" y="362693"/>
                </a:lnTo>
                <a:lnTo>
                  <a:pt x="0" y="36004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1</a:t>
            </a:r>
            <a:r>
              <a:rPr lang="en-US" altLang="zh-CN" sz="2000" b="1" dirty="0"/>
              <a:t>. </a:t>
            </a:r>
            <a:r>
              <a:rPr lang="zh-CN" altLang="en-US" sz="2000" dirty="0" smtClean="0">
                <a:solidFill>
                  <a:schemeClr val="bg1"/>
                </a:solidFill>
                <a:latin typeface="微软雅黑" pitchFamily="34" charset="-122"/>
              </a:rPr>
              <a:t>建立</a:t>
            </a:r>
            <a:r>
              <a:rPr lang="zh-CN" altLang="en-US" sz="2000" dirty="0">
                <a:solidFill>
                  <a:schemeClr val="bg1"/>
                </a:solidFill>
                <a:latin typeface="微软雅黑" pitchFamily="34" charset="-122"/>
              </a:rPr>
              <a:t>系统应用推广的工作机制</a:t>
            </a:r>
          </a:p>
        </p:txBody>
      </p:sp>
      <p:sp>
        <p:nvSpPr>
          <p:cNvPr id="3" name="矩形 2"/>
          <p:cNvSpPr/>
          <p:nvPr/>
        </p:nvSpPr>
        <p:spPr>
          <a:xfrm>
            <a:off x="5004048" y="1410037"/>
            <a:ext cx="3744416" cy="2169825"/>
          </a:xfrm>
          <a:prstGeom prst="rect">
            <a:avLst/>
          </a:prstGeom>
        </p:spPr>
        <p:txBody>
          <a:bodyPr wrap="square">
            <a:spAutoFit/>
          </a:bodyPr>
          <a:lstStyle/>
          <a:p>
            <a:pPr marL="285750" indent="-285750">
              <a:lnSpc>
                <a:spcPct val="150000"/>
              </a:lnSpc>
              <a:buFont typeface="Wingdings" pitchFamily="2" charset="2"/>
              <a:buChar char="u"/>
            </a:pPr>
            <a:r>
              <a:rPr lang="zh-CN" altLang="en-US" dirty="0">
                <a:latin typeface="+mj-ea"/>
                <a:ea typeface="+mj-ea"/>
              </a:rPr>
              <a:t>成立了中职学籍和资助信息系统联合工作组</a:t>
            </a:r>
          </a:p>
          <a:p>
            <a:pPr marL="285750" indent="-285750">
              <a:lnSpc>
                <a:spcPct val="150000"/>
              </a:lnSpc>
              <a:buFont typeface="Wingdings" pitchFamily="2" charset="2"/>
              <a:buChar char="u"/>
            </a:pPr>
            <a:r>
              <a:rPr lang="zh-CN" altLang="en-US" dirty="0">
                <a:latin typeface="+mj-ea"/>
                <a:ea typeface="+mj-ea"/>
              </a:rPr>
              <a:t>新</a:t>
            </a:r>
            <a:r>
              <a:rPr lang="zh-CN" altLang="en-US" dirty="0" smtClean="0">
                <a:latin typeface="+mj-ea"/>
                <a:ea typeface="+mj-ea"/>
              </a:rPr>
              <a:t>修订</a:t>
            </a:r>
            <a:r>
              <a:rPr lang="en-US" altLang="zh-CN" dirty="0" smtClean="0">
                <a:latin typeface="+mj-ea"/>
                <a:ea typeface="+mj-ea"/>
              </a:rPr>
              <a:t>《</a:t>
            </a:r>
            <a:r>
              <a:rPr lang="zh-CN" altLang="en-US" dirty="0">
                <a:latin typeface="+mj-ea"/>
                <a:ea typeface="+mj-ea"/>
              </a:rPr>
              <a:t>浙江省中等职业学校学生学籍管理实施</a:t>
            </a:r>
            <a:r>
              <a:rPr lang="zh-CN" altLang="en-US" dirty="0" smtClean="0">
                <a:latin typeface="+mj-ea"/>
                <a:ea typeface="+mj-ea"/>
              </a:rPr>
              <a:t>细则</a:t>
            </a:r>
            <a:r>
              <a:rPr lang="en-US" altLang="zh-CN" dirty="0" smtClean="0">
                <a:latin typeface="+mj-ea"/>
                <a:ea typeface="+mj-ea"/>
              </a:rPr>
              <a:t>》</a:t>
            </a:r>
          </a:p>
          <a:p>
            <a:pPr marL="285750" indent="-285750">
              <a:lnSpc>
                <a:spcPct val="150000"/>
              </a:lnSpc>
              <a:buFont typeface="Wingdings" pitchFamily="2" charset="2"/>
              <a:buChar char="u"/>
            </a:pPr>
            <a:endParaRPr lang="zh-CN" altLang="en-US" dirty="0">
              <a:latin typeface="+mj-ea"/>
              <a:ea typeface="+mj-ea"/>
            </a:endParaRPr>
          </a:p>
        </p:txBody>
      </p:sp>
      <p:pic>
        <p:nvPicPr>
          <p:cNvPr id="2" name="图片 1"/>
          <p:cNvPicPr>
            <a:picLocks noChangeAspect="1"/>
          </p:cNvPicPr>
          <p:nvPr/>
        </p:nvPicPr>
        <p:blipFill>
          <a:blip r:embed="rId3"/>
          <a:stretch>
            <a:fillRect/>
          </a:stretch>
        </p:blipFill>
        <p:spPr>
          <a:xfrm>
            <a:off x="588250" y="1491630"/>
            <a:ext cx="2183550" cy="3013522"/>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652" y="1851670"/>
            <a:ext cx="2247388" cy="3013522"/>
          </a:xfrm>
          <a:prstGeom prst="rect">
            <a:avLst/>
          </a:prstGeom>
          <a:noFill/>
          <a:ln w="9525">
            <a:solidFill>
              <a:schemeClr val="bg1"/>
            </a:solidFill>
            <a:miter lim="800000"/>
            <a:headEnd/>
            <a:tailEnd/>
          </a:ln>
          <a:effectLst>
            <a:outerShdw dist="71842" dir="2700000" algn="ctr" rotWithShape="0">
              <a:srgbClr val="B2B2B2">
                <a:alpha val="50000"/>
              </a:srgbClr>
            </a:outerShdw>
          </a:effectLst>
          <a:extLst>
            <a:ext uri="{909E8E84-426E-40DD-AFC4-6F175D3DCCD1}">
              <a14:hiddenFill xmlns:a14="http://schemas.microsoft.com/office/drawing/2010/main">
                <a:solidFill>
                  <a:schemeClr val="accent1"/>
                </a:solidFill>
              </a14:hiddenFill>
            </a:ext>
          </a:extLst>
        </p:spPr>
      </p:pic>
      <p:sp>
        <p:nvSpPr>
          <p:cNvPr id="4" name="矩形 3"/>
          <p:cNvSpPr/>
          <p:nvPr/>
        </p:nvSpPr>
        <p:spPr>
          <a:xfrm>
            <a:off x="5292080" y="3177138"/>
            <a:ext cx="3600400" cy="1338828"/>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b="1" dirty="0">
                <a:solidFill>
                  <a:srgbClr val="C00000"/>
                </a:solidFill>
              </a:rPr>
              <a:t>新生学籍注册20个工作日内</a:t>
            </a:r>
          </a:p>
          <a:p>
            <a:pPr marL="285750" indent="-285750">
              <a:lnSpc>
                <a:spcPct val="150000"/>
              </a:lnSpc>
              <a:buFont typeface="Wingdings" panose="05000000000000000000" pitchFamily="2" charset="2"/>
              <a:buChar char="ü"/>
            </a:pPr>
            <a:r>
              <a:rPr lang="zh-CN" altLang="en-US" b="1" dirty="0">
                <a:solidFill>
                  <a:srgbClr val="C00000"/>
                </a:solidFill>
              </a:rPr>
              <a:t>学籍变动10个工作日内</a:t>
            </a:r>
          </a:p>
          <a:p>
            <a:pPr marL="285750" indent="-285750">
              <a:lnSpc>
                <a:spcPct val="150000"/>
              </a:lnSpc>
              <a:buFont typeface="Wingdings" panose="05000000000000000000" pitchFamily="2" charset="2"/>
              <a:buChar char="ü"/>
            </a:pPr>
            <a:r>
              <a:rPr lang="zh-CN" altLang="en-US" b="1" dirty="0">
                <a:solidFill>
                  <a:srgbClr val="C00000"/>
                </a:solidFill>
              </a:rPr>
              <a:t>毕业结业20个工作日内</a:t>
            </a:r>
          </a:p>
        </p:txBody>
      </p:sp>
      <p:sp>
        <p:nvSpPr>
          <p:cNvPr id="6" name="矩形 5"/>
          <p:cNvSpPr/>
          <p:nvPr/>
        </p:nvSpPr>
        <p:spPr>
          <a:xfrm>
            <a:off x="5292080" y="4506674"/>
            <a:ext cx="3456384" cy="369332"/>
          </a:xfrm>
          <a:prstGeom prst="rect">
            <a:avLst/>
          </a:prstGeom>
        </p:spPr>
        <p:txBody>
          <a:bodyPr wrap="square">
            <a:spAutoFit/>
          </a:bodyPr>
          <a:lstStyle/>
          <a:p>
            <a:pPr algn="ctr"/>
            <a:r>
              <a:rPr lang="zh-CN" altLang="zh-CN" b="1" dirty="0">
                <a:solidFill>
                  <a:srgbClr val="0070C0"/>
                </a:solidFill>
                <a:latin typeface="+mn-ea"/>
                <a:ea typeface="+mn-ea"/>
                <a:cs typeface="仿宋" panose="02010609060101010101" pitchFamily="49" charset="-122"/>
              </a:rPr>
              <a:t>严</a:t>
            </a:r>
            <a:r>
              <a:rPr lang="zh-CN" altLang="zh-CN" b="1" dirty="0" smtClean="0">
                <a:solidFill>
                  <a:srgbClr val="0070C0"/>
                </a:solidFill>
                <a:latin typeface="+mn-ea"/>
                <a:ea typeface="+mn-ea"/>
                <a:cs typeface="仿宋" panose="02010609060101010101" pitchFamily="49" charset="-122"/>
              </a:rPr>
              <a:t>把源头</a:t>
            </a:r>
            <a:r>
              <a:rPr lang="zh-CN" altLang="zh-CN" b="1" dirty="0">
                <a:solidFill>
                  <a:srgbClr val="0070C0"/>
                </a:solidFill>
                <a:latin typeface="+mn-ea"/>
                <a:ea typeface="+mn-ea"/>
                <a:cs typeface="仿宋" panose="02010609060101010101" pitchFamily="49" charset="-122"/>
              </a:rPr>
              <a:t>、</a:t>
            </a:r>
            <a:r>
              <a:rPr lang="zh-CN" altLang="zh-CN" b="1" dirty="0" smtClean="0">
                <a:solidFill>
                  <a:srgbClr val="0070C0"/>
                </a:solidFill>
                <a:latin typeface="+mn-ea"/>
                <a:ea typeface="+mn-ea"/>
                <a:cs typeface="仿宋" panose="02010609060101010101" pitchFamily="49" charset="-122"/>
              </a:rPr>
              <a:t>严控过程</a:t>
            </a:r>
            <a:r>
              <a:rPr lang="zh-CN" altLang="zh-CN" b="1" dirty="0">
                <a:solidFill>
                  <a:srgbClr val="0070C0"/>
                </a:solidFill>
                <a:latin typeface="+mn-ea"/>
                <a:ea typeface="+mn-ea"/>
                <a:cs typeface="仿宋" panose="02010609060101010101" pitchFamily="49" charset="-122"/>
              </a:rPr>
              <a:t>、严审</a:t>
            </a:r>
            <a:r>
              <a:rPr lang="zh-CN" altLang="zh-CN" b="1" dirty="0" smtClean="0">
                <a:solidFill>
                  <a:srgbClr val="0070C0"/>
                </a:solidFill>
                <a:latin typeface="+mn-ea"/>
                <a:ea typeface="+mn-ea"/>
                <a:cs typeface="仿宋" panose="02010609060101010101" pitchFamily="49" charset="-122"/>
              </a:rPr>
              <a:t>毕业</a:t>
            </a:r>
            <a:endParaRPr lang="zh-CN" altLang="en-US" b="1" dirty="0">
              <a:solidFill>
                <a:srgbClr val="0070C0"/>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randombar(horizontal)">
                                      <p:cBhvr>
                                        <p:cTn id="16" dur="500"/>
                                        <p:tgtEl>
                                          <p:spTgt spid="17410"/>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82665419"/>
              </p:ext>
            </p:extLst>
          </p:nvPr>
        </p:nvGraphicFramePr>
        <p:xfrm>
          <a:off x="598488" y="1342030"/>
          <a:ext cx="8180387" cy="3606240"/>
        </p:xfrm>
        <a:graphic>
          <a:graphicData uri="http://schemas.openxmlformats.org/drawingml/2006/table">
            <a:tbl>
              <a:tblPr/>
              <a:tblGrid>
                <a:gridCol w="1512887">
                  <a:extLst>
                    <a:ext uri="{9D8B030D-6E8A-4147-A177-3AD203B41FA5}">
                      <a16:colId xmlns:a16="http://schemas.microsoft.com/office/drawing/2014/main" val="425303973"/>
                    </a:ext>
                  </a:extLst>
                </a:gridCol>
                <a:gridCol w="2519363">
                  <a:extLst>
                    <a:ext uri="{9D8B030D-6E8A-4147-A177-3AD203B41FA5}">
                      <a16:colId xmlns:a16="http://schemas.microsoft.com/office/drawing/2014/main" val="1027236251"/>
                    </a:ext>
                  </a:extLst>
                </a:gridCol>
                <a:gridCol w="4148137">
                  <a:extLst>
                    <a:ext uri="{9D8B030D-6E8A-4147-A177-3AD203B41FA5}">
                      <a16:colId xmlns:a16="http://schemas.microsoft.com/office/drawing/2014/main" val="405127646"/>
                    </a:ext>
                  </a:extLst>
                </a:gridCol>
              </a:tblGrid>
              <a:tr h="365929">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业务模块</a:t>
                      </a:r>
                      <a:endParaRPr kumimoji="0" lang="zh-CN" altLang="zh-CN" sz="1600" b="1"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solidFill>
                      <a:schemeClr val="accent1"/>
                    </a:solid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操作事项</a:t>
                      </a:r>
                      <a:endParaRPr kumimoji="0" lang="zh-CN" altLang="zh-CN" sz="1600" b="1"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solidFill>
                      <a:schemeClr val="accent1"/>
                    </a:solid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rPr>
                        <a:t>完成时间节点</a:t>
                      </a:r>
                      <a:endParaRPr kumimoji="0" lang="zh-CN" altLang="zh-CN" sz="1600" b="1"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3726634"/>
                  </a:ext>
                </a:extLst>
              </a:tr>
              <a:tr h="643252">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免学费</a:t>
                      </a:r>
                      <a:endParaRPr kumimoji="0" lang="zh-CN"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学校名单录入、审核</a:t>
                      </a:r>
                    </a:p>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上级部门审核、公示</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每月</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p>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月，次年</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9741189"/>
                  </a:ext>
                </a:extLst>
              </a:tr>
              <a:tr h="643252">
                <a:tc rowSpan="2">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国家助学金</a:t>
                      </a:r>
                      <a:endParaRPr kumimoji="0" lang="zh-CN"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a:noFill/>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学校名单录入、审核</a:t>
                      </a:r>
                    </a:p>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上级部门审核、公示</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每月</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p>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月，次年</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6377786"/>
                  </a:ext>
                </a:extLst>
              </a:tr>
              <a:tr h="643252">
                <a:tc vMerge="1">
                  <a:txBody>
                    <a:bodyPr/>
                    <a:lstStyle/>
                    <a:p>
                      <a:endParaRPr lang="zh-CN" altLang="en-US"/>
                    </a:p>
                  </a:txBody>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本月实际发放填报</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每月</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21—28</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p>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月，次年</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4729317"/>
                  </a:ext>
                </a:extLst>
              </a:tr>
              <a:tr h="497111">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地方政府资助</a:t>
                      </a:r>
                      <a:endParaRPr kumimoji="0" lang="zh-CN"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a:noFill/>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学校名单录入、审核</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—30</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—30</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日</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6747207"/>
                  </a:ext>
                </a:extLst>
              </a:tr>
              <a:tr h="516532">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学校资助</a:t>
                      </a:r>
                      <a:endParaRPr kumimoji="0" lang="zh-CN"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社会资助</a:t>
                      </a:r>
                      <a:endParaRPr kumimoji="0" lang="zh-CN"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学校名单录入、审核</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tc>
                  <a:txBody>
                    <a:bodyPr/>
                    <a:lstStyle>
                      <a:lvl1pPr eaLnBrk="0" fontAlgn="ctr" hangingPunct="0">
                        <a:lnSpc>
                          <a:spcPct val="120000"/>
                        </a:lnSpc>
                        <a:spcBef>
                          <a:spcPct val="20000"/>
                        </a:spcBef>
                        <a:buClr>
                          <a:schemeClr val="accent1"/>
                        </a:buClr>
                        <a:buSzPct val="60000"/>
                        <a:buFont typeface="Wingdings" panose="05000000000000000000" pitchFamily="2" charset="2"/>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defRPr sz="16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defRPr sz="12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defRPr sz="10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6</a:t>
                      </a:r>
                      <a:r>
                        <a:rPr kumimoji="0" lang="zh-CN"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月</a:t>
                      </a: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—30</a:t>
                      </a:r>
                      <a:r>
                        <a:rPr kumimoji="0" lang="zh-CN"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12</a:t>
                      </a:r>
                      <a:r>
                        <a:rPr kumimoji="0" lang="zh-CN"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月</a:t>
                      </a: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日</a:t>
                      </a: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—30</a:t>
                      </a:r>
                      <a:r>
                        <a:rPr kumimoji="0" lang="zh-CN"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日</a:t>
                      </a:r>
                      <a:endParaRPr kumimoji="0" lang="zh-CN" alt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3" marR="68583" marT="0" marB="0" anchor="ctr" horzOverflow="overflow">
                    <a:lnL w="9525" cap="flat" cmpd="sng" algn="ctr">
                      <a:solidFill>
                        <a:srgbClr val="2D95FE"/>
                      </a:solidFill>
                      <a:prstDash val="solid"/>
                      <a:round/>
                      <a:headEnd type="none" w="med" len="med"/>
                      <a:tailEnd type="none" w="med" len="med"/>
                    </a:lnL>
                    <a:lnR w="9525" cap="flat" cmpd="sng" algn="ctr">
                      <a:solidFill>
                        <a:srgbClr val="2D95FE"/>
                      </a:solidFill>
                      <a:prstDash val="solid"/>
                      <a:round/>
                      <a:headEnd type="none" w="med" len="med"/>
                      <a:tailEnd type="none" w="med" len="med"/>
                    </a:lnR>
                    <a:lnT w="9525" cap="flat" cmpd="sng" algn="ctr">
                      <a:solidFill>
                        <a:srgbClr val="2D95FE"/>
                      </a:solidFill>
                      <a:prstDash val="solid"/>
                      <a:round/>
                      <a:headEnd type="none" w="med" len="med"/>
                      <a:tailEnd type="none" w="med" len="med"/>
                    </a:lnT>
                    <a:lnB w="9525" cap="flat" cmpd="sng" algn="ctr">
                      <a:solidFill>
                        <a:srgbClr val="2D95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9083410"/>
                  </a:ext>
                </a:extLst>
              </a:tr>
            </a:tbl>
          </a:graphicData>
        </a:graphic>
      </p:graphicFrame>
      <p:sp>
        <p:nvSpPr>
          <p:cNvPr id="3" name="矩形 2"/>
          <p:cNvSpPr>
            <a:spLocks noChangeArrowheads="1"/>
          </p:cNvSpPr>
          <p:nvPr/>
        </p:nvSpPr>
        <p:spPr bwMode="auto">
          <a:xfrm>
            <a:off x="2965752" y="843558"/>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eaLnBrk="1" hangingPunct="1"/>
            <a:r>
              <a:rPr lang="zh-CN" altLang="en-US" sz="2000" b="0" dirty="0">
                <a:latin typeface="+mj-ea"/>
              </a:rPr>
              <a:t>规范</a:t>
            </a:r>
            <a:r>
              <a:rPr lang="zh-CN" altLang="en-US" sz="2000" b="0" dirty="0" smtClean="0">
                <a:latin typeface="+mj-ea"/>
                <a:ea typeface="+mj-ea"/>
              </a:rPr>
              <a:t>中</a:t>
            </a:r>
            <a:r>
              <a:rPr lang="zh-CN" altLang="en-US" sz="2000" b="0" dirty="0">
                <a:latin typeface="+mj-ea"/>
                <a:ea typeface="+mj-ea"/>
              </a:rPr>
              <a:t>职</a:t>
            </a:r>
            <a:r>
              <a:rPr lang="zh-CN" altLang="zh-CN" sz="2000" b="0" dirty="0">
                <a:latin typeface="+mj-ea"/>
                <a:ea typeface="+mj-ea"/>
              </a:rPr>
              <a:t>资助</a:t>
            </a:r>
            <a:r>
              <a:rPr lang="zh-CN" altLang="zh-CN" sz="2000" b="0" dirty="0" smtClean="0">
                <a:latin typeface="+mj-ea"/>
                <a:ea typeface="+mj-ea"/>
              </a:rPr>
              <a:t>系统</a:t>
            </a:r>
            <a:r>
              <a:rPr lang="zh-CN" altLang="en-US" sz="2000" b="0" dirty="0" smtClean="0">
                <a:latin typeface="+mj-ea"/>
                <a:ea typeface="+mj-ea"/>
              </a:rPr>
              <a:t>操作时间</a:t>
            </a:r>
            <a:endParaRPr lang="zh-CN" altLang="en-US" sz="2000" b="0" dirty="0">
              <a:latin typeface="+mj-ea"/>
              <a:ea typeface="+mj-ea"/>
            </a:endParaRPr>
          </a:p>
        </p:txBody>
      </p:sp>
    </p:spTree>
    <p:extLst>
      <p:ext uri="{BB962C8B-B14F-4D97-AF65-F5344CB8AC3E}">
        <p14:creationId xmlns:p14="http://schemas.microsoft.com/office/powerpoint/2010/main" val="559920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44008" y="1203598"/>
            <a:ext cx="3960440" cy="2690288"/>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u"/>
            </a:pPr>
            <a:r>
              <a:rPr lang="zh-CN" altLang="en-US" dirty="0">
                <a:latin typeface="+mj-ea"/>
                <a:ea typeface="+mj-ea"/>
              </a:rPr>
              <a:t>制定了中职学生学籍和资助督促检查制度，定期对学籍和资助系统的应用情况进行督查</a:t>
            </a:r>
            <a:r>
              <a:rPr lang="zh-CN" altLang="en-US" dirty="0" smtClean="0">
                <a:latin typeface="+mj-ea"/>
                <a:ea typeface="+mj-ea"/>
              </a:rPr>
              <a:t>通报。</a:t>
            </a:r>
            <a:endParaRPr lang="zh-CN" altLang="en-US" dirty="0">
              <a:latin typeface="+mj-ea"/>
              <a:ea typeface="+mj-ea"/>
            </a:endParaRPr>
          </a:p>
          <a:p>
            <a:pPr marL="285750" indent="-285750">
              <a:lnSpc>
                <a:spcPct val="150000"/>
              </a:lnSpc>
              <a:spcBef>
                <a:spcPts val="600"/>
              </a:spcBef>
              <a:spcAft>
                <a:spcPts val="600"/>
              </a:spcAft>
              <a:buFont typeface="Wingdings" pitchFamily="2" charset="2"/>
              <a:buChar char="u"/>
            </a:pPr>
            <a:r>
              <a:rPr lang="zh-CN" altLang="en-US" dirty="0">
                <a:latin typeface="+mj-ea"/>
                <a:ea typeface="+mj-ea"/>
              </a:rPr>
              <a:t>将资助政策落实到位和资助管理（含系统维护）规范纳入省教育厅对各市、县年度业绩考核工作。</a:t>
            </a:r>
          </a:p>
        </p:txBody>
      </p:sp>
      <p:pic>
        <p:nvPicPr>
          <p:cNvPr id="4" name="Picture 2" descr="C:\Users\a\Desktop\新建文件夹 (3)\浙江省中小学学生资助工作督促检查制度\1.jpg"/>
          <p:cNvPicPr>
            <a:picLocks noChangeAspect="1" noChangeArrowheads="1"/>
          </p:cNvPicPr>
          <p:nvPr/>
        </p:nvPicPr>
        <p:blipFill rotWithShape="1">
          <a:blip r:embed="rId3" cstate="print"/>
          <a:srcRect r="5341"/>
          <a:stretch/>
        </p:blipFill>
        <p:spPr bwMode="auto">
          <a:xfrm>
            <a:off x="539552" y="845107"/>
            <a:ext cx="2193187" cy="3048779"/>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pic>
        <p:nvPicPr>
          <p:cNvPr id="174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80" r="3794"/>
          <a:stretch/>
        </p:blipFill>
        <p:spPr bwMode="auto">
          <a:xfrm>
            <a:off x="2195736" y="1635646"/>
            <a:ext cx="2232561" cy="3144631"/>
          </a:xfrm>
          <a:prstGeom prst="rect">
            <a:avLst/>
          </a:prstGeom>
          <a:noFill/>
          <a:ln w="9525">
            <a:solidFill>
              <a:schemeClr val="bg1"/>
            </a:solidFill>
            <a:miter lim="800000"/>
            <a:headEnd/>
            <a:tailEnd/>
          </a:ln>
          <a:effectLst>
            <a:outerShdw dist="71842" dir="2700000" algn="ctr" rotWithShape="0">
              <a:srgbClr val="B2B2B2">
                <a:alpha val="5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8415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ircle(in)">
                                      <p:cBhvr>
                                        <p:cTn id="7" dur="2000"/>
                                        <p:tgtEl>
                                          <p:spTgt spid="1741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矩形 1"/>
          <p:cNvSpPr/>
          <p:nvPr/>
        </p:nvSpPr>
        <p:spPr>
          <a:xfrm>
            <a:off x="3175" y="915988"/>
            <a:ext cx="6224588" cy="434975"/>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2693">
                <a:moveTo>
                  <a:pt x="0" y="0"/>
                </a:moveTo>
                <a:lnTo>
                  <a:pt x="4355976" y="0"/>
                </a:lnTo>
                <a:lnTo>
                  <a:pt x="4210050" y="362693"/>
                </a:lnTo>
                <a:lnTo>
                  <a:pt x="0" y="36004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2</a:t>
            </a:r>
            <a:r>
              <a:rPr lang="en-US" altLang="zh-CN" sz="2000" b="1" dirty="0"/>
              <a:t>. </a:t>
            </a:r>
            <a:r>
              <a:rPr lang="zh-CN" altLang="en-US" sz="2000" dirty="0" smtClean="0">
                <a:solidFill>
                  <a:schemeClr val="bg1"/>
                </a:solidFill>
                <a:latin typeface="微软雅黑" pitchFamily="34" charset="-122"/>
              </a:rPr>
              <a:t>建立</a:t>
            </a:r>
            <a:r>
              <a:rPr lang="zh-CN" altLang="en-US" sz="2000" dirty="0">
                <a:solidFill>
                  <a:schemeClr val="bg1"/>
                </a:solidFill>
                <a:latin typeface="微软雅黑" pitchFamily="34" charset="-122"/>
              </a:rPr>
              <a:t>学籍和资助共同参与的培训机制</a:t>
            </a:r>
          </a:p>
        </p:txBody>
      </p:sp>
      <p:sp>
        <p:nvSpPr>
          <p:cNvPr id="7" name="矩形 6"/>
          <p:cNvSpPr/>
          <p:nvPr/>
        </p:nvSpPr>
        <p:spPr>
          <a:xfrm>
            <a:off x="4644008" y="1635646"/>
            <a:ext cx="4104456" cy="3162404"/>
          </a:xfrm>
          <a:prstGeom prst="rect">
            <a:avLst/>
          </a:prstGeom>
        </p:spPr>
        <p:txBody>
          <a:bodyPr wrap="square">
            <a:spAutoFit/>
          </a:bodyPr>
          <a:lstStyle/>
          <a:p>
            <a:pPr marL="342900" indent="-342900">
              <a:lnSpc>
                <a:spcPct val="150000"/>
              </a:lnSpc>
              <a:buFont typeface="Wingdings" panose="05000000000000000000" pitchFamily="2" charset="2"/>
              <a:buChar char="u"/>
              <a:defRPr/>
            </a:pPr>
            <a:r>
              <a:rPr lang="zh-CN" altLang="en-US" sz="1900" dirty="0" smtClean="0">
                <a:latin typeface="+mn-ea"/>
                <a:ea typeface="+mn-ea"/>
              </a:rPr>
              <a:t>坚持学籍管理干部和资助管理干部共同参与；</a:t>
            </a:r>
            <a:endParaRPr lang="en-US" altLang="zh-CN" sz="1900" dirty="0" smtClean="0">
              <a:latin typeface="+mn-ea"/>
              <a:ea typeface="+mn-ea"/>
            </a:endParaRPr>
          </a:p>
          <a:p>
            <a:pPr marL="342900" indent="-342900">
              <a:lnSpc>
                <a:spcPct val="150000"/>
              </a:lnSpc>
              <a:buFont typeface="Wingdings" panose="05000000000000000000" pitchFamily="2" charset="2"/>
              <a:buChar char="u"/>
              <a:defRPr/>
            </a:pPr>
            <a:r>
              <a:rPr lang="zh-CN" altLang="en-US" sz="1900" dirty="0" smtClean="0">
                <a:latin typeface="+mn-ea"/>
                <a:ea typeface="+mn-ea"/>
              </a:rPr>
              <a:t>中职学籍和资助管理员培训进入我省教师专业发展培训计划，教师通过浙江省教师培训管理平台可自主</a:t>
            </a:r>
            <a:r>
              <a:rPr lang="zh-CN" altLang="en-US" sz="1900" dirty="0">
                <a:latin typeface="+mn-ea"/>
                <a:ea typeface="+mn-ea"/>
              </a:rPr>
              <a:t>选课</a:t>
            </a:r>
            <a:r>
              <a:rPr lang="zh-CN" altLang="en-US" sz="1900" dirty="0" smtClean="0">
                <a:latin typeface="+mn-ea"/>
                <a:ea typeface="+mn-ea"/>
              </a:rPr>
              <a:t>培训，通过培训后获取学分。</a:t>
            </a:r>
            <a:endParaRPr lang="zh-CN" altLang="en-US" sz="1900" dirty="0">
              <a:latin typeface="+mn-ea"/>
              <a:ea typeface="+mn-ea"/>
            </a:endParaRPr>
          </a:p>
        </p:txBody>
      </p:sp>
      <p:pic>
        <p:nvPicPr>
          <p:cNvPr id="12" name="Picture 2" descr="C:\Users\a\Desktop\新建文件夹 (3)\2016年中职学籍与资助骨干教师课程培训通知\1.jpg"/>
          <p:cNvPicPr>
            <a:picLocks noChangeAspect="1" noChangeArrowheads="1"/>
          </p:cNvPicPr>
          <p:nvPr/>
        </p:nvPicPr>
        <p:blipFill>
          <a:blip r:embed="rId5"/>
          <a:srcRect l="4694" r="3870"/>
          <a:stretch>
            <a:fillRect/>
          </a:stretch>
        </p:blipFill>
        <p:spPr bwMode="auto">
          <a:xfrm>
            <a:off x="611560" y="1491630"/>
            <a:ext cx="2156914" cy="2993647"/>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pic>
        <p:nvPicPr>
          <p:cNvPr id="13" name="Picture 2"/>
          <p:cNvPicPr>
            <a:picLocks noChangeAspect="1" noChangeArrowheads="1"/>
          </p:cNvPicPr>
          <p:nvPr/>
        </p:nvPicPr>
        <p:blipFill rotWithShape="1">
          <a:blip r:embed="rId6"/>
          <a:srcRect l="6061"/>
          <a:stretch/>
        </p:blipFill>
        <p:spPr bwMode="auto">
          <a:xfrm>
            <a:off x="2530317" y="1856773"/>
            <a:ext cx="2041683" cy="2947225"/>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srcRect/>
          <a:stretch>
            <a:fillRect/>
          </a:stretch>
        </p:blipFill>
        <p:spPr bwMode="auto">
          <a:xfrm>
            <a:off x="539552" y="1635646"/>
            <a:ext cx="3960440" cy="2502424"/>
          </a:xfrm>
          <a:prstGeom prst="rect">
            <a:avLst/>
          </a:prstGeom>
          <a:noFill/>
          <a:ln w="9525">
            <a:solidFill>
              <a:schemeClr val="bg1"/>
            </a:solidFill>
            <a:miter lim="800000"/>
            <a:headEnd/>
            <a:tailEnd/>
          </a:ln>
          <a:effectLst>
            <a:outerShdw dist="71842" dir="2700000" algn="ctr" rotWithShape="0">
              <a:srgbClr val="B2B2B2">
                <a:alpha val="50000"/>
              </a:srgbClr>
            </a:outerShdw>
          </a:effectLst>
        </p:spPr>
      </p:pic>
      <p:sp>
        <p:nvSpPr>
          <p:cNvPr id="3" name="矩形 2"/>
          <p:cNvSpPr/>
          <p:nvPr/>
        </p:nvSpPr>
        <p:spPr>
          <a:xfrm>
            <a:off x="4644008" y="1347614"/>
            <a:ext cx="4176464" cy="3416320"/>
          </a:xfrm>
          <a:prstGeom prst="rect">
            <a:avLst/>
          </a:prstGeom>
        </p:spPr>
        <p:txBody>
          <a:bodyPr wrap="square">
            <a:spAutoFit/>
          </a:bodyPr>
          <a:lstStyle/>
          <a:p>
            <a:pPr>
              <a:lnSpc>
                <a:spcPct val="150000"/>
              </a:lnSpc>
              <a:spcBef>
                <a:spcPts val="600"/>
              </a:spcBef>
              <a:spcAft>
                <a:spcPts val="600"/>
              </a:spcAft>
            </a:pPr>
            <a:r>
              <a:rPr lang="zh-CN" altLang="en-US" dirty="0" smtClean="0">
                <a:latin typeface="+mn-ea"/>
                <a:ea typeface="+mn-ea"/>
                <a:cs typeface="Times New Roman" panose="02020603050405020304" pitchFamily="18" charset="0"/>
              </a:rPr>
              <a:t>      培训班</a:t>
            </a:r>
            <a:r>
              <a:rPr lang="zh-CN" altLang="en-US" dirty="0">
                <a:latin typeface="+mn-ea"/>
                <a:ea typeface="+mn-ea"/>
                <a:cs typeface="Times New Roman" panose="02020603050405020304" pitchFamily="18" charset="0"/>
              </a:rPr>
              <a:t>的推出深受广大中职学生学籍和资助管理员的欢迎。</a:t>
            </a:r>
            <a:r>
              <a:rPr lang="en-US" altLang="zh-CN" dirty="0">
                <a:latin typeface="+mn-ea"/>
                <a:ea typeface="+mn-ea"/>
                <a:cs typeface="Times New Roman" panose="02020603050405020304" pitchFamily="18" charset="0"/>
              </a:rPr>
              <a:t>2015</a:t>
            </a:r>
            <a:r>
              <a:rPr lang="zh-CN" altLang="en-US" dirty="0">
                <a:latin typeface="+mn-ea"/>
                <a:ea typeface="+mn-ea"/>
                <a:cs typeface="Times New Roman" panose="02020603050405020304" pitchFamily="18" charset="0"/>
              </a:rPr>
              <a:t>年秋季、</a:t>
            </a:r>
            <a:r>
              <a:rPr lang="en-US" altLang="zh-CN" dirty="0">
                <a:latin typeface="+mn-ea"/>
                <a:ea typeface="+mn-ea"/>
                <a:cs typeface="Times New Roman" panose="02020603050405020304" pitchFamily="18" charset="0"/>
              </a:rPr>
              <a:t>2016</a:t>
            </a:r>
            <a:r>
              <a:rPr lang="zh-CN" altLang="en-US" dirty="0">
                <a:latin typeface="+mn-ea"/>
                <a:ea typeface="+mn-ea"/>
                <a:cs typeface="Times New Roman" panose="02020603050405020304" pitchFamily="18" charset="0"/>
              </a:rPr>
              <a:t>年春季、</a:t>
            </a:r>
            <a:r>
              <a:rPr lang="en-US" altLang="zh-CN" dirty="0">
                <a:latin typeface="+mn-ea"/>
                <a:ea typeface="+mn-ea"/>
                <a:cs typeface="Times New Roman" panose="02020603050405020304" pitchFamily="18" charset="0"/>
              </a:rPr>
              <a:t>2016</a:t>
            </a:r>
            <a:r>
              <a:rPr lang="zh-CN" altLang="en-US" dirty="0">
                <a:latin typeface="+mn-ea"/>
                <a:ea typeface="+mn-ea"/>
                <a:cs typeface="Times New Roman" panose="02020603050405020304" pitchFamily="18" charset="0"/>
              </a:rPr>
              <a:t>年秋季、</a:t>
            </a:r>
            <a:r>
              <a:rPr lang="en-US" altLang="zh-CN" dirty="0">
                <a:latin typeface="+mn-ea"/>
                <a:ea typeface="+mn-ea"/>
                <a:cs typeface="Times New Roman" panose="02020603050405020304" pitchFamily="18" charset="0"/>
              </a:rPr>
              <a:t>2017</a:t>
            </a:r>
            <a:r>
              <a:rPr lang="zh-CN" altLang="en-US" dirty="0">
                <a:latin typeface="+mn-ea"/>
                <a:ea typeface="+mn-ea"/>
                <a:cs typeface="Times New Roman" panose="02020603050405020304" pitchFamily="18" charset="0"/>
              </a:rPr>
              <a:t>年春季，有</a:t>
            </a:r>
            <a:r>
              <a:rPr lang="en-US" altLang="zh-CN" dirty="0">
                <a:latin typeface="+mn-ea"/>
                <a:ea typeface="+mn-ea"/>
                <a:cs typeface="Times New Roman" panose="02020603050405020304" pitchFamily="18" charset="0"/>
              </a:rPr>
              <a:t>500</a:t>
            </a:r>
            <a:r>
              <a:rPr lang="zh-CN" altLang="en-US" dirty="0">
                <a:latin typeface="+mn-ea"/>
                <a:ea typeface="+mn-ea"/>
                <a:cs typeface="Times New Roman" panose="02020603050405020304" pitchFamily="18" charset="0"/>
              </a:rPr>
              <a:t>多名中职学籍和资助管理员通过省教师培训管理平台选课参与了培训</a:t>
            </a:r>
            <a:r>
              <a:rPr lang="en-US" altLang="zh-CN" dirty="0">
                <a:latin typeface="+mn-ea"/>
                <a:ea typeface="+mn-ea"/>
                <a:cs typeface="Times New Roman" panose="02020603050405020304" pitchFamily="18" charset="0"/>
              </a:rPr>
              <a:t>, </a:t>
            </a:r>
            <a:r>
              <a:rPr lang="zh-CN" altLang="en-US" dirty="0">
                <a:latin typeface="+mn-ea"/>
                <a:ea typeface="+mn-ea"/>
                <a:cs typeface="Times New Roman" panose="02020603050405020304" pitchFamily="18" charset="0"/>
              </a:rPr>
              <a:t>已经全部覆盖全省</a:t>
            </a:r>
            <a:r>
              <a:rPr lang="en-US" altLang="zh-CN" dirty="0">
                <a:latin typeface="+mn-ea"/>
                <a:ea typeface="+mn-ea"/>
                <a:cs typeface="Times New Roman" panose="02020603050405020304" pitchFamily="18" charset="0"/>
              </a:rPr>
              <a:t>300</a:t>
            </a:r>
            <a:r>
              <a:rPr lang="zh-CN" altLang="en-US" dirty="0">
                <a:latin typeface="+mn-ea"/>
                <a:ea typeface="+mn-ea"/>
                <a:cs typeface="Times New Roman" panose="02020603050405020304" pitchFamily="18" charset="0"/>
              </a:rPr>
              <a:t>多所中职学校（含</a:t>
            </a:r>
            <a:r>
              <a:rPr lang="en-US" altLang="zh-CN" dirty="0">
                <a:latin typeface="+mn-ea"/>
                <a:ea typeface="+mn-ea"/>
                <a:cs typeface="Times New Roman" panose="02020603050405020304" pitchFamily="18" charset="0"/>
              </a:rPr>
              <a:t>60</a:t>
            </a:r>
            <a:r>
              <a:rPr lang="zh-CN" altLang="en-US" dirty="0">
                <a:latin typeface="+mn-ea"/>
                <a:ea typeface="+mn-ea"/>
                <a:cs typeface="Times New Roman" panose="02020603050405020304" pitchFamily="18" charset="0"/>
              </a:rPr>
              <a:t>多所技工院校），学校覆盖面达到</a:t>
            </a:r>
            <a:r>
              <a:rPr lang="en-US" altLang="zh-CN" dirty="0">
                <a:latin typeface="+mn-ea"/>
                <a:ea typeface="+mn-ea"/>
                <a:cs typeface="Times New Roman" panose="02020603050405020304" pitchFamily="18" charset="0"/>
              </a:rPr>
              <a:t>100%</a:t>
            </a:r>
            <a:r>
              <a:rPr lang="zh-CN" altLang="en-US" dirty="0">
                <a:latin typeface="+mn-ea"/>
                <a:ea typeface="+mn-ea"/>
                <a:cs typeface="Times New Roman" panose="02020603050405020304" pitchFamily="18" charset="0"/>
              </a:rPr>
              <a:t>。</a:t>
            </a:r>
            <a:endParaRPr lang="zh-CN" altLang="en-US" dirty="0">
              <a:latin typeface="+mn-ea"/>
              <a:ea typeface="+mn-ea"/>
            </a:endParaRPr>
          </a:p>
        </p:txBody>
      </p:sp>
      <p:sp>
        <p:nvSpPr>
          <p:cNvPr id="4" name="矩形 3"/>
          <p:cNvSpPr/>
          <p:nvPr/>
        </p:nvSpPr>
        <p:spPr>
          <a:xfrm>
            <a:off x="5364088" y="1019512"/>
            <a:ext cx="2749471" cy="400110"/>
          </a:xfrm>
          <a:prstGeom prst="rect">
            <a:avLst/>
          </a:prstGeom>
        </p:spPr>
        <p:txBody>
          <a:bodyPr wrap="none">
            <a:spAutoFit/>
          </a:bodyPr>
          <a:lstStyle/>
          <a:p>
            <a:pPr algn="ctr"/>
            <a:r>
              <a:rPr lang="zh-CN" altLang="en-US" sz="2000" b="1" dirty="0">
                <a:solidFill>
                  <a:srgbClr val="C00000"/>
                </a:solidFill>
                <a:latin typeface="+mn-ea"/>
                <a:ea typeface="+mn-ea"/>
              </a:rPr>
              <a:t>人人参与，学校全覆盖</a:t>
            </a:r>
          </a:p>
        </p:txBody>
      </p:sp>
    </p:spTree>
    <p:extLst>
      <p:ext uri="{BB962C8B-B14F-4D97-AF65-F5344CB8AC3E}">
        <p14:creationId xmlns:p14="http://schemas.microsoft.com/office/powerpoint/2010/main" val="22319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p:cNvSpPr/>
          <p:nvPr/>
        </p:nvSpPr>
        <p:spPr>
          <a:xfrm>
            <a:off x="3175" y="915988"/>
            <a:ext cx="4784725" cy="434975"/>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 fmla="*/ 0 w 4355976"/>
              <a:gd name="connsiteY0" fmla="*/ 0 h 362693"/>
              <a:gd name="connsiteX1" fmla="*/ 4355976 w 4355976"/>
              <a:gd name="connsiteY1" fmla="*/ 0 h 362693"/>
              <a:gd name="connsiteX2" fmla="*/ 4355976 w 4355976"/>
              <a:gd name="connsiteY2" fmla="*/ 360040 h 362693"/>
              <a:gd name="connsiteX3" fmla="*/ 4210050 w 4355976"/>
              <a:gd name="connsiteY3" fmla="*/ 362693 h 362693"/>
              <a:gd name="connsiteX4" fmla="*/ 0 w 4355976"/>
              <a:gd name="connsiteY4" fmla="*/ 360040 h 362693"/>
              <a:gd name="connsiteX5" fmla="*/ 0 w 4355976"/>
              <a:gd name="connsiteY5" fmla="*/ 0 h 362693"/>
              <a:gd name="connsiteX0" fmla="*/ 0 w 4355976"/>
              <a:gd name="connsiteY0" fmla="*/ 0 h 362693"/>
              <a:gd name="connsiteX1" fmla="*/ 4355976 w 4355976"/>
              <a:gd name="connsiteY1" fmla="*/ 0 h 362693"/>
              <a:gd name="connsiteX2" fmla="*/ 4210050 w 4355976"/>
              <a:gd name="connsiteY2" fmla="*/ 362693 h 362693"/>
              <a:gd name="connsiteX3" fmla="*/ 0 w 4355976"/>
              <a:gd name="connsiteY3" fmla="*/ 360040 h 362693"/>
              <a:gd name="connsiteX4" fmla="*/ 0 w 4355976"/>
              <a:gd name="connsiteY4" fmla="*/ 0 h 362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976" h="362693">
                <a:moveTo>
                  <a:pt x="0" y="0"/>
                </a:moveTo>
                <a:lnTo>
                  <a:pt x="4355976" y="0"/>
                </a:lnTo>
                <a:lnTo>
                  <a:pt x="4210050" y="362693"/>
                </a:lnTo>
                <a:lnTo>
                  <a:pt x="0" y="36004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defRPr/>
            </a:pPr>
            <a:r>
              <a:rPr lang="en-US" altLang="zh-CN" sz="2000" dirty="0">
                <a:solidFill>
                  <a:schemeClr val="bg1"/>
                </a:solidFill>
                <a:latin typeface="微软雅黑" pitchFamily="34" charset="-122"/>
              </a:rPr>
              <a:t>    </a:t>
            </a:r>
            <a:r>
              <a:rPr lang="en-US" altLang="zh-CN" sz="2000" dirty="0" smtClean="0">
                <a:solidFill>
                  <a:schemeClr val="bg1"/>
                </a:solidFill>
                <a:latin typeface="微软雅黑" pitchFamily="34" charset="-122"/>
              </a:rPr>
              <a:t>3</a:t>
            </a:r>
            <a:r>
              <a:rPr lang="en-US" altLang="zh-CN" sz="2000" b="1" dirty="0" smtClean="0"/>
              <a:t>. </a:t>
            </a:r>
            <a:r>
              <a:rPr lang="zh-CN" altLang="en-US" sz="2000" dirty="0" smtClean="0">
                <a:solidFill>
                  <a:schemeClr val="bg1"/>
                </a:solidFill>
                <a:latin typeface="微软雅黑" pitchFamily="34" charset="-122"/>
              </a:rPr>
              <a:t>建立</a:t>
            </a:r>
            <a:r>
              <a:rPr lang="zh-CN" altLang="en-US" sz="2000" dirty="0">
                <a:solidFill>
                  <a:schemeClr val="bg1"/>
                </a:solidFill>
                <a:latin typeface="微软雅黑" pitchFamily="34" charset="-122"/>
              </a:rPr>
              <a:t>浙江</a:t>
            </a:r>
            <a:r>
              <a:rPr lang="zh-CN" altLang="en-US" sz="2000" dirty="0" smtClean="0">
                <a:solidFill>
                  <a:schemeClr val="bg1"/>
                </a:solidFill>
                <a:latin typeface="微软雅黑" pitchFamily="34" charset="-122"/>
              </a:rPr>
              <a:t>特色</a:t>
            </a:r>
            <a:r>
              <a:rPr lang="zh-CN" altLang="en-US" sz="2000" dirty="0">
                <a:solidFill>
                  <a:schemeClr val="bg1"/>
                </a:solidFill>
                <a:latin typeface="微软雅黑" pitchFamily="34" charset="-122"/>
              </a:rPr>
              <a:t>应用</a:t>
            </a:r>
            <a:r>
              <a:rPr lang="zh-CN" altLang="en-US" sz="2000" dirty="0" smtClean="0">
                <a:solidFill>
                  <a:schemeClr val="bg1"/>
                </a:solidFill>
                <a:latin typeface="微软雅黑" pitchFamily="34" charset="-122"/>
              </a:rPr>
              <a:t>的建设机制</a:t>
            </a:r>
            <a:endParaRPr lang="zh-CN" altLang="en-US" sz="2000" dirty="0">
              <a:solidFill>
                <a:schemeClr val="bg1"/>
              </a:solidFill>
              <a:latin typeface="微软雅黑" pitchFamily="34" charset="-122"/>
            </a:endParaRPr>
          </a:p>
        </p:txBody>
      </p:sp>
      <p:sp>
        <p:nvSpPr>
          <p:cNvPr id="3" name="矩形 2"/>
          <p:cNvSpPr/>
          <p:nvPr/>
        </p:nvSpPr>
        <p:spPr>
          <a:xfrm>
            <a:off x="683568" y="1707654"/>
            <a:ext cx="4824536" cy="2585323"/>
          </a:xfrm>
          <a:prstGeom prst="rect">
            <a:avLst/>
          </a:prstGeom>
        </p:spPr>
        <p:txBody>
          <a:bodyPr wrap="square">
            <a:spAutoFit/>
          </a:bodyPr>
          <a:lstStyle/>
          <a:p>
            <a:pPr>
              <a:lnSpc>
                <a:spcPct val="150000"/>
              </a:lnSpc>
              <a:spcBef>
                <a:spcPts val="600"/>
              </a:spcBef>
              <a:spcAft>
                <a:spcPts val="600"/>
              </a:spcAft>
            </a:pPr>
            <a:r>
              <a:rPr lang="en-US" altLang="zh-CN" dirty="0" smtClean="0">
                <a:latin typeface="+mj-ea"/>
                <a:ea typeface="+mj-ea"/>
              </a:rPr>
              <a:t>      2015</a:t>
            </a:r>
            <a:r>
              <a:rPr lang="zh-CN" altLang="en-US" dirty="0">
                <a:latin typeface="+mj-ea"/>
                <a:ea typeface="+mj-ea"/>
              </a:rPr>
              <a:t>年</a:t>
            </a:r>
            <a:r>
              <a:rPr lang="en-US" altLang="zh-CN" dirty="0">
                <a:latin typeface="+mj-ea"/>
                <a:ea typeface="+mj-ea"/>
              </a:rPr>
              <a:t>12</a:t>
            </a:r>
            <a:r>
              <a:rPr lang="zh-CN" altLang="en-US" dirty="0">
                <a:latin typeface="+mj-ea"/>
                <a:ea typeface="+mj-ea"/>
              </a:rPr>
              <a:t>月，我省落实中职学籍系统升级改造经费</a:t>
            </a:r>
            <a:r>
              <a:rPr lang="en-US" altLang="zh-CN" dirty="0">
                <a:latin typeface="+mj-ea"/>
                <a:ea typeface="+mj-ea"/>
              </a:rPr>
              <a:t>60</a:t>
            </a:r>
            <a:r>
              <a:rPr lang="zh-CN" altLang="en-US" dirty="0">
                <a:latin typeface="+mj-ea"/>
                <a:ea typeface="+mj-ea"/>
              </a:rPr>
              <a:t>万元，在全国中职学生系统基础上启动浙江特色应用开发，新增了技工学校学生学籍、学校用户管理、学分制和报表打印等浙江个性化业务管理功能，从而进一步规范我省中职学生学籍管理。</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118700"/>
            <a:ext cx="2597893" cy="3663030"/>
          </a:xfrm>
          <a:prstGeom prst="rect">
            <a:avLst/>
          </a:prstGeom>
          <a:noFill/>
          <a:ln w="9525">
            <a:solidFill>
              <a:schemeClr val="bg1"/>
            </a:solidFill>
            <a:miter lim="800000"/>
            <a:headEnd/>
            <a:tailEnd/>
          </a:ln>
          <a:effectLst>
            <a:outerShdw dist="71842" dir="2700000" algn="ctr" rotWithShape="0">
              <a:srgbClr val="B2B2B2">
                <a:alpha val="5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500" fill="hold"/>
                                        <p:tgtEl>
                                          <p:spTgt spid="18434"/>
                                        </p:tgtEl>
                                        <p:attrNameLst>
                                          <p:attrName>ppt_x</p:attrName>
                                        </p:attrNameLst>
                                      </p:cBhvr>
                                      <p:tavLst>
                                        <p:tav tm="0">
                                          <p:val>
                                            <p:strVal val="#ppt_x"/>
                                          </p:val>
                                        </p:tav>
                                        <p:tav tm="100000">
                                          <p:val>
                                            <p:strVal val="#ppt_x"/>
                                          </p:val>
                                        </p:tav>
                                      </p:tavLst>
                                    </p:anim>
                                    <p:anim calcmode="lin" valueType="num">
                                      <p:cBhvr additive="base">
                                        <p:cTn id="13" dur="500" fill="hold"/>
                                        <p:tgtEl>
                                          <p:spTgt spid="184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98"/>
  <p:tag name="MH_SECTIONID" val="299,300,"/>
  <p:tag name="ISPRING_RESOURCE_PATHS_HASH_PRESENTER" val="886bc287e388fd94ace88ded2dac47717655b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3836</TotalTime>
  <Words>2837</Words>
  <Application>Microsoft Office PowerPoint</Application>
  <PresentationFormat>全屏显示(16:9)</PresentationFormat>
  <Paragraphs>108</Paragraphs>
  <Slides>17</Slides>
  <Notes>17</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26" baseType="lpstr">
      <vt:lpstr>宋体</vt:lpstr>
      <vt:lpstr>Wingdings</vt:lpstr>
      <vt:lpstr>微软雅黑</vt:lpstr>
      <vt:lpstr>Arial</vt:lpstr>
      <vt:lpstr>Times New Roman</vt:lpstr>
      <vt:lpstr>仿宋</vt:lpstr>
      <vt:lpstr>Calibri</vt:lpstr>
      <vt:lpstr>Office 主题​​</vt:lpstr>
      <vt:lpstr>Microsoft Excel 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Michael</dc:creator>
  <cp:lastModifiedBy>admin</cp:lastModifiedBy>
  <cp:revision>806</cp:revision>
  <dcterms:created xsi:type="dcterms:W3CDTF">2012-12-31T05:15:54Z</dcterms:created>
  <dcterms:modified xsi:type="dcterms:W3CDTF">2017-08-28T12:49:27Z</dcterms:modified>
</cp:coreProperties>
</file>