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488" r:id="rId2"/>
    <p:sldId id="626" r:id="rId3"/>
    <p:sldId id="668" r:id="rId4"/>
    <p:sldId id="653" r:id="rId5"/>
    <p:sldId id="669" r:id="rId6"/>
    <p:sldId id="671" r:id="rId7"/>
    <p:sldId id="672" r:id="rId8"/>
    <p:sldId id="673" r:id="rId9"/>
    <p:sldId id="676" r:id="rId10"/>
    <p:sldId id="674" r:id="rId11"/>
    <p:sldId id="677" r:id="rId12"/>
    <p:sldId id="675" r:id="rId13"/>
    <p:sldId id="678" r:id="rId14"/>
    <p:sldId id="679" r:id="rId15"/>
    <p:sldId id="680" r:id="rId16"/>
    <p:sldId id="681" r:id="rId17"/>
    <p:sldId id="682" r:id="rId18"/>
    <p:sldId id="683" r:id="rId19"/>
    <p:sldId id="684" r:id="rId20"/>
    <p:sldId id="686" r:id="rId21"/>
    <p:sldId id="685" r:id="rId22"/>
    <p:sldId id="687" r:id="rId23"/>
    <p:sldId id="688" r:id="rId24"/>
    <p:sldId id="689" r:id="rId25"/>
    <p:sldId id="690" r:id="rId26"/>
    <p:sldId id="691" r:id="rId27"/>
    <p:sldId id="692" r:id="rId28"/>
    <p:sldId id="694" r:id="rId29"/>
    <p:sldId id="693" r:id="rId30"/>
    <p:sldId id="703" r:id="rId31"/>
    <p:sldId id="695" r:id="rId32"/>
    <p:sldId id="697" r:id="rId33"/>
    <p:sldId id="698" r:id="rId34"/>
    <p:sldId id="699" r:id="rId35"/>
    <p:sldId id="700" r:id="rId36"/>
    <p:sldId id="701" r:id="rId37"/>
    <p:sldId id="702" r:id="rId38"/>
    <p:sldId id="647" r:id="rId39"/>
  </p:sldIdLst>
  <p:sldSz cx="1219835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3842">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8F31"/>
    <a:srgbClr val="3B79CE"/>
    <a:srgbClr val="647B86"/>
    <a:srgbClr val="4F1AA6"/>
    <a:srgbClr val="0CB0EE"/>
    <a:srgbClr val="62BB47"/>
    <a:srgbClr val="FF0000"/>
    <a:srgbClr val="F26D64"/>
    <a:srgbClr val="EE3A2C"/>
    <a:srgbClr val="F8841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03447BB-5D67-496B-8E87-E561075AD55C}" styleName="深色样式 1 - 强调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深色样式 2 - 强调 1/强调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深色样式 2 - 强调 3/强调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945" autoAdjust="0"/>
    <p:restoredTop sz="99632" autoAdjust="0"/>
  </p:normalViewPr>
  <p:slideViewPr>
    <p:cSldViewPr>
      <p:cViewPr varScale="1">
        <p:scale>
          <a:sx n="114" d="100"/>
          <a:sy n="114" d="100"/>
        </p:scale>
        <p:origin x="-360" y="-96"/>
      </p:cViewPr>
      <p:guideLst>
        <p:guide orient="horz" pos="2160"/>
        <p:guide pos="384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964"/>
    </p:cViewPr>
  </p:sorterViewPr>
  <p:notesViewPr>
    <p:cSldViewPr>
      <p:cViewPr varScale="1">
        <p:scale>
          <a:sx n="81" d="100"/>
          <a:sy n="81" d="100"/>
        </p:scale>
        <p:origin x="-3288"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D9912BA6-3962-43A1-92F8-9830A28EE0E6}" type="datetimeFigureOut">
              <a:rPr lang="zh-CN" altLang="en-US"/>
              <a:pPr>
                <a:defRPr/>
              </a:pPr>
              <a:t>2017/8/28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5533648-E331-4EEB-8FB8-2606138005AE}" type="slidenum">
              <a:rPr lang="zh-CN" altLang="en-US"/>
              <a:pPr>
                <a:defRPr/>
              </a:pPr>
              <a:t>‹#›</a:t>
            </a:fld>
            <a:endParaRPr lang="en-US" altLang="zh-CN"/>
          </a:p>
        </p:txBody>
      </p:sp>
    </p:spTree>
    <p:extLst>
      <p:ext uri="{BB962C8B-B14F-4D97-AF65-F5344CB8AC3E}">
        <p14:creationId xmlns:p14="http://schemas.microsoft.com/office/powerpoint/2010/main" xmlns="" val="422738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53EAAE9A-1D4C-4E63-B83F-2F1D721542A4}" type="datetimeFigureOut">
              <a:rPr lang="zh-CN" altLang="en-US"/>
              <a:pPr>
                <a:defRPr/>
              </a:pPr>
              <a:t>2017/8/28</a:t>
            </a:fld>
            <a:endParaRPr lang="zh-CN" altLang="en-US"/>
          </a:p>
        </p:txBody>
      </p:sp>
      <p:sp>
        <p:nvSpPr>
          <p:cNvPr id="4" name="幻灯片图像占位符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4AFFF23-374F-4D85-BA81-55EB1570BD2B}" type="slidenum">
              <a:rPr lang="zh-CN" altLang="en-US"/>
              <a:pPr>
                <a:defRPr/>
              </a:pPr>
              <a:t>‹#›</a:t>
            </a:fld>
            <a:endParaRPr lang="en-US" altLang="zh-CN"/>
          </a:p>
        </p:txBody>
      </p:sp>
    </p:spTree>
    <p:extLst>
      <p:ext uri="{BB962C8B-B14F-4D97-AF65-F5344CB8AC3E}">
        <p14:creationId xmlns:p14="http://schemas.microsoft.com/office/powerpoint/2010/main" xmlns="" val="3409478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矩形 2"/>
          <p:cNvSpPr/>
          <p:nvPr userDrawn="1"/>
        </p:nvSpPr>
        <p:spPr>
          <a:xfrm>
            <a:off x="0" y="6669088"/>
            <a:ext cx="12195175" cy="188912"/>
          </a:xfrm>
          <a:prstGeom prst="rect">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3" descr="C:\Users\Administrator\Desktop\2-2南向透视.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763" y="3497263"/>
            <a:ext cx="12207876" cy="3167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41921999"/>
      </p:ext>
    </p:extLst>
  </p:cSld>
  <p:clrMapOvr>
    <a:masterClrMapping/>
  </p:clrMapOvr>
  <p:transition spd="slow"/>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pic>
        <p:nvPicPr>
          <p:cNvPr id="5" name="Picture 8" descr="F:\QQ图片20151101211056.png"/>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1903" t="13043" r="85721" b="13043"/>
          <a:stretch/>
        </p:blipFill>
        <p:spPr bwMode="auto">
          <a:xfrm>
            <a:off x="194519" y="-171400"/>
            <a:ext cx="936104" cy="122413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92357621"/>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pic>
        <p:nvPicPr>
          <p:cNvPr id="4" name="Picture 8" descr="F:\QQ图片20151101211056.png"/>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1903" t="13043" r="85721" b="13043"/>
          <a:stretch/>
        </p:blipFill>
        <p:spPr bwMode="auto">
          <a:xfrm>
            <a:off x="194519" y="-171400"/>
            <a:ext cx="936104" cy="122413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sp>
        <p:nvSpPr>
          <p:cNvPr id="2" name="矩形 1"/>
          <p:cNvSpPr/>
          <p:nvPr userDrawn="1"/>
        </p:nvSpPr>
        <p:spPr>
          <a:xfrm>
            <a:off x="194518" y="908720"/>
            <a:ext cx="12003831" cy="864096"/>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a:blip r:embed="rId3" cstate="print"/>
          <a:stretch>
            <a:fillRect/>
          </a:stretch>
        </p:blipFill>
        <p:spPr>
          <a:xfrm>
            <a:off x="50502" y="908720"/>
            <a:ext cx="12147847" cy="288032"/>
          </a:xfrm>
          <a:prstGeom prst="rect">
            <a:avLst/>
          </a:prstGeom>
        </p:spPr>
      </p:pic>
    </p:spTree>
    <p:extLst>
      <p:ext uri="{BB962C8B-B14F-4D97-AF65-F5344CB8AC3E}">
        <p14:creationId xmlns:p14="http://schemas.microsoft.com/office/powerpoint/2010/main" xmlns="" val="37941255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10" name="矩形 9"/>
          <p:cNvSpPr/>
          <p:nvPr userDrawn="1"/>
        </p:nvSpPr>
        <p:spPr>
          <a:xfrm>
            <a:off x="290513" y="1174750"/>
            <a:ext cx="2843212" cy="454025"/>
          </a:xfrm>
          <a:prstGeom prst="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矩形 10"/>
          <p:cNvSpPr/>
          <p:nvPr userDrawn="1"/>
        </p:nvSpPr>
        <p:spPr>
          <a:xfrm>
            <a:off x="3227388" y="1174750"/>
            <a:ext cx="2843212" cy="454025"/>
          </a:xfrm>
          <a:prstGeom prst="rect">
            <a:avLst/>
          </a:prstGeom>
          <a:solidFill>
            <a:srgbClr val="3B79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矩形 11"/>
          <p:cNvSpPr/>
          <p:nvPr userDrawn="1"/>
        </p:nvSpPr>
        <p:spPr>
          <a:xfrm>
            <a:off x="6164263" y="1174750"/>
            <a:ext cx="2843212" cy="454025"/>
          </a:xfrm>
          <a:prstGeom prst="rect">
            <a:avLst/>
          </a:prstGeom>
          <a:solidFill>
            <a:srgbClr val="8BAB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矩形 12"/>
          <p:cNvSpPr/>
          <p:nvPr userDrawn="1"/>
        </p:nvSpPr>
        <p:spPr>
          <a:xfrm>
            <a:off x="9099550" y="1174750"/>
            <a:ext cx="2844800" cy="454025"/>
          </a:xfrm>
          <a:prstGeom prst="rect">
            <a:avLst/>
          </a:prstGeom>
          <a:solidFill>
            <a:srgbClr val="FF85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2" name="矩形 41"/>
          <p:cNvSpPr/>
          <p:nvPr userDrawn="1"/>
        </p:nvSpPr>
        <p:spPr>
          <a:xfrm>
            <a:off x="-21505" y="-27384"/>
            <a:ext cx="12198350" cy="822325"/>
          </a:xfrm>
          <a:prstGeom prst="rect">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Tree>
  </p:cSld>
  <p:clrMap bg1="lt1" tx1="dk1" bg2="lt2" tx2="dk2" accent1="accent1" accent2="accent2" accent3="accent3" accent4="accent4" accent5="accent5" accent6="accent6" hlink="hlink" folHlink="folHlink"/>
  <p:sldLayoutIdLst>
    <p:sldLayoutId id="2147484282" r:id="rId1"/>
    <p:sldLayoutId id="2147484284" r:id="rId2"/>
    <p:sldLayoutId id="2147484281" r:id="rId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2585" y="1772816"/>
            <a:ext cx="12198350" cy="923330"/>
          </a:xfrm>
          <a:prstGeom prst="rect">
            <a:avLst/>
          </a:prstGeom>
        </p:spPr>
        <p:txBody>
          <a:bodyPr>
            <a:spAutoFit/>
          </a:bodyPr>
          <a:lstStyle/>
          <a:p>
            <a:pPr algn="ctr" eaLnBrk="1" hangingPunct="1">
              <a:defRPr/>
            </a:pPr>
            <a:r>
              <a:rPr lang="zh-CN" altLang="en-US" sz="5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国家资助：助我飞翔</a:t>
            </a:r>
          </a:p>
        </p:txBody>
      </p:sp>
      <p:sp>
        <p:nvSpPr>
          <p:cNvPr id="8" name="TextBox 1"/>
          <p:cNvSpPr txBox="1">
            <a:spLocks noChangeArrowheads="1"/>
          </p:cNvSpPr>
          <p:nvPr/>
        </p:nvSpPr>
        <p:spPr bwMode="auto">
          <a:xfrm>
            <a:off x="1431355" y="57324"/>
            <a:ext cx="10644484" cy="707886"/>
          </a:xfrm>
          <a:prstGeom prst="rect">
            <a:avLst/>
          </a:prstGeom>
          <a:noFill/>
          <a:ln w="9525">
            <a:noFill/>
            <a:miter lim="800000"/>
            <a:headEnd/>
            <a:tailEnd/>
          </a:ln>
        </p:spPr>
        <p:txBody>
          <a:bodyPr wrap="square">
            <a:spAutoFit/>
          </a:bodyPr>
          <a:lstStyle/>
          <a:p>
            <a:r>
              <a:rPr lang="zh-CN" altLang="en-US" sz="4000" b="1" dirty="0" smtClean="0">
                <a:effectLst>
                  <a:outerShdw blurRad="38100" dist="38100" dir="2700000" algn="tl">
                    <a:srgbClr val="000000">
                      <a:alpha val="43137"/>
                    </a:srgbClr>
                  </a:outerShdw>
                </a:effectLst>
                <a:latin typeface="微软雅黑" pitchFamily="34" charset="-122"/>
                <a:ea typeface="微软雅黑" pitchFamily="34" charset="-122"/>
              </a:rPr>
              <a:t>深圳市博伦职业技术学校（深圳市珠宝学校）</a:t>
            </a:r>
            <a:endParaRPr lang="zh-CN" altLang="zh-CN" sz="4000" dirty="0">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7" name="Picture 8" descr="F:\QQ图片20151101211056.pn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903" t="13043" r="85721" b="13043"/>
          <a:stretch/>
        </p:blipFill>
        <p:spPr bwMode="auto">
          <a:xfrm>
            <a:off x="495251" y="-200801"/>
            <a:ext cx="936104" cy="122413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sp>
        <p:nvSpPr>
          <p:cNvPr id="5" name="矩形 4"/>
          <p:cNvSpPr/>
          <p:nvPr/>
        </p:nvSpPr>
        <p:spPr>
          <a:xfrm>
            <a:off x="0" y="2772217"/>
            <a:ext cx="12198350" cy="584775"/>
          </a:xfrm>
          <a:prstGeom prst="rect">
            <a:avLst/>
          </a:prstGeom>
        </p:spPr>
        <p:txBody>
          <a:bodyPr>
            <a:spAutoFit/>
          </a:bodyPr>
          <a:lstStyle/>
          <a:p>
            <a:pPr algn="ctr" eaLnBrk="1" hangingPunct="1">
              <a:defRPr/>
            </a:pPr>
            <a:r>
              <a:rPr lang="en-US" altLang="zh-CN" sz="3200" b="1" dirty="0">
                <a:solidFill>
                  <a:schemeClr val="tx2"/>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en-US" sz="3200" b="1" dirty="0">
                <a:solidFill>
                  <a:schemeClr val="tx2"/>
                </a:solidFill>
                <a:effectLst>
                  <a:outerShdw blurRad="38100" dist="38100" dir="2700000" algn="tl">
                    <a:srgbClr val="000000">
                      <a:alpha val="43137"/>
                    </a:srgbClr>
                  </a:outerShdw>
                </a:effectLst>
                <a:latin typeface="微软雅黑" pitchFamily="34" charset="-122"/>
                <a:ea typeface="微软雅黑" pitchFamily="34" charset="-122"/>
              </a:rPr>
              <a:t>深圳市博伦职业技术学校学生资助工作的行动与经验</a:t>
            </a:r>
          </a:p>
        </p:txBody>
      </p:sp>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50689" y="1268760"/>
            <a:ext cx="11975528" cy="576064"/>
          </a:xfrm>
          <a:prstGeom prst="rect">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5" name="TextBox 1"/>
          <p:cNvSpPr txBox="1">
            <a:spLocks noChangeArrowheads="1"/>
          </p:cNvSpPr>
          <p:nvPr/>
        </p:nvSpPr>
        <p:spPr bwMode="auto">
          <a:xfrm>
            <a:off x="1202631" y="44624"/>
            <a:ext cx="10923586" cy="769441"/>
          </a:xfrm>
          <a:prstGeom prst="rect">
            <a:avLst/>
          </a:prstGeom>
          <a:noFill/>
          <a:ln w="9525">
            <a:noFill/>
            <a:miter lim="800000"/>
            <a:headEnd/>
            <a:tailEnd/>
          </a:ln>
        </p:spPr>
        <p:txBody>
          <a:bodyPr wrap="square">
            <a:spAutoFit/>
          </a:bodyPr>
          <a:lstStyle/>
          <a:p>
            <a:pPr lvl="0"/>
            <a:r>
              <a:rPr lang="zh-CN" altLang="en-US" sz="4400" b="1" dirty="0">
                <a:solidFill>
                  <a:srgbClr val="002060"/>
                </a:solidFill>
                <a:effectLst>
                  <a:outerShdw blurRad="38100" dist="38100" dir="2700000" algn="tl">
                    <a:srgbClr val="000000">
                      <a:alpha val="43137"/>
                    </a:srgbClr>
                  </a:outerShdw>
                </a:effectLst>
                <a:latin typeface="微软雅黑" pitchFamily="34" charset="-122"/>
                <a:ea typeface="微软雅黑" pitchFamily="34" charset="-122"/>
              </a:rPr>
              <a:t>三、学校落实：</a:t>
            </a:r>
            <a:r>
              <a:rPr lang="zh-CN" altLang="en-US"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很规范</a:t>
            </a:r>
            <a:endParaRPr lang="zh-CN" altLang="zh-CN"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 name="矩形 11"/>
          <p:cNvSpPr/>
          <p:nvPr/>
        </p:nvSpPr>
        <p:spPr>
          <a:xfrm>
            <a:off x="338535" y="1260049"/>
            <a:ext cx="10369152" cy="584775"/>
          </a:xfrm>
          <a:prstGeom prst="rect">
            <a:avLst/>
          </a:prstGeom>
        </p:spPr>
        <p:txBody>
          <a:bodyPr wrap="square">
            <a:spAutoFit/>
          </a:bodyPr>
          <a:lstStyle/>
          <a:p>
            <a:pPr eaLnBrk="1" fontAlgn="auto" hangingPunct="1">
              <a:spcBef>
                <a:spcPts val="0"/>
              </a:spcBef>
              <a:spcAft>
                <a:spcPts val="0"/>
              </a:spcAft>
            </a:pPr>
            <a:r>
              <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（二）重点突出的工作宣传</a:t>
            </a:r>
            <a:endParaRPr lang="zh-CN" altLang="en-US" sz="32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endParaRPr>
          </a:p>
        </p:txBody>
      </p:sp>
      <p:sp>
        <p:nvSpPr>
          <p:cNvPr id="58" name="矩形 57"/>
          <p:cNvSpPr/>
          <p:nvPr/>
        </p:nvSpPr>
        <p:spPr>
          <a:xfrm>
            <a:off x="770583" y="6491287"/>
            <a:ext cx="10985500" cy="984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nvGrpSpPr>
          <p:cNvPr id="3" name="组合 2"/>
          <p:cNvGrpSpPr/>
          <p:nvPr/>
        </p:nvGrpSpPr>
        <p:grpSpPr>
          <a:xfrm>
            <a:off x="347837" y="2410473"/>
            <a:ext cx="12043870" cy="3444323"/>
            <a:chOff x="1353899" y="1953475"/>
            <a:chExt cx="9823732" cy="2809405"/>
          </a:xfrm>
        </p:grpSpPr>
        <p:sp>
          <p:nvSpPr>
            <p:cNvPr id="7" name="AutoShape 4"/>
            <p:cNvSpPr>
              <a:spLocks/>
            </p:cNvSpPr>
            <p:nvPr/>
          </p:nvSpPr>
          <p:spPr bwMode="auto">
            <a:xfrm>
              <a:off x="7391952" y="2293052"/>
              <a:ext cx="3562535" cy="2469828"/>
            </a:xfrm>
            <a:prstGeom prst="rightArrow">
              <a:avLst>
                <a:gd name="adj1" fmla="val 100000"/>
                <a:gd name="adj2" fmla="val 27547"/>
              </a:avLst>
            </a:prstGeom>
            <a:solidFill>
              <a:srgbClr val="F8841D"/>
            </a:solidFill>
            <a:ln w="88900">
              <a:solidFill>
                <a:schemeClr val="bg1"/>
              </a:solidFill>
              <a:miter lim="800000"/>
              <a:headEnd/>
              <a:tailEnd/>
            </a:ln>
          </p:spPr>
          <p:txBody>
            <a:bodyPr lIns="0" tIns="0" rIns="0" bIns="0"/>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endParaRPr lang="zh-CN" altLang="zh-CN" sz="2150">
                <a:latin typeface="微软雅黑" panose="020B0503020204020204" pitchFamily="34" charset="-122"/>
                <a:ea typeface="微软雅黑" panose="020B0503020204020204" pitchFamily="34" charset="-122"/>
              </a:endParaRPr>
            </a:p>
          </p:txBody>
        </p:sp>
        <p:sp>
          <p:nvSpPr>
            <p:cNvPr id="8" name="AutoShape 3"/>
            <p:cNvSpPr>
              <a:spLocks/>
            </p:cNvSpPr>
            <p:nvPr/>
          </p:nvSpPr>
          <p:spPr bwMode="auto">
            <a:xfrm>
              <a:off x="4158335" y="1953475"/>
              <a:ext cx="3835695" cy="2472209"/>
            </a:xfrm>
            <a:prstGeom prst="rightArrow">
              <a:avLst>
                <a:gd name="adj1" fmla="val 100000"/>
                <a:gd name="adj2" fmla="val 27518"/>
              </a:avLst>
            </a:prstGeom>
            <a:solidFill>
              <a:srgbClr val="9BBB40"/>
            </a:solidFill>
            <a:ln w="88900">
              <a:solidFill>
                <a:schemeClr val="bg1"/>
              </a:solidFill>
              <a:miter lim="800000"/>
              <a:headEnd/>
              <a:tailEnd/>
            </a:ln>
          </p:spPr>
          <p:txBody>
            <a:bodyPr lIns="0" tIns="0" rIns="0" bIns="0"/>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endParaRPr lang="zh-CN" altLang="zh-CN" sz="2150">
                <a:latin typeface="微软雅黑" panose="020B0503020204020204" pitchFamily="34" charset="-122"/>
                <a:ea typeface="微软雅黑" panose="020B0503020204020204" pitchFamily="34" charset="-122"/>
              </a:endParaRPr>
            </a:p>
          </p:txBody>
        </p:sp>
        <p:sp>
          <p:nvSpPr>
            <p:cNvPr id="9" name="AutoShape 4"/>
            <p:cNvSpPr>
              <a:spLocks/>
            </p:cNvSpPr>
            <p:nvPr/>
          </p:nvSpPr>
          <p:spPr bwMode="auto">
            <a:xfrm>
              <a:off x="1353899" y="2293052"/>
              <a:ext cx="3460299" cy="2469828"/>
            </a:xfrm>
            <a:prstGeom prst="rightArrow">
              <a:avLst>
                <a:gd name="adj1" fmla="val 100000"/>
                <a:gd name="adj2" fmla="val 27547"/>
              </a:avLst>
            </a:prstGeom>
            <a:solidFill>
              <a:schemeClr val="tx2">
                <a:lumMod val="60000"/>
                <a:lumOff val="40000"/>
              </a:schemeClr>
            </a:solidFill>
            <a:ln w="88900">
              <a:solidFill>
                <a:schemeClr val="bg1"/>
              </a:solidFill>
              <a:miter lim="800000"/>
              <a:headEnd/>
              <a:tailEnd/>
            </a:ln>
          </p:spPr>
          <p:txBody>
            <a:bodyPr lIns="0" tIns="0" rIns="0" bIns="0"/>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endParaRPr lang="zh-CN" altLang="zh-CN" sz="2150">
                <a:latin typeface="微软雅黑" panose="020B0503020204020204" pitchFamily="34" charset="-122"/>
                <a:ea typeface="微软雅黑" panose="020B0503020204020204" pitchFamily="34" charset="-122"/>
              </a:endParaRPr>
            </a:p>
          </p:txBody>
        </p:sp>
        <p:sp>
          <p:nvSpPr>
            <p:cNvPr id="11" name="Oval 2"/>
            <p:cNvSpPr/>
            <p:nvPr/>
          </p:nvSpPr>
          <p:spPr>
            <a:xfrm>
              <a:off x="4255759" y="2606156"/>
              <a:ext cx="776186" cy="776186"/>
            </a:xfrm>
            <a:prstGeom prst="ellipse">
              <a:avLst/>
            </a:prstGeom>
            <a:solidFill>
              <a:srgbClr val="9BBB40"/>
            </a:solid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ctr"/>
              <a:endParaRPr lang="zh-CN" altLang="zh-CN" sz="2150">
                <a:solidFill>
                  <a:srgbClr val="FFFFFF"/>
                </a:solidFill>
                <a:latin typeface="微软雅黑" panose="020B0503020204020204" pitchFamily="34" charset="-122"/>
                <a:ea typeface="微软雅黑" panose="020B0503020204020204" pitchFamily="34" charset="-122"/>
              </a:endParaRPr>
            </a:p>
          </p:txBody>
        </p:sp>
        <p:sp>
          <p:nvSpPr>
            <p:cNvPr id="13" name="Oval 14"/>
            <p:cNvSpPr/>
            <p:nvPr/>
          </p:nvSpPr>
          <p:spPr>
            <a:xfrm>
              <a:off x="7474827" y="2801487"/>
              <a:ext cx="776186" cy="776186"/>
            </a:xfrm>
            <a:prstGeom prst="ellipse">
              <a:avLst/>
            </a:prstGeom>
            <a:solidFill>
              <a:srgbClr val="F8841D"/>
            </a:solid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ctr"/>
              <a:endParaRPr lang="zh-CN" altLang="zh-CN" sz="2150">
                <a:solidFill>
                  <a:srgbClr val="FFFFFF"/>
                </a:solidFill>
                <a:latin typeface="微软雅黑" panose="020B0503020204020204" pitchFamily="34" charset="-122"/>
                <a:ea typeface="微软雅黑" panose="020B0503020204020204" pitchFamily="34" charset="-122"/>
              </a:endParaRPr>
            </a:p>
          </p:txBody>
        </p:sp>
        <p:grpSp>
          <p:nvGrpSpPr>
            <p:cNvPr id="14" name="Group 67"/>
            <p:cNvGrpSpPr>
              <a:grpSpLocks noChangeAspect="1"/>
            </p:cNvGrpSpPr>
            <p:nvPr/>
          </p:nvGrpSpPr>
          <p:grpSpPr>
            <a:xfrm>
              <a:off x="4397700" y="2913144"/>
              <a:ext cx="540000" cy="190789"/>
              <a:chOff x="1327923" y="3912735"/>
              <a:chExt cx="503238" cy="177801"/>
            </a:xfrm>
            <a:solidFill>
              <a:schemeClr val="bg1"/>
            </a:solidFill>
          </p:grpSpPr>
          <p:sp>
            <p:nvSpPr>
              <p:cNvPr id="16" name="Freeform 19"/>
              <p:cNvSpPr>
                <a:spLocks/>
              </p:cNvSpPr>
              <p:nvPr/>
            </p:nvSpPr>
            <p:spPr bwMode="auto">
              <a:xfrm>
                <a:off x="1327923" y="3912735"/>
                <a:ext cx="231775" cy="177800"/>
              </a:xfrm>
              <a:custGeom>
                <a:avLst/>
                <a:gdLst/>
                <a:ahLst/>
                <a:cxnLst>
                  <a:cxn ang="0">
                    <a:pos x="192" y="0"/>
                  </a:cxn>
                  <a:cxn ang="0">
                    <a:pos x="203" y="0"/>
                  </a:cxn>
                  <a:cxn ang="0">
                    <a:pos x="225" y="5"/>
                  </a:cxn>
                  <a:cxn ang="0">
                    <a:pos x="245" y="13"/>
                  </a:cxn>
                  <a:cxn ang="0">
                    <a:pos x="262" y="26"/>
                  </a:cxn>
                  <a:cxn ang="0">
                    <a:pos x="271" y="32"/>
                  </a:cxn>
                  <a:cxn ang="0">
                    <a:pos x="282" y="47"/>
                  </a:cxn>
                  <a:cxn ang="0">
                    <a:pos x="292" y="63"/>
                  </a:cxn>
                  <a:cxn ang="0">
                    <a:pos x="232" y="63"/>
                  </a:cxn>
                  <a:cxn ang="0">
                    <a:pos x="213" y="53"/>
                  </a:cxn>
                  <a:cxn ang="0">
                    <a:pos x="192" y="49"/>
                  </a:cxn>
                  <a:cxn ang="0">
                    <a:pos x="112" y="49"/>
                  </a:cxn>
                  <a:cxn ang="0">
                    <a:pos x="88" y="54"/>
                  </a:cxn>
                  <a:cxn ang="0">
                    <a:pos x="68" y="68"/>
                  </a:cxn>
                  <a:cxn ang="0">
                    <a:pos x="61" y="77"/>
                  </a:cxn>
                  <a:cxn ang="0">
                    <a:pos x="51" y="99"/>
                  </a:cxn>
                  <a:cxn ang="0">
                    <a:pos x="50" y="111"/>
                  </a:cxn>
                  <a:cxn ang="0">
                    <a:pos x="51" y="124"/>
                  </a:cxn>
                  <a:cxn ang="0">
                    <a:pos x="61" y="146"/>
                  </a:cxn>
                  <a:cxn ang="0">
                    <a:pos x="68" y="154"/>
                  </a:cxn>
                  <a:cxn ang="0">
                    <a:pos x="88" y="168"/>
                  </a:cxn>
                  <a:cxn ang="0">
                    <a:pos x="112" y="173"/>
                  </a:cxn>
                  <a:cxn ang="0">
                    <a:pos x="192" y="173"/>
                  </a:cxn>
                  <a:cxn ang="0">
                    <a:pos x="213" y="169"/>
                  </a:cxn>
                  <a:cxn ang="0">
                    <a:pos x="232" y="158"/>
                  </a:cxn>
                  <a:cxn ang="0">
                    <a:pos x="292" y="158"/>
                  </a:cxn>
                  <a:cxn ang="0">
                    <a:pos x="282" y="175"/>
                  </a:cxn>
                  <a:cxn ang="0">
                    <a:pos x="271" y="189"/>
                  </a:cxn>
                  <a:cxn ang="0">
                    <a:pos x="262" y="196"/>
                  </a:cxn>
                  <a:cxn ang="0">
                    <a:pos x="245" y="209"/>
                  </a:cxn>
                  <a:cxn ang="0">
                    <a:pos x="225" y="217"/>
                  </a:cxn>
                  <a:cxn ang="0">
                    <a:pos x="203" y="221"/>
                  </a:cxn>
                  <a:cxn ang="0">
                    <a:pos x="112" y="222"/>
                  </a:cxn>
                  <a:cxn ang="0">
                    <a:pos x="100" y="221"/>
                  </a:cxn>
                  <a:cxn ang="0">
                    <a:pos x="78" y="217"/>
                  </a:cxn>
                  <a:cxn ang="0">
                    <a:pos x="58" y="209"/>
                  </a:cxn>
                  <a:cxn ang="0">
                    <a:pos x="41" y="196"/>
                  </a:cxn>
                  <a:cxn ang="0">
                    <a:pos x="34" y="189"/>
                  </a:cxn>
                  <a:cxn ang="0">
                    <a:pos x="20" y="173"/>
                  </a:cxn>
                  <a:cxn ang="0">
                    <a:pos x="9" y="154"/>
                  </a:cxn>
                  <a:cxn ang="0">
                    <a:pos x="3" y="133"/>
                  </a:cxn>
                  <a:cxn ang="0">
                    <a:pos x="0" y="111"/>
                  </a:cxn>
                  <a:cxn ang="0">
                    <a:pos x="0" y="111"/>
                  </a:cxn>
                  <a:cxn ang="0">
                    <a:pos x="3" y="89"/>
                  </a:cxn>
                  <a:cxn ang="0">
                    <a:pos x="9" y="68"/>
                  </a:cxn>
                  <a:cxn ang="0">
                    <a:pos x="20" y="49"/>
                  </a:cxn>
                  <a:cxn ang="0">
                    <a:pos x="34" y="32"/>
                  </a:cxn>
                  <a:cxn ang="0">
                    <a:pos x="41" y="26"/>
                  </a:cxn>
                  <a:cxn ang="0">
                    <a:pos x="58" y="13"/>
                  </a:cxn>
                  <a:cxn ang="0">
                    <a:pos x="78" y="5"/>
                  </a:cxn>
                  <a:cxn ang="0">
                    <a:pos x="100" y="0"/>
                  </a:cxn>
                  <a:cxn ang="0">
                    <a:pos x="112" y="0"/>
                  </a:cxn>
                </a:cxnLst>
                <a:rect l="0" t="0" r="r" b="b"/>
                <a:pathLst>
                  <a:path w="292" h="222">
                    <a:moveTo>
                      <a:pt x="112" y="0"/>
                    </a:moveTo>
                    <a:lnTo>
                      <a:pt x="192" y="0"/>
                    </a:lnTo>
                    <a:lnTo>
                      <a:pt x="192" y="0"/>
                    </a:lnTo>
                    <a:lnTo>
                      <a:pt x="203" y="0"/>
                    </a:lnTo>
                    <a:lnTo>
                      <a:pt x="214" y="2"/>
                    </a:lnTo>
                    <a:lnTo>
                      <a:pt x="225" y="5"/>
                    </a:lnTo>
                    <a:lnTo>
                      <a:pt x="235" y="9"/>
                    </a:lnTo>
                    <a:lnTo>
                      <a:pt x="245" y="13"/>
                    </a:lnTo>
                    <a:lnTo>
                      <a:pt x="254" y="18"/>
                    </a:lnTo>
                    <a:lnTo>
                      <a:pt x="262" y="26"/>
                    </a:lnTo>
                    <a:lnTo>
                      <a:pt x="271" y="32"/>
                    </a:lnTo>
                    <a:lnTo>
                      <a:pt x="271" y="32"/>
                    </a:lnTo>
                    <a:lnTo>
                      <a:pt x="277" y="39"/>
                    </a:lnTo>
                    <a:lnTo>
                      <a:pt x="282" y="47"/>
                    </a:lnTo>
                    <a:lnTo>
                      <a:pt x="288" y="56"/>
                    </a:lnTo>
                    <a:lnTo>
                      <a:pt x="292" y="63"/>
                    </a:lnTo>
                    <a:lnTo>
                      <a:pt x="232" y="63"/>
                    </a:lnTo>
                    <a:lnTo>
                      <a:pt x="232" y="63"/>
                    </a:lnTo>
                    <a:lnTo>
                      <a:pt x="223" y="58"/>
                    </a:lnTo>
                    <a:lnTo>
                      <a:pt x="213" y="53"/>
                    </a:lnTo>
                    <a:lnTo>
                      <a:pt x="203" y="51"/>
                    </a:lnTo>
                    <a:lnTo>
                      <a:pt x="192" y="49"/>
                    </a:lnTo>
                    <a:lnTo>
                      <a:pt x="112" y="49"/>
                    </a:lnTo>
                    <a:lnTo>
                      <a:pt x="112" y="49"/>
                    </a:lnTo>
                    <a:lnTo>
                      <a:pt x="99" y="51"/>
                    </a:lnTo>
                    <a:lnTo>
                      <a:pt x="88" y="54"/>
                    </a:lnTo>
                    <a:lnTo>
                      <a:pt x="77" y="60"/>
                    </a:lnTo>
                    <a:lnTo>
                      <a:pt x="68" y="68"/>
                    </a:lnTo>
                    <a:lnTo>
                      <a:pt x="68" y="68"/>
                    </a:lnTo>
                    <a:lnTo>
                      <a:pt x="61" y="77"/>
                    </a:lnTo>
                    <a:lnTo>
                      <a:pt x="55" y="86"/>
                    </a:lnTo>
                    <a:lnTo>
                      <a:pt x="51" y="99"/>
                    </a:lnTo>
                    <a:lnTo>
                      <a:pt x="50" y="111"/>
                    </a:lnTo>
                    <a:lnTo>
                      <a:pt x="50" y="111"/>
                    </a:lnTo>
                    <a:lnTo>
                      <a:pt x="50" y="111"/>
                    </a:lnTo>
                    <a:lnTo>
                      <a:pt x="51" y="124"/>
                    </a:lnTo>
                    <a:lnTo>
                      <a:pt x="55" y="135"/>
                    </a:lnTo>
                    <a:lnTo>
                      <a:pt x="61" y="146"/>
                    </a:lnTo>
                    <a:lnTo>
                      <a:pt x="68" y="154"/>
                    </a:lnTo>
                    <a:lnTo>
                      <a:pt x="68" y="154"/>
                    </a:lnTo>
                    <a:lnTo>
                      <a:pt x="77" y="162"/>
                    </a:lnTo>
                    <a:lnTo>
                      <a:pt x="88" y="168"/>
                    </a:lnTo>
                    <a:lnTo>
                      <a:pt x="99" y="172"/>
                    </a:lnTo>
                    <a:lnTo>
                      <a:pt x="112" y="173"/>
                    </a:lnTo>
                    <a:lnTo>
                      <a:pt x="192" y="173"/>
                    </a:lnTo>
                    <a:lnTo>
                      <a:pt x="192" y="173"/>
                    </a:lnTo>
                    <a:lnTo>
                      <a:pt x="203" y="172"/>
                    </a:lnTo>
                    <a:lnTo>
                      <a:pt x="213" y="169"/>
                    </a:lnTo>
                    <a:lnTo>
                      <a:pt x="223" y="164"/>
                    </a:lnTo>
                    <a:lnTo>
                      <a:pt x="232" y="158"/>
                    </a:lnTo>
                    <a:lnTo>
                      <a:pt x="292" y="158"/>
                    </a:lnTo>
                    <a:lnTo>
                      <a:pt x="292" y="158"/>
                    </a:lnTo>
                    <a:lnTo>
                      <a:pt x="288" y="167"/>
                    </a:lnTo>
                    <a:lnTo>
                      <a:pt x="282" y="175"/>
                    </a:lnTo>
                    <a:lnTo>
                      <a:pt x="277" y="183"/>
                    </a:lnTo>
                    <a:lnTo>
                      <a:pt x="271" y="189"/>
                    </a:lnTo>
                    <a:lnTo>
                      <a:pt x="271" y="189"/>
                    </a:lnTo>
                    <a:lnTo>
                      <a:pt x="262" y="196"/>
                    </a:lnTo>
                    <a:lnTo>
                      <a:pt x="254" y="203"/>
                    </a:lnTo>
                    <a:lnTo>
                      <a:pt x="245" y="209"/>
                    </a:lnTo>
                    <a:lnTo>
                      <a:pt x="235" y="214"/>
                    </a:lnTo>
                    <a:lnTo>
                      <a:pt x="225" y="217"/>
                    </a:lnTo>
                    <a:lnTo>
                      <a:pt x="214" y="220"/>
                    </a:lnTo>
                    <a:lnTo>
                      <a:pt x="203" y="221"/>
                    </a:lnTo>
                    <a:lnTo>
                      <a:pt x="192" y="222"/>
                    </a:lnTo>
                    <a:lnTo>
                      <a:pt x="112" y="222"/>
                    </a:lnTo>
                    <a:lnTo>
                      <a:pt x="112" y="222"/>
                    </a:lnTo>
                    <a:lnTo>
                      <a:pt x="100" y="221"/>
                    </a:lnTo>
                    <a:lnTo>
                      <a:pt x="89" y="220"/>
                    </a:lnTo>
                    <a:lnTo>
                      <a:pt x="78" y="217"/>
                    </a:lnTo>
                    <a:lnTo>
                      <a:pt x="68" y="214"/>
                    </a:lnTo>
                    <a:lnTo>
                      <a:pt x="58" y="209"/>
                    </a:lnTo>
                    <a:lnTo>
                      <a:pt x="50" y="203"/>
                    </a:lnTo>
                    <a:lnTo>
                      <a:pt x="41" y="196"/>
                    </a:lnTo>
                    <a:lnTo>
                      <a:pt x="34" y="189"/>
                    </a:lnTo>
                    <a:lnTo>
                      <a:pt x="34" y="189"/>
                    </a:lnTo>
                    <a:lnTo>
                      <a:pt x="26" y="182"/>
                    </a:lnTo>
                    <a:lnTo>
                      <a:pt x="20" y="173"/>
                    </a:lnTo>
                    <a:lnTo>
                      <a:pt x="14" y="164"/>
                    </a:lnTo>
                    <a:lnTo>
                      <a:pt x="9" y="154"/>
                    </a:lnTo>
                    <a:lnTo>
                      <a:pt x="5" y="143"/>
                    </a:lnTo>
                    <a:lnTo>
                      <a:pt x="3" y="133"/>
                    </a:lnTo>
                    <a:lnTo>
                      <a:pt x="2" y="122"/>
                    </a:lnTo>
                    <a:lnTo>
                      <a:pt x="0" y="111"/>
                    </a:lnTo>
                    <a:lnTo>
                      <a:pt x="0" y="111"/>
                    </a:lnTo>
                    <a:lnTo>
                      <a:pt x="0" y="111"/>
                    </a:lnTo>
                    <a:lnTo>
                      <a:pt x="2" y="100"/>
                    </a:lnTo>
                    <a:lnTo>
                      <a:pt x="3" y="89"/>
                    </a:lnTo>
                    <a:lnTo>
                      <a:pt x="5" y="78"/>
                    </a:lnTo>
                    <a:lnTo>
                      <a:pt x="9" y="68"/>
                    </a:lnTo>
                    <a:lnTo>
                      <a:pt x="14" y="58"/>
                    </a:lnTo>
                    <a:lnTo>
                      <a:pt x="20" y="49"/>
                    </a:lnTo>
                    <a:lnTo>
                      <a:pt x="26" y="41"/>
                    </a:lnTo>
                    <a:lnTo>
                      <a:pt x="34" y="32"/>
                    </a:lnTo>
                    <a:lnTo>
                      <a:pt x="34" y="32"/>
                    </a:lnTo>
                    <a:lnTo>
                      <a:pt x="41" y="26"/>
                    </a:lnTo>
                    <a:lnTo>
                      <a:pt x="50" y="18"/>
                    </a:lnTo>
                    <a:lnTo>
                      <a:pt x="58" y="13"/>
                    </a:lnTo>
                    <a:lnTo>
                      <a:pt x="68" y="9"/>
                    </a:lnTo>
                    <a:lnTo>
                      <a:pt x="78" y="5"/>
                    </a:lnTo>
                    <a:lnTo>
                      <a:pt x="89" y="2"/>
                    </a:lnTo>
                    <a:lnTo>
                      <a:pt x="100" y="0"/>
                    </a:lnTo>
                    <a:lnTo>
                      <a:pt x="112" y="0"/>
                    </a:lnTo>
                    <a:lnTo>
                      <a:pt x="1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200">
                  <a:solidFill>
                    <a:srgbClr val="595959"/>
                  </a:solidFill>
                  <a:latin typeface="微软雅黑" panose="020B0503020204020204" pitchFamily="34" charset="-122"/>
                  <a:ea typeface="微软雅黑" panose="020B0503020204020204" pitchFamily="34" charset="-122"/>
                </a:endParaRPr>
              </a:p>
            </p:txBody>
          </p:sp>
          <p:sp>
            <p:nvSpPr>
              <p:cNvPr id="17" name="Freeform 20"/>
              <p:cNvSpPr>
                <a:spLocks/>
              </p:cNvSpPr>
              <p:nvPr/>
            </p:nvSpPr>
            <p:spPr bwMode="auto">
              <a:xfrm>
                <a:off x="1600973" y="3912737"/>
                <a:ext cx="230188" cy="177799"/>
              </a:xfrm>
              <a:custGeom>
                <a:avLst/>
                <a:gdLst/>
                <a:ahLst/>
                <a:cxnLst>
                  <a:cxn ang="0">
                    <a:pos x="181" y="0"/>
                  </a:cxn>
                  <a:cxn ang="0">
                    <a:pos x="192" y="0"/>
                  </a:cxn>
                  <a:cxn ang="0">
                    <a:pos x="213" y="5"/>
                  </a:cxn>
                  <a:cxn ang="0">
                    <a:pos x="234" y="13"/>
                  </a:cxn>
                  <a:cxn ang="0">
                    <a:pos x="251" y="26"/>
                  </a:cxn>
                  <a:cxn ang="0">
                    <a:pos x="258" y="32"/>
                  </a:cxn>
                  <a:cxn ang="0">
                    <a:pos x="272" y="49"/>
                  </a:cxn>
                  <a:cxn ang="0">
                    <a:pos x="283" y="68"/>
                  </a:cxn>
                  <a:cxn ang="0">
                    <a:pos x="289" y="89"/>
                  </a:cxn>
                  <a:cxn ang="0">
                    <a:pos x="292" y="111"/>
                  </a:cxn>
                  <a:cxn ang="0">
                    <a:pos x="292" y="111"/>
                  </a:cxn>
                  <a:cxn ang="0">
                    <a:pos x="289" y="133"/>
                  </a:cxn>
                  <a:cxn ang="0">
                    <a:pos x="283" y="154"/>
                  </a:cxn>
                  <a:cxn ang="0">
                    <a:pos x="272" y="173"/>
                  </a:cxn>
                  <a:cxn ang="0">
                    <a:pos x="258" y="189"/>
                  </a:cxn>
                  <a:cxn ang="0">
                    <a:pos x="251" y="196"/>
                  </a:cxn>
                  <a:cxn ang="0">
                    <a:pos x="234" y="209"/>
                  </a:cxn>
                  <a:cxn ang="0">
                    <a:pos x="213" y="217"/>
                  </a:cxn>
                  <a:cxn ang="0">
                    <a:pos x="192" y="221"/>
                  </a:cxn>
                  <a:cxn ang="0">
                    <a:pos x="100" y="222"/>
                  </a:cxn>
                  <a:cxn ang="0">
                    <a:pos x="89" y="221"/>
                  </a:cxn>
                  <a:cxn ang="0">
                    <a:pos x="67" y="217"/>
                  </a:cxn>
                  <a:cxn ang="0">
                    <a:pos x="47" y="209"/>
                  </a:cxn>
                  <a:cxn ang="0">
                    <a:pos x="30" y="196"/>
                  </a:cxn>
                  <a:cxn ang="0">
                    <a:pos x="21" y="189"/>
                  </a:cxn>
                  <a:cxn ang="0">
                    <a:pos x="9" y="175"/>
                  </a:cxn>
                  <a:cxn ang="0">
                    <a:pos x="0" y="158"/>
                  </a:cxn>
                  <a:cxn ang="0">
                    <a:pos x="61" y="158"/>
                  </a:cxn>
                  <a:cxn ang="0">
                    <a:pos x="79" y="169"/>
                  </a:cxn>
                  <a:cxn ang="0">
                    <a:pos x="100" y="173"/>
                  </a:cxn>
                  <a:cxn ang="0">
                    <a:pos x="181" y="173"/>
                  </a:cxn>
                  <a:cxn ang="0">
                    <a:pos x="204" y="168"/>
                  </a:cxn>
                  <a:cxn ang="0">
                    <a:pos x="224" y="154"/>
                  </a:cxn>
                  <a:cxn ang="0">
                    <a:pos x="231" y="146"/>
                  </a:cxn>
                  <a:cxn ang="0">
                    <a:pos x="241" y="124"/>
                  </a:cxn>
                  <a:cxn ang="0">
                    <a:pos x="242" y="111"/>
                  </a:cxn>
                  <a:cxn ang="0">
                    <a:pos x="241" y="99"/>
                  </a:cxn>
                  <a:cxn ang="0">
                    <a:pos x="231" y="77"/>
                  </a:cxn>
                  <a:cxn ang="0">
                    <a:pos x="224" y="68"/>
                  </a:cxn>
                  <a:cxn ang="0">
                    <a:pos x="204" y="54"/>
                  </a:cxn>
                  <a:cxn ang="0">
                    <a:pos x="181" y="49"/>
                  </a:cxn>
                  <a:cxn ang="0">
                    <a:pos x="100" y="49"/>
                  </a:cxn>
                  <a:cxn ang="0">
                    <a:pos x="79" y="53"/>
                  </a:cxn>
                  <a:cxn ang="0">
                    <a:pos x="61" y="63"/>
                  </a:cxn>
                  <a:cxn ang="0">
                    <a:pos x="0" y="63"/>
                  </a:cxn>
                  <a:cxn ang="0">
                    <a:pos x="9" y="47"/>
                  </a:cxn>
                  <a:cxn ang="0">
                    <a:pos x="21" y="32"/>
                  </a:cxn>
                  <a:cxn ang="0">
                    <a:pos x="30" y="26"/>
                  </a:cxn>
                  <a:cxn ang="0">
                    <a:pos x="47" y="13"/>
                  </a:cxn>
                  <a:cxn ang="0">
                    <a:pos x="67" y="5"/>
                  </a:cxn>
                  <a:cxn ang="0">
                    <a:pos x="89" y="0"/>
                  </a:cxn>
                  <a:cxn ang="0">
                    <a:pos x="100" y="0"/>
                  </a:cxn>
                </a:cxnLst>
                <a:rect l="0" t="0" r="r" b="b"/>
                <a:pathLst>
                  <a:path w="292" h="222">
                    <a:moveTo>
                      <a:pt x="100" y="0"/>
                    </a:moveTo>
                    <a:lnTo>
                      <a:pt x="181" y="0"/>
                    </a:lnTo>
                    <a:lnTo>
                      <a:pt x="181" y="0"/>
                    </a:lnTo>
                    <a:lnTo>
                      <a:pt x="192" y="0"/>
                    </a:lnTo>
                    <a:lnTo>
                      <a:pt x="203" y="2"/>
                    </a:lnTo>
                    <a:lnTo>
                      <a:pt x="213" y="5"/>
                    </a:lnTo>
                    <a:lnTo>
                      <a:pt x="224" y="9"/>
                    </a:lnTo>
                    <a:lnTo>
                      <a:pt x="234" y="13"/>
                    </a:lnTo>
                    <a:lnTo>
                      <a:pt x="242" y="18"/>
                    </a:lnTo>
                    <a:lnTo>
                      <a:pt x="251" y="26"/>
                    </a:lnTo>
                    <a:lnTo>
                      <a:pt x="258" y="32"/>
                    </a:lnTo>
                    <a:lnTo>
                      <a:pt x="258" y="32"/>
                    </a:lnTo>
                    <a:lnTo>
                      <a:pt x="266" y="41"/>
                    </a:lnTo>
                    <a:lnTo>
                      <a:pt x="272" y="49"/>
                    </a:lnTo>
                    <a:lnTo>
                      <a:pt x="278" y="58"/>
                    </a:lnTo>
                    <a:lnTo>
                      <a:pt x="283" y="68"/>
                    </a:lnTo>
                    <a:lnTo>
                      <a:pt x="287" y="78"/>
                    </a:lnTo>
                    <a:lnTo>
                      <a:pt x="289" y="89"/>
                    </a:lnTo>
                    <a:lnTo>
                      <a:pt x="291" y="100"/>
                    </a:lnTo>
                    <a:lnTo>
                      <a:pt x="292" y="111"/>
                    </a:lnTo>
                    <a:lnTo>
                      <a:pt x="292" y="111"/>
                    </a:lnTo>
                    <a:lnTo>
                      <a:pt x="292" y="111"/>
                    </a:lnTo>
                    <a:lnTo>
                      <a:pt x="291" y="122"/>
                    </a:lnTo>
                    <a:lnTo>
                      <a:pt x="289" y="133"/>
                    </a:lnTo>
                    <a:lnTo>
                      <a:pt x="287" y="143"/>
                    </a:lnTo>
                    <a:lnTo>
                      <a:pt x="283" y="154"/>
                    </a:lnTo>
                    <a:lnTo>
                      <a:pt x="278" y="164"/>
                    </a:lnTo>
                    <a:lnTo>
                      <a:pt x="272" y="173"/>
                    </a:lnTo>
                    <a:lnTo>
                      <a:pt x="266" y="182"/>
                    </a:lnTo>
                    <a:lnTo>
                      <a:pt x="258" y="189"/>
                    </a:lnTo>
                    <a:lnTo>
                      <a:pt x="258" y="189"/>
                    </a:lnTo>
                    <a:lnTo>
                      <a:pt x="251" y="196"/>
                    </a:lnTo>
                    <a:lnTo>
                      <a:pt x="242" y="203"/>
                    </a:lnTo>
                    <a:lnTo>
                      <a:pt x="234" y="209"/>
                    </a:lnTo>
                    <a:lnTo>
                      <a:pt x="224" y="214"/>
                    </a:lnTo>
                    <a:lnTo>
                      <a:pt x="213" y="217"/>
                    </a:lnTo>
                    <a:lnTo>
                      <a:pt x="203" y="220"/>
                    </a:lnTo>
                    <a:lnTo>
                      <a:pt x="192" y="221"/>
                    </a:lnTo>
                    <a:lnTo>
                      <a:pt x="181" y="222"/>
                    </a:lnTo>
                    <a:lnTo>
                      <a:pt x="100" y="222"/>
                    </a:lnTo>
                    <a:lnTo>
                      <a:pt x="100" y="222"/>
                    </a:lnTo>
                    <a:lnTo>
                      <a:pt x="89" y="221"/>
                    </a:lnTo>
                    <a:lnTo>
                      <a:pt x="78" y="220"/>
                    </a:lnTo>
                    <a:lnTo>
                      <a:pt x="67" y="217"/>
                    </a:lnTo>
                    <a:lnTo>
                      <a:pt x="57" y="214"/>
                    </a:lnTo>
                    <a:lnTo>
                      <a:pt x="47" y="209"/>
                    </a:lnTo>
                    <a:lnTo>
                      <a:pt x="38" y="203"/>
                    </a:lnTo>
                    <a:lnTo>
                      <a:pt x="30" y="196"/>
                    </a:lnTo>
                    <a:lnTo>
                      <a:pt x="21" y="189"/>
                    </a:lnTo>
                    <a:lnTo>
                      <a:pt x="21" y="189"/>
                    </a:lnTo>
                    <a:lnTo>
                      <a:pt x="15" y="183"/>
                    </a:lnTo>
                    <a:lnTo>
                      <a:pt x="9" y="175"/>
                    </a:lnTo>
                    <a:lnTo>
                      <a:pt x="4" y="167"/>
                    </a:lnTo>
                    <a:lnTo>
                      <a:pt x="0" y="158"/>
                    </a:lnTo>
                    <a:lnTo>
                      <a:pt x="61" y="158"/>
                    </a:lnTo>
                    <a:lnTo>
                      <a:pt x="61" y="158"/>
                    </a:lnTo>
                    <a:lnTo>
                      <a:pt x="69" y="164"/>
                    </a:lnTo>
                    <a:lnTo>
                      <a:pt x="79" y="169"/>
                    </a:lnTo>
                    <a:lnTo>
                      <a:pt x="89" y="172"/>
                    </a:lnTo>
                    <a:lnTo>
                      <a:pt x="100" y="173"/>
                    </a:lnTo>
                    <a:lnTo>
                      <a:pt x="181" y="173"/>
                    </a:lnTo>
                    <a:lnTo>
                      <a:pt x="181" y="173"/>
                    </a:lnTo>
                    <a:lnTo>
                      <a:pt x="193" y="172"/>
                    </a:lnTo>
                    <a:lnTo>
                      <a:pt x="204" y="168"/>
                    </a:lnTo>
                    <a:lnTo>
                      <a:pt x="215" y="162"/>
                    </a:lnTo>
                    <a:lnTo>
                      <a:pt x="224" y="154"/>
                    </a:lnTo>
                    <a:lnTo>
                      <a:pt x="224" y="154"/>
                    </a:lnTo>
                    <a:lnTo>
                      <a:pt x="231" y="146"/>
                    </a:lnTo>
                    <a:lnTo>
                      <a:pt x="237" y="135"/>
                    </a:lnTo>
                    <a:lnTo>
                      <a:pt x="241" y="124"/>
                    </a:lnTo>
                    <a:lnTo>
                      <a:pt x="242" y="111"/>
                    </a:lnTo>
                    <a:lnTo>
                      <a:pt x="242" y="111"/>
                    </a:lnTo>
                    <a:lnTo>
                      <a:pt x="242" y="111"/>
                    </a:lnTo>
                    <a:lnTo>
                      <a:pt x="241" y="99"/>
                    </a:lnTo>
                    <a:lnTo>
                      <a:pt x="237" y="86"/>
                    </a:lnTo>
                    <a:lnTo>
                      <a:pt x="231" y="77"/>
                    </a:lnTo>
                    <a:lnTo>
                      <a:pt x="224" y="68"/>
                    </a:lnTo>
                    <a:lnTo>
                      <a:pt x="224" y="68"/>
                    </a:lnTo>
                    <a:lnTo>
                      <a:pt x="215" y="60"/>
                    </a:lnTo>
                    <a:lnTo>
                      <a:pt x="204" y="54"/>
                    </a:lnTo>
                    <a:lnTo>
                      <a:pt x="193" y="51"/>
                    </a:lnTo>
                    <a:lnTo>
                      <a:pt x="181" y="49"/>
                    </a:lnTo>
                    <a:lnTo>
                      <a:pt x="100" y="49"/>
                    </a:lnTo>
                    <a:lnTo>
                      <a:pt x="100" y="49"/>
                    </a:lnTo>
                    <a:lnTo>
                      <a:pt x="89" y="51"/>
                    </a:lnTo>
                    <a:lnTo>
                      <a:pt x="79" y="53"/>
                    </a:lnTo>
                    <a:lnTo>
                      <a:pt x="69" y="58"/>
                    </a:lnTo>
                    <a:lnTo>
                      <a:pt x="61" y="63"/>
                    </a:lnTo>
                    <a:lnTo>
                      <a:pt x="0" y="63"/>
                    </a:lnTo>
                    <a:lnTo>
                      <a:pt x="0" y="63"/>
                    </a:lnTo>
                    <a:lnTo>
                      <a:pt x="4" y="56"/>
                    </a:lnTo>
                    <a:lnTo>
                      <a:pt x="9" y="47"/>
                    </a:lnTo>
                    <a:lnTo>
                      <a:pt x="15" y="39"/>
                    </a:lnTo>
                    <a:lnTo>
                      <a:pt x="21" y="32"/>
                    </a:lnTo>
                    <a:lnTo>
                      <a:pt x="21" y="32"/>
                    </a:lnTo>
                    <a:lnTo>
                      <a:pt x="30" y="26"/>
                    </a:lnTo>
                    <a:lnTo>
                      <a:pt x="38" y="18"/>
                    </a:lnTo>
                    <a:lnTo>
                      <a:pt x="47" y="13"/>
                    </a:lnTo>
                    <a:lnTo>
                      <a:pt x="57" y="9"/>
                    </a:lnTo>
                    <a:lnTo>
                      <a:pt x="67" y="5"/>
                    </a:lnTo>
                    <a:lnTo>
                      <a:pt x="78" y="2"/>
                    </a:lnTo>
                    <a:lnTo>
                      <a:pt x="89" y="0"/>
                    </a:lnTo>
                    <a:lnTo>
                      <a:pt x="100" y="0"/>
                    </a:lnTo>
                    <a:lnTo>
                      <a:pt x="10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200">
                  <a:solidFill>
                    <a:srgbClr val="595959"/>
                  </a:solidFill>
                  <a:latin typeface="微软雅黑" panose="020B0503020204020204" pitchFamily="34" charset="-122"/>
                  <a:ea typeface="微软雅黑" panose="020B0503020204020204" pitchFamily="34" charset="-122"/>
                </a:endParaRPr>
              </a:p>
            </p:txBody>
          </p:sp>
          <p:sp>
            <p:nvSpPr>
              <p:cNvPr id="18" name="Freeform 21"/>
              <p:cNvSpPr>
                <a:spLocks/>
              </p:cNvSpPr>
              <p:nvPr/>
            </p:nvSpPr>
            <p:spPr bwMode="auto">
              <a:xfrm>
                <a:off x="1488260" y="3982588"/>
                <a:ext cx="195263" cy="36513"/>
              </a:xfrm>
              <a:custGeom>
                <a:avLst/>
                <a:gdLst/>
                <a:ahLst/>
                <a:cxnLst>
                  <a:cxn ang="0">
                    <a:pos x="24" y="0"/>
                  </a:cxn>
                  <a:cxn ang="0">
                    <a:pos x="224" y="0"/>
                  </a:cxn>
                  <a:cxn ang="0">
                    <a:pos x="224" y="0"/>
                  </a:cxn>
                  <a:cxn ang="0">
                    <a:pos x="229" y="1"/>
                  </a:cxn>
                  <a:cxn ang="0">
                    <a:pos x="233" y="2"/>
                  </a:cxn>
                  <a:cxn ang="0">
                    <a:pos x="236" y="5"/>
                  </a:cxn>
                  <a:cxn ang="0">
                    <a:pos x="240" y="7"/>
                  </a:cxn>
                  <a:cxn ang="0">
                    <a:pos x="242" y="11"/>
                  </a:cxn>
                  <a:cxn ang="0">
                    <a:pos x="245" y="14"/>
                  </a:cxn>
                  <a:cxn ang="0">
                    <a:pos x="246" y="18"/>
                  </a:cxn>
                  <a:cxn ang="0">
                    <a:pos x="246" y="23"/>
                  </a:cxn>
                  <a:cxn ang="0">
                    <a:pos x="246" y="23"/>
                  </a:cxn>
                  <a:cxn ang="0">
                    <a:pos x="246" y="23"/>
                  </a:cxn>
                  <a:cxn ang="0">
                    <a:pos x="246" y="28"/>
                  </a:cxn>
                  <a:cxn ang="0">
                    <a:pos x="245" y="32"/>
                  </a:cxn>
                  <a:cxn ang="0">
                    <a:pos x="242" y="36"/>
                  </a:cxn>
                  <a:cxn ang="0">
                    <a:pos x="240" y="39"/>
                  </a:cxn>
                  <a:cxn ang="0">
                    <a:pos x="236" y="42"/>
                  </a:cxn>
                  <a:cxn ang="0">
                    <a:pos x="233" y="44"/>
                  </a:cxn>
                  <a:cxn ang="0">
                    <a:pos x="229" y="45"/>
                  </a:cxn>
                  <a:cxn ang="0">
                    <a:pos x="224" y="45"/>
                  </a:cxn>
                  <a:cxn ang="0">
                    <a:pos x="24" y="45"/>
                  </a:cxn>
                  <a:cxn ang="0">
                    <a:pos x="24" y="45"/>
                  </a:cxn>
                  <a:cxn ang="0">
                    <a:pos x="19" y="45"/>
                  </a:cxn>
                  <a:cxn ang="0">
                    <a:pos x="14" y="44"/>
                  </a:cxn>
                  <a:cxn ang="0">
                    <a:pos x="10" y="42"/>
                  </a:cxn>
                  <a:cxn ang="0">
                    <a:pos x="6" y="39"/>
                  </a:cxn>
                  <a:cxn ang="0">
                    <a:pos x="4" y="36"/>
                  </a:cxn>
                  <a:cxn ang="0">
                    <a:pos x="3" y="32"/>
                  </a:cxn>
                  <a:cxn ang="0">
                    <a:pos x="0" y="28"/>
                  </a:cxn>
                  <a:cxn ang="0">
                    <a:pos x="0" y="23"/>
                  </a:cxn>
                  <a:cxn ang="0">
                    <a:pos x="0" y="23"/>
                  </a:cxn>
                  <a:cxn ang="0">
                    <a:pos x="0" y="23"/>
                  </a:cxn>
                  <a:cxn ang="0">
                    <a:pos x="0" y="18"/>
                  </a:cxn>
                  <a:cxn ang="0">
                    <a:pos x="3" y="14"/>
                  </a:cxn>
                  <a:cxn ang="0">
                    <a:pos x="4" y="11"/>
                  </a:cxn>
                  <a:cxn ang="0">
                    <a:pos x="6" y="7"/>
                  </a:cxn>
                  <a:cxn ang="0">
                    <a:pos x="10" y="5"/>
                  </a:cxn>
                  <a:cxn ang="0">
                    <a:pos x="14" y="2"/>
                  </a:cxn>
                  <a:cxn ang="0">
                    <a:pos x="19" y="1"/>
                  </a:cxn>
                  <a:cxn ang="0">
                    <a:pos x="24" y="0"/>
                  </a:cxn>
                  <a:cxn ang="0">
                    <a:pos x="24" y="0"/>
                  </a:cxn>
                </a:cxnLst>
                <a:rect l="0" t="0" r="r" b="b"/>
                <a:pathLst>
                  <a:path w="246" h="45">
                    <a:moveTo>
                      <a:pt x="24" y="0"/>
                    </a:moveTo>
                    <a:lnTo>
                      <a:pt x="224" y="0"/>
                    </a:lnTo>
                    <a:lnTo>
                      <a:pt x="224" y="0"/>
                    </a:lnTo>
                    <a:lnTo>
                      <a:pt x="229" y="1"/>
                    </a:lnTo>
                    <a:lnTo>
                      <a:pt x="233" y="2"/>
                    </a:lnTo>
                    <a:lnTo>
                      <a:pt x="236" y="5"/>
                    </a:lnTo>
                    <a:lnTo>
                      <a:pt x="240" y="7"/>
                    </a:lnTo>
                    <a:lnTo>
                      <a:pt x="242" y="11"/>
                    </a:lnTo>
                    <a:lnTo>
                      <a:pt x="245" y="14"/>
                    </a:lnTo>
                    <a:lnTo>
                      <a:pt x="246" y="18"/>
                    </a:lnTo>
                    <a:lnTo>
                      <a:pt x="246" y="23"/>
                    </a:lnTo>
                    <a:lnTo>
                      <a:pt x="246" y="23"/>
                    </a:lnTo>
                    <a:lnTo>
                      <a:pt x="246" y="23"/>
                    </a:lnTo>
                    <a:lnTo>
                      <a:pt x="246" y="28"/>
                    </a:lnTo>
                    <a:lnTo>
                      <a:pt x="245" y="32"/>
                    </a:lnTo>
                    <a:lnTo>
                      <a:pt x="242" y="36"/>
                    </a:lnTo>
                    <a:lnTo>
                      <a:pt x="240" y="39"/>
                    </a:lnTo>
                    <a:lnTo>
                      <a:pt x="236" y="42"/>
                    </a:lnTo>
                    <a:lnTo>
                      <a:pt x="233" y="44"/>
                    </a:lnTo>
                    <a:lnTo>
                      <a:pt x="229" y="45"/>
                    </a:lnTo>
                    <a:lnTo>
                      <a:pt x="224" y="45"/>
                    </a:lnTo>
                    <a:lnTo>
                      <a:pt x="24" y="45"/>
                    </a:lnTo>
                    <a:lnTo>
                      <a:pt x="24" y="45"/>
                    </a:lnTo>
                    <a:lnTo>
                      <a:pt x="19" y="45"/>
                    </a:lnTo>
                    <a:lnTo>
                      <a:pt x="14" y="44"/>
                    </a:lnTo>
                    <a:lnTo>
                      <a:pt x="10" y="42"/>
                    </a:lnTo>
                    <a:lnTo>
                      <a:pt x="6" y="39"/>
                    </a:lnTo>
                    <a:lnTo>
                      <a:pt x="4" y="36"/>
                    </a:lnTo>
                    <a:lnTo>
                      <a:pt x="3" y="32"/>
                    </a:lnTo>
                    <a:lnTo>
                      <a:pt x="0" y="28"/>
                    </a:lnTo>
                    <a:lnTo>
                      <a:pt x="0" y="23"/>
                    </a:lnTo>
                    <a:lnTo>
                      <a:pt x="0" y="23"/>
                    </a:lnTo>
                    <a:lnTo>
                      <a:pt x="0" y="23"/>
                    </a:lnTo>
                    <a:lnTo>
                      <a:pt x="0" y="18"/>
                    </a:lnTo>
                    <a:lnTo>
                      <a:pt x="3" y="14"/>
                    </a:lnTo>
                    <a:lnTo>
                      <a:pt x="4" y="11"/>
                    </a:lnTo>
                    <a:lnTo>
                      <a:pt x="6" y="7"/>
                    </a:lnTo>
                    <a:lnTo>
                      <a:pt x="10" y="5"/>
                    </a:lnTo>
                    <a:lnTo>
                      <a:pt x="14" y="2"/>
                    </a:lnTo>
                    <a:lnTo>
                      <a:pt x="19" y="1"/>
                    </a:lnTo>
                    <a:lnTo>
                      <a:pt x="24" y="0"/>
                    </a:lnTo>
                    <a:lnTo>
                      <a:pt x="2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200">
                  <a:solidFill>
                    <a:srgbClr val="595959"/>
                  </a:solidFill>
                  <a:latin typeface="微软雅黑" panose="020B0503020204020204" pitchFamily="34" charset="-122"/>
                  <a:ea typeface="微软雅黑" panose="020B0503020204020204" pitchFamily="34" charset="-122"/>
                </a:endParaRPr>
              </a:p>
            </p:txBody>
          </p:sp>
        </p:grpSp>
        <p:grpSp>
          <p:nvGrpSpPr>
            <p:cNvPr id="19" name="Group 67"/>
            <p:cNvGrpSpPr>
              <a:grpSpLocks noChangeAspect="1"/>
            </p:cNvGrpSpPr>
            <p:nvPr/>
          </p:nvGrpSpPr>
          <p:grpSpPr>
            <a:xfrm>
              <a:off x="7614213" y="3105386"/>
              <a:ext cx="540000" cy="190788"/>
              <a:chOff x="1441430" y="4091888"/>
              <a:chExt cx="503238" cy="177800"/>
            </a:xfrm>
            <a:solidFill>
              <a:schemeClr val="bg1"/>
            </a:solidFill>
          </p:grpSpPr>
          <p:sp>
            <p:nvSpPr>
              <p:cNvPr id="20" name="Freeform 19"/>
              <p:cNvSpPr>
                <a:spLocks/>
              </p:cNvSpPr>
              <p:nvPr/>
            </p:nvSpPr>
            <p:spPr bwMode="auto">
              <a:xfrm>
                <a:off x="1441430" y="4091888"/>
                <a:ext cx="231775" cy="177800"/>
              </a:xfrm>
              <a:custGeom>
                <a:avLst/>
                <a:gdLst/>
                <a:ahLst/>
                <a:cxnLst>
                  <a:cxn ang="0">
                    <a:pos x="192" y="0"/>
                  </a:cxn>
                  <a:cxn ang="0">
                    <a:pos x="203" y="0"/>
                  </a:cxn>
                  <a:cxn ang="0">
                    <a:pos x="225" y="5"/>
                  </a:cxn>
                  <a:cxn ang="0">
                    <a:pos x="245" y="13"/>
                  </a:cxn>
                  <a:cxn ang="0">
                    <a:pos x="262" y="26"/>
                  </a:cxn>
                  <a:cxn ang="0">
                    <a:pos x="271" y="32"/>
                  </a:cxn>
                  <a:cxn ang="0">
                    <a:pos x="282" y="47"/>
                  </a:cxn>
                  <a:cxn ang="0">
                    <a:pos x="292" y="63"/>
                  </a:cxn>
                  <a:cxn ang="0">
                    <a:pos x="232" y="63"/>
                  </a:cxn>
                  <a:cxn ang="0">
                    <a:pos x="213" y="53"/>
                  </a:cxn>
                  <a:cxn ang="0">
                    <a:pos x="192" y="49"/>
                  </a:cxn>
                  <a:cxn ang="0">
                    <a:pos x="112" y="49"/>
                  </a:cxn>
                  <a:cxn ang="0">
                    <a:pos x="88" y="54"/>
                  </a:cxn>
                  <a:cxn ang="0">
                    <a:pos x="68" y="68"/>
                  </a:cxn>
                  <a:cxn ang="0">
                    <a:pos x="61" y="77"/>
                  </a:cxn>
                  <a:cxn ang="0">
                    <a:pos x="51" y="99"/>
                  </a:cxn>
                  <a:cxn ang="0">
                    <a:pos x="50" y="111"/>
                  </a:cxn>
                  <a:cxn ang="0">
                    <a:pos x="51" y="124"/>
                  </a:cxn>
                  <a:cxn ang="0">
                    <a:pos x="61" y="146"/>
                  </a:cxn>
                  <a:cxn ang="0">
                    <a:pos x="68" y="154"/>
                  </a:cxn>
                  <a:cxn ang="0">
                    <a:pos x="88" y="168"/>
                  </a:cxn>
                  <a:cxn ang="0">
                    <a:pos x="112" y="173"/>
                  </a:cxn>
                  <a:cxn ang="0">
                    <a:pos x="192" y="173"/>
                  </a:cxn>
                  <a:cxn ang="0">
                    <a:pos x="213" y="169"/>
                  </a:cxn>
                  <a:cxn ang="0">
                    <a:pos x="232" y="158"/>
                  </a:cxn>
                  <a:cxn ang="0">
                    <a:pos x="292" y="158"/>
                  </a:cxn>
                  <a:cxn ang="0">
                    <a:pos x="282" y="175"/>
                  </a:cxn>
                  <a:cxn ang="0">
                    <a:pos x="271" y="189"/>
                  </a:cxn>
                  <a:cxn ang="0">
                    <a:pos x="262" y="196"/>
                  </a:cxn>
                  <a:cxn ang="0">
                    <a:pos x="245" y="209"/>
                  </a:cxn>
                  <a:cxn ang="0">
                    <a:pos x="225" y="217"/>
                  </a:cxn>
                  <a:cxn ang="0">
                    <a:pos x="203" y="221"/>
                  </a:cxn>
                  <a:cxn ang="0">
                    <a:pos x="112" y="222"/>
                  </a:cxn>
                  <a:cxn ang="0">
                    <a:pos x="100" y="221"/>
                  </a:cxn>
                  <a:cxn ang="0">
                    <a:pos x="78" y="217"/>
                  </a:cxn>
                  <a:cxn ang="0">
                    <a:pos x="58" y="209"/>
                  </a:cxn>
                  <a:cxn ang="0">
                    <a:pos x="41" y="196"/>
                  </a:cxn>
                  <a:cxn ang="0">
                    <a:pos x="34" y="189"/>
                  </a:cxn>
                  <a:cxn ang="0">
                    <a:pos x="20" y="173"/>
                  </a:cxn>
                  <a:cxn ang="0">
                    <a:pos x="9" y="154"/>
                  </a:cxn>
                  <a:cxn ang="0">
                    <a:pos x="3" y="133"/>
                  </a:cxn>
                  <a:cxn ang="0">
                    <a:pos x="0" y="111"/>
                  </a:cxn>
                  <a:cxn ang="0">
                    <a:pos x="0" y="111"/>
                  </a:cxn>
                  <a:cxn ang="0">
                    <a:pos x="3" y="89"/>
                  </a:cxn>
                  <a:cxn ang="0">
                    <a:pos x="9" y="68"/>
                  </a:cxn>
                  <a:cxn ang="0">
                    <a:pos x="20" y="49"/>
                  </a:cxn>
                  <a:cxn ang="0">
                    <a:pos x="34" y="32"/>
                  </a:cxn>
                  <a:cxn ang="0">
                    <a:pos x="41" y="26"/>
                  </a:cxn>
                  <a:cxn ang="0">
                    <a:pos x="58" y="13"/>
                  </a:cxn>
                  <a:cxn ang="0">
                    <a:pos x="78" y="5"/>
                  </a:cxn>
                  <a:cxn ang="0">
                    <a:pos x="100" y="0"/>
                  </a:cxn>
                  <a:cxn ang="0">
                    <a:pos x="112" y="0"/>
                  </a:cxn>
                </a:cxnLst>
                <a:rect l="0" t="0" r="r" b="b"/>
                <a:pathLst>
                  <a:path w="292" h="222">
                    <a:moveTo>
                      <a:pt x="112" y="0"/>
                    </a:moveTo>
                    <a:lnTo>
                      <a:pt x="192" y="0"/>
                    </a:lnTo>
                    <a:lnTo>
                      <a:pt x="192" y="0"/>
                    </a:lnTo>
                    <a:lnTo>
                      <a:pt x="203" y="0"/>
                    </a:lnTo>
                    <a:lnTo>
                      <a:pt x="214" y="2"/>
                    </a:lnTo>
                    <a:lnTo>
                      <a:pt x="225" y="5"/>
                    </a:lnTo>
                    <a:lnTo>
                      <a:pt x="235" y="9"/>
                    </a:lnTo>
                    <a:lnTo>
                      <a:pt x="245" y="13"/>
                    </a:lnTo>
                    <a:lnTo>
                      <a:pt x="254" y="18"/>
                    </a:lnTo>
                    <a:lnTo>
                      <a:pt x="262" y="26"/>
                    </a:lnTo>
                    <a:lnTo>
                      <a:pt x="271" y="32"/>
                    </a:lnTo>
                    <a:lnTo>
                      <a:pt x="271" y="32"/>
                    </a:lnTo>
                    <a:lnTo>
                      <a:pt x="277" y="39"/>
                    </a:lnTo>
                    <a:lnTo>
                      <a:pt x="282" y="47"/>
                    </a:lnTo>
                    <a:lnTo>
                      <a:pt x="288" y="56"/>
                    </a:lnTo>
                    <a:lnTo>
                      <a:pt x="292" y="63"/>
                    </a:lnTo>
                    <a:lnTo>
                      <a:pt x="232" y="63"/>
                    </a:lnTo>
                    <a:lnTo>
                      <a:pt x="232" y="63"/>
                    </a:lnTo>
                    <a:lnTo>
                      <a:pt x="223" y="58"/>
                    </a:lnTo>
                    <a:lnTo>
                      <a:pt x="213" y="53"/>
                    </a:lnTo>
                    <a:lnTo>
                      <a:pt x="203" y="51"/>
                    </a:lnTo>
                    <a:lnTo>
                      <a:pt x="192" y="49"/>
                    </a:lnTo>
                    <a:lnTo>
                      <a:pt x="112" y="49"/>
                    </a:lnTo>
                    <a:lnTo>
                      <a:pt x="112" y="49"/>
                    </a:lnTo>
                    <a:lnTo>
                      <a:pt x="99" y="51"/>
                    </a:lnTo>
                    <a:lnTo>
                      <a:pt x="88" y="54"/>
                    </a:lnTo>
                    <a:lnTo>
                      <a:pt x="77" y="60"/>
                    </a:lnTo>
                    <a:lnTo>
                      <a:pt x="68" y="68"/>
                    </a:lnTo>
                    <a:lnTo>
                      <a:pt x="68" y="68"/>
                    </a:lnTo>
                    <a:lnTo>
                      <a:pt x="61" y="77"/>
                    </a:lnTo>
                    <a:lnTo>
                      <a:pt x="55" y="86"/>
                    </a:lnTo>
                    <a:lnTo>
                      <a:pt x="51" y="99"/>
                    </a:lnTo>
                    <a:lnTo>
                      <a:pt x="50" y="111"/>
                    </a:lnTo>
                    <a:lnTo>
                      <a:pt x="50" y="111"/>
                    </a:lnTo>
                    <a:lnTo>
                      <a:pt x="50" y="111"/>
                    </a:lnTo>
                    <a:lnTo>
                      <a:pt x="51" y="124"/>
                    </a:lnTo>
                    <a:lnTo>
                      <a:pt x="55" y="135"/>
                    </a:lnTo>
                    <a:lnTo>
                      <a:pt x="61" y="146"/>
                    </a:lnTo>
                    <a:lnTo>
                      <a:pt x="68" y="154"/>
                    </a:lnTo>
                    <a:lnTo>
                      <a:pt x="68" y="154"/>
                    </a:lnTo>
                    <a:lnTo>
                      <a:pt x="77" y="162"/>
                    </a:lnTo>
                    <a:lnTo>
                      <a:pt x="88" y="168"/>
                    </a:lnTo>
                    <a:lnTo>
                      <a:pt x="99" y="172"/>
                    </a:lnTo>
                    <a:lnTo>
                      <a:pt x="112" y="173"/>
                    </a:lnTo>
                    <a:lnTo>
                      <a:pt x="192" y="173"/>
                    </a:lnTo>
                    <a:lnTo>
                      <a:pt x="192" y="173"/>
                    </a:lnTo>
                    <a:lnTo>
                      <a:pt x="203" y="172"/>
                    </a:lnTo>
                    <a:lnTo>
                      <a:pt x="213" y="169"/>
                    </a:lnTo>
                    <a:lnTo>
                      <a:pt x="223" y="164"/>
                    </a:lnTo>
                    <a:lnTo>
                      <a:pt x="232" y="158"/>
                    </a:lnTo>
                    <a:lnTo>
                      <a:pt x="292" y="158"/>
                    </a:lnTo>
                    <a:lnTo>
                      <a:pt x="292" y="158"/>
                    </a:lnTo>
                    <a:lnTo>
                      <a:pt x="288" y="167"/>
                    </a:lnTo>
                    <a:lnTo>
                      <a:pt x="282" y="175"/>
                    </a:lnTo>
                    <a:lnTo>
                      <a:pt x="277" y="183"/>
                    </a:lnTo>
                    <a:lnTo>
                      <a:pt x="271" y="189"/>
                    </a:lnTo>
                    <a:lnTo>
                      <a:pt x="271" y="189"/>
                    </a:lnTo>
                    <a:lnTo>
                      <a:pt x="262" y="196"/>
                    </a:lnTo>
                    <a:lnTo>
                      <a:pt x="254" y="203"/>
                    </a:lnTo>
                    <a:lnTo>
                      <a:pt x="245" y="209"/>
                    </a:lnTo>
                    <a:lnTo>
                      <a:pt x="235" y="214"/>
                    </a:lnTo>
                    <a:lnTo>
                      <a:pt x="225" y="217"/>
                    </a:lnTo>
                    <a:lnTo>
                      <a:pt x="214" y="220"/>
                    </a:lnTo>
                    <a:lnTo>
                      <a:pt x="203" y="221"/>
                    </a:lnTo>
                    <a:lnTo>
                      <a:pt x="192" y="222"/>
                    </a:lnTo>
                    <a:lnTo>
                      <a:pt x="112" y="222"/>
                    </a:lnTo>
                    <a:lnTo>
                      <a:pt x="112" y="222"/>
                    </a:lnTo>
                    <a:lnTo>
                      <a:pt x="100" y="221"/>
                    </a:lnTo>
                    <a:lnTo>
                      <a:pt x="89" y="220"/>
                    </a:lnTo>
                    <a:lnTo>
                      <a:pt x="78" y="217"/>
                    </a:lnTo>
                    <a:lnTo>
                      <a:pt x="68" y="214"/>
                    </a:lnTo>
                    <a:lnTo>
                      <a:pt x="58" y="209"/>
                    </a:lnTo>
                    <a:lnTo>
                      <a:pt x="50" y="203"/>
                    </a:lnTo>
                    <a:lnTo>
                      <a:pt x="41" y="196"/>
                    </a:lnTo>
                    <a:lnTo>
                      <a:pt x="34" y="189"/>
                    </a:lnTo>
                    <a:lnTo>
                      <a:pt x="34" y="189"/>
                    </a:lnTo>
                    <a:lnTo>
                      <a:pt x="26" y="182"/>
                    </a:lnTo>
                    <a:lnTo>
                      <a:pt x="20" y="173"/>
                    </a:lnTo>
                    <a:lnTo>
                      <a:pt x="14" y="164"/>
                    </a:lnTo>
                    <a:lnTo>
                      <a:pt x="9" y="154"/>
                    </a:lnTo>
                    <a:lnTo>
                      <a:pt x="5" y="143"/>
                    </a:lnTo>
                    <a:lnTo>
                      <a:pt x="3" y="133"/>
                    </a:lnTo>
                    <a:lnTo>
                      <a:pt x="2" y="122"/>
                    </a:lnTo>
                    <a:lnTo>
                      <a:pt x="0" y="111"/>
                    </a:lnTo>
                    <a:lnTo>
                      <a:pt x="0" y="111"/>
                    </a:lnTo>
                    <a:lnTo>
                      <a:pt x="0" y="111"/>
                    </a:lnTo>
                    <a:lnTo>
                      <a:pt x="2" y="100"/>
                    </a:lnTo>
                    <a:lnTo>
                      <a:pt x="3" y="89"/>
                    </a:lnTo>
                    <a:lnTo>
                      <a:pt x="5" y="78"/>
                    </a:lnTo>
                    <a:lnTo>
                      <a:pt x="9" y="68"/>
                    </a:lnTo>
                    <a:lnTo>
                      <a:pt x="14" y="58"/>
                    </a:lnTo>
                    <a:lnTo>
                      <a:pt x="20" y="49"/>
                    </a:lnTo>
                    <a:lnTo>
                      <a:pt x="26" y="41"/>
                    </a:lnTo>
                    <a:lnTo>
                      <a:pt x="34" y="32"/>
                    </a:lnTo>
                    <a:lnTo>
                      <a:pt x="34" y="32"/>
                    </a:lnTo>
                    <a:lnTo>
                      <a:pt x="41" y="26"/>
                    </a:lnTo>
                    <a:lnTo>
                      <a:pt x="50" y="18"/>
                    </a:lnTo>
                    <a:lnTo>
                      <a:pt x="58" y="13"/>
                    </a:lnTo>
                    <a:lnTo>
                      <a:pt x="68" y="9"/>
                    </a:lnTo>
                    <a:lnTo>
                      <a:pt x="78" y="5"/>
                    </a:lnTo>
                    <a:lnTo>
                      <a:pt x="89" y="2"/>
                    </a:lnTo>
                    <a:lnTo>
                      <a:pt x="100" y="0"/>
                    </a:lnTo>
                    <a:lnTo>
                      <a:pt x="112" y="0"/>
                    </a:lnTo>
                    <a:lnTo>
                      <a:pt x="1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200">
                  <a:solidFill>
                    <a:srgbClr val="595959"/>
                  </a:solidFill>
                  <a:latin typeface="微软雅黑" panose="020B0503020204020204" pitchFamily="34" charset="-122"/>
                  <a:ea typeface="微软雅黑" panose="020B0503020204020204" pitchFamily="34" charset="-122"/>
                </a:endParaRPr>
              </a:p>
            </p:txBody>
          </p:sp>
          <p:sp>
            <p:nvSpPr>
              <p:cNvPr id="21" name="Freeform 20"/>
              <p:cNvSpPr>
                <a:spLocks/>
              </p:cNvSpPr>
              <p:nvPr/>
            </p:nvSpPr>
            <p:spPr bwMode="auto">
              <a:xfrm>
                <a:off x="1714480" y="4091888"/>
                <a:ext cx="230188" cy="177800"/>
              </a:xfrm>
              <a:custGeom>
                <a:avLst/>
                <a:gdLst/>
                <a:ahLst/>
                <a:cxnLst>
                  <a:cxn ang="0">
                    <a:pos x="181" y="0"/>
                  </a:cxn>
                  <a:cxn ang="0">
                    <a:pos x="192" y="0"/>
                  </a:cxn>
                  <a:cxn ang="0">
                    <a:pos x="213" y="5"/>
                  </a:cxn>
                  <a:cxn ang="0">
                    <a:pos x="234" y="13"/>
                  </a:cxn>
                  <a:cxn ang="0">
                    <a:pos x="251" y="26"/>
                  </a:cxn>
                  <a:cxn ang="0">
                    <a:pos x="258" y="32"/>
                  </a:cxn>
                  <a:cxn ang="0">
                    <a:pos x="272" y="49"/>
                  </a:cxn>
                  <a:cxn ang="0">
                    <a:pos x="283" y="68"/>
                  </a:cxn>
                  <a:cxn ang="0">
                    <a:pos x="289" y="89"/>
                  </a:cxn>
                  <a:cxn ang="0">
                    <a:pos x="292" y="111"/>
                  </a:cxn>
                  <a:cxn ang="0">
                    <a:pos x="292" y="111"/>
                  </a:cxn>
                  <a:cxn ang="0">
                    <a:pos x="289" y="133"/>
                  </a:cxn>
                  <a:cxn ang="0">
                    <a:pos x="283" y="154"/>
                  </a:cxn>
                  <a:cxn ang="0">
                    <a:pos x="272" y="173"/>
                  </a:cxn>
                  <a:cxn ang="0">
                    <a:pos x="258" y="189"/>
                  </a:cxn>
                  <a:cxn ang="0">
                    <a:pos x="251" y="196"/>
                  </a:cxn>
                  <a:cxn ang="0">
                    <a:pos x="234" y="209"/>
                  </a:cxn>
                  <a:cxn ang="0">
                    <a:pos x="213" y="217"/>
                  </a:cxn>
                  <a:cxn ang="0">
                    <a:pos x="192" y="221"/>
                  </a:cxn>
                  <a:cxn ang="0">
                    <a:pos x="100" y="222"/>
                  </a:cxn>
                  <a:cxn ang="0">
                    <a:pos x="89" y="221"/>
                  </a:cxn>
                  <a:cxn ang="0">
                    <a:pos x="67" y="217"/>
                  </a:cxn>
                  <a:cxn ang="0">
                    <a:pos x="47" y="209"/>
                  </a:cxn>
                  <a:cxn ang="0">
                    <a:pos x="30" y="196"/>
                  </a:cxn>
                  <a:cxn ang="0">
                    <a:pos x="21" y="189"/>
                  </a:cxn>
                  <a:cxn ang="0">
                    <a:pos x="9" y="175"/>
                  </a:cxn>
                  <a:cxn ang="0">
                    <a:pos x="0" y="158"/>
                  </a:cxn>
                  <a:cxn ang="0">
                    <a:pos x="61" y="158"/>
                  </a:cxn>
                  <a:cxn ang="0">
                    <a:pos x="79" y="169"/>
                  </a:cxn>
                  <a:cxn ang="0">
                    <a:pos x="100" y="173"/>
                  </a:cxn>
                  <a:cxn ang="0">
                    <a:pos x="181" y="173"/>
                  </a:cxn>
                  <a:cxn ang="0">
                    <a:pos x="204" y="168"/>
                  </a:cxn>
                  <a:cxn ang="0">
                    <a:pos x="224" y="154"/>
                  </a:cxn>
                  <a:cxn ang="0">
                    <a:pos x="231" y="146"/>
                  </a:cxn>
                  <a:cxn ang="0">
                    <a:pos x="241" y="124"/>
                  </a:cxn>
                  <a:cxn ang="0">
                    <a:pos x="242" y="111"/>
                  </a:cxn>
                  <a:cxn ang="0">
                    <a:pos x="241" y="99"/>
                  </a:cxn>
                  <a:cxn ang="0">
                    <a:pos x="231" y="77"/>
                  </a:cxn>
                  <a:cxn ang="0">
                    <a:pos x="224" y="68"/>
                  </a:cxn>
                  <a:cxn ang="0">
                    <a:pos x="204" y="54"/>
                  </a:cxn>
                  <a:cxn ang="0">
                    <a:pos x="181" y="49"/>
                  </a:cxn>
                  <a:cxn ang="0">
                    <a:pos x="100" y="49"/>
                  </a:cxn>
                  <a:cxn ang="0">
                    <a:pos x="79" y="53"/>
                  </a:cxn>
                  <a:cxn ang="0">
                    <a:pos x="61" y="63"/>
                  </a:cxn>
                  <a:cxn ang="0">
                    <a:pos x="0" y="63"/>
                  </a:cxn>
                  <a:cxn ang="0">
                    <a:pos x="9" y="47"/>
                  </a:cxn>
                  <a:cxn ang="0">
                    <a:pos x="21" y="32"/>
                  </a:cxn>
                  <a:cxn ang="0">
                    <a:pos x="30" y="26"/>
                  </a:cxn>
                  <a:cxn ang="0">
                    <a:pos x="47" y="13"/>
                  </a:cxn>
                  <a:cxn ang="0">
                    <a:pos x="67" y="5"/>
                  </a:cxn>
                  <a:cxn ang="0">
                    <a:pos x="89" y="0"/>
                  </a:cxn>
                  <a:cxn ang="0">
                    <a:pos x="100" y="0"/>
                  </a:cxn>
                </a:cxnLst>
                <a:rect l="0" t="0" r="r" b="b"/>
                <a:pathLst>
                  <a:path w="292" h="222">
                    <a:moveTo>
                      <a:pt x="100" y="0"/>
                    </a:moveTo>
                    <a:lnTo>
                      <a:pt x="181" y="0"/>
                    </a:lnTo>
                    <a:lnTo>
                      <a:pt x="181" y="0"/>
                    </a:lnTo>
                    <a:lnTo>
                      <a:pt x="192" y="0"/>
                    </a:lnTo>
                    <a:lnTo>
                      <a:pt x="203" y="2"/>
                    </a:lnTo>
                    <a:lnTo>
                      <a:pt x="213" y="5"/>
                    </a:lnTo>
                    <a:lnTo>
                      <a:pt x="224" y="9"/>
                    </a:lnTo>
                    <a:lnTo>
                      <a:pt x="234" y="13"/>
                    </a:lnTo>
                    <a:lnTo>
                      <a:pt x="242" y="18"/>
                    </a:lnTo>
                    <a:lnTo>
                      <a:pt x="251" y="26"/>
                    </a:lnTo>
                    <a:lnTo>
                      <a:pt x="258" y="32"/>
                    </a:lnTo>
                    <a:lnTo>
                      <a:pt x="258" y="32"/>
                    </a:lnTo>
                    <a:lnTo>
                      <a:pt x="266" y="41"/>
                    </a:lnTo>
                    <a:lnTo>
                      <a:pt x="272" y="49"/>
                    </a:lnTo>
                    <a:lnTo>
                      <a:pt x="278" y="58"/>
                    </a:lnTo>
                    <a:lnTo>
                      <a:pt x="283" y="68"/>
                    </a:lnTo>
                    <a:lnTo>
                      <a:pt x="287" y="78"/>
                    </a:lnTo>
                    <a:lnTo>
                      <a:pt x="289" y="89"/>
                    </a:lnTo>
                    <a:lnTo>
                      <a:pt x="291" y="100"/>
                    </a:lnTo>
                    <a:lnTo>
                      <a:pt x="292" y="111"/>
                    </a:lnTo>
                    <a:lnTo>
                      <a:pt x="292" y="111"/>
                    </a:lnTo>
                    <a:lnTo>
                      <a:pt x="292" y="111"/>
                    </a:lnTo>
                    <a:lnTo>
                      <a:pt x="291" y="122"/>
                    </a:lnTo>
                    <a:lnTo>
                      <a:pt x="289" y="133"/>
                    </a:lnTo>
                    <a:lnTo>
                      <a:pt x="287" y="143"/>
                    </a:lnTo>
                    <a:lnTo>
                      <a:pt x="283" y="154"/>
                    </a:lnTo>
                    <a:lnTo>
                      <a:pt x="278" y="164"/>
                    </a:lnTo>
                    <a:lnTo>
                      <a:pt x="272" y="173"/>
                    </a:lnTo>
                    <a:lnTo>
                      <a:pt x="266" y="182"/>
                    </a:lnTo>
                    <a:lnTo>
                      <a:pt x="258" y="189"/>
                    </a:lnTo>
                    <a:lnTo>
                      <a:pt x="258" y="189"/>
                    </a:lnTo>
                    <a:lnTo>
                      <a:pt x="251" y="196"/>
                    </a:lnTo>
                    <a:lnTo>
                      <a:pt x="242" y="203"/>
                    </a:lnTo>
                    <a:lnTo>
                      <a:pt x="234" y="209"/>
                    </a:lnTo>
                    <a:lnTo>
                      <a:pt x="224" y="214"/>
                    </a:lnTo>
                    <a:lnTo>
                      <a:pt x="213" y="217"/>
                    </a:lnTo>
                    <a:lnTo>
                      <a:pt x="203" y="220"/>
                    </a:lnTo>
                    <a:lnTo>
                      <a:pt x="192" y="221"/>
                    </a:lnTo>
                    <a:lnTo>
                      <a:pt x="181" y="222"/>
                    </a:lnTo>
                    <a:lnTo>
                      <a:pt x="100" y="222"/>
                    </a:lnTo>
                    <a:lnTo>
                      <a:pt x="100" y="222"/>
                    </a:lnTo>
                    <a:lnTo>
                      <a:pt x="89" y="221"/>
                    </a:lnTo>
                    <a:lnTo>
                      <a:pt x="78" y="220"/>
                    </a:lnTo>
                    <a:lnTo>
                      <a:pt x="67" y="217"/>
                    </a:lnTo>
                    <a:lnTo>
                      <a:pt x="57" y="214"/>
                    </a:lnTo>
                    <a:lnTo>
                      <a:pt x="47" y="209"/>
                    </a:lnTo>
                    <a:lnTo>
                      <a:pt x="38" y="203"/>
                    </a:lnTo>
                    <a:lnTo>
                      <a:pt x="30" y="196"/>
                    </a:lnTo>
                    <a:lnTo>
                      <a:pt x="21" y="189"/>
                    </a:lnTo>
                    <a:lnTo>
                      <a:pt x="21" y="189"/>
                    </a:lnTo>
                    <a:lnTo>
                      <a:pt x="15" y="183"/>
                    </a:lnTo>
                    <a:lnTo>
                      <a:pt x="9" y="175"/>
                    </a:lnTo>
                    <a:lnTo>
                      <a:pt x="4" y="167"/>
                    </a:lnTo>
                    <a:lnTo>
                      <a:pt x="0" y="158"/>
                    </a:lnTo>
                    <a:lnTo>
                      <a:pt x="61" y="158"/>
                    </a:lnTo>
                    <a:lnTo>
                      <a:pt x="61" y="158"/>
                    </a:lnTo>
                    <a:lnTo>
                      <a:pt x="69" y="164"/>
                    </a:lnTo>
                    <a:lnTo>
                      <a:pt x="79" y="169"/>
                    </a:lnTo>
                    <a:lnTo>
                      <a:pt x="89" y="172"/>
                    </a:lnTo>
                    <a:lnTo>
                      <a:pt x="100" y="173"/>
                    </a:lnTo>
                    <a:lnTo>
                      <a:pt x="181" y="173"/>
                    </a:lnTo>
                    <a:lnTo>
                      <a:pt x="181" y="173"/>
                    </a:lnTo>
                    <a:lnTo>
                      <a:pt x="193" y="172"/>
                    </a:lnTo>
                    <a:lnTo>
                      <a:pt x="204" y="168"/>
                    </a:lnTo>
                    <a:lnTo>
                      <a:pt x="215" y="162"/>
                    </a:lnTo>
                    <a:lnTo>
                      <a:pt x="224" y="154"/>
                    </a:lnTo>
                    <a:lnTo>
                      <a:pt x="224" y="154"/>
                    </a:lnTo>
                    <a:lnTo>
                      <a:pt x="231" y="146"/>
                    </a:lnTo>
                    <a:lnTo>
                      <a:pt x="237" y="135"/>
                    </a:lnTo>
                    <a:lnTo>
                      <a:pt x="241" y="124"/>
                    </a:lnTo>
                    <a:lnTo>
                      <a:pt x="242" y="111"/>
                    </a:lnTo>
                    <a:lnTo>
                      <a:pt x="242" y="111"/>
                    </a:lnTo>
                    <a:lnTo>
                      <a:pt x="242" y="111"/>
                    </a:lnTo>
                    <a:lnTo>
                      <a:pt x="241" y="99"/>
                    </a:lnTo>
                    <a:lnTo>
                      <a:pt x="237" y="86"/>
                    </a:lnTo>
                    <a:lnTo>
                      <a:pt x="231" y="77"/>
                    </a:lnTo>
                    <a:lnTo>
                      <a:pt x="224" y="68"/>
                    </a:lnTo>
                    <a:lnTo>
                      <a:pt x="224" y="68"/>
                    </a:lnTo>
                    <a:lnTo>
                      <a:pt x="215" y="60"/>
                    </a:lnTo>
                    <a:lnTo>
                      <a:pt x="204" y="54"/>
                    </a:lnTo>
                    <a:lnTo>
                      <a:pt x="193" y="51"/>
                    </a:lnTo>
                    <a:lnTo>
                      <a:pt x="181" y="49"/>
                    </a:lnTo>
                    <a:lnTo>
                      <a:pt x="100" y="49"/>
                    </a:lnTo>
                    <a:lnTo>
                      <a:pt x="100" y="49"/>
                    </a:lnTo>
                    <a:lnTo>
                      <a:pt x="89" y="51"/>
                    </a:lnTo>
                    <a:lnTo>
                      <a:pt x="79" y="53"/>
                    </a:lnTo>
                    <a:lnTo>
                      <a:pt x="69" y="58"/>
                    </a:lnTo>
                    <a:lnTo>
                      <a:pt x="61" y="63"/>
                    </a:lnTo>
                    <a:lnTo>
                      <a:pt x="0" y="63"/>
                    </a:lnTo>
                    <a:lnTo>
                      <a:pt x="0" y="63"/>
                    </a:lnTo>
                    <a:lnTo>
                      <a:pt x="4" y="56"/>
                    </a:lnTo>
                    <a:lnTo>
                      <a:pt x="9" y="47"/>
                    </a:lnTo>
                    <a:lnTo>
                      <a:pt x="15" y="39"/>
                    </a:lnTo>
                    <a:lnTo>
                      <a:pt x="21" y="32"/>
                    </a:lnTo>
                    <a:lnTo>
                      <a:pt x="21" y="32"/>
                    </a:lnTo>
                    <a:lnTo>
                      <a:pt x="30" y="26"/>
                    </a:lnTo>
                    <a:lnTo>
                      <a:pt x="38" y="18"/>
                    </a:lnTo>
                    <a:lnTo>
                      <a:pt x="47" y="13"/>
                    </a:lnTo>
                    <a:lnTo>
                      <a:pt x="57" y="9"/>
                    </a:lnTo>
                    <a:lnTo>
                      <a:pt x="67" y="5"/>
                    </a:lnTo>
                    <a:lnTo>
                      <a:pt x="78" y="2"/>
                    </a:lnTo>
                    <a:lnTo>
                      <a:pt x="89" y="0"/>
                    </a:lnTo>
                    <a:lnTo>
                      <a:pt x="100" y="0"/>
                    </a:lnTo>
                    <a:lnTo>
                      <a:pt x="10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200">
                  <a:solidFill>
                    <a:srgbClr val="595959"/>
                  </a:solidFill>
                  <a:latin typeface="微软雅黑" panose="020B0503020204020204" pitchFamily="34" charset="-122"/>
                  <a:ea typeface="微软雅黑" panose="020B0503020204020204" pitchFamily="34" charset="-122"/>
                </a:endParaRPr>
              </a:p>
            </p:txBody>
          </p:sp>
          <p:sp>
            <p:nvSpPr>
              <p:cNvPr id="22" name="Freeform 21"/>
              <p:cNvSpPr>
                <a:spLocks/>
              </p:cNvSpPr>
              <p:nvPr/>
            </p:nvSpPr>
            <p:spPr bwMode="auto">
              <a:xfrm>
                <a:off x="1601767" y="4161740"/>
                <a:ext cx="195263" cy="36513"/>
              </a:xfrm>
              <a:custGeom>
                <a:avLst/>
                <a:gdLst/>
                <a:ahLst/>
                <a:cxnLst>
                  <a:cxn ang="0">
                    <a:pos x="24" y="0"/>
                  </a:cxn>
                  <a:cxn ang="0">
                    <a:pos x="224" y="0"/>
                  </a:cxn>
                  <a:cxn ang="0">
                    <a:pos x="224" y="0"/>
                  </a:cxn>
                  <a:cxn ang="0">
                    <a:pos x="229" y="1"/>
                  </a:cxn>
                  <a:cxn ang="0">
                    <a:pos x="233" y="2"/>
                  </a:cxn>
                  <a:cxn ang="0">
                    <a:pos x="236" y="5"/>
                  </a:cxn>
                  <a:cxn ang="0">
                    <a:pos x="240" y="7"/>
                  </a:cxn>
                  <a:cxn ang="0">
                    <a:pos x="242" y="11"/>
                  </a:cxn>
                  <a:cxn ang="0">
                    <a:pos x="245" y="14"/>
                  </a:cxn>
                  <a:cxn ang="0">
                    <a:pos x="246" y="18"/>
                  </a:cxn>
                  <a:cxn ang="0">
                    <a:pos x="246" y="23"/>
                  </a:cxn>
                  <a:cxn ang="0">
                    <a:pos x="246" y="23"/>
                  </a:cxn>
                  <a:cxn ang="0">
                    <a:pos x="246" y="23"/>
                  </a:cxn>
                  <a:cxn ang="0">
                    <a:pos x="246" y="28"/>
                  </a:cxn>
                  <a:cxn ang="0">
                    <a:pos x="245" y="32"/>
                  </a:cxn>
                  <a:cxn ang="0">
                    <a:pos x="242" y="36"/>
                  </a:cxn>
                  <a:cxn ang="0">
                    <a:pos x="240" y="39"/>
                  </a:cxn>
                  <a:cxn ang="0">
                    <a:pos x="236" y="42"/>
                  </a:cxn>
                  <a:cxn ang="0">
                    <a:pos x="233" y="44"/>
                  </a:cxn>
                  <a:cxn ang="0">
                    <a:pos x="229" y="45"/>
                  </a:cxn>
                  <a:cxn ang="0">
                    <a:pos x="224" y="45"/>
                  </a:cxn>
                  <a:cxn ang="0">
                    <a:pos x="24" y="45"/>
                  </a:cxn>
                  <a:cxn ang="0">
                    <a:pos x="24" y="45"/>
                  </a:cxn>
                  <a:cxn ang="0">
                    <a:pos x="19" y="45"/>
                  </a:cxn>
                  <a:cxn ang="0">
                    <a:pos x="14" y="44"/>
                  </a:cxn>
                  <a:cxn ang="0">
                    <a:pos x="10" y="42"/>
                  </a:cxn>
                  <a:cxn ang="0">
                    <a:pos x="6" y="39"/>
                  </a:cxn>
                  <a:cxn ang="0">
                    <a:pos x="4" y="36"/>
                  </a:cxn>
                  <a:cxn ang="0">
                    <a:pos x="3" y="32"/>
                  </a:cxn>
                  <a:cxn ang="0">
                    <a:pos x="0" y="28"/>
                  </a:cxn>
                  <a:cxn ang="0">
                    <a:pos x="0" y="23"/>
                  </a:cxn>
                  <a:cxn ang="0">
                    <a:pos x="0" y="23"/>
                  </a:cxn>
                  <a:cxn ang="0">
                    <a:pos x="0" y="23"/>
                  </a:cxn>
                  <a:cxn ang="0">
                    <a:pos x="0" y="18"/>
                  </a:cxn>
                  <a:cxn ang="0">
                    <a:pos x="3" y="14"/>
                  </a:cxn>
                  <a:cxn ang="0">
                    <a:pos x="4" y="11"/>
                  </a:cxn>
                  <a:cxn ang="0">
                    <a:pos x="6" y="7"/>
                  </a:cxn>
                  <a:cxn ang="0">
                    <a:pos x="10" y="5"/>
                  </a:cxn>
                  <a:cxn ang="0">
                    <a:pos x="14" y="2"/>
                  </a:cxn>
                  <a:cxn ang="0">
                    <a:pos x="19" y="1"/>
                  </a:cxn>
                  <a:cxn ang="0">
                    <a:pos x="24" y="0"/>
                  </a:cxn>
                  <a:cxn ang="0">
                    <a:pos x="24" y="0"/>
                  </a:cxn>
                </a:cxnLst>
                <a:rect l="0" t="0" r="r" b="b"/>
                <a:pathLst>
                  <a:path w="246" h="45">
                    <a:moveTo>
                      <a:pt x="24" y="0"/>
                    </a:moveTo>
                    <a:lnTo>
                      <a:pt x="224" y="0"/>
                    </a:lnTo>
                    <a:lnTo>
                      <a:pt x="224" y="0"/>
                    </a:lnTo>
                    <a:lnTo>
                      <a:pt x="229" y="1"/>
                    </a:lnTo>
                    <a:lnTo>
                      <a:pt x="233" y="2"/>
                    </a:lnTo>
                    <a:lnTo>
                      <a:pt x="236" y="5"/>
                    </a:lnTo>
                    <a:lnTo>
                      <a:pt x="240" y="7"/>
                    </a:lnTo>
                    <a:lnTo>
                      <a:pt x="242" y="11"/>
                    </a:lnTo>
                    <a:lnTo>
                      <a:pt x="245" y="14"/>
                    </a:lnTo>
                    <a:lnTo>
                      <a:pt x="246" y="18"/>
                    </a:lnTo>
                    <a:lnTo>
                      <a:pt x="246" y="23"/>
                    </a:lnTo>
                    <a:lnTo>
                      <a:pt x="246" y="23"/>
                    </a:lnTo>
                    <a:lnTo>
                      <a:pt x="246" y="23"/>
                    </a:lnTo>
                    <a:lnTo>
                      <a:pt x="246" y="28"/>
                    </a:lnTo>
                    <a:lnTo>
                      <a:pt x="245" y="32"/>
                    </a:lnTo>
                    <a:lnTo>
                      <a:pt x="242" y="36"/>
                    </a:lnTo>
                    <a:lnTo>
                      <a:pt x="240" y="39"/>
                    </a:lnTo>
                    <a:lnTo>
                      <a:pt x="236" y="42"/>
                    </a:lnTo>
                    <a:lnTo>
                      <a:pt x="233" y="44"/>
                    </a:lnTo>
                    <a:lnTo>
                      <a:pt x="229" y="45"/>
                    </a:lnTo>
                    <a:lnTo>
                      <a:pt x="224" y="45"/>
                    </a:lnTo>
                    <a:lnTo>
                      <a:pt x="24" y="45"/>
                    </a:lnTo>
                    <a:lnTo>
                      <a:pt x="24" y="45"/>
                    </a:lnTo>
                    <a:lnTo>
                      <a:pt x="19" y="45"/>
                    </a:lnTo>
                    <a:lnTo>
                      <a:pt x="14" y="44"/>
                    </a:lnTo>
                    <a:lnTo>
                      <a:pt x="10" y="42"/>
                    </a:lnTo>
                    <a:lnTo>
                      <a:pt x="6" y="39"/>
                    </a:lnTo>
                    <a:lnTo>
                      <a:pt x="4" y="36"/>
                    </a:lnTo>
                    <a:lnTo>
                      <a:pt x="3" y="32"/>
                    </a:lnTo>
                    <a:lnTo>
                      <a:pt x="0" y="28"/>
                    </a:lnTo>
                    <a:lnTo>
                      <a:pt x="0" y="23"/>
                    </a:lnTo>
                    <a:lnTo>
                      <a:pt x="0" y="23"/>
                    </a:lnTo>
                    <a:lnTo>
                      <a:pt x="0" y="23"/>
                    </a:lnTo>
                    <a:lnTo>
                      <a:pt x="0" y="18"/>
                    </a:lnTo>
                    <a:lnTo>
                      <a:pt x="3" y="14"/>
                    </a:lnTo>
                    <a:lnTo>
                      <a:pt x="4" y="11"/>
                    </a:lnTo>
                    <a:lnTo>
                      <a:pt x="6" y="7"/>
                    </a:lnTo>
                    <a:lnTo>
                      <a:pt x="10" y="5"/>
                    </a:lnTo>
                    <a:lnTo>
                      <a:pt x="14" y="2"/>
                    </a:lnTo>
                    <a:lnTo>
                      <a:pt x="19" y="1"/>
                    </a:lnTo>
                    <a:lnTo>
                      <a:pt x="24" y="0"/>
                    </a:lnTo>
                    <a:lnTo>
                      <a:pt x="2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200">
                  <a:solidFill>
                    <a:srgbClr val="595959"/>
                  </a:solidFill>
                  <a:latin typeface="微软雅黑" panose="020B0503020204020204" pitchFamily="34" charset="-122"/>
                  <a:ea typeface="微软雅黑" panose="020B0503020204020204" pitchFamily="34" charset="-122"/>
                </a:endParaRPr>
              </a:p>
            </p:txBody>
          </p:sp>
        </p:grpSp>
        <p:sp>
          <p:nvSpPr>
            <p:cNvPr id="23" name="矩形 6"/>
            <p:cNvSpPr>
              <a:spLocks noChangeArrowheads="1"/>
            </p:cNvSpPr>
            <p:nvPr/>
          </p:nvSpPr>
          <p:spPr bwMode="auto">
            <a:xfrm>
              <a:off x="1423454" y="3199448"/>
              <a:ext cx="2870364" cy="125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lnSpc>
                  <a:spcPct val="130000"/>
                </a:lnSpc>
              </a:pPr>
              <a:r>
                <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要求每个招生小组在相关初中学校宣传中等职业技术学校</a:t>
              </a:r>
              <a:r>
                <a:rPr lang="zh-CN" altLang="en-US"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学生优惠</a:t>
              </a:r>
              <a:r>
                <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和福利时，将中职生能够享受的资助种类予以清楚地解读</a:t>
              </a:r>
            </a:p>
          </p:txBody>
        </p:sp>
        <p:sp>
          <p:nvSpPr>
            <p:cNvPr id="24" name="矩形 23"/>
            <p:cNvSpPr/>
            <p:nvPr/>
          </p:nvSpPr>
          <p:spPr>
            <a:xfrm>
              <a:off x="1949696" y="2501627"/>
              <a:ext cx="2481799" cy="48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lnSpc>
                  <a:spcPct val="130000"/>
                </a:lnSpc>
              </a:pP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招生宣讲阶段</a:t>
              </a:r>
            </a:p>
          </p:txBody>
        </p:sp>
        <p:sp>
          <p:nvSpPr>
            <p:cNvPr id="25" name="矩形 6"/>
            <p:cNvSpPr>
              <a:spLocks noChangeArrowheads="1"/>
            </p:cNvSpPr>
            <p:nvPr/>
          </p:nvSpPr>
          <p:spPr bwMode="auto">
            <a:xfrm>
              <a:off x="5039974" y="2487305"/>
              <a:ext cx="2484455" cy="15439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lnSpc>
                  <a:spcPct val="130000"/>
                </a:lnSpc>
              </a:pPr>
              <a:r>
                <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将“国家助学金申请指南”和“免学费申请指南”与录取通知书一并发给学生，要求学生按申请指南要求准备材料</a:t>
              </a:r>
            </a:p>
          </p:txBody>
        </p:sp>
        <p:sp>
          <p:nvSpPr>
            <p:cNvPr id="26" name="矩形 25"/>
            <p:cNvSpPr/>
            <p:nvPr/>
          </p:nvSpPr>
          <p:spPr>
            <a:xfrm>
              <a:off x="5369982" y="1969419"/>
              <a:ext cx="1824438" cy="532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lnSpc>
                  <a:spcPct val="130000"/>
                </a:lnSpc>
              </a:pP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录取新生时</a:t>
              </a:r>
            </a:p>
          </p:txBody>
        </p:sp>
        <p:sp>
          <p:nvSpPr>
            <p:cNvPr id="27" name="矩形 6"/>
            <p:cNvSpPr>
              <a:spLocks noChangeArrowheads="1"/>
            </p:cNvSpPr>
            <p:nvPr/>
          </p:nvSpPr>
          <p:spPr bwMode="auto">
            <a:xfrm>
              <a:off x="8251013" y="2810189"/>
              <a:ext cx="2308840" cy="1809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lnSpc>
                  <a:spcPct val="130000"/>
                </a:lnSpc>
              </a:pPr>
              <a:r>
                <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要求班主任到班级进行宣传和解读国家资助政策，指导学生如实填写申请表格，并在校园和网站公布资助热让有疑问的学生和家长随时进行咨询。</a:t>
              </a:r>
            </a:p>
          </p:txBody>
        </p:sp>
        <p:sp>
          <p:nvSpPr>
            <p:cNvPr id="28" name="矩形 27"/>
            <p:cNvSpPr/>
            <p:nvPr/>
          </p:nvSpPr>
          <p:spPr>
            <a:xfrm>
              <a:off x="8695832" y="2321384"/>
              <a:ext cx="2481799" cy="48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lnSpc>
                  <a:spcPct val="130000"/>
                </a:lnSpc>
              </a:pP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开学后</a:t>
              </a:r>
            </a:p>
          </p:txBody>
        </p:sp>
      </p:grpSp>
    </p:spTree>
    <p:extLst>
      <p:ext uri="{BB962C8B-B14F-4D97-AF65-F5344CB8AC3E}">
        <p14:creationId xmlns:p14="http://schemas.microsoft.com/office/powerpoint/2010/main" xmlns="" val="8135521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50689" y="1268760"/>
            <a:ext cx="11975528" cy="576064"/>
          </a:xfrm>
          <a:prstGeom prst="rect">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5" name="TextBox 1"/>
          <p:cNvSpPr txBox="1">
            <a:spLocks noChangeArrowheads="1"/>
          </p:cNvSpPr>
          <p:nvPr/>
        </p:nvSpPr>
        <p:spPr bwMode="auto">
          <a:xfrm>
            <a:off x="1202631" y="44624"/>
            <a:ext cx="10923586" cy="769441"/>
          </a:xfrm>
          <a:prstGeom prst="rect">
            <a:avLst/>
          </a:prstGeom>
          <a:noFill/>
          <a:ln w="9525">
            <a:noFill/>
            <a:miter lim="800000"/>
            <a:headEnd/>
            <a:tailEnd/>
          </a:ln>
        </p:spPr>
        <p:txBody>
          <a:bodyPr wrap="square">
            <a:spAutoFit/>
          </a:bodyPr>
          <a:lstStyle/>
          <a:p>
            <a:pPr lvl="0"/>
            <a:r>
              <a:rPr lang="zh-CN" altLang="en-US" sz="4400" b="1" dirty="0">
                <a:solidFill>
                  <a:srgbClr val="002060"/>
                </a:solidFill>
                <a:effectLst>
                  <a:outerShdw blurRad="38100" dist="38100" dir="2700000" algn="tl">
                    <a:srgbClr val="000000">
                      <a:alpha val="43137"/>
                    </a:srgbClr>
                  </a:outerShdw>
                </a:effectLst>
                <a:latin typeface="微软雅黑" pitchFamily="34" charset="-122"/>
                <a:ea typeface="微软雅黑" pitchFamily="34" charset="-122"/>
              </a:rPr>
              <a:t>三、学校落实：很规范</a:t>
            </a:r>
            <a:endParaRPr lang="zh-CN" altLang="zh-CN" sz="4400" b="1" dirty="0">
              <a:solidFill>
                <a:srgbClr val="00206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 name="矩形 11"/>
          <p:cNvSpPr/>
          <p:nvPr/>
        </p:nvSpPr>
        <p:spPr>
          <a:xfrm>
            <a:off x="338535" y="1260049"/>
            <a:ext cx="10369152" cy="584775"/>
          </a:xfrm>
          <a:prstGeom prst="rect">
            <a:avLst/>
          </a:prstGeom>
        </p:spPr>
        <p:txBody>
          <a:bodyPr wrap="square">
            <a:spAutoFit/>
          </a:bodyPr>
          <a:lstStyle/>
          <a:p>
            <a:pPr eaLnBrk="1" fontAlgn="auto" hangingPunct="1">
              <a:spcBef>
                <a:spcPts val="0"/>
              </a:spcBef>
              <a:spcAft>
                <a:spcPts val="0"/>
              </a:spcAft>
            </a:pPr>
            <a:r>
              <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（二）重点突出的工作宣传</a:t>
            </a:r>
            <a:endParaRPr lang="zh-CN" altLang="en-US" sz="32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endParaRPr>
          </a:p>
        </p:txBody>
      </p:sp>
      <p:sp>
        <p:nvSpPr>
          <p:cNvPr id="58" name="矩形 57"/>
          <p:cNvSpPr/>
          <p:nvPr/>
        </p:nvSpPr>
        <p:spPr>
          <a:xfrm>
            <a:off x="770583" y="6491287"/>
            <a:ext cx="10985500" cy="984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29" name="图片 28"/>
          <p:cNvPicPr/>
          <p:nvPr/>
        </p:nvPicPr>
        <p:blipFill>
          <a:blip r:embed="rId2" cstate="print">
            <a:extLst>
              <a:ext uri="{28A0092B-C50C-407E-A947-70E740481C1C}">
                <a14:useLocalDpi xmlns:a14="http://schemas.microsoft.com/office/drawing/2010/main" xmlns="" val="0"/>
              </a:ext>
            </a:extLst>
          </a:blip>
          <a:stretch>
            <a:fillRect/>
          </a:stretch>
        </p:blipFill>
        <p:spPr>
          <a:xfrm>
            <a:off x="698575" y="2996952"/>
            <a:ext cx="4752528" cy="31471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 name="图片 29"/>
          <p:cNvPicPr/>
          <p:nvPr/>
        </p:nvPicPr>
        <p:blipFill>
          <a:blip r:embed="rId2" cstate="print">
            <a:extLst>
              <a:ext uri="{28A0092B-C50C-407E-A947-70E740481C1C}">
                <a14:useLocalDpi xmlns:a14="http://schemas.microsoft.com/office/drawing/2010/main" xmlns="" val="0"/>
              </a:ext>
            </a:extLst>
          </a:blip>
          <a:stretch>
            <a:fillRect/>
          </a:stretch>
        </p:blipFill>
        <p:spPr>
          <a:xfrm>
            <a:off x="6099175" y="2996952"/>
            <a:ext cx="5109344" cy="31471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1" name="圆角矩形 30"/>
          <p:cNvSpPr/>
          <p:nvPr/>
        </p:nvSpPr>
        <p:spPr>
          <a:xfrm>
            <a:off x="3205771" y="2088168"/>
            <a:ext cx="5643063" cy="597325"/>
          </a:xfrm>
          <a:prstGeom prst="roundRect">
            <a:avLst>
              <a:gd name="adj" fmla="val 9584"/>
            </a:avLst>
          </a:prstGeom>
          <a:solidFill>
            <a:srgbClr val="7030A0"/>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2800" b="1" kern="0" dirty="0">
                <a:solidFill>
                  <a:schemeClr val="bg1"/>
                </a:solidFill>
                <a:effectLst>
                  <a:outerShdw blurRad="38100" dist="38100" dir="2700000" algn="tl">
                    <a:srgbClr val="000000">
                      <a:alpha val="43137"/>
                    </a:srgbClr>
                  </a:outerShdw>
                </a:effectLst>
                <a:latin typeface="Calibri"/>
                <a:ea typeface="微软雅黑"/>
              </a:rPr>
              <a:t>班主任资助工作专题培训会</a:t>
            </a:r>
          </a:p>
        </p:txBody>
      </p:sp>
    </p:spTree>
    <p:extLst>
      <p:ext uri="{BB962C8B-B14F-4D97-AF65-F5344CB8AC3E}">
        <p14:creationId xmlns:p14="http://schemas.microsoft.com/office/powerpoint/2010/main" xmlns="" val="218318823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左右箭头标注 3"/>
          <p:cNvSpPr/>
          <p:nvPr/>
        </p:nvSpPr>
        <p:spPr>
          <a:xfrm>
            <a:off x="4226967" y="2299519"/>
            <a:ext cx="3744416" cy="3226424"/>
          </a:xfrm>
          <a:prstGeom prst="leftRightArrowCallout">
            <a:avLst>
              <a:gd name="adj1" fmla="val 27348"/>
              <a:gd name="adj2" fmla="val 25000"/>
              <a:gd name="adj3" fmla="val 25000"/>
              <a:gd name="adj4" fmla="val 33369"/>
            </a:avLst>
          </a:prstGeom>
          <a:solidFill>
            <a:schemeClr val="accent5">
              <a:lumMod val="75000"/>
            </a:schemeClr>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2800" b="1" kern="0" dirty="0">
                <a:solidFill>
                  <a:schemeClr val="bg1"/>
                </a:solidFill>
                <a:effectLst>
                  <a:outerShdw blurRad="38100" dist="38100" dir="2700000" algn="tl">
                    <a:srgbClr val="000000">
                      <a:alpha val="43137"/>
                    </a:srgbClr>
                  </a:outerShdw>
                </a:effectLst>
                <a:latin typeface="Calibri"/>
                <a:ea typeface="微软雅黑"/>
              </a:rPr>
              <a:t>明确资助</a:t>
            </a:r>
            <a:r>
              <a:rPr lang="zh-CN" altLang="en-US" sz="2800" b="1" kern="0" dirty="0" smtClean="0">
                <a:solidFill>
                  <a:schemeClr val="bg1"/>
                </a:solidFill>
                <a:effectLst>
                  <a:outerShdw blurRad="38100" dist="38100" dir="2700000" algn="tl">
                    <a:srgbClr val="000000">
                      <a:alpha val="43137"/>
                    </a:srgbClr>
                  </a:outerShdw>
                </a:effectLst>
                <a:latin typeface="Calibri"/>
                <a:ea typeface="微软雅黑"/>
              </a:rPr>
              <a:t>申请与</a:t>
            </a:r>
            <a:endParaRPr lang="en-US" altLang="zh-CN" sz="2800" b="1" kern="0" dirty="0" smtClean="0">
              <a:solidFill>
                <a:schemeClr val="bg1"/>
              </a:solidFill>
              <a:effectLst>
                <a:outerShdw blurRad="38100" dist="38100" dir="2700000" algn="tl">
                  <a:srgbClr val="000000">
                    <a:alpha val="43137"/>
                  </a:srgbClr>
                </a:outerShdw>
              </a:effectLst>
              <a:latin typeface="Calibri"/>
              <a:ea typeface="微软雅黑"/>
            </a:endParaRPr>
          </a:p>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2800" b="1" kern="0" dirty="0" smtClean="0">
                <a:solidFill>
                  <a:schemeClr val="bg1"/>
                </a:solidFill>
                <a:effectLst>
                  <a:outerShdw blurRad="38100" dist="38100" dir="2700000" algn="tl">
                    <a:srgbClr val="000000">
                      <a:alpha val="43137"/>
                    </a:srgbClr>
                  </a:outerShdw>
                </a:effectLst>
                <a:latin typeface="Calibri"/>
                <a:ea typeface="微软雅黑"/>
              </a:rPr>
              <a:t>申报</a:t>
            </a:r>
            <a:r>
              <a:rPr lang="zh-CN" altLang="en-US" sz="2800" b="1" kern="0" dirty="0">
                <a:solidFill>
                  <a:schemeClr val="bg1"/>
                </a:solidFill>
                <a:effectLst>
                  <a:outerShdw blurRad="38100" dist="38100" dir="2700000" algn="tl">
                    <a:srgbClr val="000000">
                      <a:alpha val="43137"/>
                    </a:srgbClr>
                  </a:outerShdw>
                </a:effectLst>
                <a:latin typeface="Calibri"/>
                <a:ea typeface="微软雅黑"/>
              </a:rPr>
              <a:t>流程</a:t>
            </a:r>
          </a:p>
        </p:txBody>
      </p:sp>
      <p:sp>
        <p:nvSpPr>
          <p:cNvPr id="10" name="矩形 9"/>
          <p:cNvSpPr/>
          <p:nvPr/>
        </p:nvSpPr>
        <p:spPr>
          <a:xfrm>
            <a:off x="150689" y="1268760"/>
            <a:ext cx="11975528" cy="576064"/>
          </a:xfrm>
          <a:prstGeom prst="rect">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5" name="TextBox 1"/>
          <p:cNvSpPr txBox="1">
            <a:spLocks noChangeArrowheads="1"/>
          </p:cNvSpPr>
          <p:nvPr/>
        </p:nvSpPr>
        <p:spPr bwMode="auto">
          <a:xfrm>
            <a:off x="1202631" y="44624"/>
            <a:ext cx="10923586" cy="769441"/>
          </a:xfrm>
          <a:prstGeom prst="rect">
            <a:avLst/>
          </a:prstGeom>
          <a:noFill/>
          <a:ln w="9525">
            <a:noFill/>
            <a:miter lim="800000"/>
            <a:headEnd/>
            <a:tailEnd/>
          </a:ln>
        </p:spPr>
        <p:txBody>
          <a:bodyPr wrap="square">
            <a:spAutoFit/>
          </a:bodyPr>
          <a:lstStyle/>
          <a:p>
            <a:pPr lvl="0"/>
            <a:r>
              <a:rPr lang="zh-CN" altLang="en-US" sz="4400" b="1" dirty="0">
                <a:solidFill>
                  <a:srgbClr val="002060"/>
                </a:solidFill>
                <a:effectLst>
                  <a:outerShdw blurRad="38100" dist="38100" dir="2700000" algn="tl">
                    <a:srgbClr val="000000">
                      <a:alpha val="43137"/>
                    </a:srgbClr>
                  </a:outerShdw>
                </a:effectLst>
                <a:latin typeface="微软雅黑" pitchFamily="34" charset="-122"/>
                <a:ea typeface="微软雅黑" pitchFamily="34" charset="-122"/>
              </a:rPr>
              <a:t>三、学校落实：</a:t>
            </a:r>
            <a:r>
              <a:rPr lang="zh-CN" altLang="en-US"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很规范</a:t>
            </a:r>
            <a:endParaRPr lang="zh-CN" altLang="zh-CN"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 name="矩形 11"/>
          <p:cNvSpPr/>
          <p:nvPr/>
        </p:nvSpPr>
        <p:spPr>
          <a:xfrm>
            <a:off x="338535" y="1260049"/>
            <a:ext cx="10369152" cy="584775"/>
          </a:xfrm>
          <a:prstGeom prst="rect">
            <a:avLst/>
          </a:prstGeom>
        </p:spPr>
        <p:txBody>
          <a:bodyPr wrap="square">
            <a:spAutoFit/>
          </a:bodyPr>
          <a:lstStyle/>
          <a:p>
            <a:pPr eaLnBrk="1" fontAlgn="auto" hangingPunct="1">
              <a:spcBef>
                <a:spcPts val="0"/>
              </a:spcBef>
              <a:spcAft>
                <a:spcPts val="0"/>
              </a:spcAft>
            </a:pPr>
            <a:r>
              <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（三）组织严密的申报流程</a:t>
            </a:r>
            <a:endParaRPr lang="zh-CN" altLang="en-US" sz="32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endParaRPr>
          </a:p>
        </p:txBody>
      </p:sp>
      <p:sp>
        <p:nvSpPr>
          <p:cNvPr id="58" name="矩形 57"/>
          <p:cNvSpPr/>
          <p:nvPr/>
        </p:nvSpPr>
        <p:spPr>
          <a:xfrm>
            <a:off x="770583" y="6491287"/>
            <a:ext cx="10985500" cy="984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29" name="图片 28"/>
          <p:cNvPicPr/>
          <p:nvPr/>
        </p:nvPicPr>
        <p:blipFill>
          <a:blip r:embed="rId2" cstate="print">
            <a:extLst>
              <a:ext uri="{28A0092B-C50C-407E-A947-70E740481C1C}">
                <a14:useLocalDpi xmlns:a14="http://schemas.microsoft.com/office/drawing/2010/main" xmlns="" val="0"/>
              </a:ext>
            </a:extLst>
          </a:blip>
          <a:stretch>
            <a:fillRect/>
          </a:stretch>
        </p:blipFill>
        <p:spPr>
          <a:xfrm>
            <a:off x="338535" y="2017303"/>
            <a:ext cx="3888432" cy="4301505"/>
          </a:xfrm>
          <a:prstGeom prst="rect">
            <a:avLst/>
          </a:prstGeom>
          <a:ln>
            <a:noFill/>
          </a:ln>
          <a:effectLst>
            <a:outerShdw blurRad="292100" dist="139700" dir="2700000" algn="tl" rotWithShape="0">
              <a:srgbClr val="333333">
                <a:alpha val="65000"/>
              </a:srgbClr>
            </a:outerShdw>
          </a:effectLst>
        </p:spPr>
      </p:pic>
      <p:pic>
        <p:nvPicPr>
          <p:cNvPr id="30" name="图片 29"/>
          <p:cNvPicPr/>
          <p:nvPr/>
        </p:nvPicPr>
        <p:blipFill>
          <a:blip r:embed="rId3" cstate="print">
            <a:extLst>
              <a:ext uri="{28A0092B-C50C-407E-A947-70E740481C1C}">
                <a14:useLocalDpi xmlns:a14="http://schemas.microsoft.com/office/drawing/2010/main" xmlns="" val="0"/>
              </a:ext>
            </a:extLst>
          </a:blip>
          <a:stretch>
            <a:fillRect/>
          </a:stretch>
        </p:blipFill>
        <p:spPr>
          <a:xfrm>
            <a:off x="7987456" y="2017303"/>
            <a:ext cx="3854357" cy="43015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84984608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50689" y="1268760"/>
            <a:ext cx="11975528" cy="576064"/>
          </a:xfrm>
          <a:prstGeom prst="rect">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5" name="TextBox 1"/>
          <p:cNvSpPr txBox="1">
            <a:spLocks noChangeArrowheads="1"/>
          </p:cNvSpPr>
          <p:nvPr/>
        </p:nvSpPr>
        <p:spPr bwMode="auto">
          <a:xfrm>
            <a:off x="1202631" y="44624"/>
            <a:ext cx="10923586" cy="769441"/>
          </a:xfrm>
          <a:prstGeom prst="rect">
            <a:avLst/>
          </a:prstGeom>
          <a:noFill/>
          <a:ln w="9525">
            <a:noFill/>
            <a:miter lim="800000"/>
            <a:headEnd/>
            <a:tailEnd/>
          </a:ln>
        </p:spPr>
        <p:txBody>
          <a:bodyPr wrap="square">
            <a:spAutoFit/>
          </a:bodyPr>
          <a:lstStyle/>
          <a:p>
            <a:pPr lvl="0"/>
            <a:r>
              <a:rPr lang="zh-CN" altLang="en-US" sz="4400" b="1" dirty="0">
                <a:solidFill>
                  <a:srgbClr val="002060"/>
                </a:solidFill>
                <a:effectLst>
                  <a:outerShdw blurRad="38100" dist="38100" dir="2700000" algn="tl">
                    <a:srgbClr val="000000">
                      <a:alpha val="43137"/>
                    </a:srgbClr>
                  </a:outerShdw>
                </a:effectLst>
                <a:latin typeface="微软雅黑" pitchFamily="34" charset="-122"/>
                <a:ea typeface="微软雅黑" pitchFamily="34" charset="-122"/>
              </a:rPr>
              <a:t>三、学校落实：</a:t>
            </a:r>
            <a:r>
              <a:rPr lang="zh-CN" altLang="en-US"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很规范</a:t>
            </a:r>
            <a:endParaRPr lang="zh-CN" altLang="zh-CN"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 name="矩形 11"/>
          <p:cNvSpPr/>
          <p:nvPr/>
        </p:nvSpPr>
        <p:spPr>
          <a:xfrm>
            <a:off x="338535" y="1260049"/>
            <a:ext cx="10369152" cy="584775"/>
          </a:xfrm>
          <a:prstGeom prst="rect">
            <a:avLst/>
          </a:prstGeom>
        </p:spPr>
        <p:txBody>
          <a:bodyPr wrap="square">
            <a:spAutoFit/>
          </a:bodyPr>
          <a:lstStyle/>
          <a:p>
            <a:pPr eaLnBrk="1" fontAlgn="auto" hangingPunct="1">
              <a:spcBef>
                <a:spcPts val="0"/>
              </a:spcBef>
              <a:spcAft>
                <a:spcPts val="0"/>
              </a:spcAft>
            </a:pPr>
            <a:r>
              <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（三）组织严密的申报流程</a:t>
            </a:r>
            <a:endParaRPr lang="zh-CN" altLang="en-US" sz="32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endParaRPr>
          </a:p>
        </p:txBody>
      </p:sp>
      <p:sp>
        <p:nvSpPr>
          <p:cNvPr id="58" name="矩形 57"/>
          <p:cNvSpPr/>
          <p:nvPr/>
        </p:nvSpPr>
        <p:spPr>
          <a:xfrm>
            <a:off x="770583" y="6491287"/>
            <a:ext cx="10985500" cy="984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9" name="图片 8"/>
          <p:cNvPicPr/>
          <p:nvPr/>
        </p:nvPicPr>
        <p:blipFill>
          <a:blip r:embed="rId2" cstate="print">
            <a:extLst>
              <a:ext uri="{28A0092B-C50C-407E-A947-70E740481C1C}">
                <a14:useLocalDpi xmlns:a14="http://schemas.microsoft.com/office/drawing/2010/main" xmlns="" val="0"/>
              </a:ext>
            </a:extLst>
          </a:blip>
          <a:stretch>
            <a:fillRect/>
          </a:stretch>
        </p:blipFill>
        <p:spPr>
          <a:xfrm>
            <a:off x="873147" y="2163738"/>
            <a:ext cx="5300479" cy="39735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圆角矩形 10"/>
          <p:cNvSpPr/>
          <p:nvPr/>
        </p:nvSpPr>
        <p:spPr>
          <a:xfrm>
            <a:off x="7683351" y="2325923"/>
            <a:ext cx="2607468" cy="1371604"/>
          </a:xfrm>
          <a:prstGeom prst="roundRect">
            <a:avLst>
              <a:gd name="adj" fmla="val 9584"/>
            </a:avLst>
          </a:prstGeom>
          <a:solidFill>
            <a:srgbClr val="7030A0"/>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2800" b="1" kern="0" dirty="0">
                <a:solidFill>
                  <a:schemeClr val="bg1"/>
                </a:solidFill>
                <a:effectLst>
                  <a:outerShdw blurRad="38100" dist="38100" dir="2700000" algn="tl">
                    <a:srgbClr val="000000">
                      <a:alpha val="43137"/>
                    </a:srgbClr>
                  </a:outerShdw>
                </a:effectLst>
                <a:latin typeface="Calibri"/>
                <a:ea typeface="微软雅黑"/>
              </a:rPr>
              <a:t>严格学生资助公示制度</a:t>
            </a:r>
          </a:p>
        </p:txBody>
      </p:sp>
      <p:sp>
        <p:nvSpPr>
          <p:cNvPr id="2" name="矩形 1"/>
          <p:cNvSpPr/>
          <p:nvPr/>
        </p:nvSpPr>
        <p:spPr>
          <a:xfrm>
            <a:off x="6603231" y="3874521"/>
            <a:ext cx="4968552" cy="1569660"/>
          </a:xfrm>
          <a:prstGeom prst="rect">
            <a:avLst/>
          </a:prstGeom>
        </p:spPr>
        <p:txBody>
          <a:bodyPr wrap="square">
            <a:spAutoFit/>
          </a:bodyPr>
          <a:lstStyle/>
          <a:p>
            <a:pPr algn="just"/>
            <a:r>
              <a:rPr lang="zh-CN" altLang="zh-CN" sz="2400" b="1" dirty="0">
                <a:latin typeface="微软雅黑" pitchFamily="34" charset="-122"/>
                <a:ea typeface="微软雅黑" pitchFamily="34" charset="-122"/>
              </a:rPr>
              <a:t>免学费和助学金受助名单在校内进行不少于</a:t>
            </a:r>
            <a:r>
              <a:rPr lang="en-US" altLang="zh-CN" sz="2400" b="1" dirty="0">
                <a:latin typeface="微软雅黑" pitchFamily="34" charset="-122"/>
                <a:ea typeface="微软雅黑" pitchFamily="34" charset="-122"/>
              </a:rPr>
              <a:t>7</a:t>
            </a:r>
            <a:r>
              <a:rPr lang="zh-CN" altLang="zh-CN" sz="2400" b="1" dirty="0">
                <a:latin typeface="微软雅黑" pitchFamily="34" charset="-122"/>
                <a:ea typeface="微软雅黑" pitchFamily="34" charset="-122"/>
              </a:rPr>
              <a:t>个工作日的公示，确保我校学生资助工作</a:t>
            </a:r>
            <a:r>
              <a:rPr lang="zh-CN" altLang="zh-CN" sz="2400" b="1" dirty="0" smtClean="0">
                <a:latin typeface="微软雅黑" pitchFamily="34" charset="-122"/>
                <a:ea typeface="微软雅黑" pitchFamily="34" charset="-122"/>
              </a:rPr>
              <a:t>公开</a:t>
            </a:r>
            <a:r>
              <a:rPr lang="zh-CN" altLang="en-US" sz="2400" b="1" dirty="0" smtClean="0">
                <a:latin typeface="微软雅黑" pitchFamily="34" charset="-122"/>
                <a:ea typeface="微软雅黑" pitchFamily="34" charset="-122"/>
              </a:rPr>
              <a:t>、</a:t>
            </a:r>
            <a:r>
              <a:rPr lang="zh-CN" altLang="zh-CN" sz="2400" b="1" dirty="0" smtClean="0">
                <a:latin typeface="微软雅黑" pitchFamily="34" charset="-122"/>
                <a:ea typeface="微软雅黑" pitchFamily="34" charset="-122"/>
              </a:rPr>
              <a:t>公平</a:t>
            </a:r>
            <a:r>
              <a:rPr lang="zh-CN" altLang="zh-CN" sz="2400" b="1" dirty="0">
                <a:latin typeface="微软雅黑" pitchFamily="34" charset="-122"/>
                <a:ea typeface="微软雅黑" pitchFamily="34" charset="-122"/>
              </a:rPr>
              <a:t>、</a:t>
            </a:r>
            <a:r>
              <a:rPr lang="zh-CN" altLang="zh-CN" sz="2400" b="1" dirty="0" smtClean="0">
                <a:latin typeface="微软雅黑" pitchFamily="34" charset="-122"/>
                <a:ea typeface="微软雅黑" pitchFamily="34" charset="-122"/>
              </a:rPr>
              <a:t>公正</a:t>
            </a:r>
            <a:r>
              <a:rPr lang="zh-CN" altLang="en-US" sz="2400" b="1" dirty="0">
                <a:latin typeface="微软雅黑" pitchFamily="34" charset="-122"/>
                <a:ea typeface="微软雅黑" pitchFamily="34" charset="-122"/>
              </a:rPr>
              <a:t>地</a:t>
            </a:r>
            <a:r>
              <a:rPr lang="zh-CN" altLang="zh-CN" sz="2400" b="1" dirty="0" smtClean="0">
                <a:latin typeface="微软雅黑" pitchFamily="34" charset="-122"/>
                <a:ea typeface="微软雅黑" pitchFamily="34" charset="-122"/>
              </a:rPr>
              <a:t>进行</a:t>
            </a:r>
            <a:r>
              <a:rPr lang="zh-CN" altLang="zh-CN" sz="2400" b="1" dirty="0">
                <a:latin typeface="微软雅黑" pitchFamily="34" charset="-122"/>
                <a:ea typeface="微软雅黑" pitchFamily="34" charset="-122"/>
              </a:rPr>
              <a:t>。</a:t>
            </a:r>
            <a:endParaRPr lang="zh-CN" altLang="en-US" sz="2400" b="1" dirty="0">
              <a:latin typeface="微软雅黑" pitchFamily="34" charset="-122"/>
              <a:ea typeface="微软雅黑" pitchFamily="34" charset="-122"/>
            </a:endParaRPr>
          </a:p>
        </p:txBody>
      </p:sp>
    </p:spTree>
    <p:extLst>
      <p:ext uri="{BB962C8B-B14F-4D97-AF65-F5344CB8AC3E}">
        <p14:creationId xmlns:p14="http://schemas.microsoft.com/office/powerpoint/2010/main" xmlns="" val="417652051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50689" y="1268760"/>
            <a:ext cx="11975528" cy="576064"/>
          </a:xfrm>
          <a:prstGeom prst="rect">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5" name="TextBox 1"/>
          <p:cNvSpPr txBox="1">
            <a:spLocks noChangeArrowheads="1"/>
          </p:cNvSpPr>
          <p:nvPr/>
        </p:nvSpPr>
        <p:spPr bwMode="auto">
          <a:xfrm>
            <a:off x="1202631" y="44624"/>
            <a:ext cx="10923586" cy="769441"/>
          </a:xfrm>
          <a:prstGeom prst="rect">
            <a:avLst/>
          </a:prstGeom>
          <a:noFill/>
          <a:ln w="9525">
            <a:noFill/>
            <a:miter lim="800000"/>
            <a:headEnd/>
            <a:tailEnd/>
          </a:ln>
        </p:spPr>
        <p:txBody>
          <a:bodyPr wrap="square">
            <a:spAutoFit/>
          </a:bodyPr>
          <a:lstStyle/>
          <a:p>
            <a:pPr lvl="0"/>
            <a:r>
              <a:rPr lang="zh-CN" altLang="en-US" sz="4400" b="1" dirty="0">
                <a:solidFill>
                  <a:srgbClr val="002060"/>
                </a:solidFill>
                <a:effectLst>
                  <a:outerShdw blurRad="38100" dist="38100" dir="2700000" algn="tl">
                    <a:srgbClr val="000000">
                      <a:alpha val="43137"/>
                    </a:srgbClr>
                  </a:outerShdw>
                </a:effectLst>
                <a:latin typeface="微软雅黑" pitchFamily="34" charset="-122"/>
                <a:ea typeface="微软雅黑" pitchFamily="34" charset="-122"/>
              </a:rPr>
              <a:t>三、学校落实：</a:t>
            </a:r>
            <a:r>
              <a:rPr lang="zh-CN" altLang="en-US"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很规范</a:t>
            </a:r>
            <a:endParaRPr lang="zh-CN" altLang="zh-CN"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 name="矩形 11"/>
          <p:cNvSpPr/>
          <p:nvPr/>
        </p:nvSpPr>
        <p:spPr>
          <a:xfrm>
            <a:off x="338535" y="1260049"/>
            <a:ext cx="10369152" cy="584775"/>
          </a:xfrm>
          <a:prstGeom prst="rect">
            <a:avLst/>
          </a:prstGeom>
        </p:spPr>
        <p:txBody>
          <a:bodyPr wrap="square">
            <a:spAutoFit/>
          </a:bodyPr>
          <a:lstStyle/>
          <a:p>
            <a:pPr eaLnBrk="1" fontAlgn="auto" hangingPunct="1">
              <a:spcBef>
                <a:spcPts val="0"/>
              </a:spcBef>
              <a:spcAft>
                <a:spcPts val="0"/>
              </a:spcAft>
            </a:pPr>
            <a:r>
              <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（四）常态完善的资助档案</a:t>
            </a:r>
            <a:endParaRPr lang="zh-CN" altLang="en-US" sz="32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endParaRPr>
          </a:p>
        </p:txBody>
      </p:sp>
      <p:sp>
        <p:nvSpPr>
          <p:cNvPr id="58" name="矩形 57"/>
          <p:cNvSpPr/>
          <p:nvPr/>
        </p:nvSpPr>
        <p:spPr>
          <a:xfrm>
            <a:off x="770583" y="6491287"/>
            <a:ext cx="10985500" cy="984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1" name="圆角矩形 10"/>
          <p:cNvSpPr/>
          <p:nvPr/>
        </p:nvSpPr>
        <p:spPr>
          <a:xfrm>
            <a:off x="1200994" y="2211983"/>
            <a:ext cx="2607468" cy="671029"/>
          </a:xfrm>
          <a:prstGeom prst="roundRect">
            <a:avLst>
              <a:gd name="adj" fmla="val 9584"/>
            </a:avLst>
          </a:prstGeom>
          <a:solidFill>
            <a:srgbClr val="7030A0"/>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2800" b="1" kern="0" dirty="0">
                <a:solidFill>
                  <a:schemeClr val="bg1"/>
                </a:solidFill>
                <a:effectLst>
                  <a:outerShdw blurRad="38100" dist="38100" dir="2700000" algn="tl">
                    <a:srgbClr val="000000">
                      <a:alpha val="43137"/>
                    </a:srgbClr>
                  </a:outerShdw>
                </a:effectLst>
                <a:latin typeface="Calibri"/>
                <a:ea typeface="微软雅黑"/>
              </a:rPr>
              <a:t>学生资助档案</a:t>
            </a:r>
          </a:p>
        </p:txBody>
      </p:sp>
      <p:pic>
        <p:nvPicPr>
          <p:cNvPr id="13" name="图片 12"/>
          <p:cNvPicPr/>
          <p:nvPr/>
        </p:nvPicPr>
        <p:blipFill>
          <a:blip r:embed="rId2" cstate="print">
            <a:extLst>
              <a:ext uri="{28A0092B-C50C-407E-A947-70E740481C1C}">
                <a14:useLocalDpi xmlns:a14="http://schemas.microsoft.com/office/drawing/2010/main" xmlns="" val="0"/>
              </a:ext>
            </a:extLst>
          </a:blip>
          <a:stretch>
            <a:fillRect/>
          </a:stretch>
        </p:blipFill>
        <p:spPr>
          <a:xfrm>
            <a:off x="266528" y="3250171"/>
            <a:ext cx="4032448" cy="2758974"/>
          </a:xfrm>
          <a:prstGeom prst="rect">
            <a:avLst/>
          </a:prstGeom>
          <a:ln>
            <a:noFill/>
          </a:ln>
          <a:effectLst>
            <a:softEdge rad="112500"/>
          </a:effectLst>
        </p:spPr>
      </p:pic>
      <p:pic>
        <p:nvPicPr>
          <p:cNvPr id="14" name="图片 13"/>
          <p:cNvPicPr/>
          <p:nvPr/>
        </p:nvPicPr>
        <p:blipFill>
          <a:blip r:embed="rId3" cstate="print">
            <a:extLst>
              <a:ext uri="{28A0092B-C50C-407E-A947-70E740481C1C}">
                <a14:useLocalDpi xmlns:a14="http://schemas.microsoft.com/office/drawing/2010/main" xmlns="" val="0"/>
              </a:ext>
            </a:extLst>
          </a:blip>
          <a:stretch>
            <a:fillRect/>
          </a:stretch>
        </p:blipFill>
        <p:spPr>
          <a:xfrm>
            <a:off x="4067431" y="1771587"/>
            <a:ext cx="4391804" cy="2957168"/>
          </a:xfrm>
          <a:prstGeom prst="rect">
            <a:avLst/>
          </a:prstGeom>
          <a:ln>
            <a:noFill/>
          </a:ln>
          <a:effectLst>
            <a:softEdge rad="112500"/>
          </a:effectLst>
        </p:spPr>
      </p:pic>
      <p:pic>
        <p:nvPicPr>
          <p:cNvPr id="16" name="图片 15" descr="1498068579_IMG_9953"/>
          <p:cNvPicPr/>
          <p:nvPr/>
        </p:nvPicPr>
        <p:blipFill>
          <a:blip r:embed="rId4" cstate="print"/>
          <a:srcRect/>
          <a:stretch>
            <a:fillRect/>
          </a:stretch>
        </p:blipFill>
        <p:spPr>
          <a:xfrm>
            <a:off x="7611343" y="3124084"/>
            <a:ext cx="4144740" cy="3283980"/>
          </a:xfrm>
          <a:prstGeom prst="rect">
            <a:avLst/>
          </a:prstGeom>
          <a:ln>
            <a:noFill/>
          </a:ln>
          <a:effectLst>
            <a:softEdge rad="112500"/>
          </a:effectLst>
        </p:spPr>
      </p:pic>
    </p:spTree>
    <p:extLst>
      <p:ext uri="{BB962C8B-B14F-4D97-AF65-F5344CB8AC3E}">
        <p14:creationId xmlns:p14="http://schemas.microsoft.com/office/powerpoint/2010/main" xmlns="" val="182036724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50689" y="1268760"/>
            <a:ext cx="11975528" cy="576064"/>
          </a:xfrm>
          <a:prstGeom prst="rect">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5" name="TextBox 1"/>
          <p:cNvSpPr txBox="1">
            <a:spLocks noChangeArrowheads="1"/>
          </p:cNvSpPr>
          <p:nvPr/>
        </p:nvSpPr>
        <p:spPr bwMode="auto">
          <a:xfrm>
            <a:off x="1202631" y="44624"/>
            <a:ext cx="10923586" cy="769441"/>
          </a:xfrm>
          <a:prstGeom prst="rect">
            <a:avLst/>
          </a:prstGeom>
          <a:noFill/>
          <a:ln w="9525">
            <a:noFill/>
            <a:miter lim="800000"/>
            <a:headEnd/>
            <a:tailEnd/>
          </a:ln>
        </p:spPr>
        <p:txBody>
          <a:bodyPr wrap="square">
            <a:spAutoFit/>
          </a:bodyPr>
          <a:lstStyle/>
          <a:p>
            <a:pPr lvl="0"/>
            <a:r>
              <a:rPr lang="zh-CN" altLang="en-US" sz="4400" b="1" dirty="0">
                <a:solidFill>
                  <a:srgbClr val="002060"/>
                </a:solidFill>
                <a:effectLst>
                  <a:outerShdw blurRad="38100" dist="38100" dir="2700000" algn="tl">
                    <a:srgbClr val="000000">
                      <a:alpha val="43137"/>
                    </a:srgbClr>
                  </a:outerShdw>
                </a:effectLst>
                <a:latin typeface="微软雅黑" pitchFamily="34" charset="-122"/>
                <a:ea typeface="微软雅黑" pitchFamily="34" charset="-122"/>
              </a:rPr>
              <a:t>三、学校落实：</a:t>
            </a:r>
            <a:r>
              <a:rPr lang="zh-CN" altLang="en-US"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很规范</a:t>
            </a:r>
            <a:endParaRPr lang="zh-CN" altLang="zh-CN"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 name="矩形 11"/>
          <p:cNvSpPr/>
          <p:nvPr/>
        </p:nvSpPr>
        <p:spPr>
          <a:xfrm>
            <a:off x="338535" y="1260049"/>
            <a:ext cx="10369152" cy="584775"/>
          </a:xfrm>
          <a:prstGeom prst="rect">
            <a:avLst/>
          </a:prstGeom>
        </p:spPr>
        <p:txBody>
          <a:bodyPr wrap="square">
            <a:spAutoFit/>
          </a:bodyPr>
          <a:lstStyle/>
          <a:p>
            <a:pPr eaLnBrk="1" fontAlgn="auto" hangingPunct="1">
              <a:spcBef>
                <a:spcPts val="0"/>
              </a:spcBef>
              <a:spcAft>
                <a:spcPts val="0"/>
              </a:spcAft>
            </a:pPr>
            <a:r>
              <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（五）精准科学的系统运用</a:t>
            </a:r>
            <a:endParaRPr lang="zh-CN" altLang="en-US" sz="32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endParaRPr>
          </a:p>
        </p:txBody>
      </p:sp>
      <p:sp>
        <p:nvSpPr>
          <p:cNvPr id="58" name="矩形 57"/>
          <p:cNvSpPr/>
          <p:nvPr/>
        </p:nvSpPr>
        <p:spPr>
          <a:xfrm>
            <a:off x="770583" y="6491287"/>
            <a:ext cx="10985500" cy="984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1" name="圆角矩形 10"/>
          <p:cNvSpPr/>
          <p:nvPr/>
        </p:nvSpPr>
        <p:spPr>
          <a:xfrm>
            <a:off x="1562671" y="2290808"/>
            <a:ext cx="3247950" cy="671029"/>
          </a:xfrm>
          <a:prstGeom prst="roundRect">
            <a:avLst>
              <a:gd name="adj" fmla="val 9584"/>
            </a:avLst>
          </a:prstGeom>
          <a:solidFill>
            <a:schemeClr val="accent5">
              <a:lumMod val="75000"/>
            </a:schemeClr>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800" b="1" kern="0" dirty="0">
                <a:solidFill>
                  <a:schemeClr val="bg1"/>
                </a:solidFill>
                <a:effectLst>
                  <a:outerShdw blurRad="38100" dist="38100" dir="2700000" algn="tl">
                    <a:srgbClr val="000000">
                      <a:alpha val="43137"/>
                    </a:srgbClr>
                  </a:outerShdw>
                </a:effectLst>
                <a:latin typeface="Calibri"/>
                <a:ea typeface="微软雅黑"/>
              </a:rPr>
              <a:t>1.</a:t>
            </a:r>
            <a:r>
              <a:rPr lang="zh-CN" altLang="en-US" sz="2800" b="1" kern="0" dirty="0">
                <a:solidFill>
                  <a:schemeClr val="bg1"/>
                </a:solidFill>
                <a:effectLst>
                  <a:outerShdw blurRad="38100" dist="38100" dir="2700000" algn="tl">
                    <a:srgbClr val="000000">
                      <a:alpha val="43137"/>
                    </a:srgbClr>
                  </a:outerShdw>
                </a:effectLst>
                <a:latin typeface="Calibri"/>
                <a:ea typeface="微软雅黑"/>
              </a:rPr>
              <a:t>身份审核精准</a:t>
            </a:r>
          </a:p>
        </p:txBody>
      </p:sp>
      <p:pic>
        <p:nvPicPr>
          <p:cNvPr id="18" name="图片 17" descr="1498763157_IMG_0211"/>
          <p:cNvPicPr/>
          <p:nvPr/>
        </p:nvPicPr>
        <p:blipFill rotWithShape="1">
          <a:blip r:embed="rId2" cstate="print"/>
          <a:srcRect r="13833"/>
          <a:stretch/>
        </p:blipFill>
        <p:spPr>
          <a:xfrm>
            <a:off x="8453934" y="3573016"/>
            <a:ext cx="3744416" cy="2708619"/>
          </a:xfrm>
          <a:prstGeom prst="rect">
            <a:avLst/>
          </a:prstGeom>
          <a:ln>
            <a:noFill/>
          </a:ln>
          <a:effectLst>
            <a:softEdge rad="112500"/>
          </a:effectLst>
        </p:spPr>
      </p:pic>
      <p:pic>
        <p:nvPicPr>
          <p:cNvPr id="17" name="图片 16" descr="1497458932_IMG_9697"/>
          <p:cNvPicPr/>
          <p:nvPr/>
        </p:nvPicPr>
        <p:blipFill>
          <a:blip r:embed="rId3" cstate="print"/>
          <a:srcRect/>
          <a:stretch>
            <a:fillRect/>
          </a:stretch>
        </p:blipFill>
        <p:spPr>
          <a:xfrm>
            <a:off x="6643457" y="1778121"/>
            <a:ext cx="3439173" cy="2773356"/>
          </a:xfrm>
          <a:prstGeom prst="rect">
            <a:avLst/>
          </a:prstGeom>
          <a:ln>
            <a:noFill/>
          </a:ln>
          <a:effectLst>
            <a:softEdge rad="112500"/>
          </a:effectLst>
        </p:spPr>
      </p:pic>
      <p:sp>
        <p:nvSpPr>
          <p:cNvPr id="2" name="矩形 1"/>
          <p:cNvSpPr/>
          <p:nvPr/>
        </p:nvSpPr>
        <p:spPr>
          <a:xfrm>
            <a:off x="338535" y="3164799"/>
            <a:ext cx="6281887" cy="2677656"/>
          </a:xfrm>
          <a:prstGeom prst="rect">
            <a:avLst/>
          </a:prstGeom>
        </p:spPr>
        <p:txBody>
          <a:bodyPr wrap="square">
            <a:spAutoFit/>
          </a:bodyPr>
          <a:lstStyle/>
          <a:p>
            <a:pPr algn="just"/>
            <a:r>
              <a:rPr lang="zh-CN" altLang="zh-CN" sz="2400" b="1" dirty="0">
                <a:latin typeface="微软雅黑" pitchFamily="34" charset="-122"/>
                <a:ea typeface="微软雅黑" pitchFamily="34" charset="-122"/>
              </a:rPr>
              <a:t>在每年</a:t>
            </a:r>
            <a:r>
              <a:rPr lang="en-US" altLang="zh-CN" sz="2400" b="1" dirty="0">
                <a:latin typeface="微软雅黑" pitchFamily="34" charset="-122"/>
                <a:ea typeface="微软雅黑" pitchFamily="34" charset="-122"/>
              </a:rPr>
              <a:t>9</a:t>
            </a:r>
            <a:r>
              <a:rPr lang="zh-CN" altLang="zh-CN" sz="2400" b="1" dirty="0">
                <a:latin typeface="微软雅黑" pitchFamily="34" charset="-122"/>
                <a:ea typeface="微软雅黑" pitchFamily="34" charset="-122"/>
              </a:rPr>
              <a:t>月新生入学</a:t>
            </a:r>
            <a:r>
              <a:rPr lang="zh-CN" altLang="zh-CN" sz="2400" b="1" dirty="0" smtClean="0">
                <a:latin typeface="微软雅黑" pitchFamily="34" charset="-122"/>
                <a:ea typeface="微软雅黑" pitchFamily="34" charset="-122"/>
              </a:rPr>
              <a:t>后</a:t>
            </a:r>
            <a:r>
              <a:rPr lang="en-US" altLang="zh-CN" sz="2400" b="1" dirty="0">
                <a:latin typeface="微软雅黑" pitchFamily="34" charset="-122"/>
                <a:ea typeface="微软雅黑" pitchFamily="34" charset="-122"/>
              </a:rPr>
              <a:t>:</a:t>
            </a:r>
            <a:endParaRPr lang="en-US" altLang="zh-CN" sz="2400" b="1" dirty="0" smtClean="0">
              <a:latin typeface="微软雅黑" pitchFamily="34" charset="-122"/>
              <a:ea typeface="微软雅黑" pitchFamily="34" charset="-122"/>
            </a:endParaRPr>
          </a:p>
          <a:p>
            <a:pPr marL="342900" indent="-342900" algn="just">
              <a:buClr>
                <a:srgbClr val="C00000"/>
              </a:buClr>
              <a:buFont typeface="Wingdings" panose="05000000000000000000" pitchFamily="2" charset="2"/>
              <a:buChar char="ü"/>
            </a:pPr>
            <a:r>
              <a:rPr lang="zh-CN" altLang="zh-CN" sz="2400" b="1" dirty="0" smtClean="0">
                <a:latin typeface="微软雅黑" pitchFamily="34" charset="-122"/>
                <a:ea typeface="微软雅黑" pitchFamily="34" charset="-122"/>
              </a:rPr>
              <a:t>组织</a:t>
            </a:r>
            <a:r>
              <a:rPr lang="zh-CN" altLang="zh-CN" sz="2400" b="1" dirty="0">
                <a:latin typeface="微软雅黑" pitchFamily="34" charset="-122"/>
                <a:ea typeface="微软雅黑" pitchFamily="34" charset="-122"/>
              </a:rPr>
              <a:t>各专业新生进行图像采集，认真开展当年新生学籍信息填报</a:t>
            </a:r>
            <a:r>
              <a:rPr lang="zh-CN" altLang="zh-CN" sz="2400" b="1" dirty="0" smtClean="0">
                <a:latin typeface="微软雅黑" pitchFamily="34" charset="-122"/>
                <a:ea typeface="微软雅黑" pitchFamily="34" charset="-122"/>
              </a:rPr>
              <a:t>工作</a:t>
            </a:r>
            <a:r>
              <a:rPr lang="en-US" altLang="zh-CN" sz="2400" b="1" dirty="0">
                <a:latin typeface="微软雅黑" pitchFamily="34" charset="-122"/>
                <a:ea typeface="微软雅黑" pitchFamily="34" charset="-122"/>
              </a:rPr>
              <a:t>;</a:t>
            </a:r>
            <a:endParaRPr lang="en-US" altLang="zh-CN" sz="2400" b="1" dirty="0" smtClean="0">
              <a:latin typeface="微软雅黑" pitchFamily="34" charset="-122"/>
              <a:ea typeface="微软雅黑" pitchFamily="34" charset="-122"/>
            </a:endParaRPr>
          </a:p>
          <a:p>
            <a:pPr marL="342900" indent="-342900" algn="just">
              <a:buClr>
                <a:srgbClr val="C00000"/>
              </a:buClr>
              <a:buFont typeface="Wingdings" panose="05000000000000000000" pitchFamily="2" charset="2"/>
              <a:buChar char="ü"/>
            </a:pPr>
            <a:r>
              <a:rPr lang="zh-CN" altLang="zh-CN" sz="2400" b="1" dirty="0" smtClean="0">
                <a:latin typeface="微软雅黑" pitchFamily="34" charset="-122"/>
                <a:ea typeface="微软雅黑" pitchFamily="34" charset="-122"/>
              </a:rPr>
              <a:t>对</a:t>
            </a:r>
            <a:r>
              <a:rPr lang="zh-CN" altLang="zh-CN" sz="2400" b="1" dirty="0">
                <a:latin typeface="微软雅黑" pitchFamily="34" charset="-122"/>
                <a:ea typeface="微软雅黑" pitchFamily="34" charset="-122"/>
              </a:rPr>
              <a:t>系统查重中出现重复信息的学生逐一进行</a:t>
            </a:r>
            <a:r>
              <a:rPr lang="zh-CN" altLang="zh-CN" sz="2400" b="1" dirty="0" smtClean="0">
                <a:latin typeface="微软雅黑" pitchFamily="34" charset="-122"/>
                <a:ea typeface="微软雅黑" pitchFamily="34" charset="-122"/>
              </a:rPr>
              <a:t>甄别</a:t>
            </a:r>
            <a:r>
              <a:rPr lang="en-US" altLang="zh-CN" sz="2400" b="1" dirty="0" smtClean="0">
                <a:latin typeface="微软雅黑" pitchFamily="34" charset="-122"/>
                <a:ea typeface="微软雅黑" pitchFamily="34" charset="-122"/>
              </a:rPr>
              <a:t>;</a:t>
            </a:r>
          </a:p>
          <a:p>
            <a:pPr marL="342900" indent="-342900" algn="just">
              <a:buClr>
                <a:srgbClr val="C00000"/>
              </a:buClr>
              <a:buFont typeface="Wingdings" panose="05000000000000000000" pitchFamily="2" charset="2"/>
              <a:buChar char="ü"/>
            </a:pPr>
            <a:r>
              <a:rPr lang="zh-CN" altLang="zh-CN" sz="2400" b="1" dirty="0" smtClean="0">
                <a:latin typeface="微软雅黑" pitchFamily="34" charset="-122"/>
                <a:ea typeface="微软雅黑" pitchFamily="34" charset="-122"/>
              </a:rPr>
              <a:t>确保</a:t>
            </a:r>
            <a:r>
              <a:rPr lang="zh-CN" altLang="zh-CN" sz="2400" b="1" dirty="0">
                <a:latin typeface="微软雅黑" pitchFamily="34" charset="-122"/>
                <a:ea typeface="微软雅黑" pitchFamily="34" charset="-122"/>
              </a:rPr>
              <a:t>申报国家助学金和免学费的学生学籍正常都是学校全日制</a:t>
            </a:r>
            <a:r>
              <a:rPr lang="zh-CN" altLang="zh-CN" sz="2400" b="1" dirty="0" smtClean="0">
                <a:latin typeface="微软雅黑" pitchFamily="34" charset="-122"/>
                <a:ea typeface="微软雅黑" pitchFamily="34" charset="-122"/>
              </a:rPr>
              <a:t>在校生</a:t>
            </a:r>
            <a:r>
              <a:rPr lang="en-US" altLang="zh-CN" sz="2400" b="1" dirty="0" smtClean="0">
                <a:latin typeface="微软雅黑" pitchFamily="34" charset="-122"/>
                <a:ea typeface="微软雅黑" pitchFamily="34" charset="-122"/>
              </a:rPr>
              <a:t>;</a:t>
            </a:r>
            <a:endParaRPr lang="zh-CN" altLang="en-US" sz="2400" b="1" dirty="0">
              <a:latin typeface="微软雅黑" pitchFamily="34" charset="-122"/>
              <a:ea typeface="微软雅黑" pitchFamily="34" charset="-122"/>
            </a:endParaRPr>
          </a:p>
        </p:txBody>
      </p:sp>
    </p:spTree>
    <p:extLst>
      <p:ext uri="{BB962C8B-B14F-4D97-AF65-F5344CB8AC3E}">
        <p14:creationId xmlns:p14="http://schemas.microsoft.com/office/powerpoint/2010/main" xmlns="" val="70862597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50689" y="1268760"/>
            <a:ext cx="11975528" cy="576064"/>
          </a:xfrm>
          <a:prstGeom prst="rect">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5" name="TextBox 1"/>
          <p:cNvSpPr txBox="1">
            <a:spLocks noChangeArrowheads="1"/>
          </p:cNvSpPr>
          <p:nvPr/>
        </p:nvSpPr>
        <p:spPr bwMode="auto">
          <a:xfrm>
            <a:off x="1202631" y="44624"/>
            <a:ext cx="10923586" cy="769441"/>
          </a:xfrm>
          <a:prstGeom prst="rect">
            <a:avLst/>
          </a:prstGeom>
          <a:noFill/>
          <a:ln w="9525">
            <a:noFill/>
            <a:miter lim="800000"/>
            <a:headEnd/>
            <a:tailEnd/>
          </a:ln>
        </p:spPr>
        <p:txBody>
          <a:bodyPr wrap="square">
            <a:spAutoFit/>
          </a:bodyPr>
          <a:lstStyle/>
          <a:p>
            <a:pPr lvl="0"/>
            <a:r>
              <a:rPr lang="zh-CN" altLang="en-US" sz="4400" b="1" dirty="0">
                <a:solidFill>
                  <a:srgbClr val="002060"/>
                </a:solidFill>
                <a:effectLst>
                  <a:outerShdw blurRad="38100" dist="38100" dir="2700000" algn="tl">
                    <a:srgbClr val="000000">
                      <a:alpha val="43137"/>
                    </a:srgbClr>
                  </a:outerShdw>
                </a:effectLst>
                <a:latin typeface="微软雅黑" pitchFamily="34" charset="-122"/>
                <a:ea typeface="微软雅黑" pitchFamily="34" charset="-122"/>
              </a:rPr>
              <a:t>三、学校落实：</a:t>
            </a:r>
            <a:r>
              <a:rPr lang="zh-CN" altLang="en-US"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很规范</a:t>
            </a:r>
            <a:endParaRPr lang="zh-CN" altLang="zh-CN"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 name="矩形 11"/>
          <p:cNvSpPr/>
          <p:nvPr/>
        </p:nvSpPr>
        <p:spPr>
          <a:xfrm>
            <a:off x="338535" y="1260049"/>
            <a:ext cx="10369152" cy="584775"/>
          </a:xfrm>
          <a:prstGeom prst="rect">
            <a:avLst/>
          </a:prstGeom>
        </p:spPr>
        <p:txBody>
          <a:bodyPr wrap="square">
            <a:spAutoFit/>
          </a:bodyPr>
          <a:lstStyle/>
          <a:p>
            <a:pPr eaLnBrk="1" fontAlgn="auto" hangingPunct="1">
              <a:spcBef>
                <a:spcPts val="0"/>
              </a:spcBef>
              <a:spcAft>
                <a:spcPts val="0"/>
              </a:spcAft>
            </a:pPr>
            <a:r>
              <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（五）精准科学的系统运用</a:t>
            </a:r>
            <a:endParaRPr lang="zh-CN" altLang="en-US" sz="32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endParaRPr>
          </a:p>
        </p:txBody>
      </p:sp>
      <p:sp>
        <p:nvSpPr>
          <p:cNvPr id="58" name="矩形 57"/>
          <p:cNvSpPr/>
          <p:nvPr/>
        </p:nvSpPr>
        <p:spPr>
          <a:xfrm>
            <a:off x="770583" y="6491287"/>
            <a:ext cx="10985500" cy="984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1" name="圆角矩形 10"/>
          <p:cNvSpPr/>
          <p:nvPr/>
        </p:nvSpPr>
        <p:spPr>
          <a:xfrm>
            <a:off x="4154959" y="2060848"/>
            <a:ext cx="3247950" cy="671029"/>
          </a:xfrm>
          <a:prstGeom prst="roundRect">
            <a:avLst>
              <a:gd name="adj" fmla="val 9584"/>
            </a:avLst>
          </a:prstGeom>
          <a:solidFill>
            <a:schemeClr val="accent5">
              <a:lumMod val="75000"/>
            </a:schemeClr>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800" b="1" kern="0" dirty="0" smtClean="0">
                <a:solidFill>
                  <a:schemeClr val="bg1"/>
                </a:solidFill>
                <a:effectLst>
                  <a:outerShdw blurRad="38100" dist="38100" dir="2700000" algn="tl">
                    <a:srgbClr val="000000">
                      <a:alpha val="43137"/>
                    </a:srgbClr>
                  </a:outerShdw>
                </a:effectLst>
                <a:latin typeface="Calibri"/>
                <a:ea typeface="微软雅黑"/>
              </a:rPr>
              <a:t>2.</a:t>
            </a:r>
            <a:r>
              <a:rPr lang="zh-CN" altLang="en-US" sz="2800" b="1" kern="0" dirty="0" smtClean="0">
                <a:solidFill>
                  <a:schemeClr val="bg1"/>
                </a:solidFill>
                <a:effectLst>
                  <a:outerShdw blurRad="38100" dist="38100" dir="2700000" algn="tl">
                    <a:srgbClr val="000000">
                      <a:alpha val="43137"/>
                    </a:srgbClr>
                  </a:outerShdw>
                </a:effectLst>
                <a:latin typeface="Calibri"/>
                <a:ea typeface="微软雅黑"/>
              </a:rPr>
              <a:t>资金</a:t>
            </a:r>
            <a:r>
              <a:rPr lang="zh-CN" altLang="en-US" sz="2800" b="1" kern="0" dirty="0">
                <a:solidFill>
                  <a:schemeClr val="bg1"/>
                </a:solidFill>
                <a:effectLst>
                  <a:outerShdw blurRad="38100" dist="38100" dir="2700000" algn="tl">
                    <a:srgbClr val="000000">
                      <a:alpha val="43137"/>
                    </a:srgbClr>
                  </a:outerShdw>
                </a:effectLst>
                <a:latin typeface="Calibri"/>
                <a:ea typeface="微软雅黑"/>
              </a:rPr>
              <a:t>发放精准</a:t>
            </a:r>
          </a:p>
        </p:txBody>
      </p:sp>
      <p:sp>
        <p:nvSpPr>
          <p:cNvPr id="9" name="矩形 8"/>
          <p:cNvSpPr/>
          <p:nvPr/>
        </p:nvSpPr>
        <p:spPr>
          <a:xfrm>
            <a:off x="5379095" y="3234647"/>
            <a:ext cx="6563543" cy="2677656"/>
          </a:xfrm>
          <a:prstGeom prst="rect">
            <a:avLst/>
          </a:prstGeom>
        </p:spPr>
        <p:txBody>
          <a:bodyPr wrap="square">
            <a:spAutoFit/>
          </a:bodyPr>
          <a:lstStyle/>
          <a:p>
            <a:pPr algn="just"/>
            <a:r>
              <a:rPr lang="zh-CN" altLang="en-US" sz="2400" b="1" dirty="0">
                <a:latin typeface="微软雅黑" pitchFamily="34" charset="-122"/>
                <a:ea typeface="微软雅黑" pitchFamily="34" charset="-122"/>
              </a:rPr>
              <a:t>我</a:t>
            </a:r>
            <a:r>
              <a:rPr lang="zh-CN" altLang="en-US" sz="2400" b="1" dirty="0" smtClean="0">
                <a:latin typeface="微软雅黑" pitchFamily="34" charset="-122"/>
                <a:ea typeface="微软雅黑" pitchFamily="34" charset="-122"/>
              </a:rPr>
              <a:t>校在</a:t>
            </a:r>
            <a:r>
              <a:rPr lang="en-US" altLang="zh-CN" sz="2400" b="1" dirty="0">
                <a:latin typeface="微软雅黑" pitchFamily="34" charset="-122"/>
                <a:ea typeface="微软雅黑" pitchFamily="34" charset="-122"/>
              </a:rPr>
              <a:t>2010</a:t>
            </a:r>
            <a:r>
              <a:rPr lang="zh-CN" altLang="en-US" sz="2400" b="1" dirty="0">
                <a:latin typeface="微软雅黑" pitchFamily="34" charset="-122"/>
                <a:ea typeface="微软雅黑" pitchFamily="34" charset="-122"/>
              </a:rPr>
              <a:t>秋季学期年开始实行对学生推行办理</a:t>
            </a:r>
            <a:r>
              <a:rPr lang="zh-CN" altLang="en-US" sz="2400" b="1" dirty="0">
                <a:solidFill>
                  <a:srgbClr val="C00000"/>
                </a:solidFill>
                <a:latin typeface="微软雅黑" pitchFamily="34" charset="-122"/>
                <a:ea typeface="微软雅黑" pitchFamily="34" charset="-122"/>
              </a:rPr>
              <a:t>中职卡</a:t>
            </a:r>
            <a:r>
              <a:rPr lang="en-US" altLang="zh-CN" sz="2400" b="1" dirty="0">
                <a:latin typeface="微软雅黑" pitchFamily="34" charset="-122"/>
                <a:ea typeface="微软雅黑" pitchFamily="34" charset="-122"/>
              </a:rPr>
              <a:t>, </a:t>
            </a:r>
            <a:r>
              <a:rPr lang="zh-CN" altLang="en-US" sz="2400" b="1" dirty="0" smtClean="0">
                <a:latin typeface="微软雅黑" pitchFamily="34" charset="-122"/>
                <a:ea typeface="微软雅黑" pitchFamily="34" charset="-122"/>
              </a:rPr>
              <a:t>用于国家</a:t>
            </a:r>
            <a:r>
              <a:rPr lang="zh-CN" altLang="en-US" sz="2400" b="1" dirty="0">
                <a:latin typeface="微软雅黑" pitchFamily="34" charset="-122"/>
                <a:ea typeface="微软雅黑" pitchFamily="34" charset="-122"/>
              </a:rPr>
              <a:t>助学金发</a:t>
            </a:r>
            <a:r>
              <a:rPr lang="zh-CN" altLang="en-US" sz="2400" b="1" dirty="0" smtClean="0">
                <a:latin typeface="微软雅黑" pitchFamily="34" charset="-122"/>
                <a:ea typeface="微软雅黑" pitchFamily="34" charset="-122"/>
              </a:rPr>
              <a:t>放。</a:t>
            </a:r>
            <a:r>
              <a:rPr lang="en-US" altLang="zh-CN" sz="2400" b="1" dirty="0" smtClean="0">
                <a:latin typeface="微软雅黑" pitchFamily="34" charset="-122"/>
                <a:ea typeface="微软雅黑" pitchFamily="34" charset="-122"/>
              </a:rPr>
              <a:t> </a:t>
            </a:r>
            <a:r>
              <a:rPr lang="zh-CN" altLang="en-US" sz="2400" b="1" dirty="0" smtClean="0">
                <a:latin typeface="微软雅黑" pitchFamily="34" charset="-122"/>
                <a:ea typeface="微软雅黑" pitchFamily="34" charset="-122"/>
              </a:rPr>
              <a:t>每学期按</a:t>
            </a:r>
            <a:r>
              <a:rPr lang="zh-CN" altLang="en-US" sz="2400" b="1" dirty="0">
                <a:latin typeface="微软雅黑" pitchFamily="34" charset="-122"/>
                <a:ea typeface="微软雅黑" pitchFamily="34" charset="-122"/>
              </a:rPr>
              <a:t>银行规定提交申报学生有效身份证和户籍</a:t>
            </a:r>
            <a:r>
              <a:rPr lang="zh-CN" altLang="en-US" sz="2400" b="1" dirty="0" smtClean="0">
                <a:latin typeface="微软雅黑" pitchFamily="34" charset="-122"/>
                <a:ea typeface="微软雅黑" pitchFamily="34" charset="-122"/>
              </a:rPr>
              <a:t>资料等信息</a:t>
            </a:r>
            <a:r>
              <a:rPr lang="en-US"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坚持</a:t>
            </a:r>
            <a:r>
              <a:rPr lang="zh-CN" altLang="en-US" sz="2400" b="1" dirty="0" smtClean="0">
                <a:solidFill>
                  <a:srgbClr val="C00000"/>
                </a:solidFill>
                <a:latin typeface="微软雅黑" pitchFamily="34" charset="-122"/>
                <a:ea typeface="微软雅黑" pitchFamily="34" charset="-122"/>
              </a:rPr>
              <a:t>“</a:t>
            </a:r>
            <a:r>
              <a:rPr lang="zh-CN" altLang="en-US" sz="2400" b="1" dirty="0">
                <a:solidFill>
                  <a:srgbClr val="C00000"/>
                </a:solidFill>
                <a:latin typeface="微软雅黑" pitchFamily="34" charset="-122"/>
                <a:ea typeface="微软雅黑" pitchFamily="34" charset="-122"/>
              </a:rPr>
              <a:t>一人一卡，集中申领、本人激活”</a:t>
            </a:r>
            <a:r>
              <a:rPr lang="zh-CN" altLang="en-US" sz="2400" b="1" dirty="0">
                <a:latin typeface="微软雅黑" pitchFamily="34" charset="-122"/>
                <a:ea typeface="微软雅黑" pitchFamily="34" charset="-122"/>
              </a:rPr>
              <a:t>原则</a:t>
            </a:r>
            <a:r>
              <a:rPr lang="en-US" altLang="zh-CN" sz="2400" b="1"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每学期及时把助学金发放到学生中职卡，</a:t>
            </a:r>
            <a:r>
              <a:rPr lang="zh-CN" altLang="en-US" sz="2400" b="1" dirty="0">
                <a:solidFill>
                  <a:srgbClr val="C00000"/>
                </a:solidFill>
                <a:latin typeface="微软雅黑" pitchFamily="34" charset="-122"/>
                <a:ea typeface="微软雅黑" pitchFamily="34" charset="-122"/>
              </a:rPr>
              <a:t>充分发挥中职卡在助学金发放监管、统计、监测作用。</a:t>
            </a:r>
          </a:p>
        </p:txBody>
      </p:sp>
      <p:pic>
        <p:nvPicPr>
          <p:cNvPr id="14" name="图片 13" descr="1498764015_IMG_0235"/>
          <p:cNvPicPr/>
          <p:nvPr/>
        </p:nvPicPr>
        <p:blipFill>
          <a:blip r:embed="rId2" cstate="print"/>
          <a:srcRect/>
          <a:stretch>
            <a:fillRect/>
          </a:stretch>
        </p:blipFill>
        <p:spPr>
          <a:xfrm>
            <a:off x="543560" y="2852936"/>
            <a:ext cx="3323367" cy="1720539"/>
          </a:xfrm>
          <a:prstGeom prst="rect">
            <a:avLst/>
          </a:prstGeom>
          <a:noFill/>
          <a:ln w="9525">
            <a:noFill/>
            <a:miter lim="800000"/>
            <a:headEnd/>
            <a:tailEnd/>
          </a:ln>
        </p:spPr>
      </p:pic>
      <p:pic>
        <p:nvPicPr>
          <p:cNvPr id="16" name="图片 15" descr="1499122036_IMG_0395"/>
          <p:cNvPicPr/>
          <p:nvPr/>
        </p:nvPicPr>
        <p:blipFill>
          <a:blip r:embed="rId3" cstate="print"/>
          <a:srcRect/>
          <a:stretch>
            <a:fillRect/>
          </a:stretch>
        </p:blipFill>
        <p:spPr>
          <a:xfrm>
            <a:off x="1922711" y="4650790"/>
            <a:ext cx="3405111" cy="1704443"/>
          </a:xfrm>
          <a:prstGeom prst="rect">
            <a:avLst/>
          </a:prstGeom>
          <a:noFill/>
          <a:ln w="9525">
            <a:noFill/>
            <a:miter lim="800000"/>
            <a:headEnd/>
            <a:tailEnd/>
          </a:ln>
        </p:spPr>
      </p:pic>
    </p:spTree>
    <p:extLst>
      <p:ext uri="{BB962C8B-B14F-4D97-AF65-F5344CB8AC3E}">
        <p14:creationId xmlns:p14="http://schemas.microsoft.com/office/powerpoint/2010/main" xmlns="" val="354499080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50689" y="1268760"/>
            <a:ext cx="11975528" cy="576064"/>
          </a:xfrm>
          <a:prstGeom prst="rect">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5" name="TextBox 1"/>
          <p:cNvSpPr txBox="1">
            <a:spLocks noChangeArrowheads="1"/>
          </p:cNvSpPr>
          <p:nvPr/>
        </p:nvSpPr>
        <p:spPr bwMode="auto">
          <a:xfrm>
            <a:off x="1202631" y="44624"/>
            <a:ext cx="10923586" cy="769441"/>
          </a:xfrm>
          <a:prstGeom prst="rect">
            <a:avLst/>
          </a:prstGeom>
          <a:noFill/>
          <a:ln w="9525">
            <a:noFill/>
            <a:miter lim="800000"/>
            <a:headEnd/>
            <a:tailEnd/>
          </a:ln>
        </p:spPr>
        <p:txBody>
          <a:bodyPr wrap="square">
            <a:spAutoFit/>
          </a:bodyPr>
          <a:lstStyle/>
          <a:p>
            <a:pPr lvl="0"/>
            <a:r>
              <a:rPr lang="zh-CN" altLang="en-US" sz="4400" b="1" dirty="0">
                <a:solidFill>
                  <a:srgbClr val="002060"/>
                </a:solidFill>
                <a:effectLst>
                  <a:outerShdw blurRad="38100" dist="38100" dir="2700000" algn="tl">
                    <a:srgbClr val="000000">
                      <a:alpha val="43137"/>
                    </a:srgbClr>
                  </a:outerShdw>
                </a:effectLst>
                <a:latin typeface="微软雅黑" pitchFamily="34" charset="-122"/>
                <a:ea typeface="微软雅黑" pitchFamily="34" charset="-122"/>
              </a:rPr>
              <a:t>三、学校落实：</a:t>
            </a:r>
            <a:r>
              <a:rPr lang="zh-CN" altLang="en-US"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很规范</a:t>
            </a:r>
            <a:endParaRPr lang="zh-CN" altLang="zh-CN"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 name="矩形 11"/>
          <p:cNvSpPr/>
          <p:nvPr/>
        </p:nvSpPr>
        <p:spPr>
          <a:xfrm>
            <a:off x="338535" y="1260049"/>
            <a:ext cx="10369152" cy="584775"/>
          </a:xfrm>
          <a:prstGeom prst="rect">
            <a:avLst/>
          </a:prstGeom>
        </p:spPr>
        <p:txBody>
          <a:bodyPr wrap="square">
            <a:spAutoFit/>
          </a:bodyPr>
          <a:lstStyle/>
          <a:p>
            <a:pPr eaLnBrk="1" fontAlgn="auto" hangingPunct="1">
              <a:spcBef>
                <a:spcPts val="0"/>
              </a:spcBef>
              <a:spcAft>
                <a:spcPts val="0"/>
              </a:spcAft>
            </a:pPr>
            <a:r>
              <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（五）精准科学的系统运用</a:t>
            </a:r>
            <a:endParaRPr lang="zh-CN" altLang="en-US" sz="32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endParaRPr>
          </a:p>
        </p:txBody>
      </p:sp>
      <p:sp>
        <p:nvSpPr>
          <p:cNvPr id="58" name="矩形 57"/>
          <p:cNvSpPr/>
          <p:nvPr/>
        </p:nvSpPr>
        <p:spPr>
          <a:xfrm>
            <a:off x="770583" y="6491287"/>
            <a:ext cx="10985500" cy="984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1" name="圆角矩形 10"/>
          <p:cNvSpPr/>
          <p:nvPr/>
        </p:nvSpPr>
        <p:spPr>
          <a:xfrm>
            <a:off x="4154959" y="2060848"/>
            <a:ext cx="3247950" cy="671029"/>
          </a:xfrm>
          <a:prstGeom prst="roundRect">
            <a:avLst>
              <a:gd name="adj" fmla="val 9584"/>
            </a:avLst>
          </a:prstGeom>
          <a:solidFill>
            <a:schemeClr val="accent5">
              <a:lumMod val="75000"/>
            </a:schemeClr>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800" b="1" kern="0" dirty="0" smtClean="0">
                <a:solidFill>
                  <a:schemeClr val="bg1"/>
                </a:solidFill>
                <a:effectLst>
                  <a:outerShdw blurRad="38100" dist="38100" dir="2700000" algn="tl">
                    <a:srgbClr val="000000">
                      <a:alpha val="43137"/>
                    </a:srgbClr>
                  </a:outerShdw>
                </a:effectLst>
                <a:latin typeface="Calibri"/>
                <a:ea typeface="微软雅黑"/>
              </a:rPr>
              <a:t>2.</a:t>
            </a:r>
            <a:r>
              <a:rPr lang="zh-CN" altLang="en-US" sz="2800" b="1" kern="0" dirty="0" smtClean="0">
                <a:solidFill>
                  <a:schemeClr val="bg1"/>
                </a:solidFill>
                <a:effectLst>
                  <a:outerShdw blurRad="38100" dist="38100" dir="2700000" algn="tl">
                    <a:srgbClr val="000000">
                      <a:alpha val="43137"/>
                    </a:srgbClr>
                  </a:outerShdw>
                </a:effectLst>
                <a:latin typeface="Calibri"/>
                <a:ea typeface="微软雅黑"/>
              </a:rPr>
              <a:t>资金</a:t>
            </a:r>
            <a:r>
              <a:rPr lang="zh-CN" altLang="en-US" sz="2800" b="1" kern="0" dirty="0">
                <a:solidFill>
                  <a:schemeClr val="bg1"/>
                </a:solidFill>
                <a:effectLst>
                  <a:outerShdw blurRad="38100" dist="38100" dir="2700000" algn="tl">
                    <a:srgbClr val="000000">
                      <a:alpha val="43137"/>
                    </a:srgbClr>
                  </a:outerShdw>
                </a:effectLst>
                <a:latin typeface="Calibri"/>
                <a:ea typeface="微软雅黑"/>
              </a:rPr>
              <a:t>发放精准</a:t>
            </a:r>
          </a:p>
        </p:txBody>
      </p:sp>
      <p:pic>
        <p:nvPicPr>
          <p:cNvPr id="13" name="图片 12" descr="1499115456_IMG_0389"/>
          <p:cNvPicPr/>
          <p:nvPr/>
        </p:nvPicPr>
        <p:blipFill>
          <a:blip r:embed="rId2" cstate="print"/>
          <a:srcRect/>
          <a:stretch>
            <a:fillRect/>
          </a:stretch>
        </p:blipFill>
        <p:spPr>
          <a:xfrm>
            <a:off x="914599" y="3558953"/>
            <a:ext cx="4744187" cy="28080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图片 16" descr="1499115489_IMG_0390"/>
          <p:cNvPicPr/>
          <p:nvPr/>
        </p:nvPicPr>
        <p:blipFill>
          <a:blip r:embed="rId3" cstate="print"/>
          <a:srcRect/>
          <a:stretch>
            <a:fillRect/>
          </a:stretch>
        </p:blipFill>
        <p:spPr>
          <a:xfrm>
            <a:off x="6664424" y="3558953"/>
            <a:ext cx="4311775" cy="28080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矩形 1"/>
          <p:cNvSpPr/>
          <p:nvPr/>
        </p:nvSpPr>
        <p:spPr>
          <a:xfrm>
            <a:off x="1039923" y="2973040"/>
            <a:ext cx="4493538" cy="461665"/>
          </a:xfrm>
          <a:prstGeom prst="rect">
            <a:avLst/>
          </a:prstGeom>
        </p:spPr>
        <p:txBody>
          <a:bodyPr wrap="none">
            <a:spAutoFit/>
          </a:bodyPr>
          <a:lstStyle/>
          <a:p>
            <a:r>
              <a:rPr lang="zh-CN" altLang="zh-CN" sz="2400" b="1" dirty="0">
                <a:solidFill>
                  <a:srgbClr val="C00000"/>
                </a:solidFill>
                <a:latin typeface="微软雅黑" pitchFamily="34" charset="-122"/>
                <a:ea typeface="微软雅黑" pitchFamily="34" charset="-122"/>
              </a:rPr>
              <a:t>班主任签名确认班级助学金发放</a:t>
            </a:r>
            <a:endParaRPr lang="zh-CN" altLang="en-US" sz="2400" b="1" dirty="0">
              <a:solidFill>
                <a:srgbClr val="C00000"/>
              </a:solidFill>
              <a:latin typeface="微软雅黑" pitchFamily="34" charset="-122"/>
              <a:ea typeface="微软雅黑" pitchFamily="34" charset="-122"/>
            </a:endParaRPr>
          </a:p>
        </p:txBody>
      </p:sp>
      <p:sp>
        <p:nvSpPr>
          <p:cNvPr id="18" name="矩形 17"/>
          <p:cNvSpPr/>
          <p:nvPr/>
        </p:nvSpPr>
        <p:spPr>
          <a:xfrm>
            <a:off x="6482437" y="2973040"/>
            <a:ext cx="4801314" cy="461665"/>
          </a:xfrm>
          <a:prstGeom prst="rect">
            <a:avLst/>
          </a:prstGeom>
        </p:spPr>
        <p:txBody>
          <a:bodyPr wrap="none">
            <a:spAutoFit/>
          </a:bodyPr>
          <a:lstStyle/>
          <a:p>
            <a:r>
              <a:rPr lang="zh-CN" altLang="en-US" sz="2400" b="1" dirty="0">
                <a:solidFill>
                  <a:srgbClr val="C00000"/>
                </a:solidFill>
                <a:latin typeface="微软雅黑" pitchFamily="34" charset="-122"/>
                <a:ea typeface="微软雅黑" pitchFamily="34" charset="-122"/>
              </a:rPr>
              <a:t>学生签名确认个人助学金发放信息</a:t>
            </a:r>
          </a:p>
        </p:txBody>
      </p:sp>
    </p:spTree>
    <p:extLst>
      <p:ext uri="{BB962C8B-B14F-4D97-AF65-F5344CB8AC3E}">
        <p14:creationId xmlns:p14="http://schemas.microsoft.com/office/powerpoint/2010/main" xmlns="" val="282265582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50689" y="1268760"/>
            <a:ext cx="11975528" cy="576064"/>
          </a:xfrm>
          <a:prstGeom prst="rect">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5" name="TextBox 1"/>
          <p:cNvSpPr txBox="1">
            <a:spLocks noChangeArrowheads="1"/>
          </p:cNvSpPr>
          <p:nvPr/>
        </p:nvSpPr>
        <p:spPr bwMode="auto">
          <a:xfrm>
            <a:off x="1202631" y="44624"/>
            <a:ext cx="10923586" cy="769441"/>
          </a:xfrm>
          <a:prstGeom prst="rect">
            <a:avLst/>
          </a:prstGeom>
          <a:noFill/>
          <a:ln w="9525">
            <a:noFill/>
            <a:miter lim="800000"/>
            <a:headEnd/>
            <a:tailEnd/>
          </a:ln>
        </p:spPr>
        <p:txBody>
          <a:bodyPr wrap="square">
            <a:spAutoFit/>
          </a:bodyPr>
          <a:lstStyle/>
          <a:p>
            <a:pPr lvl="0"/>
            <a:r>
              <a:rPr lang="zh-CN" altLang="en-US" sz="4400" b="1" dirty="0">
                <a:solidFill>
                  <a:srgbClr val="002060"/>
                </a:solidFill>
                <a:effectLst>
                  <a:outerShdw blurRad="38100" dist="38100" dir="2700000" algn="tl">
                    <a:srgbClr val="000000">
                      <a:alpha val="43137"/>
                    </a:srgbClr>
                  </a:outerShdw>
                </a:effectLst>
                <a:latin typeface="微软雅黑" pitchFamily="34" charset="-122"/>
                <a:ea typeface="微软雅黑" pitchFamily="34" charset="-122"/>
              </a:rPr>
              <a:t>三、学校落实：</a:t>
            </a:r>
            <a:r>
              <a:rPr lang="zh-CN" altLang="en-US"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很规范</a:t>
            </a:r>
            <a:endParaRPr lang="zh-CN" altLang="zh-CN"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 name="矩形 11"/>
          <p:cNvSpPr/>
          <p:nvPr/>
        </p:nvSpPr>
        <p:spPr>
          <a:xfrm>
            <a:off x="338535" y="1260049"/>
            <a:ext cx="10369152" cy="584775"/>
          </a:xfrm>
          <a:prstGeom prst="rect">
            <a:avLst/>
          </a:prstGeom>
        </p:spPr>
        <p:txBody>
          <a:bodyPr wrap="square">
            <a:spAutoFit/>
          </a:bodyPr>
          <a:lstStyle/>
          <a:p>
            <a:pPr eaLnBrk="1" fontAlgn="auto" hangingPunct="1">
              <a:spcBef>
                <a:spcPts val="0"/>
              </a:spcBef>
              <a:spcAft>
                <a:spcPts val="0"/>
              </a:spcAft>
            </a:pPr>
            <a:r>
              <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（五）精准科学的系统运用</a:t>
            </a:r>
            <a:endParaRPr lang="zh-CN" altLang="en-US" sz="32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endParaRPr>
          </a:p>
        </p:txBody>
      </p:sp>
      <p:sp>
        <p:nvSpPr>
          <p:cNvPr id="58" name="矩形 57"/>
          <p:cNvSpPr/>
          <p:nvPr/>
        </p:nvSpPr>
        <p:spPr>
          <a:xfrm>
            <a:off x="770583" y="6491287"/>
            <a:ext cx="10985500" cy="984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1" name="圆角矩形 10"/>
          <p:cNvSpPr/>
          <p:nvPr/>
        </p:nvSpPr>
        <p:spPr>
          <a:xfrm>
            <a:off x="4154959" y="2060848"/>
            <a:ext cx="3247950" cy="671029"/>
          </a:xfrm>
          <a:prstGeom prst="roundRect">
            <a:avLst>
              <a:gd name="adj" fmla="val 9584"/>
            </a:avLst>
          </a:prstGeom>
          <a:solidFill>
            <a:schemeClr val="accent5">
              <a:lumMod val="75000"/>
            </a:schemeClr>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800" b="1" kern="0" dirty="0">
                <a:solidFill>
                  <a:schemeClr val="bg1"/>
                </a:solidFill>
                <a:effectLst>
                  <a:outerShdw blurRad="38100" dist="38100" dir="2700000" algn="tl">
                    <a:srgbClr val="000000">
                      <a:alpha val="43137"/>
                    </a:srgbClr>
                  </a:outerShdw>
                </a:effectLst>
                <a:latin typeface="Calibri"/>
                <a:ea typeface="微软雅黑"/>
              </a:rPr>
              <a:t>3.</a:t>
            </a:r>
            <a:r>
              <a:rPr lang="zh-CN" altLang="en-US" sz="2800" b="1" kern="0" dirty="0">
                <a:solidFill>
                  <a:schemeClr val="bg1"/>
                </a:solidFill>
                <a:effectLst>
                  <a:outerShdw blurRad="38100" dist="38100" dir="2700000" algn="tl">
                    <a:srgbClr val="000000">
                      <a:alpha val="43137"/>
                    </a:srgbClr>
                  </a:outerShdw>
                </a:effectLst>
                <a:latin typeface="Calibri"/>
                <a:ea typeface="微软雅黑"/>
              </a:rPr>
              <a:t>管理系统科学</a:t>
            </a:r>
          </a:p>
        </p:txBody>
      </p:sp>
      <p:sp>
        <p:nvSpPr>
          <p:cNvPr id="2" name="矩形 1"/>
          <p:cNvSpPr/>
          <p:nvPr/>
        </p:nvSpPr>
        <p:spPr>
          <a:xfrm>
            <a:off x="631022" y="2905173"/>
            <a:ext cx="11264622" cy="461665"/>
          </a:xfrm>
          <a:prstGeom prst="rect">
            <a:avLst/>
          </a:prstGeom>
        </p:spPr>
        <p:txBody>
          <a:bodyPr wrap="none">
            <a:spAutoFit/>
          </a:bodyPr>
          <a:lstStyle/>
          <a:p>
            <a:r>
              <a:rPr lang="zh-CN" altLang="en-US" sz="2400" b="1" dirty="0">
                <a:solidFill>
                  <a:srgbClr val="C00000"/>
                </a:solidFill>
                <a:latin typeface="微软雅黑" pitchFamily="34" charset="-122"/>
                <a:ea typeface="微软雅黑" pitchFamily="34" charset="-122"/>
              </a:rPr>
              <a:t>全国学生资助管理系统运行，对学生资助工作公开透明起到了非常好的监管</a:t>
            </a:r>
            <a:r>
              <a:rPr lang="zh-CN" altLang="en-US" sz="2400" b="1" dirty="0" smtClean="0">
                <a:solidFill>
                  <a:srgbClr val="C00000"/>
                </a:solidFill>
                <a:latin typeface="微软雅黑" pitchFamily="34" charset="-122"/>
                <a:ea typeface="微软雅黑" pitchFamily="34" charset="-122"/>
              </a:rPr>
              <a:t>作用</a:t>
            </a:r>
            <a:endParaRPr lang="zh-CN" altLang="en-US" sz="2400" b="1" dirty="0">
              <a:solidFill>
                <a:srgbClr val="C00000"/>
              </a:solidFill>
              <a:latin typeface="微软雅黑" pitchFamily="34" charset="-122"/>
              <a:ea typeface="微软雅黑" pitchFamily="34" charset="-122"/>
            </a:endParaRPr>
          </a:p>
        </p:txBody>
      </p:sp>
      <p:pic>
        <p:nvPicPr>
          <p:cNvPr id="14" name="图片 13" descr="1503179344_IMG_5420"/>
          <p:cNvPicPr/>
          <p:nvPr/>
        </p:nvPicPr>
        <p:blipFill>
          <a:blip r:embed="rId2" cstate="print"/>
          <a:srcRect/>
          <a:stretch>
            <a:fillRect/>
          </a:stretch>
        </p:blipFill>
        <p:spPr bwMode="auto">
          <a:xfrm>
            <a:off x="1202631" y="3698250"/>
            <a:ext cx="4199686" cy="2461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图片 15" descr="1503179395_IMG_5421"/>
          <p:cNvPicPr/>
          <p:nvPr/>
        </p:nvPicPr>
        <p:blipFill>
          <a:blip r:embed="rId3" cstate="print"/>
          <a:srcRect/>
          <a:stretch>
            <a:fillRect/>
          </a:stretch>
        </p:blipFill>
        <p:spPr bwMode="auto">
          <a:xfrm>
            <a:off x="6664424" y="3698696"/>
            <a:ext cx="4504653" cy="24611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79637846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50689" y="1268760"/>
            <a:ext cx="11975528" cy="5760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endParaRPr>
          </a:p>
        </p:txBody>
      </p:sp>
      <p:sp>
        <p:nvSpPr>
          <p:cNvPr id="15" name="TextBox 1"/>
          <p:cNvSpPr txBox="1">
            <a:spLocks noChangeArrowheads="1"/>
          </p:cNvSpPr>
          <p:nvPr/>
        </p:nvSpPr>
        <p:spPr bwMode="auto">
          <a:xfrm>
            <a:off x="1202631" y="44624"/>
            <a:ext cx="10923586" cy="769441"/>
          </a:xfrm>
          <a:prstGeom prst="rect">
            <a:avLst/>
          </a:prstGeom>
          <a:noFill/>
          <a:ln w="9525">
            <a:noFill/>
            <a:miter lim="800000"/>
            <a:headEnd/>
            <a:tailEnd/>
          </a:ln>
        </p:spPr>
        <p:txBody>
          <a:bodyPr wrap="square">
            <a:spAutoFit/>
          </a:bodyPr>
          <a:lstStyle/>
          <a:p>
            <a:pPr lvl="0"/>
            <a:r>
              <a:rPr lang="zh-CN" altLang="en-US" sz="4400" b="1" dirty="0">
                <a:solidFill>
                  <a:srgbClr val="002060"/>
                </a:solidFill>
                <a:effectLst>
                  <a:outerShdw blurRad="38100" dist="38100" dir="2700000" algn="tl">
                    <a:srgbClr val="000000">
                      <a:alpha val="43137"/>
                    </a:srgbClr>
                  </a:outerShdw>
                </a:effectLst>
                <a:latin typeface="微软雅黑" pitchFamily="34" charset="-122"/>
                <a:ea typeface="微软雅黑" pitchFamily="34" charset="-122"/>
              </a:rPr>
              <a:t>四、资助效益：</a:t>
            </a:r>
            <a:r>
              <a:rPr lang="zh-CN" altLang="en-US"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很突出</a:t>
            </a:r>
            <a:endParaRPr lang="zh-CN" altLang="zh-CN"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 name="矩形 11"/>
          <p:cNvSpPr/>
          <p:nvPr/>
        </p:nvSpPr>
        <p:spPr>
          <a:xfrm>
            <a:off x="338535" y="1260049"/>
            <a:ext cx="10369152" cy="584775"/>
          </a:xfrm>
          <a:prstGeom prst="rect">
            <a:avLst/>
          </a:prstGeom>
        </p:spPr>
        <p:txBody>
          <a:bodyPr wrap="square">
            <a:spAutoFit/>
          </a:bodyPr>
          <a:lstStyle/>
          <a:p>
            <a:pPr eaLnBrk="1" fontAlgn="auto" hangingPunct="1">
              <a:spcBef>
                <a:spcPts val="0"/>
              </a:spcBef>
              <a:spcAft>
                <a:spcPts val="0"/>
              </a:spcAft>
            </a:pPr>
            <a:r>
              <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（一）整体办学成绩</a:t>
            </a:r>
            <a:endParaRPr lang="zh-CN" altLang="en-US" sz="32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endParaRPr>
          </a:p>
        </p:txBody>
      </p:sp>
      <p:sp>
        <p:nvSpPr>
          <p:cNvPr id="77" name="矩形 76"/>
          <p:cNvSpPr/>
          <p:nvPr/>
        </p:nvSpPr>
        <p:spPr>
          <a:xfrm>
            <a:off x="698500" y="6309320"/>
            <a:ext cx="10985500" cy="984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11" name="Picture 2" descr="C:\Users\Administrator\Desktop\timg.jpg"/>
          <p:cNvPicPr>
            <a:picLocks noChangeAspect="1" noChangeArrowheads="1"/>
          </p:cNvPicPr>
          <p:nvPr/>
        </p:nvPicPr>
        <p:blipFill>
          <a:blip r:embed="rId2" cstate="print"/>
          <a:srcRect/>
          <a:stretch>
            <a:fillRect/>
          </a:stretch>
        </p:blipFill>
        <p:spPr bwMode="auto">
          <a:xfrm>
            <a:off x="9634253" y="2583953"/>
            <a:ext cx="2628816" cy="3242820"/>
          </a:xfrm>
          <a:prstGeom prst="rect">
            <a:avLst/>
          </a:prstGeom>
          <a:noFill/>
        </p:spPr>
      </p:pic>
      <p:sp>
        <p:nvSpPr>
          <p:cNvPr id="13" name="圆角矩形 12"/>
          <p:cNvSpPr/>
          <p:nvPr/>
        </p:nvSpPr>
        <p:spPr>
          <a:xfrm>
            <a:off x="2480719" y="2079070"/>
            <a:ext cx="7122198" cy="1321777"/>
          </a:xfrm>
          <a:prstGeom prst="roundRect">
            <a:avLst>
              <a:gd name="adj" fmla="val 9584"/>
            </a:avLst>
          </a:prstGeom>
          <a:solidFill>
            <a:srgbClr val="E84A1F"/>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800" b="1" kern="0" dirty="0" smtClean="0">
                <a:solidFill>
                  <a:srgbClr val="FFFF00"/>
                </a:solidFill>
                <a:effectLst>
                  <a:outerShdw blurRad="38100" dist="38100" dir="2700000" algn="tl">
                    <a:srgbClr val="000000">
                      <a:alpha val="43137"/>
                    </a:srgbClr>
                  </a:outerShdw>
                </a:effectLst>
                <a:latin typeface="Calibri"/>
                <a:ea typeface="微软雅黑"/>
              </a:rPr>
              <a:t>规模</a:t>
            </a:r>
            <a:r>
              <a:rPr lang="zh-CN" altLang="en-US" sz="2800" b="1" kern="0" dirty="0" smtClean="0">
                <a:solidFill>
                  <a:schemeClr val="bg1"/>
                </a:solidFill>
                <a:effectLst>
                  <a:outerShdw blurRad="38100" dist="38100" dir="2700000" algn="tl">
                    <a:srgbClr val="000000">
                      <a:alpha val="43137"/>
                    </a:srgbClr>
                  </a:outerShdw>
                </a:effectLst>
                <a:latin typeface="Calibri"/>
                <a:ea typeface="微软雅黑"/>
              </a:rPr>
              <a:t>：</a:t>
            </a:r>
            <a:r>
              <a:rPr lang="en-US" altLang="zh-CN" sz="2800" dirty="0"/>
              <a:t> </a:t>
            </a:r>
            <a:r>
              <a:rPr lang="en-US" altLang="zh-CN" sz="2800" b="1" kern="0" dirty="0">
                <a:solidFill>
                  <a:schemeClr val="bg1"/>
                </a:solidFill>
                <a:effectLst>
                  <a:outerShdw blurRad="38100" dist="38100" dir="2700000" algn="tl">
                    <a:srgbClr val="000000">
                      <a:alpha val="43137"/>
                    </a:srgbClr>
                  </a:outerShdw>
                </a:effectLst>
                <a:latin typeface="Calibri"/>
                <a:ea typeface="微软雅黑"/>
              </a:rPr>
              <a:t>2015</a:t>
            </a:r>
            <a:r>
              <a:rPr lang="zh-CN" altLang="zh-CN" sz="2800" b="1" kern="0" dirty="0">
                <a:solidFill>
                  <a:schemeClr val="bg1"/>
                </a:solidFill>
                <a:effectLst>
                  <a:outerShdw blurRad="38100" dist="38100" dir="2700000" algn="tl">
                    <a:srgbClr val="000000">
                      <a:alpha val="43137"/>
                    </a:srgbClr>
                  </a:outerShdw>
                </a:effectLst>
                <a:latin typeface="Calibri"/>
                <a:ea typeface="微软雅黑"/>
              </a:rPr>
              <a:t>年</a:t>
            </a:r>
            <a:r>
              <a:rPr lang="en-US" altLang="zh-CN" sz="2800" b="1" kern="0" dirty="0">
                <a:solidFill>
                  <a:schemeClr val="bg1"/>
                </a:solidFill>
                <a:effectLst>
                  <a:outerShdw blurRad="38100" dist="38100" dir="2700000" algn="tl">
                    <a:srgbClr val="000000">
                      <a:alpha val="43137"/>
                    </a:srgbClr>
                  </a:outerShdw>
                </a:effectLst>
                <a:latin typeface="Calibri"/>
                <a:ea typeface="微软雅黑"/>
              </a:rPr>
              <a:t>9</a:t>
            </a:r>
            <a:r>
              <a:rPr lang="zh-CN" altLang="zh-CN" sz="2800" b="1" kern="0" dirty="0">
                <a:solidFill>
                  <a:schemeClr val="bg1"/>
                </a:solidFill>
                <a:effectLst>
                  <a:outerShdw blurRad="38100" dist="38100" dir="2700000" algn="tl">
                    <a:srgbClr val="000000">
                      <a:alpha val="43137"/>
                    </a:srgbClr>
                  </a:outerShdw>
                </a:effectLst>
                <a:latin typeface="Calibri"/>
                <a:ea typeface="微软雅黑"/>
              </a:rPr>
              <a:t>月博伦职校为更好的满足学生与家长的学位诉求，</a:t>
            </a:r>
            <a:r>
              <a:rPr lang="zh-CN" altLang="en-US" sz="2800" b="1" kern="0" dirty="0" smtClean="0">
                <a:solidFill>
                  <a:schemeClr val="bg1"/>
                </a:solidFill>
                <a:effectLst>
                  <a:outerShdw blurRad="38100" dist="38100" dir="2700000" algn="tl">
                    <a:srgbClr val="000000">
                      <a:alpha val="43137"/>
                    </a:srgbClr>
                  </a:outerShdw>
                </a:effectLst>
                <a:latin typeface="Calibri"/>
                <a:ea typeface="微软雅黑"/>
              </a:rPr>
              <a:t>新</a:t>
            </a:r>
            <a:r>
              <a:rPr lang="zh-CN" altLang="en-US" sz="2800" b="1" kern="0" dirty="0">
                <a:solidFill>
                  <a:schemeClr val="bg1"/>
                </a:solidFill>
                <a:effectLst>
                  <a:outerShdw blurRad="38100" dist="38100" dir="2700000" algn="tl">
                    <a:srgbClr val="000000">
                      <a:alpha val="43137"/>
                    </a:srgbClr>
                  </a:outerShdw>
                </a:effectLst>
                <a:latin typeface="Calibri"/>
                <a:ea typeface="微软雅黑"/>
              </a:rPr>
              <a:t>校搬迁，两部合并，全日制在校生规模从</a:t>
            </a:r>
            <a:r>
              <a:rPr lang="en-US" altLang="zh-CN" sz="2800" b="1" kern="0" dirty="0">
                <a:solidFill>
                  <a:schemeClr val="bg1"/>
                </a:solidFill>
                <a:effectLst>
                  <a:outerShdw blurRad="38100" dist="38100" dir="2700000" algn="tl">
                    <a:srgbClr val="000000">
                      <a:alpha val="43137"/>
                    </a:srgbClr>
                  </a:outerShdw>
                </a:effectLst>
                <a:latin typeface="Calibri"/>
                <a:ea typeface="微软雅黑"/>
              </a:rPr>
              <a:t>1800</a:t>
            </a:r>
            <a:r>
              <a:rPr lang="zh-CN" altLang="en-US" sz="2800" b="1" kern="0" dirty="0">
                <a:solidFill>
                  <a:schemeClr val="bg1"/>
                </a:solidFill>
                <a:effectLst>
                  <a:outerShdw blurRad="38100" dist="38100" dir="2700000" algn="tl">
                    <a:srgbClr val="000000">
                      <a:alpha val="43137"/>
                    </a:srgbClr>
                  </a:outerShdw>
                </a:effectLst>
                <a:latin typeface="Calibri"/>
                <a:ea typeface="微软雅黑"/>
              </a:rPr>
              <a:t>名达到目前</a:t>
            </a:r>
            <a:r>
              <a:rPr lang="en-US" altLang="zh-CN" sz="2800" b="1" kern="0" dirty="0">
                <a:solidFill>
                  <a:schemeClr val="bg1"/>
                </a:solidFill>
                <a:effectLst>
                  <a:outerShdw blurRad="38100" dist="38100" dir="2700000" algn="tl">
                    <a:srgbClr val="000000">
                      <a:alpha val="43137"/>
                    </a:srgbClr>
                  </a:outerShdw>
                </a:effectLst>
                <a:latin typeface="Calibri"/>
                <a:ea typeface="微软雅黑"/>
              </a:rPr>
              <a:t>3115</a:t>
            </a:r>
            <a:r>
              <a:rPr lang="zh-CN" altLang="en-US" sz="2800" b="1" kern="0" dirty="0">
                <a:solidFill>
                  <a:schemeClr val="bg1"/>
                </a:solidFill>
                <a:effectLst>
                  <a:outerShdw blurRad="38100" dist="38100" dir="2700000" algn="tl">
                    <a:srgbClr val="000000">
                      <a:alpha val="43137"/>
                    </a:srgbClr>
                  </a:outerShdw>
                </a:effectLst>
                <a:latin typeface="Calibri"/>
                <a:ea typeface="微软雅黑"/>
              </a:rPr>
              <a:t>名；</a:t>
            </a:r>
            <a:endParaRPr kumimoji="0" lang="zh-CN" alt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a:ea typeface="微软雅黑"/>
            </a:endParaRPr>
          </a:p>
        </p:txBody>
      </p:sp>
      <p:sp>
        <p:nvSpPr>
          <p:cNvPr id="27" name="Freeform 15"/>
          <p:cNvSpPr>
            <a:spLocks/>
          </p:cNvSpPr>
          <p:nvPr/>
        </p:nvSpPr>
        <p:spPr bwMode="auto">
          <a:xfrm>
            <a:off x="710505" y="3979532"/>
            <a:ext cx="678244" cy="599564"/>
          </a:xfrm>
          <a:custGeom>
            <a:avLst/>
            <a:gdLst>
              <a:gd name="T0" fmla="*/ 0 w 681"/>
              <a:gd name="T1" fmla="*/ 0 h 602"/>
              <a:gd name="T2" fmla="*/ 681 w 681"/>
              <a:gd name="T3" fmla="*/ 0 h 602"/>
              <a:gd name="T4" fmla="*/ 681 w 681"/>
              <a:gd name="T5" fmla="*/ 602 h 602"/>
              <a:gd name="T6" fmla="*/ 0 w 681"/>
              <a:gd name="T7" fmla="*/ 602 h 602"/>
              <a:gd name="T8" fmla="*/ 183 w 681"/>
              <a:gd name="T9" fmla="*/ 303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303"/>
                </a:lnTo>
                <a:lnTo>
                  <a:pt x="0" y="0"/>
                </a:lnTo>
                <a:lnTo>
                  <a:pt x="0" y="0"/>
                </a:lnTo>
                <a:close/>
              </a:path>
            </a:pathLst>
          </a:custGeom>
          <a:solidFill>
            <a:srgbClr val="7579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28" name="Freeform 16"/>
          <p:cNvSpPr>
            <a:spLocks noEditPoints="1"/>
          </p:cNvSpPr>
          <p:nvPr/>
        </p:nvSpPr>
        <p:spPr bwMode="auto">
          <a:xfrm>
            <a:off x="783209" y="4015387"/>
            <a:ext cx="626454" cy="20915"/>
          </a:xfrm>
          <a:custGeom>
            <a:avLst/>
            <a:gdLst>
              <a:gd name="T0" fmla="*/ 1 w 120"/>
              <a:gd name="T1" fmla="*/ 0 h 4"/>
              <a:gd name="T2" fmla="*/ 13 w 120"/>
              <a:gd name="T3" fmla="*/ 0 h 4"/>
              <a:gd name="T4" fmla="*/ 15 w 120"/>
              <a:gd name="T5" fmla="*/ 2 h 4"/>
              <a:gd name="T6" fmla="*/ 15 w 120"/>
              <a:gd name="T7" fmla="*/ 2 h 4"/>
              <a:gd name="T8" fmla="*/ 13 w 120"/>
              <a:gd name="T9" fmla="*/ 4 h 4"/>
              <a:gd name="T10" fmla="*/ 1 w 120"/>
              <a:gd name="T11" fmla="*/ 4 h 4"/>
              <a:gd name="T12" fmla="*/ 0 w 120"/>
              <a:gd name="T13" fmla="*/ 2 h 4"/>
              <a:gd name="T14" fmla="*/ 0 w 120"/>
              <a:gd name="T15" fmla="*/ 2 h 4"/>
              <a:gd name="T16" fmla="*/ 1 w 120"/>
              <a:gd name="T17" fmla="*/ 0 h 4"/>
              <a:gd name="T18" fmla="*/ 22 w 120"/>
              <a:gd name="T19" fmla="*/ 0 h 4"/>
              <a:gd name="T20" fmla="*/ 34 w 120"/>
              <a:gd name="T21" fmla="*/ 0 h 4"/>
              <a:gd name="T22" fmla="*/ 36 w 120"/>
              <a:gd name="T23" fmla="*/ 2 h 4"/>
              <a:gd name="T24" fmla="*/ 36 w 120"/>
              <a:gd name="T25" fmla="*/ 2 h 4"/>
              <a:gd name="T26" fmla="*/ 34 w 120"/>
              <a:gd name="T27" fmla="*/ 4 h 4"/>
              <a:gd name="T28" fmla="*/ 22 w 120"/>
              <a:gd name="T29" fmla="*/ 4 h 4"/>
              <a:gd name="T30" fmla="*/ 21 w 120"/>
              <a:gd name="T31" fmla="*/ 2 h 4"/>
              <a:gd name="T32" fmla="*/ 21 w 120"/>
              <a:gd name="T33" fmla="*/ 2 h 4"/>
              <a:gd name="T34" fmla="*/ 22 w 120"/>
              <a:gd name="T35" fmla="*/ 0 h 4"/>
              <a:gd name="T36" fmla="*/ 43 w 120"/>
              <a:gd name="T37" fmla="*/ 0 h 4"/>
              <a:gd name="T38" fmla="*/ 55 w 120"/>
              <a:gd name="T39" fmla="*/ 0 h 4"/>
              <a:gd name="T40" fmla="*/ 57 w 120"/>
              <a:gd name="T41" fmla="*/ 2 h 4"/>
              <a:gd name="T42" fmla="*/ 57 w 120"/>
              <a:gd name="T43" fmla="*/ 2 h 4"/>
              <a:gd name="T44" fmla="*/ 55 w 120"/>
              <a:gd name="T45" fmla="*/ 4 h 4"/>
              <a:gd name="T46" fmla="*/ 43 w 120"/>
              <a:gd name="T47" fmla="*/ 4 h 4"/>
              <a:gd name="T48" fmla="*/ 42 w 120"/>
              <a:gd name="T49" fmla="*/ 2 h 4"/>
              <a:gd name="T50" fmla="*/ 42 w 120"/>
              <a:gd name="T51" fmla="*/ 2 h 4"/>
              <a:gd name="T52" fmla="*/ 43 w 120"/>
              <a:gd name="T53" fmla="*/ 0 h 4"/>
              <a:gd name="T54" fmla="*/ 64 w 120"/>
              <a:gd name="T55" fmla="*/ 0 h 4"/>
              <a:gd name="T56" fmla="*/ 76 w 120"/>
              <a:gd name="T57" fmla="*/ 0 h 4"/>
              <a:gd name="T58" fmla="*/ 78 w 120"/>
              <a:gd name="T59" fmla="*/ 2 h 4"/>
              <a:gd name="T60" fmla="*/ 78 w 120"/>
              <a:gd name="T61" fmla="*/ 2 h 4"/>
              <a:gd name="T62" fmla="*/ 76 w 120"/>
              <a:gd name="T63" fmla="*/ 4 h 4"/>
              <a:gd name="T64" fmla="*/ 64 w 120"/>
              <a:gd name="T65" fmla="*/ 4 h 4"/>
              <a:gd name="T66" fmla="*/ 63 w 120"/>
              <a:gd name="T67" fmla="*/ 2 h 4"/>
              <a:gd name="T68" fmla="*/ 63 w 120"/>
              <a:gd name="T69" fmla="*/ 2 h 4"/>
              <a:gd name="T70" fmla="*/ 64 w 120"/>
              <a:gd name="T71" fmla="*/ 0 h 4"/>
              <a:gd name="T72" fmla="*/ 85 w 120"/>
              <a:gd name="T73" fmla="*/ 0 h 4"/>
              <a:gd name="T74" fmla="*/ 97 w 120"/>
              <a:gd name="T75" fmla="*/ 0 h 4"/>
              <a:gd name="T76" fmla="*/ 99 w 120"/>
              <a:gd name="T77" fmla="*/ 2 h 4"/>
              <a:gd name="T78" fmla="*/ 99 w 120"/>
              <a:gd name="T79" fmla="*/ 2 h 4"/>
              <a:gd name="T80" fmla="*/ 97 w 120"/>
              <a:gd name="T81" fmla="*/ 4 h 4"/>
              <a:gd name="T82" fmla="*/ 85 w 120"/>
              <a:gd name="T83" fmla="*/ 4 h 4"/>
              <a:gd name="T84" fmla="*/ 84 w 120"/>
              <a:gd name="T85" fmla="*/ 2 h 4"/>
              <a:gd name="T86" fmla="*/ 84 w 120"/>
              <a:gd name="T87" fmla="*/ 2 h 4"/>
              <a:gd name="T88" fmla="*/ 85 w 120"/>
              <a:gd name="T89" fmla="*/ 0 h 4"/>
              <a:gd name="T90" fmla="*/ 106 w 120"/>
              <a:gd name="T91" fmla="*/ 0 h 4"/>
              <a:gd name="T92" fmla="*/ 118 w 120"/>
              <a:gd name="T93" fmla="*/ 0 h 4"/>
              <a:gd name="T94" fmla="*/ 120 w 120"/>
              <a:gd name="T95" fmla="*/ 2 h 4"/>
              <a:gd name="T96" fmla="*/ 120 w 120"/>
              <a:gd name="T97" fmla="*/ 2 h 4"/>
              <a:gd name="T98" fmla="*/ 118 w 120"/>
              <a:gd name="T99" fmla="*/ 4 h 4"/>
              <a:gd name="T100" fmla="*/ 106 w 120"/>
              <a:gd name="T101" fmla="*/ 4 h 4"/>
              <a:gd name="T102" fmla="*/ 105 w 120"/>
              <a:gd name="T103" fmla="*/ 2 h 4"/>
              <a:gd name="T104" fmla="*/ 105 w 120"/>
              <a:gd name="T105" fmla="*/ 2 h 4"/>
              <a:gd name="T106" fmla="*/ 106 w 120"/>
              <a:gd name="T10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4">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rgbClr val="97989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29" name="Freeform 17"/>
          <p:cNvSpPr>
            <a:spLocks noEditPoints="1"/>
          </p:cNvSpPr>
          <p:nvPr/>
        </p:nvSpPr>
        <p:spPr bwMode="auto">
          <a:xfrm>
            <a:off x="783209" y="4521331"/>
            <a:ext cx="626454" cy="20915"/>
          </a:xfrm>
          <a:custGeom>
            <a:avLst/>
            <a:gdLst>
              <a:gd name="T0" fmla="*/ 1 w 120"/>
              <a:gd name="T1" fmla="*/ 0 h 4"/>
              <a:gd name="T2" fmla="*/ 13 w 120"/>
              <a:gd name="T3" fmla="*/ 0 h 4"/>
              <a:gd name="T4" fmla="*/ 15 w 120"/>
              <a:gd name="T5" fmla="*/ 2 h 4"/>
              <a:gd name="T6" fmla="*/ 15 w 120"/>
              <a:gd name="T7" fmla="*/ 2 h 4"/>
              <a:gd name="T8" fmla="*/ 13 w 120"/>
              <a:gd name="T9" fmla="*/ 4 h 4"/>
              <a:gd name="T10" fmla="*/ 1 w 120"/>
              <a:gd name="T11" fmla="*/ 4 h 4"/>
              <a:gd name="T12" fmla="*/ 0 w 120"/>
              <a:gd name="T13" fmla="*/ 2 h 4"/>
              <a:gd name="T14" fmla="*/ 0 w 120"/>
              <a:gd name="T15" fmla="*/ 2 h 4"/>
              <a:gd name="T16" fmla="*/ 1 w 120"/>
              <a:gd name="T17" fmla="*/ 0 h 4"/>
              <a:gd name="T18" fmla="*/ 22 w 120"/>
              <a:gd name="T19" fmla="*/ 0 h 4"/>
              <a:gd name="T20" fmla="*/ 34 w 120"/>
              <a:gd name="T21" fmla="*/ 0 h 4"/>
              <a:gd name="T22" fmla="*/ 36 w 120"/>
              <a:gd name="T23" fmla="*/ 2 h 4"/>
              <a:gd name="T24" fmla="*/ 36 w 120"/>
              <a:gd name="T25" fmla="*/ 2 h 4"/>
              <a:gd name="T26" fmla="*/ 34 w 120"/>
              <a:gd name="T27" fmla="*/ 4 h 4"/>
              <a:gd name="T28" fmla="*/ 22 w 120"/>
              <a:gd name="T29" fmla="*/ 4 h 4"/>
              <a:gd name="T30" fmla="*/ 21 w 120"/>
              <a:gd name="T31" fmla="*/ 2 h 4"/>
              <a:gd name="T32" fmla="*/ 21 w 120"/>
              <a:gd name="T33" fmla="*/ 2 h 4"/>
              <a:gd name="T34" fmla="*/ 22 w 120"/>
              <a:gd name="T35" fmla="*/ 0 h 4"/>
              <a:gd name="T36" fmla="*/ 43 w 120"/>
              <a:gd name="T37" fmla="*/ 0 h 4"/>
              <a:gd name="T38" fmla="*/ 55 w 120"/>
              <a:gd name="T39" fmla="*/ 0 h 4"/>
              <a:gd name="T40" fmla="*/ 57 w 120"/>
              <a:gd name="T41" fmla="*/ 2 h 4"/>
              <a:gd name="T42" fmla="*/ 57 w 120"/>
              <a:gd name="T43" fmla="*/ 2 h 4"/>
              <a:gd name="T44" fmla="*/ 55 w 120"/>
              <a:gd name="T45" fmla="*/ 4 h 4"/>
              <a:gd name="T46" fmla="*/ 43 w 120"/>
              <a:gd name="T47" fmla="*/ 4 h 4"/>
              <a:gd name="T48" fmla="*/ 42 w 120"/>
              <a:gd name="T49" fmla="*/ 2 h 4"/>
              <a:gd name="T50" fmla="*/ 42 w 120"/>
              <a:gd name="T51" fmla="*/ 2 h 4"/>
              <a:gd name="T52" fmla="*/ 43 w 120"/>
              <a:gd name="T53" fmla="*/ 0 h 4"/>
              <a:gd name="T54" fmla="*/ 64 w 120"/>
              <a:gd name="T55" fmla="*/ 0 h 4"/>
              <a:gd name="T56" fmla="*/ 76 w 120"/>
              <a:gd name="T57" fmla="*/ 0 h 4"/>
              <a:gd name="T58" fmla="*/ 78 w 120"/>
              <a:gd name="T59" fmla="*/ 2 h 4"/>
              <a:gd name="T60" fmla="*/ 78 w 120"/>
              <a:gd name="T61" fmla="*/ 2 h 4"/>
              <a:gd name="T62" fmla="*/ 76 w 120"/>
              <a:gd name="T63" fmla="*/ 4 h 4"/>
              <a:gd name="T64" fmla="*/ 64 w 120"/>
              <a:gd name="T65" fmla="*/ 4 h 4"/>
              <a:gd name="T66" fmla="*/ 63 w 120"/>
              <a:gd name="T67" fmla="*/ 2 h 4"/>
              <a:gd name="T68" fmla="*/ 63 w 120"/>
              <a:gd name="T69" fmla="*/ 2 h 4"/>
              <a:gd name="T70" fmla="*/ 64 w 120"/>
              <a:gd name="T71" fmla="*/ 0 h 4"/>
              <a:gd name="T72" fmla="*/ 85 w 120"/>
              <a:gd name="T73" fmla="*/ 0 h 4"/>
              <a:gd name="T74" fmla="*/ 97 w 120"/>
              <a:gd name="T75" fmla="*/ 0 h 4"/>
              <a:gd name="T76" fmla="*/ 99 w 120"/>
              <a:gd name="T77" fmla="*/ 2 h 4"/>
              <a:gd name="T78" fmla="*/ 99 w 120"/>
              <a:gd name="T79" fmla="*/ 2 h 4"/>
              <a:gd name="T80" fmla="*/ 97 w 120"/>
              <a:gd name="T81" fmla="*/ 4 h 4"/>
              <a:gd name="T82" fmla="*/ 85 w 120"/>
              <a:gd name="T83" fmla="*/ 4 h 4"/>
              <a:gd name="T84" fmla="*/ 84 w 120"/>
              <a:gd name="T85" fmla="*/ 2 h 4"/>
              <a:gd name="T86" fmla="*/ 84 w 120"/>
              <a:gd name="T87" fmla="*/ 2 h 4"/>
              <a:gd name="T88" fmla="*/ 85 w 120"/>
              <a:gd name="T89" fmla="*/ 0 h 4"/>
              <a:gd name="T90" fmla="*/ 106 w 120"/>
              <a:gd name="T91" fmla="*/ 0 h 4"/>
              <a:gd name="T92" fmla="*/ 118 w 120"/>
              <a:gd name="T93" fmla="*/ 0 h 4"/>
              <a:gd name="T94" fmla="*/ 120 w 120"/>
              <a:gd name="T95" fmla="*/ 2 h 4"/>
              <a:gd name="T96" fmla="*/ 120 w 120"/>
              <a:gd name="T97" fmla="*/ 2 h 4"/>
              <a:gd name="T98" fmla="*/ 118 w 120"/>
              <a:gd name="T99" fmla="*/ 4 h 4"/>
              <a:gd name="T100" fmla="*/ 106 w 120"/>
              <a:gd name="T101" fmla="*/ 4 h 4"/>
              <a:gd name="T102" fmla="*/ 105 w 120"/>
              <a:gd name="T103" fmla="*/ 2 h 4"/>
              <a:gd name="T104" fmla="*/ 105 w 120"/>
              <a:gd name="T105" fmla="*/ 2 h 4"/>
              <a:gd name="T106" fmla="*/ 106 w 120"/>
              <a:gd name="T10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4">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rgbClr val="97989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30" name="Freeform 18"/>
          <p:cNvSpPr>
            <a:spLocks/>
          </p:cNvSpPr>
          <p:nvPr/>
        </p:nvSpPr>
        <p:spPr bwMode="auto">
          <a:xfrm>
            <a:off x="981404" y="3744487"/>
            <a:ext cx="312729" cy="897354"/>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rgbClr val="3D494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31" name="Freeform 19"/>
          <p:cNvSpPr>
            <a:spLocks noEditPoints="1"/>
          </p:cNvSpPr>
          <p:nvPr/>
        </p:nvSpPr>
        <p:spPr bwMode="auto">
          <a:xfrm>
            <a:off x="981404" y="4266367"/>
            <a:ext cx="312729" cy="317709"/>
          </a:xfrm>
          <a:custGeom>
            <a:avLst/>
            <a:gdLst>
              <a:gd name="T0" fmla="*/ 60 w 60"/>
              <a:gd name="T1" fmla="*/ 57 h 61"/>
              <a:gd name="T2" fmla="*/ 60 w 60"/>
              <a:gd name="T3" fmla="*/ 61 h 61"/>
              <a:gd name="T4" fmla="*/ 53 w 60"/>
              <a:gd name="T5" fmla="*/ 55 h 61"/>
              <a:gd name="T6" fmla="*/ 53 w 60"/>
              <a:gd name="T7" fmla="*/ 53 h 61"/>
              <a:gd name="T8" fmla="*/ 53 w 60"/>
              <a:gd name="T9" fmla="*/ 53 h 61"/>
              <a:gd name="T10" fmla="*/ 56 w 60"/>
              <a:gd name="T11" fmla="*/ 53 h 61"/>
              <a:gd name="T12" fmla="*/ 60 w 60"/>
              <a:gd name="T13" fmla="*/ 57 h 61"/>
              <a:gd name="T14" fmla="*/ 0 w 60"/>
              <a:gd name="T15" fmla="*/ 4 h 61"/>
              <a:gd name="T16" fmla="*/ 0 w 60"/>
              <a:gd name="T17" fmla="*/ 0 h 61"/>
              <a:gd name="T18" fmla="*/ 3 w 60"/>
              <a:gd name="T19" fmla="*/ 3 h 61"/>
              <a:gd name="T20" fmla="*/ 4 w 60"/>
              <a:gd name="T21" fmla="*/ 6 h 61"/>
              <a:gd name="T22" fmla="*/ 4 w 60"/>
              <a:gd name="T23" fmla="*/ 6 h 61"/>
              <a:gd name="T24" fmla="*/ 1 w 60"/>
              <a:gd name="T25" fmla="*/ 6 h 61"/>
              <a:gd name="T26" fmla="*/ 0 w 60"/>
              <a:gd name="T27" fmla="*/ 4 h 61"/>
              <a:gd name="T28" fmla="*/ 10 w 60"/>
              <a:gd name="T29" fmla="*/ 10 h 61"/>
              <a:gd name="T30" fmla="*/ 19 w 60"/>
              <a:gd name="T31" fmla="*/ 18 h 61"/>
              <a:gd name="T32" fmla="*/ 19 w 60"/>
              <a:gd name="T33" fmla="*/ 20 h 61"/>
              <a:gd name="T34" fmla="*/ 19 w 60"/>
              <a:gd name="T35" fmla="*/ 20 h 61"/>
              <a:gd name="T36" fmla="*/ 16 w 60"/>
              <a:gd name="T37" fmla="*/ 20 h 61"/>
              <a:gd name="T38" fmla="*/ 8 w 60"/>
              <a:gd name="T39" fmla="*/ 12 h 61"/>
              <a:gd name="T40" fmla="*/ 8 w 60"/>
              <a:gd name="T41" fmla="*/ 10 h 61"/>
              <a:gd name="T42" fmla="*/ 8 w 60"/>
              <a:gd name="T43" fmla="*/ 10 h 61"/>
              <a:gd name="T44" fmla="*/ 10 w 60"/>
              <a:gd name="T45" fmla="*/ 10 h 61"/>
              <a:gd name="T46" fmla="*/ 25 w 60"/>
              <a:gd name="T47" fmla="*/ 24 h 61"/>
              <a:gd name="T48" fmla="*/ 34 w 60"/>
              <a:gd name="T49" fmla="*/ 32 h 61"/>
              <a:gd name="T50" fmla="*/ 34 w 60"/>
              <a:gd name="T51" fmla="*/ 35 h 61"/>
              <a:gd name="T52" fmla="*/ 34 w 60"/>
              <a:gd name="T53" fmla="*/ 35 h 61"/>
              <a:gd name="T54" fmla="*/ 32 w 60"/>
              <a:gd name="T55" fmla="*/ 35 h 61"/>
              <a:gd name="T56" fmla="*/ 23 w 60"/>
              <a:gd name="T57" fmla="*/ 26 h 61"/>
              <a:gd name="T58" fmla="*/ 23 w 60"/>
              <a:gd name="T59" fmla="*/ 24 h 61"/>
              <a:gd name="T60" fmla="*/ 23 w 60"/>
              <a:gd name="T61" fmla="*/ 24 h 61"/>
              <a:gd name="T62" fmla="*/ 25 w 60"/>
              <a:gd name="T63" fmla="*/ 24 h 61"/>
              <a:gd name="T64" fmla="*/ 41 w 60"/>
              <a:gd name="T65" fmla="*/ 39 h 61"/>
              <a:gd name="T66" fmla="*/ 49 w 60"/>
              <a:gd name="T67" fmla="*/ 47 h 61"/>
              <a:gd name="T68" fmla="*/ 49 w 60"/>
              <a:gd name="T69" fmla="*/ 49 h 61"/>
              <a:gd name="T70" fmla="*/ 49 w 60"/>
              <a:gd name="T71" fmla="*/ 49 h 61"/>
              <a:gd name="T72" fmla="*/ 47 w 60"/>
              <a:gd name="T73" fmla="*/ 49 h 61"/>
              <a:gd name="T74" fmla="*/ 38 w 60"/>
              <a:gd name="T75" fmla="*/ 41 h 61"/>
              <a:gd name="T76" fmla="*/ 38 w 60"/>
              <a:gd name="T77" fmla="*/ 39 h 61"/>
              <a:gd name="T78" fmla="*/ 38 w 60"/>
              <a:gd name="T79" fmla="*/ 39 h 61"/>
              <a:gd name="T80" fmla="*/ 41 w 60"/>
              <a:gd name="T81" fmla="*/ 3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61">
                <a:moveTo>
                  <a:pt x="60" y="57"/>
                </a:moveTo>
                <a:cubicBezTo>
                  <a:pt x="60" y="61"/>
                  <a:pt x="60" y="61"/>
                  <a:pt x="60" y="61"/>
                </a:cubicBezTo>
                <a:cubicBezTo>
                  <a:pt x="58" y="59"/>
                  <a:pt x="56" y="57"/>
                  <a:pt x="53" y="55"/>
                </a:cubicBezTo>
                <a:cubicBezTo>
                  <a:pt x="53" y="55"/>
                  <a:pt x="53" y="54"/>
                  <a:pt x="53" y="53"/>
                </a:cubicBezTo>
                <a:cubicBezTo>
                  <a:pt x="53" y="53"/>
                  <a:pt x="53" y="53"/>
                  <a:pt x="53" y="53"/>
                </a:cubicBezTo>
                <a:cubicBezTo>
                  <a:pt x="54" y="52"/>
                  <a:pt x="55" y="52"/>
                  <a:pt x="56" y="53"/>
                </a:cubicBezTo>
                <a:cubicBezTo>
                  <a:pt x="57" y="54"/>
                  <a:pt x="58" y="55"/>
                  <a:pt x="60" y="57"/>
                </a:cubicBezTo>
                <a:close/>
                <a:moveTo>
                  <a:pt x="0" y="4"/>
                </a:moveTo>
                <a:cubicBezTo>
                  <a:pt x="0" y="0"/>
                  <a:pt x="0" y="0"/>
                  <a:pt x="0" y="0"/>
                </a:cubicBezTo>
                <a:cubicBezTo>
                  <a:pt x="1" y="1"/>
                  <a:pt x="2" y="2"/>
                  <a:pt x="3" y="3"/>
                </a:cubicBezTo>
                <a:cubicBezTo>
                  <a:pt x="4" y="4"/>
                  <a:pt x="4" y="5"/>
                  <a:pt x="4" y="6"/>
                </a:cubicBezTo>
                <a:cubicBezTo>
                  <a:pt x="4" y="6"/>
                  <a:pt x="4" y="6"/>
                  <a:pt x="4" y="6"/>
                </a:cubicBezTo>
                <a:cubicBezTo>
                  <a:pt x="3" y="6"/>
                  <a:pt x="2" y="6"/>
                  <a:pt x="1" y="6"/>
                </a:cubicBezTo>
                <a:cubicBezTo>
                  <a:pt x="1" y="5"/>
                  <a:pt x="0" y="5"/>
                  <a:pt x="0" y="4"/>
                </a:cubicBezTo>
                <a:close/>
                <a:moveTo>
                  <a:pt x="10" y="10"/>
                </a:moveTo>
                <a:cubicBezTo>
                  <a:pt x="13" y="12"/>
                  <a:pt x="16" y="15"/>
                  <a:pt x="19" y="18"/>
                </a:cubicBezTo>
                <a:cubicBezTo>
                  <a:pt x="19" y="18"/>
                  <a:pt x="19" y="19"/>
                  <a:pt x="19" y="20"/>
                </a:cubicBezTo>
                <a:cubicBezTo>
                  <a:pt x="19" y="20"/>
                  <a:pt x="19" y="20"/>
                  <a:pt x="19" y="20"/>
                </a:cubicBezTo>
                <a:cubicBezTo>
                  <a:pt x="18" y="21"/>
                  <a:pt x="17" y="21"/>
                  <a:pt x="16" y="20"/>
                </a:cubicBezTo>
                <a:cubicBezTo>
                  <a:pt x="14" y="17"/>
                  <a:pt x="11" y="15"/>
                  <a:pt x="8" y="12"/>
                </a:cubicBezTo>
                <a:cubicBezTo>
                  <a:pt x="7" y="11"/>
                  <a:pt x="7" y="10"/>
                  <a:pt x="8" y="10"/>
                </a:cubicBezTo>
                <a:cubicBezTo>
                  <a:pt x="8" y="10"/>
                  <a:pt x="8" y="10"/>
                  <a:pt x="8" y="10"/>
                </a:cubicBezTo>
                <a:cubicBezTo>
                  <a:pt x="8" y="9"/>
                  <a:pt x="9" y="9"/>
                  <a:pt x="10" y="10"/>
                </a:cubicBezTo>
                <a:close/>
                <a:moveTo>
                  <a:pt x="25" y="24"/>
                </a:moveTo>
                <a:cubicBezTo>
                  <a:pt x="28" y="27"/>
                  <a:pt x="31" y="29"/>
                  <a:pt x="34" y="32"/>
                </a:cubicBezTo>
                <a:cubicBezTo>
                  <a:pt x="35" y="33"/>
                  <a:pt x="35" y="34"/>
                  <a:pt x="34" y="35"/>
                </a:cubicBezTo>
                <a:cubicBezTo>
                  <a:pt x="34" y="35"/>
                  <a:pt x="34" y="35"/>
                  <a:pt x="34" y="35"/>
                </a:cubicBezTo>
                <a:cubicBezTo>
                  <a:pt x="33" y="35"/>
                  <a:pt x="32" y="35"/>
                  <a:pt x="32" y="35"/>
                </a:cubicBezTo>
                <a:cubicBezTo>
                  <a:pt x="29" y="32"/>
                  <a:pt x="26" y="29"/>
                  <a:pt x="23" y="26"/>
                </a:cubicBezTo>
                <a:cubicBezTo>
                  <a:pt x="22" y="26"/>
                  <a:pt x="22" y="25"/>
                  <a:pt x="23" y="24"/>
                </a:cubicBezTo>
                <a:cubicBezTo>
                  <a:pt x="23" y="24"/>
                  <a:pt x="23" y="24"/>
                  <a:pt x="23" y="24"/>
                </a:cubicBezTo>
                <a:cubicBezTo>
                  <a:pt x="24" y="23"/>
                  <a:pt x="25" y="23"/>
                  <a:pt x="25" y="24"/>
                </a:cubicBezTo>
                <a:close/>
                <a:moveTo>
                  <a:pt x="41" y="39"/>
                </a:moveTo>
                <a:cubicBezTo>
                  <a:pt x="43" y="41"/>
                  <a:pt x="46" y="44"/>
                  <a:pt x="49" y="47"/>
                </a:cubicBezTo>
                <a:cubicBezTo>
                  <a:pt x="50" y="47"/>
                  <a:pt x="50" y="48"/>
                  <a:pt x="49" y="49"/>
                </a:cubicBezTo>
                <a:cubicBezTo>
                  <a:pt x="49" y="49"/>
                  <a:pt x="49" y="49"/>
                  <a:pt x="49" y="49"/>
                </a:cubicBezTo>
                <a:cubicBezTo>
                  <a:pt x="48" y="50"/>
                  <a:pt x="47" y="50"/>
                  <a:pt x="47" y="49"/>
                </a:cubicBezTo>
                <a:cubicBezTo>
                  <a:pt x="44" y="46"/>
                  <a:pt x="41" y="44"/>
                  <a:pt x="38" y="41"/>
                </a:cubicBezTo>
                <a:cubicBezTo>
                  <a:pt x="38" y="40"/>
                  <a:pt x="38" y="39"/>
                  <a:pt x="38" y="39"/>
                </a:cubicBezTo>
                <a:cubicBezTo>
                  <a:pt x="38" y="39"/>
                  <a:pt x="38" y="39"/>
                  <a:pt x="38" y="39"/>
                </a:cubicBezTo>
                <a:cubicBezTo>
                  <a:pt x="39" y="38"/>
                  <a:pt x="40" y="38"/>
                  <a:pt x="41" y="39"/>
                </a:cubicBezTo>
                <a:close/>
              </a:path>
            </a:pathLst>
          </a:custGeom>
          <a:solidFill>
            <a:srgbClr val="4B57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32" name="Freeform 20"/>
          <p:cNvSpPr>
            <a:spLocks/>
          </p:cNvSpPr>
          <p:nvPr/>
        </p:nvSpPr>
        <p:spPr bwMode="auto">
          <a:xfrm>
            <a:off x="704701" y="2314115"/>
            <a:ext cx="678244" cy="599564"/>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solidFill>
            <a:srgbClr val="EE76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33" name="Freeform 21"/>
          <p:cNvSpPr>
            <a:spLocks noEditPoints="1"/>
          </p:cNvSpPr>
          <p:nvPr/>
        </p:nvSpPr>
        <p:spPr bwMode="auto">
          <a:xfrm>
            <a:off x="777405" y="2349969"/>
            <a:ext cx="626454" cy="20915"/>
          </a:xfrm>
          <a:custGeom>
            <a:avLst/>
            <a:gdLst>
              <a:gd name="T0" fmla="*/ 1 w 120"/>
              <a:gd name="T1" fmla="*/ 0 h 4"/>
              <a:gd name="T2" fmla="*/ 13 w 120"/>
              <a:gd name="T3" fmla="*/ 0 h 4"/>
              <a:gd name="T4" fmla="*/ 15 w 120"/>
              <a:gd name="T5" fmla="*/ 2 h 4"/>
              <a:gd name="T6" fmla="*/ 15 w 120"/>
              <a:gd name="T7" fmla="*/ 2 h 4"/>
              <a:gd name="T8" fmla="*/ 13 w 120"/>
              <a:gd name="T9" fmla="*/ 4 h 4"/>
              <a:gd name="T10" fmla="*/ 1 w 120"/>
              <a:gd name="T11" fmla="*/ 4 h 4"/>
              <a:gd name="T12" fmla="*/ 0 w 120"/>
              <a:gd name="T13" fmla="*/ 2 h 4"/>
              <a:gd name="T14" fmla="*/ 0 w 120"/>
              <a:gd name="T15" fmla="*/ 2 h 4"/>
              <a:gd name="T16" fmla="*/ 1 w 120"/>
              <a:gd name="T17" fmla="*/ 0 h 4"/>
              <a:gd name="T18" fmla="*/ 22 w 120"/>
              <a:gd name="T19" fmla="*/ 0 h 4"/>
              <a:gd name="T20" fmla="*/ 34 w 120"/>
              <a:gd name="T21" fmla="*/ 0 h 4"/>
              <a:gd name="T22" fmla="*/ 36 w 120"/>
              <a:gd name="T23" fmla="*/ 2 h 4"/>
              <a:gd name="T24" fmla="*/ 36 w 120"/>
              <a:gd name="T25" fmla="*/ 2 h 4"/>
              <a:gd name="T26" fmla="*/ 34 w 120"/>
              <a:gd name="T27" fmla="*/ 4 h 4"/>
              <a:gd name="T28" fmla="*/ 22 w 120"/>
              <a:gd name="T29" fmla="*/ 4 h 4"/>
              <a:gd name="T30" fmla="*/ 21 w 120"/>
              <a:gd name="T31" fmla="*/ 2 h 4"/>
              <a:gd name="T32" fmla="*/ 21 w 120"/>
              <a:gd name="T33" fmla="*/ 2 h 4"/>
              <a:gd name="T34" fmla="*/ 22 w 120"/>
              <a:gd name="T35" fmla="*/ 0 h 4"/>
              <a:gd name="T36" fmla="*/ 43 w 120"/>
              <a:gd name="T37" fmla="*/ 0 h 4"/>
              <a:gd name="T38" fmla="*/ 55 w 120"/>
              <a:gd name="T39" fmla="*/ 0 h 4"/>
              <a:gd name="T40" fmla="*/ 57 w 120"/>
              <a:gd name="T41" fmla="*/ 2 h 4"/>
              <a:gd name="T42" fmla="*/ 57 w 120"/>
              <a:gd name="T43" fmla="*/ 2 h 4"/>
              <a:gd name="T44" fmla="*/ 55 w 120"/>
              <a:gd name="T45" fmla="*/ 4 h 4"/>
              <a:gd name="T46" fmla="*/ 43 w 120"/>
              <a:gd name="T47" fmla="*/ 4 h 4"/>
              <a:gd name="T48" fmla="*/ 42 w 120"/>
              <a:gd name="T49" fmla="*/ 2 h 4"/>
              <a:gd name="T50" fmla="*/ 42 w 120"/>
              <a:gd name="T51" fmla="*/ 2 h 4"/>
              <a:gd name="T52" fmla="*/ 43 w 120"/>
              <a:gd name="T53" fmla="*/ 0 h 4"/>
              <a:gd name="T54" fmla="*/ 64 w 120"/>
              <a:gd name="T55" fmla="*/ 0 h 4"/>
              <a:gd name="T56" fmla="*/ 76 w 120"/>
              <a:gd name="T57" fmla="*/ 0 h 4"/>
              <a:gd name="T58" fmla="*/ 78 w 120"/>
              <a:gd name="T59" fmla="*/ 2 h 4"/>
              <a:gd name="T60" fmla="*/ 78 w 120"/>
              <a:gd name="T61" fmla="*/ 2 h 4"/>
              <a:gd name="T62" fmla="*/ 76 w 120"/>
              <a:gd name="T63" fmla="*/ 4 h 4"/>
              <a:gd name="T64" fmla="*/ 64 w 120"/>
              <a:gd name="T65" fmla="*/ 4 h 4"/>
              <a:gd name="T66" fmla="*/ 63 w 120"/>
              <a:gd name="T67" fmla="*/ 2 h 4"/>
              <a:gd name="T68" fmla="*/ 63 w 120"/>
              <a:gd name="T69" fmla="*/ 2 h 4"/>
              <a:gd name="T70" fmla="*/ 64 w 120"/>
              <a:gd name="T71" fmla="*/ 0 h 4"/>
              <a:gd name="T72" fmla="*/ 85 w 120"/>
              <a:gd name="T73" fmla="*/ 0 h 4"/>
              <a:gd name="T74" fmla="*/ 97 w 120"/>
              <a:gd name="T75" fmla="*/ 0 h 4"/>
              <a:gd name="T76" fmla="*/ 99 w 120"/>
              <a:gd name="T77" fmla="*/ 2 h 4"/>
              <a:gd name="T78" fmla="*/ 99 w 120"/>
              <a:gd name="T79" fmla="*/ 2 h 4"/>
              <a:gd name="T80" fmla="*/ 97 w 120"/>
              <a:gd name="T81" fmla="*/ 4 h 4"/>
              <a:gd name="T82" fmla="*/ 85 w 120"/>
              <a:gd name="T83" fmla="*/ 4 h 4"/>
              <a:gd name="T84" fmla="*/ 84 w 120"/>
              <a:gd name="T85" fmla="*/ 2 h 4"/>
              <a:gd name="T86" fmla="*/ 84 w 120"/>
              <a:gd name="T87" fmla="*/ 2 h 4"/>
              <a:gd name="T88" fmla="*/ 85 w 120"/>
              <a:gd name="T89" fmla="*/ 0 h 4"/>
              <a:gd name="T90" fmla="*/ 106 w 120"/>
              <a:gd name="T91" fmla="*/ 0 h 4"/>
              <a:gd name="T92" fmla="*/ 118 w 120"/>
              <a:gd name="T93" fmla="*/ 0 h 4"/>
              <a:gd name="T94" fmla="*/ 120 w 120"/>
              <a:gd name="T95" fmla="*/ 2 h 4"/>
              <a:gd name="T96" fmla="*/ 120 w 120"/>
              <a:gd name="T97" fmla="*/ 2 h 4"/>
              <a:gd name="T98" fmla="*/ 118 w 120"/>
              <a:gd name="T99" fmla="*/ 4 h 4"/>
              <a:gd name="T100" fmla="*/ 106 w 120"/>
              <a:gd name="T101" fmla="*/ 4 h 4"/>
              <a:gd name="T102" fmla="*/ 105 w 120"/>
              <a:gd name="T103" fmla="*/ 2 h 4"/>
              <a:gd name="T104" fmla="*/ 105 w 120"/>
              <a:gd name="T105" fmla="*/ 2 h 4"/>
              <a:gd name="T106" fmla="*/ 106 w 120"/>
              <a:gd name="T10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4">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rgbClr val="FAD1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34" name="Freeform 22"/>
          <p:cNvSpPr>
            <a:spLocks noEditPoints="1"/>
          </p:cNvSpPr>
          <p:nvPr/>
        </p:nvSpPr>
        <p:spPr bwMode="auto">
          <a:xfrm>
            <a:off x="777405" y="2855913"/>
            <a:ext cx="626454" cy="15935"/>
          </a:xfrm>
          <a:custGeom>
            <a:avLst/>
            <a:gdLst>
              <a:gd name="T0" fmla="*/ 1 w 120"/>
              <a:gd name="T1" fmla="*/ 0 h 3"/>
              <a:gd name="T2" fmla="*/ 13 w 120"/>
              <a:gd name="T3" fmla="*/ 0 h 3"/>
              <a:gd name="T4" fmla="*/ 15 w 120"/>
              <a:gd name="T5" fmla="*/ 2 h 3"/>
              <a:gd name="T6" fmla="*/ 15 w 120"/>
              <a:gd name="T7" fmla="*/ 2 h 3"/>
              <a:gd name="T8" fmla="*/ 13 w 120"/>
              <a:gd name="T9" fmla="*/ 3 h 3"/>
              <a:gd name="T10" fmla="*/ 1 w 120"/>
              <a:gd name="T11" fmla="*/ 3 h 3"/>
              <a:gd name="T12" fmla="*/ 0 w 120"/>
              <a:gd name="T13" fmla="*/ 2 h 3"/>
              <a:gd name="T14" fmla="*/ 0 w 120"/>
              <a:gd name="T15" fmla="*/ 2 h 3"/>
              <a:gd name="T16" fmla="*/ 1 w 120"/>
              <a:gd name="T17" fmla="*/ 0 h 3"/>
              <a:gd name="T18" fmla="*/ 22 w 120"/>
              <a:gd name="T19" fmla="*/ 0 h 3"/>
              <a:gd name="T20" fmla="*/ 34 w 120"/>
              <a:gd name="T21" fmla="*/ 0 h 3"/>
              <a:gd name="T22" fmla="*/ 36 w 120"/>
              <a:gd name="T23" fmla="*/ 2 h 3"/>
              <a:gd name="T24" fmla="*/ 36 w 120"/>
              <a:gd name="T25" fmla="*/ 2 h 3"/>
              <a:gd name="T26" fmla="*/ 34 w 120"/>
              <a:gd name="T27" fmla="*/ 3 h 3"/>
              <a:gd name="T28" fmla="*/ 22 w 120"/>
              <a:gd name="T29" fmla="*/ 3 h 3"/>
              <a:gd name="T30" fmla="*/ 21 w 120"/>
              <a:gd name="T31" fmla="*/ 2 h 3"/>
              <a:gd name="T32" fmla="*/ 21 w 120"/>
              <a:gd name="T33" fmla="*/ 2 h 3"/>
              <a:gd name="T34" fmla="*/ 22 w 120"/>
              <a:gd name="T35" fmla="*/ 0 h 3"/>
              <a:gd name="T36" fmla="*/ 43 w 120"/>
              <a:gd name="T37" fmla="*/ 0 h 3"/>
              <a:gd name="T38" fmla="*/ 55 w 120"/>
              <a:gd name="T39" fmla="*/ 0 h 3"/>
              <a:gd name="T40" fmla="*/ 57 w 120"/>
              <a:gd name="T41" fmla="*/ 2 h 3"/>
              <a:gd name="T42" fmla="*/ 57 w 120"/>
              <a:gd name="T43" fmla="*/ 2 h 3"/>
              <a:gd name="T44" fmla="*/ 55 w 120"/>
              <a:gd name="T45" fmla="*/ 3 h 3"/>
              <a:gd name="T46" fmla="*/ 43 w 120"/>
              <a:gd name="T47" fmla="*/ 3 h 3"/>
              <a:gd name="T48" fmla="*/ 42 w 120"/>
              <a:gd name="T49" fmla="*/ 2 h 3"/>
              <a:gd name="T50" fmla="*/ 42 w 120"/>
              <a:gd name="T51" fmla="*/ 2 h 3"/>
              <a:gd name="T52" fmla="*/ 43 w 120"/>
              <a:gd name="T53" fmla="*/ 0 h 3"/>
              <a:gd name="T54" fmla="*/ 64 w 120"/>
              <a:gd name="T55" fmla="*/ 0 h 3"/>
              <a:gd name="T56" fmla="*/ 76 w 120"/>
              <a:gd name="T57" fmla="*/ 0 h 3"/>
              <a:gd name="T58" fmla="*/ 78 w 120"/>
              <a:gd name="T59" fmla="*/ 2 h 3"/>
              <a:gd name="T60" fmla="*/ 78 w 120"/>
              <a:gd name="T61" fmla="*/ 2 h 3"/>
              <a:gd name="T62" fmla="*/ 76 w 120"/>
              <a:gd name="T63" fmla="*/ 3 h 3"/>
              <a:gd name="T64" fmla="*/ 64 w 120"/>
              <a:gd name="T65" fmla="*/ 3 h 3"/>
              <a:gd name="T66" fmla="*/ 63 w 120"/>
              <a:gd name="T67" fmla="*/ 2 h 3"/>
              <a:gd name="T68" fmla="*/ 63 w 120"/>
              <a:gd name="T69" fmla="*/ 2 h 3"/>
              <a:gd name="T70" fmla="*/ 64 w 120"/>
              <a:gd name="T71" fmla="*/ 0 h 3"/>
              <a:gd name="T72" fmla="*/ 85 w 120"/>
              <a:gd name="T73" fmla="*/ 0 h 3"/>
              <a:gd name="T74" fmla="*/ 97 w 120"/>
              <a:gd name="T75" fmla="*/ 0 h 3"/>
              <a:gd name="T76" fmla="*/ 99 w 120"/>
              <a:gd name="T77" fmla="*/ 2 h 3"/>
              <a:gd name="T78" fmla="*/ 99 w 120"/>
              <a:gd name="T79" fmla="*/ 2 h 3"/>
              <a:gd name="T80" fmla="*/ 97 w 120"/>
              <a:gd name="T81" fmla="*/ 3 h 3"/>
              <a:gd name="T82" fmla="*/ 85 w 120"/>
              <a:gd name="T83" fmla="*/ 3 h 3"/>
              <a:gd name="T84" fmla="*/ 84 w 120"/>
              <a:gd name="T85" fmla="*/ 2 h 3"/>
              <a:gd name="T86" fmla="*/ 84 w 120"/>
              <a:gd name="T87" fmla="*/ 2 h 3"/>
              <a:gd name="T88" fmla="*/ 85 w 120"/>
              <a:gd name="T89" fmla="*/ 0 h 3"/>
              <a:gd name="T90" fmla="*/ 106 w 120"/>
              <a:gd name="T91" fmla="*/ 0 h 3"/>
              <a:gd name="T92" fmla="*/ 118 w 120"/>
              <a:gd name="T93" fmla="*/ 0 h 3"/>
              <a:gd name="T94" fmla="*/ 120 w 120"/>
              <a:gd name="T95" fmla="*/ 2 h 3"/>
              <a:gd name="T96" fmla="*/ 120 w 120"/>
              <a:gd name="T97" fmla="*/ 2 h 3"/>
              <a:gd name="T98" fmla="*/ 118 w 120"/>
              <a:gd name="T99" fmla="*/ 3 h 3"/>
              <a:gd name="T100" fmla="*/ 106 w 120"/>
              <a:gd name="T101" fmla="*/ 3 h 3"/>
              <a:gd name="T102" fmla="*/ 105 w 120"/>
              <a:gd name="T103" fmla="*/ 2 h 3"/>
              <a:gd name="T104" fmla="*/ 105 w 120"/>
              <a:gd name="T105" fmla="*/ 2 h 3"/>
              <a:gd name="T106" fmla="*/ 106 w 120"/>
              <a:gd name="T10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3">
                <a:moveTo>
                  <a:pt x="1" y="0"/>
                </a:moveTo>
                <a:cubicBezTo>
                  <a:pt x="5" y="0"/>
                  <a:pt x="9" y="0"/>
                  <a:pt x="13" y="0"/>
                </a:cubicBezTo>
                <a:cubicBezTo>
                  <a:pt x="14" y="0"/>
                  <a:pt x="15" y="1"/>
                  <a:pt x="15" y="2"/>
                </a:cubicBezTo>
                <a:cubicBezTo>
                  <a:pt x="15" y="2"/>
                  <a:pt x="15" y="2"/>
                  <a:pt x="15" y="2"/>
                </a:cubicBezTo>
                <a:cubicBezTo>
                  <a:pt x="15" y="3"/>
                  <a:pt x="14" y="3"/>
                  <a:pt x="13" y="3"/>
                </a:cubicBezTo>
                <a:cubicBezTo>
                  <a:pt x="9" y="3"/>
                  <a:pt x="5" y="3"/>
                  <a:pt x="1" y="3"/>
                </a:cubicBezTo>
                <a:cubicBezTo>
                  <a:pt x="0" y="3"/>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3"/>
                  <a:pt x="34" y="3"/>
                </a:cubicBezTo>
                <a:cubicBezTo>
                  <a:pt x="30" y="3"/>
                  <a:pt x="26" y="3"/>
                  <a:pt x="22" y="3"/>
                </a:cubicBezTo>
                <a:cubicBezTo>
                  <a:pt x="21" y="3"/>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3"/>
                  <a:pt x="55" y="3"/>
                </a:cubicBezTo>
                <a:cubicBezTo>
                  <a:pt x="51" y="3"/>
                  <a:pt x="47" y="3"/>
                  <a:pt x="43" y="3"/>
                </a:cubicBezTo>
                <a:cubicBezTo>
                  <a:pt x="42" y="3"/>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3"/>
                  <a:pt x="76" y="3"/>
                </a:cubicBezTo>
                <a:cubicBezTo>
                  <a:pt x="72" y="3"/>
                  <a:pt x="68" y="3"/>
                  <a:pt x="64" y="3"/>
                </a:cubicBezTo>
                <a:cubicBezTo>
                  <a:pt x="63" y="3"/>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3"/>
                  <a:pt x="97" y="3"/>
                </a:cubicBezTo>
                <a:cubicBezTo>
                  <a:pt x="93" y="3"/>
                  <a:pt x="89" y="3"/>
                  <a:pt x="85" y="3"/>
                </a:cubicBezTo>
                <a:cubicBezTo>
                  <a:pt x="84" y="3"/>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3"/>
                  <a:pt x="118" y="3"/>
                </a:cubicBezTo>
                <a:cubicBezTo>
                  <a:pt x="114" y="3"/>
                  <a:pt x="110" y="3"/>
                  <a:pt x="106" y="3"/>
                </a:cubicBezTo>
                <a:cubicBezTo>
                  <a:pt x="105" y="3"/>
                  <a:pt x="105" y="3"/>
                  <a:pt x="105" y="2"/>
                </a:cubicBezTo>
                <a:cubicBezTo>
                  <a:pt x="105" y="2"/>
                  <a:pt x="105" y="2"/>
                  <a:pt x="105" y="2"/>
                </a:cubicBezTo>
                <a:cubicBezTo>
                  <a:pt x="105" y="1"/>
                  <a:pt x="105" y="0"/>
                  <a:pt x="106" y="0"/>
                </a:cubicBezTo>
                <a:close/>
              </a:path>
            </a:pathLst>
          </a:custGeom>
          <a:solidFill>
            <a:srgbClr val="FAD1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35" name="Freeform 23"/>
          <p:cNvSpPr>
            <a:spLocks/>
          </p:cNvSpPr>
          <p:nvPr/>
        </p:nvSpPr>
        <p:spPr bwMode="auto">
          <a:xfrm>
            <a:off x="975600" y="2079070"/>
            <a:ext cx="312729" cy="897354"/>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rgbClr val="CD40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36" name="Freeform 24"/>
          <p:cNvSpPr>
            <a:spLocks noEditPoints="1"/>
          </p:cNvSpPr>
          <p:nvPr/>
        </p:nvSpPr>
        <p:spPr bwMode="auto">
          <a:xfrm>
            <a:off x="975600" y="2594974"/>
            <a:ext cx="312729" cy="323685"/>
          </a:xfrm>
          <a:custGeom>
            <a:avLst/>
            <a:gdLst>
              <a:gd name="T0" fmla="*/ 60 w 60"/>
              <a:gd name="T1" fmla="*/ 57 h 62"/>
              <a:gd name="T2" fmla="*/ 60 w 60"/>
              <a:gd name="T3" fmla="*/ 62 h 62"/>
              <a:gd name="T4" fmla="*/ 53 w 60"/>
              <a:gd name="T5" fmla="*/ 56 h 62"/>
              <a:gd name="T6" fmla="*/ 53 w 60"/>
              <a:gd name="T7" fmla="*/ 54 h 62"/>
              <a:gd name="T8" fmla="*/ 53 w 60"/>
              <a:gd name="T9" fmla="*/ 54 h 62"/>
              <a:gd name="T10" fmla="*/ 56 w 60"/>
              <a:gd name="T11" fmla="*/ 54 h 62"/>
              <a:gd name="T12" fmla="*/ 60 w 60"/>
              <a:gd name="T13" fmla="*/ 57 h 62"/>
              <a:gd name="T14" fmla="*/ 0 w 60"/>
              <a:gd name="T15" fmla="*/ 5 h 62"/>
              <a:gd name="T16" fmla="*/ 0 w 60"/>
              <a:gd name="T17" fmla="*/ 0 h 62"/>
              <a:gd name="T18" fmla="*/ 3 w 60"/>
              <a:gd name="T19" fmla="*/ 4 h 62"/>
              <a:gd name="T20" fmla="*/ 4 w 60"/>
              <a:gd name="T21" fmla="*/ 6 h 62"/>
              <a:gd name="T22" fmla="*/ 4 w 60"/>
              <a:gd name="T23" fmla="*/ 6 h 62"/>
              <a:gd name="T24" fmla="*/ 1 w 60"/>
              <a:gd name="T25" fmla="*/ 6 h 62"/>
              <a:gd name="T26" fmla="*/ 0 w 60"/>
              <a:gd name="T27" fmla="*/ 5 h 62"/>
              <a:gd name="T28" fmla="*/ 10 w 60"/>
              <a:gd name="T29" fmla="*/ 10 h 62"/>
              <a:gd name="T30" fmla="*/ 19 w 60"/>
              <a:gd name="T31" fmla="*/ 18 h 62"/>
              <a:gd name="T32" fmla="*/ 19 w 60"/>
              <a:gd name="T33" fmla="*/ 21 h 62"/>
              <a:gd name="T34" fmla="*/ 19 w 60"/>
              <a:gd name="T35" fmla="*/ 21 h 62"/>
              <a:gd name="T36" fmla="*/ 16 w 60"/>
              <a:gd name="T37" fmla="*/ 21 h 62"/>
              <a:gd name="T38" fmla="*/ 8 w 60"/>
              <a:gd name="T39" fmla="*/ 13 h 62"/>
              <a:gd name="T40" fmla="*/ 8 w 60"/>
              <a:gd name="T41" fmla="*/ 10 h 62"/>
              <a:gd name="T42" fmla="*/ 8 w 60"/>
              <a:gd name="T43" fmla="*/ 10 h 62"/>
              <a:gd name="T44" fmla="*/ 10 w 60"/>
              <a:gd name="T45" fmla="*/ 10 h 62"/>
              <a:gd name="T46" fmla="*/ 25 w 60"/>
              <a:gd name="T47" fmla="*/ 25 h 62"/>
              <a:gd name="T48" fmla="*/ 34 w 60"/>
              <a:gd name="T49" fmla="*/ 33 h 62"/>
              <a:gd name="T50" fmla="*/ 34 w 60"/>
              <a:gd name="T51" fmla="*/ 35 h 62"/>
              <a:gd name="T52" fmla="*/ 34 w 60"/>
              <a:gd name="T53" fmla="*/ 35 h 62"/>
              <a:gd name="T54" fmla="*/ 32 w 60"/>
              <a:gd name="T55" fmla="*/ 35 h 62"/>
              <a:gd name="T56" fmla="*/ 23 w 60"/>
              <a:gd name="T57" fmla="*/ 27 h 62"/>
              <a:gd name="T58" fmla="*/ 23 w 60"/>
              <a:gd name="T59" fmla="*/ 25 h 62"/>
              <a:gd name="T60" fmla="*/ 23 w 60"/>
              <a:gd name="T61" fmla="*/ 25 h 62"/>
              <a:gd name="T62" fmla="*/ 25 w 60"/>
              <a:gd name="T63" fmla="*/ 25 h 62"/>
              <a:gd name="T64" fmla="*/ 41 w 60"/>
              <a:gd name="T65" fmla="*/ 39 h 62"/>
              <a:gd name="T66" fmla="*/ 49 w 60"/>
              <a:gd name="T67" fmla="*/ 47 h 62"/>
              <a:gd name="T68" fmla="*/ 49 w 60"/>
              <a:gd name="T69" fmla="*/ 50 h 62"/>
              <a:gd name="T70" fmla="*/ 49 w 60"/>
              <a:gd name="T71" fmla="*/ 50 h 62"/>
              <a:gd name="T72" fmla="*/ 47 w 60"/>
              <a:gd name="T73" fmla="*/ 50 h 62"/>
              <a:gd name="T74" fmla="*/ 38 w 60"/>
              <a:gd name="T75" fmla="*/ 42 h 62"/>
              <a:gd name="T76" fmla="*/ 38 w 60"/>
              <a:gd name="T77" fmla="*/ 39 h 62"/>
              <a:gd name="T78" fmla="*/ 38 w 60"/>
              <a:gd name="T79" fmla="*/ 39 h 62"/>
              <a:gd name="T80" fmla="*/ 41 w 60"/>
              <a:gd name="T81" fmla="*/ 3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62">
                <a:moveTo>
                  <a:pt x="60" y="57"/>
                </a:moveTo>
                <a:cubicBezTo>
                  <a:pt x="60" y="62"/>
                  <a:pt x="60" y="62"/>
                  <a:pt x="60" y="62"/>
                </a:cubicBezTo>
                <a:cubicBezTo>
                  <a:pt x="58" y="60"/>
                  <a:pt x="56" y="58"/>
                  <a:pt x="53" y="56"/>
                </a:cubicBezTo>
                <a:cubicBezTo>
                  <a:pt x="53" y="56"/>
                  <a:pt x="53" y="55"/>
                  <a:pt x="53" y="54"/>
                </a:cubicBezTo>
                <a:cubicBezTo>
                  <a:pt x="53" y="54"/>
                  <a:pt x="53" y="54"/>
                  <a:pt x="53" y="54"/>
                </a:cubicBezTo>
                <a:cubicBezTo>
                  <a:pt x="54" y="53"/>
                  <a:pt x="55" y="53"/>
                  <a:pt x="56" y="54"/>
                </a:cubicBezTo>
                <a:cubicBezTo>
                  <a:pt x="57" y="55"/>
                  <a:pt x="58" y="56"/>
                  <a:pt x="60" y="57"/>
                </a:cubicBezTo>
                <a:close/>
                <a:moveTo>
                  <a:pt x="0" y="5"/>
                </a:moveTo>
                <a:cubicBezTo>
                  <a:pt x="0" y="0"/>
                  <a:pt x="0" y="0"/>
                  <a:pt x="0" y="0"/>
                </a:cubicBezTo>
                <a:cubicBezTo>
                  <a:pt x="1" y="2"/>
                  <a:pt x="2" y="3"/>
                  <a:pt x="3" y="4"/>
                </a:cubicBezTo>
                <a:cubicBezTo>
                  <a:pt x="4" y="5"/>
                  <a:pt x="4" y="6"/>
                  <a:pt x="4" y="6"/>
                </a:cubicBezTo>
                <a:cubicBezTo>
                  <a:pt x="4" y="6"/>
                  <a:pt x="4" y="6"/>
                  <a:pt x="4" y="6"/>
                </a:cubicBezTo>
                <a:cubicBezTo>
                  <a:pt x="3" y="7"/>
                  <a:pt x="2" y="7"/>
                  <a:pt x="1" y="6"/>
                </a:cubicBezTo>
                <a:cubicBezTo>
                  <a:pt x="1" y="6"/>
                  <a:pt x="0" y="5"/>
                  <a:pt x="0" y="5"/>
                </a:cubicBezTo>
                <a:close/>
                <a:moveTo>
                  <a:pt x="10" y="10"/>
                </a:moveTo>
                <a:cubicBezTo>
                  <a:pt x="13" y="13"/>
                  <a:pt x="16" y="16"/>
                  <a:pt x="19" y="18"/>
                </a:cubicBezTo>
                <a:cubicBezTo>
                  <a:pt x="19" y="19"/>
                  <a:pt x="19" y="20"/>
                  <a:pt x="19" y="21"/>
                </a:cubicBezTo>
                <a:cubicBezTo>
                  <a:pt x="19" y="21"/>
                  <a:pt x="19" y="21"/>
                  <a:pt x="19" y="21"/>
                </a:cubicBezTo>
                <a:cubicBezTo>
                  <a:pt x="18" y="21"/>
                  <a:pt x="17" y="22"/>
                  <a:pt x="16" y="21"/>
                </a:cubicBezTo>
                <a:cubicBezTo>
                  <a:pt x="14" y="18"/>
                  <a:pt x="11" y="15"/>
                  <a:pt x="8" y="13"/>
                </a:cubicBezTo>
                <a:cubicBezTo>
                  <a:pt x="7" y="12"/>
                  <a:pt x="7" y="11"/>
                  <a:pt x="8" y="10"/>
                </a:cubicBezTo>
                <a:cubicBezTo>
                  <a:pt x="8" y="10"/>
                  <a:pt x="8" y="10"/>
                  <a:pt x="8" y="10"/>
                </a:cubicBezTo>
                <a:cubicBezTo>
                  <a:pt x="8" y="10"/>
                  <a:pt x="9" y="10"/>
                  <a:pt x="10" y="10"/>
                </a:cubicBezTo>
                <a:close/>
                <a:moveTo>
                  <a:pt x="25" y="25"/>
                </a:moveTo>
                <a:cubicBezTo>
                  <a:pt x="28" y="28"/>
                  <a:pt x="31" y="30"/>
                  <a:pt x="34" y="33"/>
                </a:cubicBezTo>
                <a:cubicBezTo>
                  <a:pt x="35" y="34"/>
                  <a:pt x="35" y="35"/>
                  <a:pt x="34" y="35"/>
                </a:cubicBezTo>
                <a:cubicBezTo>
                  <a:pt x="34" y="35"/>
                  <a:pt x="34" y="35"/>
                  <a:pt x="34" y="35"/>
                </a:cubicBezTo>
                <a:cubicBezTo>
                  <a:pt x="33" y="36"/>
                  <a:pt x="32" y="36"/>
                  <a:pt x="32" y="35"/>
                </a:cubicBezTo>
                <a:cubicBezTo>
                  <a:pt x="29" y="33"/>
                  <a:pt x="26" y="30"/>
                  <a:pt x="23" y="27"/>
                </a:cubicBezTo>
                <a:cubicBezTo>
                  <a:pt x="22" y="27"/>
                  <a:pt x="22" y="26"/>
                  <a:pt x="23" y="25"/>
                </a:cubicBezTo>
                <a:cubicBezTo>
                  <a:pt x="23" y="25"/>
                  <a:pt x="23" y="25"/>
                  <a:pt x="23" y="25"/>
                </a:cubicBezTo>
                <a:cubicBezTo>
                  <a:pt x="24" y="24"/>
                  <a:pt x="25" y="24"/>
                  <a:pt x="25" y="25"/>
                </a:cubicBezTo>
                <a:close/>
                <a:moveTo>
                  <a:pt x="41" y="39"/>
                </a:moveTo>
                <a:cubicBezTo>
                  <a:pt x="43" y="42"/>
                  <a:pt x="46" y="45"/>
                  <a:pt x="49" y="47"/>
                </a:cubicBezTo>
                <a:cubicBezTo>
                  <a:pt x="50" y="48"/>
                  <a:pt x="50" y="49"/>
                  <a:pt x="49" y="50"/>
                </a:cubicBezTo>
                <a:cubicBezTo>
                  <a:pt x="49" y="50"/>
                  <a:pt x="49" y="50"/>
                  <a:pt x="49" y="50"/>
                </a:cubicBezTo>
                <a:cubicBezTo>
                  <a:pt x="48" y="50"/>
                  <a:pt x="47" y="50"/>
                  <a:pt x="47" y="50"/>
                </a:cubicBezTo>
                <a:cubicBezTo>
                  <a:pt x="44" y="47"/>
                  <a:pt x="41" y="44"/>
                  <a:pt x="38" y="42"/>
                </a:cubicBezTo>
                <a:cubicBezTo>
                  <a:pt x="38" y="41"/>
                  <a:pt x="38" y="40"/>
                  <a:pt x="38" y="39"/>
                </a:cubicBezTo>
                <a:cubicBezTo>
                  <a:pt x="38" y="39"/>
                  <a:pt x="38" y="39"/>
                  <a:pt x="38" y="39"/>
                </a:cubicBezTo>
                <a:cubicBezTo>
                  <a:pt x="39" y="39"/>
                  <a:pt x="40" y="39"/>
                  <a:pt x="41" y="39"/>
                </a:cubicBezTo>
                <a:close/>
              </a:path>
            </a:pathLst>
          </a:custGeom>
          <a:solidFill>
            <a:srgbClr val="E84A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37" name="Freeform 26"/>
          <p:cNvSpPr>
            <a:spLocks/>
          </p:cNvSpPr>
          <p:nvPr/>
        </p:nvSpPr>
        <p:spPr bwMode="auto">
          <a:xfrm>
            <a:off x="1168815" y="2141815"/>
            <a:ext cx="1089572" cy="599564"/>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38" name="Freeform 27"/>
          <p:cNvSpPr>
            <a:spLocks/>
          </p:cNvSpPr>
          <p:nvPr/>
        </p:nvSpPr>
        <p:spPr bwMode="auto">
          <a:xfrm>
            <a:off x="975600" y="2079070"/>
            <a:ext cx="1226018" cy="599564"/>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rgbClr val="E84A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39" name="Freeform 28"/>
          <p:cNvSpPr>
            <a:spLocks noEditPoints="1"/>
          </p:cNvSpPr>
          <p:nvPr/>
        </p:nvSpPr>
        <p:spPr bwMode="auto">
          <a:xfrm>
            <a:off x="975600" y="2407734"/>
            <a:ext cx="1152317" cy="229069"/>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rgbClr val="F7BF9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40" name="Freeform 29"/>
          <p:cNvSpPr>
            <a:spLocks noEditPoints="1"/>
          </p:cNvSpPr>
          <p:nvPr/>
        </p:nvSpPr>
        <p:spPr bwMode="auto">
          <a:xfrm>
            <a:off x="975600" y="2115920"/>
            <a:ext cx="1173232" cy="270899"/>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rgbClr val="F7BF9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41" name="Freeform 30"/>
          <p:cNvSpPr>
            <a:spLocks/>
          </p:cNvSpPr>
          <p:nvPr/>
        </p:nvSpPr>
        <p:spPr bwMode="auto">
          <a:xfrm>
            <a:off x="1174619" y="3807233"/>
            <a:ext cx="1089572" cy="599564"/>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42" name="Freeform 31"/>
          <p:cNvSpPr>
            <a:spLocks/>
          </p:cNvSpPr>
          <p:nvPr/>
        </p:nvSpPr>
        <p:spPr bwMode="auto">
          <a:xfrm>
            <a:off x="981404" y="3744487"/>
            <a:ext cx="1226018" cy="599564"/>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rgbClr val="4B57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43" name="Freeform 32"/>
          <p:cNvSpPr>
            <a:spLocks noEditPoints="1"/>
          </p:cNvSpPr>
          <p:nvPr/>
        </p:nvSpPr>
        <p:spPr bwMode="auto">
          <a:xfrm>
            <a:off x="981404" y="4078132"/>
            <a:ext cx="1152317" cy="230065"/>
          </a:xfrm>
          <a:custGeom>
            <a:avLst/>
            <a:gdLst>
              <a:gd name="T0" fmla="*/ 30 w 221"/>
              <a:gd name="T1" fmla="*/ 44 h 44"/>
              <a:gd name="T2" fmla="*/ 32 w 221"/>
              <a:gd name="T3" fmla="*/ 42 h 44"/>
              <a:gd name="T4" fmla="*/ 19 w 221"/>
              <a:gd name="T5" fmla="*/ 40 h 44"/>
              <a:gd name="T6" fmla="*/ 17 w 221"/>
              <a:gd name="T7" fmla="*/ 42 h 44"/>
              <a:gd name="T8" fmla="*/ 196 w 221"/>
              <a:gd name="T9" fmla="*/ 42 h 44"/>
              <a:gd name="T10" fmla="*/ 198 w 221"/>
              <a:gd name="T11" fmla="*/ 36 h 44"/>
              <a:gd name="T12" fmla="*/ 195 w 221"/>
              <a:gd name="T13" fmla="*/ 37 h 44"/>
              <a:gd name="T14" fmla="*/ 186 w 221"/>
              <a:gd name="T15" fmla="*/ 40 h 44"/>
              <a:gd name="T16" fmla="*/ 185 w 221"/>
              <a:gd name="T17" fmla="*/ 42 h 44"/>
              <a:gd name="T18" fmla="*/ 194 w 221"/>
              <a:gd name="T19" fmla="*/ 44 h 44"/>
              <a:gd name="T20" fmla="*/ 217 w 221"/>
              <a:gd name="T21" fmla="*/ 1 h 44"/>
              <a:gd name="T22" fmla="*/ 212 w 221"/>
              <a:gd name="T23" fmla="*/ 13 h 44"/>
              <a:gd name="T24" fmla="*/ 214 w 221"/>
              <a:gd name="T25" fmla="*/ 12 h 44"/>
              <a:gd name="T26" fmla="*/ 219 w 221"/>
              <a:gd name="T27" fmla="*/ 0 h 44"/>
              <a:gd name="T28" fmla="*/ 217 w 221"/>
              <a:gd name="T29" fmla="*/ 1 h 44"/>
              <a:gd name="T30" fmla="*/ 200 w 221"/>
              <a:gd name="T31" fmla="*/ 29 h 44"/>
              <a:gd name="T32" fmla="*/ 201 w 221"/>
              <a:gd name="T33" fmla="*/ 31 h 44"/>
              <a:gd name="T34" fmla="*/ 209 w 221"/>
              <a:gd name="T35" fmla="*/ 20 h 44"/>
              <a:gd name="T36" fmla="*/ 209 w 221"/>
              <a:gd name="T37" fmla="*/ 18 h 44"/>
              <a:gd name="T38" fmla="*/ 0 w 221"/>
              <a:gd name="T39" fmla="*/ 40 h 44"/>
              <a:gd name="T40" fmla="*/ 8 w 221"/>
              <a:gd name="T41" fmla="*/ 44 h 44"/>
              <a:gd name="T42" fmla="*/ 10 w 221"/>
              <a:gd name="T43" fmla="*/ 42 h 44"/>
              <a:gd name="T44" fmla="*/ 0 w 221"/>
              <a:gd name="T45" fmla="*/ 40 h 44"/>
              <a:gd name="T46" fmla="*/ 51 w 221"/>
              <a:gd name="T47" fmla="*/ 44 h 44"/>
              <a:gd name="T48" fmla="*/ 53 w 221"/>
              <a:gd name="T49" fmla="*/ 42 h 44"/>
              <a:gd name="T50" fmla="*/ 40 w 221"/>
              <a:gd name="T51" fmla="*/ 40 h 44"/>
              <a:gd name="T52" fmla="*/ 38 w 221"/>
              <a:gd name="T53" fmla="*/ 42 h 44"/>
              <a:gd name="T54" fmla="*/ 60 w 221"/>
              <a:gd name="T55" fmla="*/ 44 h 44"/>
              <a:gd name="T56" fmla="*/ 74 w 221"/>
              <a:gd name="T57" fmla="*/ 42 h 44"/>
              <a:gd name="T58" fmla="*/ 72 w 221"/>
              <a:gd name="T59" fmla="*/ 40 h 44"/>
              <a:gd name="T60" fmla="*/ 59 w 221"/>
              <a:gd name="T61" fmla="*/ 42 h 44"/>
              <a:gd name="T62" fmla="*/ 60 w 221"/>
              <a:gd name="T63" fmla="*/ 44 h 44"/>
              <a:gd name="T64" fmla="*/ 93 w 221"/>
              <a:gd name="T65" fmla="*/ 44 h 44"/>
              <a:gd name="T66" fmla="*/ 95 w 221"/>
              <a:gd name="T67" fmla="*/ 42 h 44"/>
              <a:gd name="T68" fmla="*/ 81 w 221"/>
              <a:gd name="T69" fmla="*/ 40 h 44"/>
              <a:gd name="T70" fmla="*/ 80 w 221"/>
              <a:gd name="T71" fmla="*/ 42 h 44"/>
              <a:gd name="T72" fmla="*/ 102 w 221"/>
              <a:gd name="T73" fmla="*/ 44 h 44"/>
              <a:gd name="T74" fmla="*/ 116 w 221"/>
              <a:gd name="T75" fmla="*/ 42 h 44"/>
              <a:gd name="T76" fmla="*/ 114 w 221"/>
              <a:gd name="T77" fmla="*/ 40 h 44"/>
              <a:gd name="T78" fmla="*/ 101 w 221"/>
              <a:gd name="T79" fmla="*/ 42 h 44"/>
              <a:gd name="T80" fmla="*/ 102 w 221"/>
              <a:gd name="T81" fmla="*/ 44 h 44"/>
              <a:gd name="T82" fmla="*/ 135 w 221"/>
              <a:gd name="T83" fmla="*/ 44 h 44"/>
              <a:gd name="T84" fmla="*/ 137 w 221"/>
              <a:gd name="T85" fmla="*/ 42 h 44"/>
              <a:gd name="T86" fmla="*/ 123 w 221"/>
              <a:gd name="T87" fmla="*/ 40 h 44"/>
              <a:gd name="T88" fmla="*/ 122 w 221"/>
              <a:gd name="T89" fmla="*/ 42 h 44"/>
              <a:gd name="T90" fmla="*/ 144 w 221"/>
              <a:gd name="T91" fmla="*/ 44 h 44"/>
              <a:gd name="T92" fmla="*/ 158 w 221"/>
              <a:gd name="T93" fmla="*/ 42 h 44"/>
              <a:gd name="T94" fmla="*/ 156 w 221"/>
              <a:gd name="T95" fmla="*/ 40 h 44"/>
              <a:gd name="T96" fmla="*/ 143 w 221"/>
              <a:gd name="T97" fmla="*/ 42 h 44"/>
              <a:gd name="T98" fmla="*/ 144 w 221"/>
              <a:gd name="T99" fmla="*/ 44 h 44"/>
              <a:gd name="T100" fmla="*/ 177 w 221"/>
              <a:gd name="T101" fmla="*/ 44 h 44"/>
              <a:gd name="T102" fmla="*/ 179 w 221"/>
              <a:gd name="T103" fmla="*/ 42 h 44"/>
              <a:gd name="T104" fmla="*/ 165 w 221"/>
              <a:gd name="T105" fmla="*/ 40 h 44"/>
              <a:gd name="T106" fmla="*/ 164 w 221"/>
              <a:gd name="T107" fmla="*/ 4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3"/>
                  <a:pt x="32" y="42"/>
                </a:cubicBezTo>
                <a:cubicBezTo>
                  <a:pt x="32" y="42"/>
                  <a:pt x="32" y="42"/>
                  <a:pt x="32" y="42"/>
                </a:cubicBezTo>
                <a:cubicBezTo>
                  <a:pt x="32" y="41"/>
                  <a:pt x="31" y="40"/>
                  <a:pt x="30" y="40"/>
                </a:cubicBezTo>
                <a:cubicBezTo>
                  <a:pt x="26" y="40"/>
                  <a:pt x="22" y="40"/>
                  <a:pt x="19" y="40"/>
                </a:cubicBezTo>
                <a:cubicBezTo>
                  <a:pt x="18" y="40"/>
                  <a:pt x="17" y="41"/>
                  <a:pt x="17" y="42"/>
                </a:cubicBezTo>
                <a:cubicBezTo>
                  <a:pt x="17" y="42"/>
                  <a:pt x="17" y="42"/>
                  <a:pt x="17" y="42"/>
                </a:cubicBezTo>
                <a:cubicBezTo>
                  <a:pt x="17" y="43"/>
                  <a:pt x="18" y="44"/>
                  <a:pt x="19" y="44"/>
                </a:cubicBezTo>
                <a:close/>
                <a:moveTo>
                  <a:pt x="196" y="42"/>
                </a:moveTo>
                <a:cubicBezTo>
                  <a:pt x="196" y="41"/>
                  <a:pt x="197" y="40"/>
                  <a:pt x="198" y="38"/>
                </a:cubicBezTo>
                <a:cubicBezTo>
                  <a:pt x="199" y="38"/>
                  <a:pt x="198" y="36"/>
                  <a:pt x="198" y="36"/>
                </a:cubicBezTo>
                <a:cubicBezTo>
                  <a:pt x="198" y="36"/>
                  <a:pt x="198" y="36"/>
                  <a:pt x="198" y="36"/>
                </a:cubicBezTo>
                <a:cubicBezTo>
                  <a:pt x="197" y="36"/>
                  <a:pt x="196" y="36"/>
                  <a:pt x="195" y="37"/>
                </a:cubicBezTo>
                <a:cubicBezTo>
                  <a:pt x="195" y="38"/>
                  <a:pt x="194" y="39"/>
                  <a:pt x="193" y="40"/>
                </a:cubicBezTo>
                <a:cubicBezTo>
                  <a:pt x="190" y="40"/>
                  <a:pt x="190" y="40"/>
                  <a:pt x="186" y="40"/>
                </a:cubicBezTo>
                <a:cubicBezTo>
                  <a:pt x="186" y="40"/>
                  <a:pt x="185" y="41"/>
                  <a:pt x="185" y="42"/>
                </a:cubicBezTo>
                <a:cubicBezTo>
                  <a:pt x="185" y="42"/>
                  <a:pt x="185" y="42"/>
                  <a:pt x="185" y="42"/>
                </a:cubicBezTo>
                <a:cubicBezTo>
                  <a:pt x="185" y="43"/>
                  <a:pt x="186" y="44"/>
                  <a:pt x="186" y="44"/>
                </a:cubicBezTo>
                <a:cubicBezTo>
                  <a:pt x="194" y="44"/>
                  <a:pt x="194" y="44"/>
                  <a:pt x="194" y="44"/>
                </a:cubicBezTo>
                <a:cubicBezTo>
                  <a:pt x="195" y="44"/>
                  <a:pt x="195" y="43"/>
                  <a:pt x="196" y="42"/>
                </a:cubicBezTo>
                <a:close/>
                <a:moveTo>
                  <a:pt x="217" y="1"/>
                </a:moveTo>
                <a:cubicBezTo>
                  <a:pt x="215" y="4"/>
                  <a:pt x="213" y="7"/>
                  <a:pt x="211" y="11"/>
                </a:cubicBezTo>
                <a:cubicBezTo>
                  <a:pt x="211" y="12"/>
                  <a:pt x="211" y="13"/>
                  <a:pt x="212" y="13"/>
                </a:cubicBezTo>
                <a:cubicBezTo>
                  <a:pt x="212" y="13"/>
                  <a:pt x="212" y="13"/>
                  <a:pt x="212" y="13"/>
                </a:cubicBezTo>
                <a:cubicBezTo>
                  <a:pt x="212" y="14"/>
                  <a:pt x="213" y="13"/>
                  <a:pt x="214" y="12"/>
                </a:cubicBezTo>
                <a:cubicBezTo>
                  <a:pt x="216" y="9"/>
                  <a:pt x="218" y="6"/>
                  <a:pt x="220" y="2"/>
                </a:cubicBezTo>
                <a:cubicBezTo>
                  <a:pt x="221" y="2"/>
                  <a:pt x="220" y="1"/>
                  <a:pt x="219" y="0"/>
                </a:cubicBezTo>
                <a:cubicBezTo>
                  <a:pt x="219" y="0"/>
                  <a:pt x="219" y="0"/>
                  <a:pt x="219" y="0"/>
                </a:cubicBezTo>
                <a:cubicBezTo>
                  <a:pt x="219" y="0"/>
                  <a:pt x="218" y="0"/>
                  <a:pt x="217" y="1"/>
                </a:cubicBezTo>
                <a:close/>
                <a:moveTo>
                  <a:pt x="206" y="19"/>
                </a:moveTo>
                <a:cubicBezTo>
                  <a:pt x="204" y="22"/>
                  <a:pt x="202" y="25"/>
                  <a:pt x="200" y="29"/>
                </a:cubicBezTo>
                <a:cubicBezTo>
                  <a:pt x="200" y="29"/>
                  <a:pt x="200" y="30"/>
                  <a:pt x="201" y="31"/>
                </a:cubicBezTo>
                <a:cubicBezTo>
                  <a:pt x="201" y="31"/>
                  <a:pt x="201" y="31"/>
                  <a:pt x="201" y="31"/>
                </a:cubicBezTo>
                <a:cubicBezTo>
                  <a:pt x="201" y="31"/>
                  <a:pt x="203" y="31"/>
                  <a:pt x="203" y="30"/>
                </a:cubicBezTo>
                <a:cubicBezTo>
                  <a:pt x="205" y="27"/>
                  <a:pt x="207" y="24"/>
                  <a:pt x="209" y="20"/>
                </a:cubicBezTo>
                <a:cubicBezTo>
                  <a:pt x="210" y="20"/>
                  <a:pt x="209" y="19"/>
                  <a:pt x="209" y="18"/>
                </a:cubicBezTo>
                <a:cubicBezTo>
                  <a:pt x="209" y="18"/>
                  <a:pt x="209" y="18"/>
                  <a:pt x="209" y="18"/>
                </a:cubicBezTo>
                <a:cubicBezTo>
                  <a:pt x="208" y="18"/>
                  <a:pt x="207" y="18"/>
                  <a:pt x="206" y="19"/>
                </a:cubicBezTo>
                <a:close/>
                <a:moveTo>
                  <a:pt x="0" y="40"/>
                </a:moveTo>
                <a:cubicBezTo>
                  <a:pt x="0" y="44"/>
                  <a:pt x="0" y="44"/>
                  <a:pt x="0" y="44"/>
                </a:cubicBezTo>
                <a:cubicBezTo>
                  <a:pt x="8" y="44"/>
                  <a:pt x="8" y="44"/>
                  <a:pt x="8" y="44"/>
                </a:cubicBezTo>
                <a:cubicBezTo>
                  <a:pt x="9" y="44"/>
                  <a:pt x="10" y="43"/>
                  <a:pt x="10" y="42"/>
                </a:cubicBezTo>
                <a:cubicBezTo>
                  <a:pt x="10" y="42"/>
                  <a:pt x="10" y="42"/>
                  <a:pt x="10" y="42"/>
                </a:cubicBezTo>
                <a:cubicBezTo>
                  <a:pt x="10" y="41"/>
                  <a:pt x="9" y="40"/>
                  <a:pt x="8" y="40"/>
                </a:cubicBezTo>
                <a:cubicBezTo>
                  <a:pt x="0" y="40"/>
                  <a:pt x="0" y="40"/>
                  <a:pt x="0" y="40"/>
                </a:cubicBezTo>
                <a:close/>
                <a:moveTo>
                  <a:pt x="40" y="44"/>
                </a:moveTo>
                <a:cubicBezTo>
                  <a:pt x="43" y="44"/>
                  <a:pt x="47" y="44"/>
                  <a:pt x="51" y="44"/>
                </a:cubicBezTo>
                <a:cubicBezTo>
                  <a:pt x="52" y="44"/>
                  <a:pt x="53" y="43"/>
                  <a:pt x="53" y="42"/>
                </a:cubicBezTo>
                <a:cubicBezTo>
                  <a:pt x="53" y="42"/>
                  <a:pt x="53" y="42"/>
                  <a:pt x="53" y="42"/>
                </a:cubicBezTo>
                <a:cubicBezTo>
                  <a:pt x="53" y="41"/>
                  <a:pt x="52" y="40"/>
                  <a:pt x="51" y="40"/>
                </a:cubicBezTo>
                <a:cubicBezTo>
                  <a:pt x="47" y="40"/>
                  <a:pt x="43" y="40"/>
                  <a:pt x="40" y="40"/>
                </a:cubicBezTo>
                <a:cubicBezTo>
                  <a:pt x="39" y="40"/>
                  <a:pt x="38" y="41"/>
                  <a:pt x="38" y="42"/>
                </a:cubicBezTo>
                <a:cubicBezTo>
                  <a:pt x="38" y="42"/>
                  <a:pt x="38" y="42"/>
                  <a:pt x="38" y="42"/>
                </a:cubicBezTo>
                <a:cubicBezTo>
                  <a:pt x="38" y="43"/>
                  <a:pt x="39" y="44"/>
                  <a:pt x="40" y="44"/>
                </a:cubicBezTo>
                <a:close/>
                <a:moveTo>
                  <a:pt x="60" y="44"/>
                </a:moveTo>
                <a:cubicBezTo>
                  <a:pt x="64" y="44"/>
                  <a:pt x="68" y="44"/>
                  <a:pt x="72" y="44"/>
                </a:cubicBezTo>
                <a:cubicBezTo>
                  <a:pt x="73" y="44"/>
                  <a:pt x="74" y="43"/>
                  <a:pt x="74" y="42"/>
                </a:cubicBezTo>
                <a:cubicBezTo>
                  <a:pt x="74" y="42"/>
                  <a:pt x="74" y="42"/>
                  <a:pt x="74" y="42"/>
                </a:cubicBezTo>
                <a:cubicBezTo>
                  <a:pt x="74" y="41"/>
                  <a:pt x="73" y="40"/>
                  <a:pt x="72" y="40"/>
                </a:cubicBezTo>
                <a:cubicBezTo>
                  <a:pt x="68" y="40"/>
                  <a:pt x="64" y="40"/>
                  <a:pt x="60" y="40"/>
                </a:cubicBezTo>
                <a:cubicBezTo>
                  <a:pt x="60" y="40"/>
                  <a:pt x="59" y="41"/>
                  <a:pt x="59" y="42"/>
                </a:cubicBezTo>
                <a:cubicBezTo>
                  <a:pt x="59" y="42"/>
                  <a:pt x="59" y="42"/>
                  <a:pt x="59" y="42"/>
                </a:cubicBezTo>
                <a:cubicBezTo>
                  <a:pt x="59" y="43"/>
                  <a:pt x="60" y="44"/>
                  <a:pt x="60" y="44"/>
                </a:cubicBezTo>
                <a:close/>
                <a:moveTo>
                  <a:pt x="81" y="44"/>
                </a:moveTo>
                <a:cubicBezTo>
                  <a:pt x="85" y="44"/>
                  <a:pt x="89" y="44"/>
                  <a:pt x="93" y="44"/>
                </a:cubicBezTo>
                <a:cubicBezTo>
                  <a:pt x="94" y="44"/>
                  <a:pt x="95" y="43"/>
                  <a:pt x="95" y="42"/>
                </a:cubicBezTo>
                <a:cubicBezTo>
                  <a:pt x="95" y="42"/>
                  <a:pt x="95" y="42"/>
                  <a:pt x="95" y="42"/>
                </a:cubicBezTo>
                <a:cubicBezTo>
                  <a:pt x="95" y="41"/>
                  <a:pt x="94" y="40"/>
                  <a:pt x="93" y="40"/>
                </a:cubicBezTo>
                <a:cubicBezTo>
                  <a:pt x="89" y="40"/>
                  <a:pt x="85" y="40"/>
                  <a:pt x="81" y="40"/>
                </a:cubicBezTo>
                <a:cubicBezTo>
                  <a:pt x="81" y="40"/>
                  <a:pt x="80" y="41"/>
                  <a:pt x="80" y="42"/>
                </a:cubicBezTo>
                <a:cubicBezTo>
                  <a:pt x="80" y="42"/>
                  <a:pt x="80" y="42"/>
                  <a:pt x="80" y="42"/>
                </a:cubicBezTo>
                <a:cubicBezTo>
                  <a:pt x="80" y="43"/>
                  <a:pt x="81" y="44"/>
                  <a:pt x="81" y="44"/>
                </a:cubicBezTo>
                <a:close/>
                <a:moveTo>
                  <a:pt x="102" y="44"/>
                </a:moveTo>
                <a:cubicBezTo>
                  <a:pt x="106" y="44"/>
                  <a:pt x="110" y="44"/>
                  <a:pt x="114" y="44"/>
                </a:cubicBezTo>
                <a:cubicBezTo>
                  <a:pt x="115" y="44"/>
                  <a:pt x="116" y="43"/>
                  <a:pt x="116" y="42"/>
                </a:cubicBezTo>
                <a:cubicBezTo>
                  <a:pt x="116" y="42"/>
                  <a:pt x="116" y="42"/>
                  <a:pt x="116" y="42"/>
                </a:cubicBezTo>
                <a:cubicBezTo>
                  <a:pt x="116" y="41"/>
                  <a:pt x="115" y="40"/>
                  <a:pt x="114" y="40"/>
                </a:cubicBezTo>
                <a:cubicBezTo>
                  <a:pt x="110" y="40"/>
                  <a:pt x="106" y="40"/>
                  <a:pt x="102" y="40"/>
                </a:cubicBezTo>
                <a:cubicBezTo>
                  <a:pt x="102" y="40"/>
                  <a:pt x="101" y="41"/>
                  <a:pt x="101" y="42"/>
                </a:cubicBezTo>
                <a:cubicBezTo>
                  <a:pt x="101" y="42"/>
                  <a:pt x="101" y="42"/>
                  <a:pt x="101" y="42"/>
                </a:cubicBezTo>
                <a:cubicBezTo>
                  <a:pt x="101" y="43"/>
                  <a:pt x="102" y="44"/>
                  <a:pt x="102" y="44"/>
                </a:cubicBezTo>
                <a:close/>
                <a:moveTo>
                  <a:pt x="123" y="44"/>
                </a:moveTo>
                <a:cubicBezTo>
                  <a:pt x="127" y="44"/>
                  <a:pt x="131" y="44"/>
                  <a:pt x="135" y="44"/>
                </a:cubicBezTo>
                <a:cubicBezTo>
                  <a:pt x="136" y="44"/>
                  <a:pt x="137" y="43"/>
                  <a:pt x="137" y="42"/>
                </a:cubicBezTo>
                <a:cubicBezTo>
                  <a:pt x="137" y="42"/>
                  <a:pt x="137" y="42"/>
                  <a:pt x="137" y="42"/>
                </a:cubicBezTo>
                <a:cubicBezTo>
                  <a:pt x="137" y="41"/>
                  <a:pt x="136" y="40"/>
                  <a:pt x="135" y="40"/>
                </a:cubicBezTo>
                <a:cubicBezTo>
                  <a:pt x="131" y="40"/>
                  <a:pt x="127" y="40"/>
                  <a:pt x="123" y="40"/>
                </a:cubicBezTo>
                <a:cubicBezTo>
                  <a:pt x="123" y="40"/>
                  <a:pt x="122" y="41"/>
                  <a:pt x="122" y="42"/>
                </a:cubicBezTo>
                <a:cubicBezTo>
                  <a:pt x="122" y="42"/>
                  <a:pt x="122" y="42"/>
                  <a:pt x="122" y="42"/>
                </a:cubicBezTo>
                <a:cubicBezTo>
                  <a:pt x="122" y="43"/>
                  <a:pt x="123" y="44"/>
                  <a:pt x="123" y="44"/>
                </a:cubicBezTo>
                <a:close/>
                <a:moveTo>
                  <a:pt x="144" y="44"/>
                </a:moveTo>
                <a:cubicBezTo>
                  <a:pt x="148" y="44"/>
                  <a:pt x="152" y="44"/>
                  <a:pt x="156" y="44"/>
                </a:cubicBezTo>
                <a:cubicBezTo>
                  <a:pt x="157" y="44"/>
                  <a:pt x="158" y="43"/>
                  <a:pt x="158" y="42"/>
                </a:cubicBezTo>
                <a:cubicBezTo>
                  <a:pt x="158" y="42"/>
                  <a:pt x="158" y="42"/>
                  <a:pt x="158" y="42"/>
                </a:cubicBezTo>
                <a:cubicBezTo>
                  <a:pt x="158" y="41"/>
                  <a:pt x="157" y="40"/>
                  <a:pt x="156" y="40"/>
                </a:cubicBezTo>
                <a:cubicBezTo>
                  <a:pt x="152" y="40"/>
                  <a:pt x="148" y="40"/>
                  <a:pt x="144" y="40"/>
                </a:cubicBezTo>
                <a:cubicBezTo>
                  <a:pt x="144" y="40"/>
                  <a:pt x="143" y="41"/>
                  <a:pt x="143" y="42"/>
                </a:cubicBezTo>
                <a:cubicBezTo>
                  <a:pt x="143" y="42"/>
                  <a:pt x="143" y="42"/>
                  <a:pt x="143" y="42"/>
                </a:cubicBezTo>
                <a:cubicBezTo>
                  <a:pt x="143" y="43"/>
                  <a:pt x="144" y="44"/>
                  <a:pt x="144" y="44"/>
                </a:cubicBezTo>
                <a:close/>
                <a:moveTo>
                  <a:pt x="165" y="44"/>
                </a:moveTo>
                <a:cubicBezTo>
                  <a:pt x="169" y="44"/>
                  <a:pt x="173" y="44"/>
                  <a:pt x="177" y="44"/>
                </a:cubicBezTo>
                <a:cubicBezTo>
                  <a:pt x="178" y="44"/>
                  <a:pt x="179" y="43"/>
                  <a:pt x="179" y="42"/>
                </a:cubicBezTo>
                <a:cubicBezTo>
                  <a:pt x="179" y="42"/>
                  <a:pt x="179" y="42"/>
                  <a:pt x="179" y="42"/>
                </a:cubicBezTo>
                <a:cubicBezTo>
                  <a:pt x="179" y="41"/>
                  <a:pt x="178" y="40"/>
                  <a:pt x="177" y="40"/>
                </a:cubicBezTo>
                <a:cubicBezTo>
                  <a:pt x="173" y="40"/>
                  <a:pt x="169" y="40"/>
                  <a:pt x="165" y="40"/>
                </a:cubicBezTo>
                <a:cubicBezTo>
                  <a:pt x="165" y="40"/>
                  <a:pt x="164" y="41"/>
                  <a:pt x="164" y="42"/>
                </a:cubicBezTo>
                <a:cubicBezTo>
                  <a:pt x="164" y="42"/>
                  <a:pt x="164" y="42"/>
                  <a:pt x="164" y="42"/>
                </a:cubicBezTo>
                <a:cubicBezTo>
                  <a:pt x="164" y="43"/>
                  <a:pt x="165" y="44"/>
                  <a:pt x="165" y="44"/>
                </a:cubicBezTo>
                <a:close/>
              </a:path>
            </a:pathLst>
          </a:custGeom>
          <a:solidFill>
            <a:srgbClr val="7579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44" name="Freeform 33"/>
          <p:cNvSpPr>
            <a:spLocks noEditPoints="1"/>
          </p:cNvSpPr>
          <p:nvPr/>
        </p:nvSpPr>
        <p:spPr bwMode="auto">
          <a:xfrm>
            <a:off x="981404" y="3781338"/>
            <a:ext cx="1173232" cy="270899"/>
          </a:xfrm>
          <a:custGeom>
            <a:avLst/>
            <a:gdLst>
              <a:gd name="T0" fmla="*/ 30 w 225"/>
              <a:gd name="T1" fmla="*/ 0 h 52"/>
              <a:gd name="T2" fmla="*/ 32 w 225"/>
              <a:gd name="T3" fmla="*/ 2 h 52"/>
              <a:gd name="T4" fmla="*/ 19 w 225"/>
              <a:gd name="T5" fmla="*/ 4 h 52"/>
              <a:gd name="T6" fmla="*/ 17 w 225"/>
              <a:gd name="T7" fmla="*/ 2 h 52"/>
              <a:gd name="T8" fmla="*/ 224 w 225"/>
              <a:gd name="T9" fmla="*/ 48 h 52"/>
              <a:gd name="T10" fmla="*/ 225 w 225"/>
              <a:gd name="T11" fmla="*/ 50 h 52"/>
              <a:gd name="T12" fmla="*/ 224 w 225"/>
              <a:gd name="T13" fmla="*/ 52 h 52"/>
              <a:gd name="T14" fmla="*/ 222 w 225"/>
              <a:gd name="T15" fmla="*/ 51 h 52"/>
              <a:gd name="T16" fmla="*/ 224 w 225"/>
              <a:gd name="T17" fmla="*/ 48 h 52"/>
              <a:gd name="T18" fmla="*/ 198 w 225"/>
              <a:gd name="T19" fmla="*/ 6 h 52"/>
              <a:gd name="T20" fmla="*/ 198 w 225"/>
              <a:gd name="T21" fmla="*/ 8 h 52"/>
              <a:gd name="T22" fmla="*/ 193 w 225"/>
              <a:gd name="T23" fmla="*/ 4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4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4 h 52"/>
              <a:gd name="T54" fmla="*/ 40 w 225"/>
              <a:gd name="T55" fmla="*/ 0 h 52"/>
              <a:gd name="T56" fmla="*/ 53 w 225"/>
              <a:gd name="T57" fmla="*/ 2 h 52"/>
              <a:gd name="T58" fmla="*/ 51 w 225"/>
              <a:gd name="T59" fmla="*/ 4 h 52"/>
              <a:gd name="T60" fmla="*/ 38 w 225"/>
              <a:gd name="T61" fmla="*/ 2 h 52"/>
              <a:gd name="T62" fmla="*/ 40 w 225"/>
              <a:gd name="T63" fmla="*/ 0 h 52"/>
              <a:gd name="T64" fmla="*/ 72 w 225"/>
              <a:gd name="T65" fmla="*/ 0 h 52"/>
              <a:gd name="T66" fmla="*/ 74 w 225"/>
              <a:gd name="T67" fmla="*/ 2 h 52"/>
              <a:gd name="T68" fmla="*/ 60 w 225"/>
              <a:gd name="T69" fmla="*/ 4 h 52"/>
              <a:gd name="T70" fmla="*/ 59 w 225"/>
              <a:gd name="T71" fmla="*/ 2 h 52"/>
              <a:gd name="T72" fmla="*/ 81 w 225"/>
              <a:gd name="T73" fmla="*/ 0 h 52"/>
              <a:gd name="T74" fmla="*/ 95 w 225"/>
              <a:gd name="T75" fmla="*/ 2 h 52"/>
              <a:gd name="T76" fmla="*/ 93 w 225"/>
              <a:gd name="T77" fmla="*/ 4 h 52"/>
              <a:gd name="T78" fmla="*/ 80 w 225"/>
              <a:gd name="T79" fmla="*/ 2 h 52"/>
              <a:gd name="T80" fmla="*/ 81 w 225"/>
              <a:gd name="T81" fmla="*/ 0 h 52"/>
              <a:gd name="T82" fmla="*/ 114 w 225"/>
              <a:gd name="T83" fmla="*/ 0 h 52"/>
              <a:gd name="T84" fmla="*/ 116 w 225"/>
              <a:gd name="T85" fmla="*/ 2 h 52"/>
              <a:gd name="T86" fmla="*/ 102 w 225"/>
              <a:gd name="T87" fmla="*/ 4 h 52"/>
              <a:gd name="T88" fmla="*/ 101 w 225"/>
              <a:gd name="T89" fmla="*/ 2 h 52"/>
              <a:gd name="T90" fmla="*/ 123 w 225"/>
              <a:gd name="T91" fmla="*/ 0 h 52"/>
              <a:gd name="T92" fmla="*/ 137 w 225"/>
              <a:gd name="T93" fmla="*/ 2 h 52"/>
              <a:gd name="T94" fmla="*/ 135 w 225"/>
              <a:gd name="T95" fmla="*/ 4 h 52"/>
              <a:gd name="T96" fmla="*/ 122 w 225"/>
              <a:gd name="T97" fmla="*/ 2 h 52"/>
              <a:gd name="T98" fmla="*/ 123 w 225"/>
              <a:gd name="T99" fmla="*/ 0 h 52"/>
              <a:gd name="T100" fmla="*/ 156 w 225"/>
              <a:gd name="T101" fmla="*/ 0 h 52"/>
              <a:gd name="T102" fmla="*/ 158 w 225"/>
              <a:gd name="T103" fmla="*/ 2 h 52"/>
              <a:gd name="T104" fmla="*/ 144 w 225"/>
              <a:gd name="T105" fmla="*/ 4 h 52"/>
              <a:gd name="T106" fmla="*/ 143 w 225"/>
              <a:gd name="T107" fmla="*/ 2 h 52"/>
              <a:gd name="T108" fmla="*/ 165 w 225"/>
              <a:gd name="T109" fmla="*/ 0 h 52"/>
              <a:gd name="T110" fmla="*/ 179 w 225"/>
              <a:gd name="T111" fmla="*/ 2 h 52"/>
              <a:gd name="T112" fmla="*/ 177 w 225"/>
              <a:gd name="T113" fmla="*/ 4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4"/>
                  <a:pt x="30" y="4"/>
                </a:cubicBezTo>
                <a:cubicBezTo>
                  <a:pt x="26" y="4"/>
                  <a:pt x="22" y="4"/>
                  <a:pt x="19" y="4"/>
                </a:cubicBezTo>
                <a:cubicBezTo>
                  <a:pt x="18" y="4"/>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1"/>
                  <a:pt x="225" y="51"/>
                  <a:pt x="225" y="51"/>
                </a:cubicBezTo>
                <a:cubicBezTo>
                  <a:pt x="225" y="52"/>
                  <a:pt x="225" y="52"/>
                  <a:pt x="224" y="52"/>
                </a:cubicBezTo>
                <a:cubicBezTo>
                  <a:pt x="224" y="52"/>
                  <a:pt x="224" y="52"/>
                  <a:pt x="224" y="52"/>
                </a:cubicBezTo>
                <a:cubicBezTo>
                  <a:pt x="223" y="52"/>
                  <a:pt x="222" y="52"/>
                  <a:pt x="222" y="51"/>
                </a:cubicBezTo>
                <a:cubicBezTo>
                  <a:pt x="222" y="50"/>
                  <a:pt x="222" y="50"/>
                  <a:pt x="222" y="50"/>
                </a:cubicBezTo>
                <a:cubicBezTo>
                  <a:pt x="222" y="49"/>
                  <a:pt x="223" y="48"/>
                  <a:pt x="224" y="48"/>
                </a:cubicBezTo>
                <a:close/>
                <a:moveTo>
                  <a:pt x="196" y="1"/>
                </a:moveTo>
                <a:cubicBezTo>
                  <a:pt x="196" y="3"/>
                  <a:pt x="197" y="4"/>
                  <a:pt x="198" y="6"/>
                </a:cubicBezTo>
                <a:cubicBezTo>
                  <a:pt x="199" y="6"/>
                  <a:pt x="198" y="7"/>
                  <a:pt x="198" y="8"/>
                </a:cubicBezTo>
                <a:cubicBezTo>
                  <a:pt x="198" y="8"/>
                  <a:pt x="198" y="8"/>
                  <a:pt x="198" y="8"/>
                </a:cubicBezTo>
                <a:cubicBezTo>
                  <a:pt x="197" y="8"/>
                  <a:pt x="196" y="8"/>
                  <a:pt x="195" y="7"/>
                </a:cubicBezTo>
                <a:cubicBezTo>
                  <a:pt x="195" y="6"/>
                  <a:pt x="194" y="5"/>
                  <a:pt x="193" y="4"/>
                </a:cubicBezTo>
                <a:cubicBezTo>
                  <a:pt x="190" y="4"/>
                  <a:pt x="190" y="4"/>
                  <a:pt x="186" y="4"/>
                </a:cubicBezTo>
                <a:cubicBezTo>
                  <a:pt x="186" y="4"/>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1"/>
                  <a:pt x="214" y="31"/>
                </a:cubicBezTo>
                <a:cubicBezTo>
                  <a:pt x="216" y="35"/>
                  <a:pt x="218" y="38"/>
                  <a:pt x="220" y="41"/>
                </a:cubicBezTo>
                <a:cubicBezTo>
                  <a:pt x="221" y="42"/>
                  <a:pt x="220" y="43"/>
                  <a:pt x="219" y="44"/>
                </a:cubicBezTo>
                <a:cubicBezTo>
                  <a:pt x="219" y="44"/>
                  <a:pt x="219" y="44"/>
                  <a:pt x="219" y="44"/>
                </a:cubicBezTo>
                <a:cubicBezTo>
                  <a:pt x="219" y="44"/>
                  <a:pt x="218" y="44"/>
                  <a:pt x="217" y="43"/>
                </a:cubicBezTo>
                <a:close/>
                <a:moveTo>
                  <a:pt x="206" y="25"/>
                </a:moveTo>
                <a:cubicBezTo>
                  <a:pt x="204" y="22"/>
                  <a:pt x="202" y="19"/>
                  <a:pt x="200" y="15"/>
                </a:cubicBezTo>
                <a:cubicBezTo>
                  <a:pt x="200" y="14"/>
                  <a:pt x="200" y="13"/>
                  <a:pt x="201" y="13"/>
                </a:cubicBezTo>
                <a:cubicBezTo>
                  <a:pt x="201" y="13"/>
                  <a:pt x="201" y="13"/>
                  <a:pt x="201" y="13"/>
                </a:cubicBezTo>
                <a:cubicBezTo>
                  <a:pt x="201" y="12"/>
                  <a:pt x="203" y="13"/>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4"/>
                </a:moveTo>
                <a:cubicBezTo>
                  <a:pt x="0" y="0"/>
                  <a:pt x="0" y="0"/>
                  <a:pt x="0" y="0"/>
                </a:cubicBezTo>
                <a:cubicBezTo>
                  <a:pt x="8" y="0"/>
                  <a:pt x="8" y="0"/>
                  <a:pt x="8" y="0"/>
                </a:cubicBezTo>
                <a:cubicBezTo>
                  <a:pt x="9" y="0"/>
                  <a:pt x="10" y="1"/>
                  <a:pt x="10" y="2"/>
                </a:cubicBezTo>
                <a:cubicBezTo>
                  <a:pt x="10" y="2"/>
                  <a:pt x="10" y="2"/>
                  <a:pt x="10" y="2"/>
                </a:cubicBezTo>
                <a:cubicBezTo>
                  <a:pt x="10" y="3"/>
                  <a:pt x="9" y="4"/>
                  <a:pt x="8" y="4"/>
                </a:cubicBezTo>
                <a:cubicBezTo>
                  <a:pt x="0" y="4"/>
                  <a:pt x="0" y="4"/>
                  <a:pt x="0" y="4"/>
                </a:cubicBezTo>
                <a:close/>
                <a:moveTo>
                  <a:pt x="40" y="0"/>
                </a:moveTo>
                <a:cubicBezTo>
                  <a:pt x="43" y="0"/>
                  <a:pt x="47" y="0"/>
                  <a:pt x="51" y="0"/>
                </a:cubicBezTo>
                <a:cubicBezTo>
                  <a:pt x="52" y="0"/>
                  <a:pt x="53" y="1"/>
                  <a:pt x="53" y="2"/>
                </a:cubicBezTo>
                <a:cubicBezTo>
                  <a:pt x="53" y="2"/>
                  <a:pt x="53" y="2"/>
                  <a:pt x="53" y="2"/>
                </a:cubicBezTo>
                <a:cubicBezTo>
                  <a:pt x="53" y="3"/>
                  <a:pt x="52" y="4"/>
                  <a:pt x="51" y="4"/>
                </a:cubicBezTo>
                <a:cubicBezTo>
                  <a:pt x="47" y="4"/>
                  <a:pt x="43" y="4"/>
                  <a:pt x="40" y="4"/>
                </a:cubicBezTo>
                <a:cubicBezTo>
                  <a:pt x="39" y="4"/>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4"/>
                  <a:pt x="72" y="4"/>
                </a:cubicBezTo>
                <a:cubicBezTo>
                  <a:pt x="68" y="4"/>
                  <a:pt x="64" y="4"/>
                  <a:pt x="60" y="4"/>
                </a:cubicBezTo>
                <a:cubicBezTo>
                  <a:pt x="60" y="4"/>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4"/>
                  <a:pt x="93" y="4"/>
                </a:cubicBezTo>
                <a:cubicBezTo>
                  <a:pt x="89" y="4"/>
                  <a:pt x="85" y="4"/>
                  <a:pt x="81" y="4"/>
                </a:cubicBezTo>
                <a:cubicBezTo>
                  <a:pt x="81" y="4"/>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4"/>
                  <a:pt x="114" y="4"/>
                </a:cubicBezTo>
                <a:cubicBezTo>
                  <a:pt x="110" y="4"/>
                  <a:pt x="106" y="4"/>
                  <a:pt x="102" y="4"/>
                </a:cubicBezTo>
                <a:cubicBezTo>
                  <a:pt x="102" y="4"/>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4"/>
                  <a:pt x="135" y="4"/>
                </a:cubicBezTo>
                <a:cubicBezTo>
                  <a:pt x="131" y="4"/>
                  <a:pt x="127" y="4"/>
                  <a:pt x="123" y="4"/>
                </a:cubicBezTo>
                <a:cubicBezTo>
                  <a:pt x="123" y="4"/>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4"/>
                  <a:pt x="156" y="4"/>
                </a:cubicBezTo>
                <a:cubicBezTo>
                  <a:pt x="152" y="4"/>
                  <a:pt x="148" y="4"/>
                  <a:pt x="144" y="4"/>
                </a:cubicBezTo>
                <a:cubicBezTo>
                  <a:pt x="144" y="4"/>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4"/>
                  <a:pt x="177" y="4"/>
                </a:cubicBezTo>
                <a:cubicBezTo>
                  <a:pt x="173" y="4"/>
                  <a:pt x="169" y="4"/>
                  <a:pt x="165" y="4"/>
                </a:cubicBezTo>
                <a:cubicBezTo>
                  <a:pt x="165" y="4"/>
                  <a:pt x="164" y="3"/>
                  <a:pt x="164" y="2"/>
                </a:cubicBezTo>
                <a:cubicBezTo>
                  <a:pt x="164" y="2"/>
                  <a:pt x="164" y="2"/>
                  <a:pt x="164" y="2"/>
                </a:cubicBezTo>
                <a:cubicBezTo>
                  <a:pt x="164" y="1"/>
                  <a:pt x="165" y="0"/>
                  <a:pt x="165" y="0"/>
                </a:cubicBezTo>
                <a:close/>
              </a:path>
            </a:pathLst>
          </a:custGeom>
          <a:solidFill>
            <a:srgbClr val="7579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54" name="Freeform 10"/>
          <p:cNvSpPr>
            <a:spLocks noEditPoints="1"/>
          </p:cNvSpPr>
          <p:nvPr/>
        </p:nvSpPr>
        <p:spPr bwMode="auto">
          <a:xfrm>
            <a:off x="1059817" y="3903983"/>
            <a:ext cx="445878" cy="281854"/>
          </a:xfrm>
          <a:custGeom>
            <a:avLst/>
            <a:gdLst>
              <a:gd name="T0" fmla="*/ 87 w 782"/>
              <a:gd name="T1" fmla="*/ 232 h 493"/>
              <a:gd name="T2" fmla="*/ 195 w 782"/>
              <a:gd name="T3" fmla="*/ 0 h 493"/>
              <a:gd name="T4" fmla="*/ 724 w 782"/>
              <a:gd name="T5" fmla="*/ 467 h 493"/>
              <a:gd name="T6" fmla="*/ 612 w 782"/>
              <a:gd name="T7" fmla="*/ 369 h 493"/>
              <a:gd name="T8" fmla="*/ 565 w 782"/>
              <a:gd name="T9" fmla="*/ 349 h 493"/>
              <a:gd name="T10" fmla="*/ 605 w 782"/>
              <a:gd name="T11" fmla="*/ 354 h 493"/>
              <a:gd name="T12" fmla="*/ 366 w 782"/>
              <a:gd name="T13" fmla="*/ 366 h 493"/>
              <a:gd name="T14" fmla="*/ 372 w 782"/>
              <a:gd name="T15" fmla="*/ 348 h 493"/>
              <a:gd name="T16" fmla="*/ 410 w 782"/>
              <a:gd name="T17" fmla="*/ 351 h 493"/>
              <a:gd name="T18" fmla="*/ 409 w 782"/>
              <a:gd name="T19" fmla="*/ 406 h 493"/>
              <a:gd name="T20" fmla="*/ 362 w 782"/>
              <a:gd name="T21" fmla="*/ 405 h 493"/>
              <a:gd name="T22" fmla="*/ 288 w 782"/>
              <a:gd name="T23" fmla="*/ 400 h 493"/>
              <a:gd name="T24" fmla="*/ 339 w 782"/>
              <a:gd name="T25" fmla="*/ 389 h 493"/>
              <a:gd name="T26" fmla="*/ 322 w 782"/>
              <a:gd name="T27" fmla="*/ 409 h 493"/>
              <a:gd name="T28" fmla="*/ 302 w 782"/>
              <a:gd name="T29" fmla="*/ 353 h 493"/>
              <a:gd name="T30" fmla="*/ 345 w 782"/>
              <a:gd name="T31" fmla="*/ 351 h 493"/>
              <a:gd name="T32" fmla="*/ 213 w 782"/>
              <a:gd name="T33" fmla="*/ 402 h 493"/>
              <a:gd name="T34" fmla="*/ 267 w 782"/>
              <a:gd name="T35" fmla="*/ 387 h 493"/>
              <a:gd name="T36" fmla="*/ 213 w 782"/>
              <a:gd name="T37" fmla="*/ 406 h 493"/>
              <a:gd name="T38" fmla="*/ 199 w 782"/>
              <a:gd name="T39" fmla="*/ 369 h 493"/>
              <a:gd name="T40" fmla="*/ 214 w 782"/>
              <a:gd name="T41" fmla="*/ 348 h 493"/>
              <a:gd name="T42" fmla="*/ 233 w 782"/>
              <a:gd name="T43" fmla="*/ 361 h 493"/>
              <a:gd name="T44" fmla="*/ 280 w 782"/>
              <a:gd name="T45" fmla="*/ 350 h 493"/>
              <a:gd name="T46" fmla="*/ 273 w 782"/>
              <a:gd name="T47" fmla="*/ 367 h 493"/>
              <a:gd name="T48" fmla="*/ 159 w 782"/>
              <a:gd name="T49" fmla="*/ 452 h 493"/>
              <a:gd name="T50" fmla="*/ 107 w 782"/>
              <a:gd name="T51" fmla="*/ 448 h 493"/>
              <a:gd name="T52" fmla="*/ 137 w 782"/>
              <a:gd name="T53" fmla="*/ 424 h 493"/>
              <a:gd name="T54" fmla="*/ 188 w 782"/>
              <a:gd name="T55" fmla="*/ 402 h 493"/>
              <a:gd name="T56" fmla="*/ 142 w 782"/>
              <a:gd name="T57" fmla="*/ 409 h 493"/>
              <a:gd name="T58" fmla="*/ 153 w 782"/>
              <a:gd name="T59" fmla="*/ 385 h 493"/>
              <a:gd name="T60" fmla="*/ 196 w 782"/>
              <a:gd name="T61" fmla="*/ 389 h 493"/>
              <a:gd name="T62" fmla="*/ 407 w 782"/>
              <a:gd name="T63" fmla="*/ 455 h 493"/>
              <a:gd name="T64" fmla="*/ 200 w 782"/>
              <a:gd name="T65" fmla="*/ 458 h 493"/>
              <a:gd name="T66" fmla="*/ 203 w 782"/>
              <a:gd name="T67" fmla="*/ 427 h 493"/>
              <a:gd name="T68" fmla="*/ 402 w 782"/>
              <a:gd name="T69" fmla="*/ 423 h 493"/>
              <a:gd name="T70" fmla="*/ 411 w 782"/>
              <a:gd name="T71" fmla="*/ 448 h 493"/>
              <a:gd name="T72" fmla="*/ 438 w 782"/>
              <a:gd name="T73" fmla="*/ 347 h 493"/>
              <a:gd name="T74" fmla="*/ 471 w 782"/>
              <a:gd name="T75" fmla="*/ 369 h 493"/>
              <a:gd name="T76" fmla="*/ 434 w 782"/>
              <a:gd name="T77" fmla="*/ 366 h 493"/>
              <a:gd name="T78" fmla="*/ 484 w 782"/>
              <a:gd name="T79" fmla="*/ 395 h 493"/>
              <a:gd name="T80" fmla="*/ 473 w 782"/>
              <a:gd name="T81" fmla="*/ 409 h 493"/>
              <a:gd name="T82" fmla="*/ 437 w 782"/>
              <a:gd name="T83" fmla="*/ 404 h 493"/>
              <a:gd name="T84" fmla="*/ 440 w 782"/>
              <a:gd name="T85" fmla="*/ 451 h 493"/>
              <a:gd name="T86" fmla="*/ 438 w 782"/>
              <a:gd name="T87" fmla="*/ 428 h 493"/>
              <a:gd name="T88" fmla="*/ 447 w 782"/>
              <a:gd name="T89" fmla="*/ 423 h 493"/>
              <a:gd name="T90" fmla="*/ 483 w 782"/>
              <a:gd name="T91" fmla="*/ 424 h 493"/>
              <a:gd name="T92" fmla="*/ 502 w 782"/>
              <a:gd name="T93" fmla="*/ 363 h 493"/>
              <a:gd name="T94" fmla="*/ 536 w 782"/>
              <a:gd name="T95" fmla="*/ 350 h 493"/>
              <a:gd name="T96" fmla="*/ 547 w 782"/>
              <a:gd name="T97" fmla="*/ 366 h 493"/>
              <a:gd name="T98" fmla="*/ 519 w 782"/>
              <a:gd name="T99" fmla="*/ 405 h 493"/>
              <a:gd name="T100" fmla="*/ 559 w 782"/>
              <a:gd name="T101" fmla="*/ 389 h 493"/>
              <a:gd name="T102" fmla="*/ 564 w 782"/>
              <a:gd name="T103" fmla="*/ 408 h 493"/>
              <a:gd name="T104" fmla="*/ 588 w 782"/>
              <a:gd name="T105" fmla="*/ 453 h 493"/>
              <a:gd name="T106" fmla="*/ 548 w 782"/>
              <a:gd name="T107" fmla="*/ 457 h 493"/>
              <a:gd name="T108" fmla="*/ 536 w 782"/>
              <a:gd name="T109" fmla="*/ 423 h 493"/>
              <a:gd name="T110" fmla="*/ 588 w 782"/>
              <a:gd name="T111" fmla="*/ 448 h 493"/>
              <a:gd name="T112" fmla="*/ 591 w 782"/>
              <a:gd name="T113" fmla="*/ 382 h 493"/>
              <a:gd name="T114" fmla="*/ 635 w 782"/>
              <a:gd name="T115" fmla="*/ 409 h 493"/>
              <a:gd name="T116" fmla="*/ 616 w 782"/>
              <a:gd name="T117" fmla="*/ 449 h 493"/>
              <a:gd name="T118" fmla="*/ 639 w 782"/>
              <a:gd name="T119" fmla="*/ 423 h 493"/>
              <a:gd name="T120" fmla="*/ 670 w 782"/>
              <a:gd name="T121" fmla="*/ 449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2" h="493">
                <a:moveTo>
                  <a:pt x="111" y="206"/>
                </a:moveTo>
                <a:cubicBezTo>
                  <a:pt x="91" y="187"/>
                  <a:pt x="91" y="152"/>
                  <a:pt x="111" y="134"/>
                </a:cubicBezTo>
                <a:cubicBezTo>
                  <a:pt x="97" y="136"/>
                  <a:pt x="84" y="151"/>
                  <a:pt x="84" y="170"/>
                </a:cubicBezTo>
                <a:cubicBezTo>
                  <a:pt x="84" y="188"/>
                  <a:pt x="97" y="203"/>
                  <a:pt x="111" y="206"/>
                </a:cubicBezTo>
                <a:close/>
                <a:moveTo>
                  <a:pt x="698" y="170"/>
                </a:moveTo>
                <a:cubicBezTo>
                  <a:pt x="698" y="151"/>
                  <a:pt x="685" y="136"/>
                  <a:pt x="671" y="134"/>
                </a:cubicBezTo>
                <a:cubicBezTo>
                  <a:pt x="691" y="152"/>
                  <a:pt x="691" y="187"/>
                  <a:pt x="671" y="206"/>
                </a:cubicBezTo>
                <a:cubicBezTo>
                  <a:pt x="685" y="203"/>
                  <a:pt x="698" y="188"/>
                  <a:pt x="698" y="170"/>
                </a:cubicBezTo>
                <a:close/>
                <a:moveTo>
                  <a:pt x="696" y="232"/>
                </a:moveTo>
                <a:cubicBezTo>
                  <a:pt x="716" y="224"/>
                  <a:pt x="737" y="200"/>
                  <a:pt x="737" y="170"/>
                </a:cubicBezTo>
                <a:cubicBezTo>
                  <a:pt x="737" y="139"/>
                  <a:pt x="716" y="115"/>
                  <a:pt x="696" y="108"/>
                </a:cubicBezTo>
                <a:cubicBezTo>
                  <a:pt x="712" y="124"/>
                  <a:pt x="723" y="147"/>
                  <a:pt x="723" y="170"/>
                </a:cubicBezTo>
                <a:cubicBezTo>
                  <a:pt x="723" y="193"/>
                  <a:pt x="712" y="215"/>
                  <a:pt x="696" y="232"/>
                </a:cubicBezTo>
                <a:close/>
                <a:moveTo>
                  <a:pt x="87" y="232"/>
                </a:moveTo>
                <a:cubicBezTo>
                  <a:pt x="70" y="215"/>
                  <a:pt x="59" y="193"/>
                  <a:pt x="59" y="170"/>
                </a:cubicBezTo>
                <a:cubicBezTo>
                  <a:pt x="59" y="147"/>
                  <a:pt x="70" y="124"/>
                  <a:pt x="87" y="108"/>
                </a:cubicBezTo>
                <a:cubicBezTo>
                  <a:pt x="66" y="115"/>
                  <a:pt x="45" y="139"/>
                  <a:pt x="46" y="170"/>
                </a:cubicBezTo>
                <a:cubicBezTo>
                  <a:pt x="45" y="200"/>
                  <a:pt x="66" y="224"/>
                  <a:pt x="87" y="232"/>
                </a:cubicBezTo>
                <a:close/>
                <a:moveTo>
                  <a:pt x="714" y="448"/>
                </a:moveTo>
                <a:cubicBezTo>
                  <a:pt x="706" y="438"/>
                  <a:pt x="697" y="428"/>
                  <a:pt x="689" y="419"/>
                </a:cubicBezTo>
                <a:cubicBezTo>
                  <a:pt x="671" y="397"/>
                  <a:pt x="653" y="376"/>
                  <a:pt x="635" y="355"/>
                </a:cubicBezTo>
                <a:cubicBezTo>
                  <a:pt x="634" y="354"/>
                  <a:pt x="633" y="353"/>
                  <a:pt x="632" y="352"/>
                </a:cubicBezTo>
                <a:cubicBezTo>
                  <a:pt x="629" y="347"/>
                  <a:pt x="623" y="345"/>
                  <a:pt x="617" y="343"/>
                </a:cubicBezTo>
                <a:cubicBezTo>
                  <a:pt x="612" y="341"/>
                  <a:pt x="606" y="339"/>
                  <a:pt x="599" y="339"/>
                </a:cubicBezTo>
                <a:cubicBezTo>
                  <a:pt x="621" y="333"/>
                  <a:pt x="637" y="314"/>
                  <a:pt x="637" y="291"/>
                </a:cubicBezTo>
                <a:cubicBezTo>
                  <a:pt x="637" y="50"/>
                  <a:pt x="637" y="50"/>
                  <a:pt x="637" y="50"/>
                </a:cubicBezTo>
                <a:cubicBezTo>
                  <a:pt x="637" y="22"/>
                  <a:pt x="614" y="0"/>
                  <a:pt x="587" y="0"/>
                </a:cubicBezTo>
                <a:cubicBezTo>
                  <a:pt x="195" y="0"/>
                  <a:pt x="195" y="0"/>
                  <a:pt x="195" y="0"/>
                </a:cubicBezTo>
                <a:cubicBezTo>
                  <a:pt x="168" y="0"/>
                  <a:pt x="145" y="22"/>
                  <a:pt x="145" y="50"/>
                </a:cubicBezTo>
                <a:cubicBezTo>
                  <a:pt x="145" y="291"/>
                  <a:pt x="145" y="291"/>
                  <a:pt x="145" y="291"/>
                </a:cubicBezTo>
                <a:cubicBezTo>
                  <a:pt x="145" y="314"/>
                  <a:pt x="161" y="334"/>
                  <a:pt x="183" y="339"/>
                </a:cubicBezTo>
                <a:cubicBezTo>
                  <a:pt x="171" y="340"/>
                  <a:pt x="157" y="344"/>
                  <a:pt x="149" y="354"/>
                </a:cubicBezTo>
                <a:cubicBezTo>
                  <a:pt x="143" y="361"/>
                  <a:pt x="136" y="369"/>
                  <a:pt x="130" y="377"/>
                </a:cubicBezTo>
                <a:cubicBezTo>
                  <a:pt x="111" y="399"/>
                  <a:pt x="91" y="422"/>
                  <a:pt x="72" y="446"/>
                </a:cubicBezTo>
                <a:cubicBezTo>
                  <a:pt x="67" y="451"/>
                  <a:pt x="58" y="459"/>
                  <a:pt x="58" y="467"/>
                </a:cubicBezTo>
                <a:cubicBezTo>
                  <a:pt x="58" y="489"/>
                  <a:pt x="58" y="478"/>
                  <a:pt x="58" y="478"/>
                </a:cubicBezTo>
                <a:cubicBezTo>
                  <a:pt x="58" y="481"/>
                  <a:pt x="59" y="483"/>
                  <a:pt x="60" y="485"/>
                </a:cubicBezTo>
                <a:cubicBezTo>
                  <a:pt x="65" y="492"/>
                  <a:pt x="75" y="493"/>
                  <a:pt x="83" y="493"/>
                </a:cubicBezTo>
                <a:cubicBezTo>
                  <a:pt x="94" y="493"/>
                  <a:pt x="667" y="493"/>
                  <a:pt x="684" y="493"/>
                </a:cubicBezTo>
                <a:cubicBezTo>
                  <a:pt x="693" y="493"/>
                  <a:pt x="702" y="492"/>
                  <a:pt x="711" y="490"/>
                </a:cubicBezTo>
                <a:cubicBezTo>
                  <a:pt x="716" y="489"/>
                  <a:pt x="723" y="486"/>
                  <a:pt x="724" y="479"/>
                </a:cubicBezTo>
                <a:cubicBezTo>
                  <a:pt x="724" y="456"/>
                  <a:pt x="724" y="467"/>
                  <a:pt x="724" y="467"/>
                </a:cubicBezTo>
                <a:cubicBezTo>
                  <a:pt x="725" y="462"/>
                  <a:pt x="722" y="457"/>
                  <a:pt x="718" y="453"/>
                </a:cubicBezTo>
                <a:cubicBezTo>
                  <a:pt x="717" y="451"/>
                  <a:pt x="715" y="449"/>
                  <a:pt x="714" y="448"/>
                </a:cubicBezTo>
                <a:close/>
                <a:moveTo>
                  <a:pt x="164" y="299"/>
                </a:moveTo>
                <a:cubicBezTo>
                  <a:pt x="164" y="64"/>
                  <a:pt x="164" y="53"/>
                  <a:pt x="164" y="53"/>
                </a:cubicBezTo>
                <a:cubicBezTo>
                  <a:pt x="164" y="39"/>
                  <a:pt x="175" y="16"/>
                  <a:pt x="189" y="16"/>
                </a:cubicBezTo>
                <a:cubicBezTo>
                  <a:pt x="570" y="16"/>
                  <a:pt x="593" y="16"/>
                  <a:pt x="593" y="16"/>
                </a:cubicBezTo>
                <a:cubicBezTo>
                  <a:pt x="607" y="16"/>
                  <a:pt x="618" y="39"/>
                  <a:pt x="618" y="53"/>
                </a:cubicBezTo>
                <a:cubicBezTo>
                  <a:pt x="618" y="268"/>
                  <a:pt x="618" y="299"/>
                  <a:pt x="618" y="299"/>
                </a:cubicBezTo>
                <a:cubicBezTo>
                  <a:pt x="618" y="313"/>
                  <a:pt x="607" y="325"/>
                  <a:pt x="593" y="325"/>
                </a:cubicBezTo>
                <a:cubicBezTo>
                  <a:pt x="212" y="325"/>
                  <a:pt x="189" y="325"/>
                  <a:pt x="189" y="325"/>
                </a:cubicBezTo>
                <a:cubicBezTo>
                  <a:pt x="175" y="325"/>
                  <a:pt x="164" y="302"/>
                  <a:pt x="164" y="287"/>
                </a:cubicBezTo>
                <a:lnTo>
                  <a:pt x="164" y="299"/>
                </a:lnTo>
                <a:close/>
                <a:moveTo>
                  <a:pt x="613" y="367"/>
                </a:moveTo>
                <a:cubicBezTo>
                  <a:pt x="613" y="367"/>
                  <a:pt x="613" y="368"/>
                  <a:pt x="612" y="369"/>
                </a:cubicBezTo>
                <a:cubicBezTo>
                  <a:pt x="612" y="369"/>
                  <a:pt x="612" y="369"/>
                  <a:pt x="612" y="369"/>
                </a:cubicBezTo>
                <a:cubicBezTo>
                  <a:pt x="612" y="369"/>
                  <a:pt x="612" y="369"/>
                  <a:pt x="612" y="369"/>
                </a:cubicBezTo>
                <a:cubicBezTo>
                  <a:pt x="612" y="369"/>
                  <a:pt x="612" y="369"/>
                  <a:pt x="612" y="369"/>
                </a:cubicBezTo>
                <a:cubicBezTo>
                  <a:pt x="612" y="369"/>
                  <a:pt x="612" y="369"/>
                  <a:pt x="611" y="369"/>
                </a:cubicBezTo>
                <a:cubicBezTo>
                  <a:pt x="611" y="369"/>
                  <a:pt x="611" y="369"/>
                  <a:pt x="611" y="369"/>
                </a:cubicBezTo>
                <a:cubicBezTo>
                  <a:pt x="611" y="369"/>
                  <a:pt x="611" y="369"/>
                  <a:pt x="610" y="369"/>
                </a:cubicBezTo>
                <a:cubicBezTo>
                  <a:pt x="608" y="371"/>
                  <a:pt x="604" y="371"/>
                  <a:pt x="600" y="371"/>
                </a:cubicBezTo>
                <a:cubicBezTo>
                  <a:pt x="584" y="371"/>
                  <a:pt x="584" y="371"/>
                  <a:pt x="584" y="371"/>
                </a:cubicBezTo>
                <a:cubicBezTo>
                  <a:pt x="580" y="371"/>
                  <a:pt x="577" y="370"/>
                  <a:pt x="574" y="369"/>
                </a:cubicBezTo>
                <a:cubicBezTo>
                  <a:pt x="573" y="368"/>
                  <a:pt x="572" y="367"/>
                  <a:pt x="571" y="367"/>
                </a:cubicBezTo>
                <a:cubicBezTo>
                  <a:pt x="570" y="366"/>
                  <a:pt x="569" y="365"/>
                  <a:pt x="569" y="365"/>
                </a:cubicBezTo>
                <a:cubicBezTo>
                  <a:pt x="568" y="363"/>
                  <a:pt x="568" y="363"/>
                  <a:pt x="568" y="363"/>
                </a:cubicBezTo>
                <a:cubicBezTo>
                  <a:pt x="566" y="360"/>
                  <a:pt x="564" y="357"/>
                  <a:pt x="563" y="354"/>
                </a:cubicBezTo>
                <a:cubicBezTo>
                  <a:pt x="561" y="351"/>
                  <a:pt x="563" y="350"/>
                  <a:pt x="565" y="349"/>
                </a:cubicBezTo>
                <a:cubicBezTo>
                  <a:pt x="565" y="349"/>
                  <a:pt x="566" y="349"/>
                  <a:pt x="566" y="349"/>
                </a:cubicBezTo>
                <a:cubicBezTo>
                  <a:pt x="567" y="348"/>
                  <a:pt x="569" y="348"/>
                  <a:pt x="570" y="348"/>
                </a:cubicBezTo>
                <a:cubicBezTo>
                  <a:pt x="573" y="348"/>
                  <a:pt x="573" y="348"/>
                  <a:pt x="573" y="348"/>
                </a:cubicBezTo>
                <a:cubicBezTo>
                  <a:pt x="573" y="348"/>
                  <a:pt x="573" y="348"/>
                  <a:pt x="573" y="348"/>
                </a:cubicBezTo>
                <a:cubicBezTo>
                  <a:pt x="577" y="348"/>
                  <a:pt x="581" y="348"/>
                  <a:pt x="586" y="348"/>
                </a:cubicBezTo>
                <a:cubicBezTo>
                  <a:pt x="586" y="348"/>
                  <a:pt x="586" y="348"/>
                  <a:pt x="586" y="348"/>
                </a:cubicBezTo>
                <a:cubicBezTo>
                  <a:pt x="590" y="348"/>
                  <a:pt x="590" y="348"/>
                  <a:pt x="590" y="348"/>
                </a:cubicBezTo>
                <a:cubicBezTo>
                  <a:pt x="592" y="348"/>
                  <a:pt x="594" y="348"/>
                  <a:pt x="595" y="348"/>
                </a:cubicBezTo>
                <a:cubicBezTo>
                  <a:pt x="596" y="349"/>
                  <a:pt x="597" y="349"/>
                  <a:pt x="598" y="349"/>
                </a:cubicBezTo>
                <a:cubicBezTo>
                  <a:pt x="598" y="349"/>
                  <a:pt x="598" y="349"/>
                  <a:pt x="598" y="349"/>
                </a:cubicBezTo>
                <a:cubicBezTo>
                  <a:pt x="598" y="350"/>
                  <a:pt x="598" y="350"/>
                  <a:pt x="599" y="350"/>
                </a:cubicBezTo>
                <a:cubicBezTo>
                  <a:pt x="599" y="350"/>
                  <a:pt x="599" y="350"/>
                  <a:pt x="599" y="350"/>
                </a:cubicBezTo>
                <a:cubicBezTo>
                  <a:pt x="600" y="350"/>
                  <a:pt x="602" y="351"/>
                  <a:pt x="603" y="351"/>
                </a:cubicBezTo>
                <a:cubicBezTo>
                  <a:pt x="604" y="352"/>
                  <a:pt x="604" y="353"/>
                  <a:pt x="605" y="354"/>
                </a:cubicBezTo>
                <a:cubicBezTo>
                  <a:pt x="608" y="359"/>
                  <a:pt x="608" y="359"/>
                  <a:pt x="608" y="359"/>
                </a:cubicBezTo>
                <a:cubicBezTo>
                  <a:pt x="609" y="360"/>
                  <a:pt x="611" y="362"/>
                  <a:pt x="612" y="364"/>
                </a:cubicBezTo>
                <a:cubicBezTo>
                  <a:pt x="612" y="364"/>
                  <a:pt x="612" y="364"/>
                  <a:pt x="612" y="364"/>
                </a:cubicBezTo>
                <a:cubicBezTo>
                  <a:pt x="613" y="365"/>
                  <a:pt x="613" y="366"/>
                  <a:pt x="613" y="367"/>
                </a:cubicBezTo>
                <a:close/>
                <a:moveTo>
                  <a:pt x="410" y="363"/>
                </a:moveTo>
                <a:cubicBezTo>
                  <a:pt x="410" y="364"/>
                  <a:pt x="410" y="364"/>
                  <a:pt x="410" y="365"/>
                </a:cubicBezTo>
                <a:cubicBezTo>
                  <a:pt x="406" y="371"/>
                  <a:pt x="392" y="369"/>
                  <a:pt x="386" y="369"/>
                </a:cubicBezTo>
                <a:cubicBezTo>
                  <a:pt x="383" y="369"/>
                  <a:pt x="380" y="369"/>
                  <a:pt x="377" y="369"/>
                </a:cubicBezTo>
                <a:cubicBezTo>
                  <a:pt x="374" y="369"/>
                  <a:pt x="370" y="369"/>
                  <a:pt x="367" y="367"/>
                </a:cubicBezTo>
                <a:cubicBezTo>
                  <a:pt x="367" y="367"/>
                  <a:pt x="367" y="367"/>
                  <a:pt x="367" y="367"/>
                </a:cubicBezTo>
                <a:cubicBezTo>
                  <a:pt x="367" y="366"/>
                  <a:pt x="367" y="366"/>
                  <a:pt x="367" y="366"/>
                </a:cubicBezTo>
                <a:cubicBezTo>
                  <a:pt x="366" y="366"/>
                  <a:pt x="366" y="366"/>
                  <a:pt x="366" y="366"/>
                </a:cubicBezTo>
                <a:cubicBezTo>
                  <a:pt x="366" y="366"/>
                  <a:pt x="366" y="366"/>
                  <a:pt x="366" y="366"/>
                </a:cubicBezTo>
                <a:cubicBezTo>
                  <a:pt x="366" y="366"/>
                  <a:pt x="366" y="366"/>
                  <a:pt x="366" y="366"/>
                </a:cubicBezTo>
                <a:cubicBezTo>
                  <a:pt x="366" y="365"/>
                  <a:pt x="366" y="365"/>
                  <a:pt x="366" y="365"/>
                </a:cubicBezTo>
                <a:cubicBezTo>
                  <a:pt x="366" y="364"/>
                  <a:pt x="366" y="364"/>
                  <a:pt x="366" y="363"/>
                </a:cubicBezTo>
                <a:cubicBezTo>
                  <a:pt x="366" y="363"/>
                  <a:pt x="366" y="363"/>
                  <a:pt x="366" y="363"/>
                </a:cubicBezTo>
                <a:cubicBezTo>
                  <a:pt x="366" y="362"/>
                  <a:pt x="366" y="361"/>
                  <a:pt x="366" y="361"/>
                </a:cubicBezTo>
                <a:cubicBezTo>
                  <a:pt x="366" y="360"/>
                  <a:pt x="366" y="360"/>
                  <a:pt x="366" y="360"/>
                </a:cubicBezTo>
                <a:cubicBezTo>
                  <a:pt x="366" y="358"/>
                  <a:pt x="366" y="355"/>
                  <a:pt x="367" y="353"/>
                </a:cubicBezTo>
                <a:cubicBezTo>
                  <a:pt x="367" y="352"/>
                  <a:pt x="367" y="352"/>
                  <a:pt x="367" y="352"/>
                </a:cubicBezTo>
                <a:cubicBezTo>
                  <a:pt x="367" y="352"/>
                  <a:pt x="367" y="351"/>
                  <a:pt x="368" y="350"/>
                </a:cubicBezTo>
                <a:cubicBezTo>
                  <a:pt x="369" y="350"/>
                  <a:pt x="369" y="349"/>
                  <a:pt x="370" y="349"/>
                </a:cubicBezTo>
                <a:cubicBezTo>
                  <a:pt x="370" y="349"/>
                  <a:pt x="370" y="349"/>
                  <a:pt x="370" y="349"/>
                </a:cubicBezTo>
                <a:cubicBezTo>
                  <a:pt x="370" y="349"/>
                  <a:pt x="370" y="348"/>
                  <a:pt x="370" y="348"/>
                </a:cubicBezTo>
                <a:cubicBezTo>
                  <a:pt x="370" y="348"/>
                  <a:pt x="371" y="348"/>
                  <a:pt x="371" y="348"/>
                </a:cubicBezTo>
                <a:cubicBezTo>
                  <a:pt x="371" y="348"/>
                  <a:pt x="371" y="348"/>
                  <a:pt x="371" y="348"/>
                </a:cubicBezTo>
                <a:cubicBezTo>
                  <a:pt x="371" y="348"/>
                  <a:pt x="372" y="348"/>
                  <a:pt x="372" y="348"/>
                </a:cubicBezTo>
                <a:cubicBezTo>
                  <a:pt x="372" y="348"/>
                  <a:pt x="372" y="348"/>
                  <a:pt x="373" y="348"/>
                </a:cubicBezTo>
                <a:cubicBezTo>
                  <a:pt x="373" y="347"/>
                  <a:pt x="373" y="347"/>
                  <a:pt x="374" y="347"/>
                </a:cubicBezTo>
                <a:cubicBezTo>
                  <a:pt x="374" y="347"/>
                  <a:pt x="374" y="347"/>
                  <a:pt x="374" y="347"/>
                </a:cubicBezTo>
                <a:cubicBezTo>
                  <a:pt x="374" y="347"/>
                  <a:pt x="374" y="347"/>
                  <a:pt x="374" y="347"/>
                </a:cubicBezTo>
                <a:cubicBezTo>
                  <a:pt x="375" y="347"/>
                  <a:pt x="375" y="347"/>
                  <a:pt x="375" y="347"/>
                </a:cubicBezTo>
                <a:cubicBezTo>
                  <a:pt x="376" y="347"/>
                  <a:pt x="377" y="347"/>
                  <a:pt x="378" y="347"/>
                </a:cubicBezTo>
                <a:cubicBezTo>
                  <a:pt x="379" y="347"/>
                  <a:pt x="379" y="347"/>
                  <a:pt x="379" y="347"/>
                </a:cubicBezTo>
                <a:cubicBezTo>
                  <a:pt x="380" y="347"/>
                  <a:pt x="382" y="347"/>
                  <a:pt x="383" y="347"/>
                </a:cubicBezTo>
                <a:cubicBezTo>
                  <a:pt x="399" y="347"/>
                  <a:pt x="399" y="347"/>
                  <a:pt x="399" y="347"/>
                </a:cubicBezTo>
                <a:cubicBezTo>
                  <a:pt x="399" y="347"/>
                  <a:pt x="399" y="347"/>
                  <a:pt x="400" y="347"/>
                </a:cubicBezTo>
                <a:cubicBezTo>
                  <a:pt x="400" y="347"/>
                  <a:pt x="400" y="347"/>
                  <a:pt x="400" y="347"/>
                </a:cubicBezTo>
                <a:cubicBezTo>
                  <a:pt x="401" y="347"/>
                  <a:pt x="401" y="347"/>
                  <a:pt x="402" y="347"/>
                </a:cubicBezTo>
                <a:cubicBezTo>
                  <a:pt x="405" y="347"/>
                  <a:pt x="408" y="348"/>
                  <a:pt x="409" y="351"/>
                </a:cubicBezTo>
                <a:cubicBezTo>
                  <a:pt x="410" y="351"/>
                  <a:pt x="410" y="351"/>
                  <a:pt x="410" y="351"/>
                </a:cubicBezTo>
                <a:cubicBezTo>
                  <a:pt x="410" y="351"/>
                  <a:pt x="410" y="351"/>
                  <a:pt x="410" y="351"/>
                </a:cubicBezTo>
                <a:cubicBezTo>
                  <a:pt x="411" y="355"/>
                  <a:pt x="410" y="359"/>
                  <a:pt x="410" y="362"/>
                </a:cubicBezTo>
                <a:cubicBezTo>
                  <a:pt x="410" y="363"/>
                  <a:pt x="410" y="363"/>
                  <a:pt x="410" y="363"/>
                </a:cubicBezTo>
                <a:cubicBezTo>
                  <a:pt x="410" y="363"/>
                  <a:pt x="410" y="363"/>
                  <a:pt x="410" y="363"/>
                </a:cubicBezTo>
                <a:close/>
                <a:moveTo>
                  <a:pt x="387" y="381"/>
                </a:moveTo>
                <a:cubicBezTo>
                  <a:pt x="393" y="381"/>
                  <a:pt x="407" y="380"/>
                  <a:pt x="410" y="386"/>
                </a:cubicBezTo>
                <a:cubicBezTo>
                  <a:pt x="410" y="387"/>
                  <a:pt x="411" y="387"/>
                  <a:pt x="411" y="388"/>
                </a:cubicBezTo>
                <a:cubicBezTo>
                  <a:pt x="411" y="395"/>
                  <a:pt x="411" y="395"/>
                  <a:pt x="411" y="395"/>
                </a:cubicBezTo>
                <a:cubicBezTo>
                  <a:pt x="411" y="397"/>
                  <a:pt x="411" y="399"/>
                  <a:pt x="411" y="401"/>
                </a:cubicBezTo>
                <a:cubicBezTo>
                  <a:pt x="411" y="401"/>
                  <a:pt x="411" y="401"/>
                  <a:pt x="411" y="401"/>
                </a:cubicBezTo>
                <a:cubicBezTo>
                  <a:pt x="411" y="402"/>
                  <a:pt x="411" y="402"/>
                  <a:pt x="411" y="402"/>
                </a:cubicBezTo>
                <a:cubicBezTo>
                  <a:pt x="411" y="402"/>
                  <a:pt x="410" y="404"/>
                  <a:pt x="410" y="404"/>
                </a:cubicBezTo>
                <a:cubicBezTo>
                  <a:pt x="409" y="405"/>
                  <a:pt x="409" y="405"/>
                  <a:pt x="409" y="405"/>
                </a:cubicBezTo>
                <a:cubicBezTo>
                  <a:pt x="409" y="405"/>
                  <a:pt x="409" y="405"/>
                  <a:pt x="409" y="406"/>
                </a:cubicBezTo>
                <a:cubicBezTo>
                  <a:pt x="409" y="406"/>
                  <a:pt x="409" y="406"/>
                  <a:pt x="409" y="406"/>
                </a:cubicBezTo>
                <a:cubicBezTo>
                  <a:pt x="407" y="407"/>
                  <a:pt x="405" y="408"/>
                  <a:pt x="403" y="409"/>
                </a:cubicBezTo>
                <a:cubicBezTo>
                  <a:pt x="403" y="409"/>
                  <a:pt x="403" y="409"/>
                  <a:pt x="403" y="409"/>
                </a:cubicBezTo>
                <a:cubicBezTo>
                  <a:pt x="403" y="409"/>
                  <a:pt x="403" y="409"/>
                  <a:pt x="403" y="409"/>
                </a:cubicBezTo>
                <a:cubicBezTo>
                  <a:pt x="402" y="409"/>
                  <a:pt x="401" y="409"/>
                  <a:pt x="401" y="409"/>
                </a:cubicBezTo>
                <a:cubicBezTo>
                  <a:pt x="400" y="409"/>
                  <a:pt x="400" y="409"/>
                  <a:pt x="400" y="409"/>
                </a:cubicBezTo>
                <a:cubicBezTo>
                  <a:pt x="399" y="409"/>
                  <a:pt x="398" y="409"/>
                  <a:pt x="398" y="409"/>
                </a:cubicBezTo>
                <a:cubicBezTo>
                  <a:pt x="398" y="409"/>
                  <a:pt x="398" y="409"/>
                  <a:pt x="398" y="409"/>
                </a:cubicBezTo>
                <a:cubicBezTo>
                  <a:pt x="373" y="409"/>
                  <a:pt x="373" y="409"/>
                  <a:pt x="373" y="409"/>
                </a:cubicBezTo>
                <a:cubicBezTo>
                  <a:pt x="371" y="409"/>
                  <a:pt x="367" y="409"/>
                  <a:pt x="364" y="407"/>
                </a:cubicBezTo>
                <a:cubicBezTo>
                  <a:pt x="364" y="407"/>
                  <a:pt x="364" y="407"/>
                  <a:pt x="364" y="407"/>
                </a:cubicBezTo>
                <a:cubicBezTo>
                  <a:pt x="364" y="407"/>
                  <a:pt x="364" y="407"/>
                  <a:pt x="364" y="407"/>
                </a:cubicBezTo>
                <a:cubicBezTo>
                  <a:pt x="364" y="407"/>
                  <a:pt x="364" y="406"/>
                  <a:pt x="363" y="406"/>
                </a:cubicBezTo>
                <a:cubicBezTo>
                  <a:pt x="363" y="406"/>
                  <a:pt x="362" y="405"/>
                  <a:pt x="362" y="405"/>
                </a:cubicBezTo>
                <a:cubicBezTo>
                  <a:pt x="362" y="405"/>
                  <a:pt x="362" y="405"/>
                  <a:pt x="362" y="404"/>
                </a:cubicBezTo>
                <a:cubicBezTo>
                  <a:pt x="362" y="404"/>
                  <a:pt x="361" y="403"/>
                  <a:pt x="361" y="402"/>
                </a:cubicBezTo>
                <a:cubicBezTo>
                  <a:pt x="362" y="400"/>
                  <a:pt x="362" y="400"/>
                  <a:pt x="362" y="400"/>
                </a:cubicBezTo>
                <a:cubicBezTo>
                  <a:pt x="362" y="400"/>
                  <a:pt x="362" y="400"/>
                  <a:pt x="362" y="400"/>
                </a:cubicBezTo>
                <a:cubicBezTo>
                  <a:pt x="362" y="396"/>
                  <a:pt x="362" y="392"/>
                  <a:pt x="363" y="388"/>
                </a:cubicBezTo>
                <a:cubicBezTo>
                  <a:pt x="363" y="388"/>
                  <a:pt x="363" y="388"/>
                  <a:pt x="363" y="388"/>
                </a:cubicBezTo>
                <a:cubicBezTo>
                  <a:pt x="363" y="388"/>
                  <a:pt x="363" y="388"/>
                  <a:pt x="363" y="388"/>
                </a:cubicBezTo>
                <a:cubicBezTo>
                  <a:pt x="364" y="379"/>
                  <a:pt x="381" y="381"/>
                  <a:pt x="387" y="381"/>
                </a:cubicBezTo>
                <a:close/>
                <a:moveTo>
                  <a:pt x="289" y="407"/>
                </a:moveTo>
                <a:cubicBezTo>
                  <a:pt x="289" y="407"/>
                  <a:pt x="289" y="407"/>
                  <a:pt x="288" y="406"/>
                </a:cubicBezTo>
                <a:cubicBezTo>
                  <a:pt x="288" y="406"/>
                  <a:pt x="288" y="405"/>
                  <a:pt x="287" y="405"/>
                </a:cubicBezTo>
                <a:cubicBezTo>
                  <a:pt x="287" y="405"/>
                  <a:pt x="287" y="405"/>
                  <a:pt x="287" y="405"/>
                </a:cubicBezTo>
                <a:cubicBezTo>
                  <a:pt x="287" y="404"/>
                  <a:pt x="287" y="403"/>
                  <a:pt x="287" y="402"/>
                </a:cubicBezTo>
                <a:cubicBezTo>
                  <a:pt x="288" y="400"/>
                  <a:pt x="288" y="400"/>
                  <a:pt x="288" y="400"/>
                </a:cubicBezTo>
                <a:cubicBezTo>
                  <a:pt x="288" y="400"/>
                  <a:pt x="288" y="400"/>
                  <a:pt x="288" y="400"/>
                </a:cubicBezTo>
                <a:cubicBezTo>
                  <a:pt x="288" y="400"/>
                  <a:pt x="288" y="399"/>
                  <a:pt x="288" y="399"/>
                </a:cubicBezTo>
                <a:cubicBezTo>
                  <a:pt x="291" y="388"/>
                  <a:pt x="291" y="388"/>
                  <a:pt x="291" y="388"/>
                </a:cubicBezTo>
                <a:cubicBezTo>
                  <a:pt x="291" y="388"/>
                  <a:pt x="291" y="388"/>
                  <a:pt x="292" y="388"/>
                </a:cubicBezTo>
                <a:cubicBezTo>
                  <a:pt x="295" y="380"/>
                  <a:pt x="310" y="381"/>
                  <a:pt x="317" y="381"/>
                </a:cubicBezTo>
                <a:cubicBezTo>
                  <a:pt x="320" y="381"/>
                  <a:pt x="325" y="381"/>
                  <a:pt x="330" y="381"/>
                </a:cubicBezTo>
                <a:cubicBezTo>
                  <a:pt x="331" y="382"/>
                  <a:pt x="332" y="382"/>
                  <a:pt x="333" y="382"/>
                </a:cubicBezTo>
                <a:cubicBezTo>
                  <a:pt x="333" y="382"/>
                  <a:pt x="333" y="382"/>
                  <a:pt x="333" y="382"/>
                </a:cubicBezTo>
                <a:cubicBezTo>
                  <a:pt x="335" y="383"/>
                  <a:pt x="337" y="384"/>
                  <a:pt x="338" y="385"/>
                </a:cubicBezTo>
                <a:cubicBezTo>
                  <a:pt x="338" y="385"/>
                  <a:pt x="338" y="385"/>
                  <a:pt x="338" y="385"/>
                </a:cubicBezTo>
                <a:cubicBezTo>
                  <a:pt x="338" y="386"/>
                  <a:pt x="338" y="386"/>
                  <a:pt x="338" y="386"/>
                </a:cubicBezTo>
                <a:cubicBezTo>
                  <a:pt x="338" y="386"/>
                  <a:pt x="338" y="386"/>
                  <a:pt x="338" y="386"/>
                </a:cubicBezTo>
                <a:cubicBezTo>
                  <a:pt x="339" y="387"/>
                  <a:pt x="339" y="388"/>
                  <a:pt x="339" y="388"/>
                </a:cubicBezTo>
                <a:cubicBezTo>
                  <a:pt x="339" y="389"/>
                  <a:pt x="339" y="389"/>
                  <a:pt x="339" y="389"/>
                </a:cubicBezTo>
                <a:cubicBezTo>
                  <a:pt x="339" y="389"/>
                  <a:pt x="339" y="389"/>
                  <a:pt x="339" y="389"/>
                </a:cubicBezTo>
                <a:cubicBezTo>
                  <a:pt x="338" y="391"/>
                  <a:pt x="338" y="393"/>
                  <a:pt x="338" y="395"/>
                </a:cubicBezTo>
                <a:cubicBezTo>
                  <a:pt x="336" y="402"/>
                  <a:pt x="336" y="402"/>
                  <a:pt x="336" y="402"/>
                </a:cubicBezTo>
                <a:cubicBezTo>
                  <a:pt x="336" y="403"/>
                  <a:pt x="336" y="404"/>
                  <a:pt x="335" y="404"/>
                </a:cubicBezTo>
                <a:cubicBezTo>
                  <a:pt x="335" y="405"/>
                  <a:pt x="335" y="405"/>
                  <a:pt x="335" y="405"/>
                </a:cubicBezTo>
                <a:cubicBezTo>
                  <a:pt x="335" y="405"/>
                  <a:pt x="334" y="405"/>
                  <a:pt x="334" y="405"/>
                </a:cubicBezTo>
                <a:cubicBezTo>
                  <a:pt x="334" y="405"/>
                  <a:pt x="334" y="406"/>
                  <a:pt x="334" y="406"/>
                </a:cubicBezTo>
                <a:cubicBezTo>
                  <a:pt x="332" y="407"/>
                  <a:pt x="329" y="408"/>
                  <a:pt x="327" y="409"/>
                </a:cubicBezTo>
                <a:cubicBezTo>
                  <a:pt x="327" y="409"/>
                  <a:pt x="327" y="409"/>
                  <a:pt x="327" y="409"/>
                </a:cubicBezTo>
                <a:cubicBezTo>
                  <a:pt x="327" y="409"/>
                  <a:pt x="327" y="409"/>
                  <a:pt x="327" y="409"/>
                </a:cubicBezTo>
                <a:cubicBezTo>
                  <a:pt x="327" y="409"/>
                  <a:pt x="326" y="409"/>
                  <a:pt x="325" y="409"/>
                </a:cubicBezTo>
                <a:cubicBezTo>
                  <a:pt x="325" y="409"/>
                  <a:pt x="325" y="409"/>
                  <a:pt x="324" y="409"/>
                </a:cubicBezTo>
                <a:cubicBezTo>
                  <a:pt x="324" y="409"/>
                  <a:pt x="323" y="409"/>
                  <a:pt x="322" y="409"/>
                </a:cubicBezTo>
                <a:cubicBezTo>
                  <a:pt x="322" y="409"/>
                  <a:pt x="322" y="409"/>
                  <a:pt x="322" y="409"/>
                </a:cubicBezTo>
                <a:cubicBezTo>
                  <a:pt x="298" y="409"/>
                  <a:pt x="298" y="409"/>
                  <a:pt x="298" y="409"/>
                </a:cubicBezTo>
                <a:cubicBezTo>
                  <a:pt x="295" y="409"/>
                  <a:pt x="292" y="409"/>
                  <a:pt x="289" y="407"/>
                </a:cubicBezTo>
                <a:cubicBezTo>
                  <a:pt x="289" y="407"/>
                  <a:pt x="289" y="407"/>
                  <a:pt x="289" y="407"/>
                </a:cubicBezTo>
                <a:close/>
                <a:moveTo>
                  <a:pt x="320" y="369"/>
                </a:moveTo>
                <a:cubicBezTo>
                  <a:pt x="316" y="369"/>
                  <a:pt x="312" y="369"/>
                  <a:pt x="309" y="369"/>
                </a:cubicBezTo>
                <a:cubicBezTo>
                  <a:pt x="306" y="369"/>
                  <a:pt x="301" y="369"/>
                  <a:pt x="299" y="366"/>
                </a:cubicBezTo>
                <a:cubicBezTo>
                  <a:pt x="299" y="365"/>
                  <a:pt x="299" y="365"/>
                  <a:pt x="299" y="365"/>
                </a:cubicBezTo>
                <a:cubicBezTo>
                  <a:pt x="299" y="365"/>
                  <a:pt x="299" y="364"/>
                  <a:pt x="299" y="364"/>
                </a:cubicBezTo>
                <a:cubicBezTo>
                  <a:pt x="299" y="364"/>
                  <a:pt x="299" y="364"/>
                  <a:pt x="299" y="363"/>
                </a:cubicBezTo>
                <a:cubicBezTo>
                  <a:pt x="299" y="363"/>
                  <a:pt x="299" y="363"/>
                  <a:pt x="299" y="363"/>
                </a:cubicBezTo>
                <a:cubicBezTo>
                  <a:pt x="299" y="363"/>
                  <a:pt x="299" y="363"/>
                  <a:pt x="299" y="363"/>
                </a:cubicBezTo>
                <a:cubicBezTo>
                  <a:pt x="299" y="362"/>
                  <a:pt x="299" y="361"/>
                  <a:pt x="300" y="361"/>
                </a:cubicBezTo>
                <a:cubicBezTo>
                  <a:pt x="300" y="358"/>
                  <a:pt x="301" y="355"/>
                  <a:pt x="302" y="353"/>
                </a:cubicBezTo>
                <a:cubicBezTo>
                  <a:pt x="302" y="353"/>
                  <a:pt x="302" y="353"/>
                  <a:pt x="302" y="353"/>
                </a:cubicBezTo>
                <a:cubicBezTo>
                  <a:pt x="302" y="352"/>
                  <a:pt x="303" y="351"/>
                  <a:pt x="303" y="350"/>
                </a:cubicBezTo>
                <a:cubicBezTo>
                  <a:pt x="304" y="350"/>
                  <a:pt x="304" y="350"/>
                  <a:pt x="305" y="349"/>
                </a:cubicBezTo>
                <a:cubicBezTo>
                  <a:pt x="306" y="348"/>
                  <a:pt x="308" y="348"/>
                  <a:pt x="310" y="347"/>
                </a:cubicBezTo>
                <a:cubicBezTo>
                  <a:pt x="310" y="347"/>
                  <a:pt x="310" y="347"/>
                  <a:pt x="310" y="347"/>
                </a:cubicBezTo>
                <a:cubicBezTo>
                  <a:pt x="312" y="347"/>
                  <a:pt x="313" y="347"/>
                  <a:pt x="315" y="347"/>
                </a:cubicBezTo>
                <a:cubicBezTo>
                  <a:pt x="317" y="347"/>
                  <a:pt x="317" y="347"/>
                  <a:pt x="317" y="347"/>
                </a:cubicBezTo>
                <a:cubicBezTo>
                  <a:pt x="317" y="347"/>
                  <a:pt x="318" y="347"/>
                  <a:pt x="319" y="347"/>
                </a:cubicBezTo>
                <a:cubicBezTo>
                  <a:pt x="323" y="347"/>
                  <a:pt x="328" y="347"/>
                  <a:pt x="332" y="347"/>
                </a:cubicBezTo>
                <a:cubicBezTo>
                  <a:pt x="333" y="347"/>
                  <a:pt x="334" y="347"/>
                  <a:pt x="334" y="347"/>
                </a:cubicBezTo>
                <a:cubicBezTo>
                  <a:pt x="335" y="347"/>
                  <a:pt x="335" y="347"/>
                  <a:pt x="335" y="347"/>
                </a:cubicBezTo>
                <a:cubicBezTo>
                  <a:pt x="335" y="347"/>
                  <a:pt x="335" y="347"/>
                  <a:pt x="336" y="347"/>
                </a:cubicBezTo>
                <a:cubicBezTo>
                  <a:pt x="336" y="347"/>
                  <a:pt x="337" y="347"/>
                  <a:pt x="337" y="347"/>
                </a:cubicBezTo>
                <a:cubicBezTo>
                  <a:pt x="337" y="347"/>
                  <a:pt x="337" y="347"/>
                  <a:pt x="337" y="347"/>
                </a:cubicBezTo>
                <a:cubicBezTo>
                  <a:pt x="341" y="347"/>
                  <a:pt x="345" y="348"/>
                  <a:pt x="345" y="351"/>
                </a:cubicBezTo>
                <a:cubicBezTo>
                  <a:pt x="345" y="351"/>
                  <a:pt x="345" y="351"/>
                  <a:pt x="345" y="351"/>
                </a:cubicBezTo>
                <a:cubicBezTo>
                  <a:pt x="345" y="351"/>
                  <a:pt x="345" y="351"/>
                  <a:pt x="345" y="352"/>
                </a:cubicBezTo>
                <a:cubicBezTo>
                  <a:pt x="345" y="355"/>
                  <a:pt x="344" y="359"/>
                  <a:pt x="343" y="362"/>
                </a:cubicBezTo>
                <a:cubicBezTo>
                  <a:pt x="343" y="362"/>
                  <a:pt x="343" y="362"/>
                  <a:pt x="343" y="362"/>
                </a:cubicBezTo>
                <a:cubicBezTo>
                  <a:pt x="343" y="363"/>
                  <a:pt x="343" y="363"/>
                  <a:pt x="343" y="363"/>
                </a:cubicBezTo>
                <a:cubicBezTo>
                  <a:pt x="343" y="364"/>
                  <a:pt x="343" y="364"/>
                  <a:pt x="342" y="365"/>
                </a:cubicBezTo>
                <a:cubicBezTo>
                  <a:pt x="342" y="365"/>
                  <a:pt x="342" y="365"/>
                  <a:pt x="342" y="366"/>
                </a:cubicBezTo>
                <a:cubicBezTo>
                  <a:pt x="342" y="366"/>
                  <a:pt x="342" y="366"/>
                  <a:pt x="342" y="366"/>
                </a:cubicBezTo>
                <a:cubicBezTo>
                  <a:pt x="342" y="366"/>
                  <a:pt x="342" y="366"/>
                  <a:pt x="342" y="366"/>
                </a:cubicBezTo>
                <a:cubicBezTo>
                  <a:pt x="337" y="371"/>
                  <a:pt x="325" y="369"/>
                  <a:pt x="320" y="369"/>
                </a:cubicBezTo>
                <a:close/>
                <a:moveTo>
                  <a:pt x="212" y="404"/>
                </a:moveTo>
                <a:cubicBezTo>
                  <a:pt x="212" y="404"/>
                  <a:pt x="212" y="403"/>
                  <a:pt x="212" y="403"/>
                </a:cubicBezTo>
                <a:cubicBezTo>
                  <a:pt x="213" y="403"/>
                  <a:pt x="213" y="402"/>
                  <a:pt x="213" y="402"/>
                </a:cubicBezTo>
                <a:cubicBezTo>
                  <a:pt x="213" y="402"/>
                  <a:pt x="213" y="402"/>
                  <a:pt x="213" y="402"/>
                </a:cubicBezTo>
                <a:cubicBezTo>
                  <a:pt x="213" y="402"/>
                  <a:pt x="213" y="402"/>
                  <a:pt x="213" y="402"/>
                </a:cubicBezTo>
                <a:cubicBezTo>
                  <a:pt x="213" y="401"/>
                  <a:pt x="214" y="401"/>
                  <a:pt x="214" y="400"/>
                </a:cubicBezTo>
                <a:cubicBezTo>
                  <a:pt x="216" y="396"/>
                  <a:pt x="217" y="393"/>
                  <a:pt x="219" y="389"/>
                </a:cubicBezTo>
                <a:cubicBezTo>
                  <a:pt x="219" y="389"/>
                  <a:pt x="219" y="389"/>
                  <a:pt x="219" y="389"/>
                </a:cubicBezTo>
                <a:cubicBezTo>
                  <a:pt x="219" y="389"/>
                  <a:pt x="219" y="389"/>
                  <a:pt x="219" y="389"/>
                </a:cubicBezTo>
                <a:cubicBezTo>
                  <a:pt x="220" y="388"/>
                  <a:pt x="220" y="388"/>
                  <a:pt x="220" y="388"/>
                </a:cubicBezTo>
                <a:cubicBezTo>
                  <a:pt x="220" y="388"/>
                  <a:pt x="220" y="388"/>
                  <a:pt x="220" y="387"/>
                </a:cubicBezTo>
                <a:cubicBezTo>
                  <a:pt x="220" y="387"/>
                  <a:pt x="220" y="387"/>
                  <a:pt x="221" y="387"/>
                </a:cubicBezTo>
                <a:cubicBezTo>
                  <a:pt x="226" y="380"/>
                  <a:pt x="238" y="382"/>
                  <a:pt x="245" y="382"/>
                </a:cubicBezTo>
                <a:cubicBezTo>
                  <a:pt x="245" y="382"/>
                  <a:pt x="245" y="382"/>
                  <a:pt x="245" y="382"/>
                </a:cubicBezTo>
                <a:cubicBezTo>
                  <a:pt x="247" y="382"/>
                  <a:pt x="253" y="381"/>
                  <a:pt x="258" y="382"/>
                </a:cubicBezTo>
                <a:cubicBezTo>
                  <a:pt x="259" y="382"/>
                  <a:pt x="261" y="382"/>
                  <a:pt x="262" y="382"/>
                </a:cubicBezTo>
                <a:cubicBezTo>
                  <a:pt x="263" y="382"/>
                  <a:pt x="264" y="383"/>
                  <a:pt x="264" y="383"/>
                </a:cubicBezTo>
                <a:cubicBezTo>
                  <a:pt x="266" y="384"/>
                  <a:pt x="267" y="385"/>
                  <a:pt x="267" y="387"/>
                </a:cubicBezTo>
                <a:cubicBezTo>
                  <a:pt x="267" y="387"/>
                  <a:pt x="267" y="387"/>
                  <a:pt x="267" y="387"/>
                </a:cubicBezTo>
                <a:cubicBezTo>
                  <a:pt x="267" y="387"/>
                  <a:pt x="267" y="387"/>
                  <a:pt x="267" y="388"/>
                </a:cubicBezTo>
                <a:cubicBezTo>
                  <a:pt x="267" y="388"/>
                  <a:pt x="267" y="388"/>
                  <a:pt x="267" y="388"/>
                </a:cubicBezTo>
                <a:cubicBezTo>
                  <a:pt x="262" y="402"/>
                  <a:pt x="262" y="402"/>
                  <a:pt x="262" y="402"/>
                </a:cubicBezTo>
                <a:cubicBezTo>
                  <a:pt x="262" y="403"/>
                  <a:pt x="261" y="404"/>
                  <a:pt x="260" y="405"/>
                </a:cubicBezTo>
                <a:cubicBezTo>
                  <a:pt x="259" y="406"/>
                  <a:pt x="258" y="407"/>
                  <a:pt x="256" y="407"/>
                </a:cubicBezTo>
                <a:cubicBezTo>
                  <a:pt x="256" y="407"/>
                  <a:pt x="256" y="407"/>
                  <a:pt x="256" y="407"/>
                </a:cubicBezTo>
                <a:cubicBezTo>
                  <a:pt x="254" y="408"/>
                  <a:pt x="252" y="409"/>
                  <a:pt x="250" y="409"/>
                </a:cubicBezTo>
                <a:cubicBezTo>
                  <a:pt x="249" y="409"/>
                  <a:pt x="249" y="409"/>
                  <a:pt x="249" y="409"/>
                </a:cubicBezTo>
                <a:cubicBezTo>
                  <a:pt x="249" y="409"/>
                  <a:pt x="249" y="409"/>
                  <a:pt x="248" y="409"/>
                </a:cubicBezTo>
                <a:cubicBezTo>
                  <a:pt x="244" y="410"/>
                  <a:pt x="240" y="409"/>
                  <a:pt x="235" y="409"/>
                </a:cubicBezTo>
                <a:cubicBezTo>
                  <a:pt x="231" y="409"/>
                  <a:pt x="227" y="410"/>
                  <a:pt x="222" y="410"/>
                </a:cubicBezTo>
                <a:cubicBezTo>
                  <a:pt x="219" y="410"/>
                  <a:pt x="215" y="409"/>
                  <a:pt x="213" y="406"/>
                </a:cubicBezTo>
                <a:cubicBezTo>
                  <a:pt x="213" y="406"/>
                  <a:pt x="213" y="406"/>
                  <a:pt x="213" y="406"/>
                </a:cubicBezTo>
                <a:cubicBezTo>
                  <a:pt x="213" y="406"/>
                  <a:pt x="213" y="406"/>
                  <a:pt x="213" y="406"/>
                </a:cubicBezTo>
                <a:cubicBezTo>
                  <a:pt x="213" y="405"/>
                  <a:pt x="213" y="405"/>
                  <a:pt x="212" y="405"/>
                </a:cubicBezTo>
                <a:cubicBezTo>
                  <a:pt x="212" y="405"/>
                  <a:pt x="212" y="405"/>
                  <a:pt x="212" y="405"/>
                </a:cubicBezTo>
                <a:cubicBezTo>
                  <a:pt x="212" y="405"/>
                  <a:pt x="212" y="405"/>
                  <a:pt x="212" y="405"/>
                </a:cubicBezTo>
                <a:cubicBezTo>
                  <a:pt x="212" y="404"/>
                  <a:pt x="212" y="404"/>
                  <a:pt x="212" y="404"/>
                </a:cubicBezTo>
                <a:close/>
                <a:moveTo>
                  <a:pt x="212" y="359"/>
                </a:moveTo>
                <a:cubicBezTo>
                  <a:pt x="212" y="359"/>
                  <a:pt x="212" y="359"/>
                  <a:pt x="212" y="359"/>
                </a:cubicBezTo>
                <a:cubicBezTo>
                  <a:pt x="209" y="364"/>
                  <a:pt x="209" y="364"/>
                  <a:pt x="209" y="364"/>
                </a:cubicBezTo>
                <a:cubicBezTo>
                  <a:pt x="209" y="364"/>
                  <a:pt x="208" y="365"/>
                  <a:pt x="207" y="366"/>
                </a:cubicBezTo>
                <a:cubicBezTo>
                  <a:pt x="206" y="367"/>
                  <a:pt x="205" y="367"/>
                  <a:pt x="203" y="368"/>
                </a:cubicBezTo>
                <a:cubicBezTo>
                  <a:pt x="203" y="368"/>
                  <a:pt x="203" y="368"/>
                  <a:pt x="202" y="368"/>
                </a:cubicBezTo>
                <a:cubicBezTo>
                  <a:pt x="202" y="369"/>
                  <a:pt x="202" y="369"/>
                  <a:pt x="202" y="369"/>
                </a:cubicBezTo>
                <a:cubicBezTo>
                  <a:pt x="202" y="369"/>
                  <a:pt x="202" y="369"/>
                  <a:pt x="202" y="369"/>
                </a:cubicBezTo>
                <a:cubicBezTo>
                  <a:pt x="201" y="369"/>
                  <a:pt x="200" y="369"/>
                  <a:pt x="199" y="369"/>
                </a:cubicBezTo>
                <a:cubicBezTo>
                  <a:pt x="197" y="370"/>
                  <a:pt x="196" y="370"/>
                  <a:pt x="194" y="370"/>
                </a:cubicBezTo>
                <a:cubicBezTo>
                  <a:pt x="189" y="370"/>
                  <a:pt x="189" y="370"/>
                  <a:pt x="189" y="370"/>
                </a:cubicBezTo>
                <a:cubicBezTo>
                  <a:pt x="189" y="370"/>
                  <a:pt x="189" y="370"/>
                  <a:pt x="189" y="370"/>
                </a:cubicBezTo>
                <a:cubicBezTo>
                  <a:pt x="184" y="370"/>
                  <a:pt x="178" y="370"/>
                  <a:pt x="172" y="370"/>
                </a:cubicBezTo>
                <a:cubicBezTo>
                  <a:pt x="170" y="370"/>
                  <a:pt x="165" y="369"/>
                  <a:pt x="164" y="366"/>
                </a:cubicBezTo>
                <a:cubicBezTo>
                  <a:pt x="164" y="366"/>
                  <a:pt x="164" y="365"/>
                  <a:pt x="164" y="365"/>
                </a:cubicBezTo>
                <a:cubicBezTo>
                  <a:pt x="165" y="364"/>
                  <a:pt x="166" y="362"/>
                  <a:pt x="166" y="362"/>
                </a:cubicBezTo>
                <a:cubicBezTo>
                  <a:pt x="168" y="358"/>
                  <a:pt x="170" y="355"/>
                  <a:pt x="173" y="352"/>
                </a:cubicBezTo>
                <a:cubicBezTo>
                  <a:pt x="173" y="352"/>
                  <a:pt x="173" y="352"/>
                  <a:pt x="173" y="352"/>
                </a:cubicBezTo>
                <a:cubicBezTo>
                  <a:pt x="173" y="352"/>
                  <a:pt x="173" y="352"/>
                  <a:pt x="173" y="352"/>
                </a:cubicBezTo>
                <a:cubicBezTo>
                  <a:pt x="180" y="345"/>
                  <a:pt x="193" y="347"/>
                  <a:pt x="201" y="347"/>
                </a:cubicBezTo>
                <a:cubicBezTo>
                  <a:pt x="205" y="347"/>
                  <a:pt x="210" y="346"/>
                  <a:pt x="213" y="348"/>
                </a:cubicBezTo>
                <a:cubicBezTo>
                  <a:pt x="213" y="348"/>
                  <a:pt x="213" y="348"/>
                  <a:pt x="213" y="348"/>
                </a:cubicBezTo>
                <a:cubicBezTo>
                  <a:pt x="214" y="348"/>
                  <a:pt x="214" y="348"/>
                  <a:pt x="214" y="348"/>
                </a:cubicBezTo>
                <a:cubicBezTo>
                  <a:pt x="214" y="348"/>
                  <a:pt x="214" y="349"/>
                  <a:pt x="214" y="349"/>
                </a:cubicBezTo>
                <a:cubicBezTo>
                  <a:pt x="215" y="349"/>
                  <a:pt x="216" y="350"/>
                  <a:pt x="216" y="350"/>
                </a:cubicBezTo>
                <a:cubicBezTo>
                  <a:pt x="216" y="351"/>
                  <a:pt x="216" y="352"/>
                  <a:pt x="215" y="353"/>
                </a:cubicBezTo>
                <a:cubicBezTo>
                  <a:pt x="215" y="353"/>
                  <a:pt x="215" y="353"/>
                  <a:pt x="215" y="353"/>
                </a:cubicBezTo>
                <a:cubicBezTo>
                  <a:pt x="214" y="355"/>
                  <a:pt x="213" y="357"/>
                  <a:pt x="212" y="359"/>
                </a:cubicBezTo>
                <a:close/>
                <a:moveTo>
                  <a:pt x="266" y="369"/>
                </a:moveTo>
                <a:cubicBezTo>
                  <a:pt x="266" y="369"/>
                  <a:pt x="265" y="369"/>
                  <a:pt x="264" y="369"/>
                </a:cubicBezTo>
                <a:cubicBezTo>
                  <a:pt x="264" y="369"/>
                  <a:pt x="264" y="370"/>
                  <a:pt x="264" y="370"/>
                </a:cubicBezTo>
                <a:cubicBezTo>
                  <a:pt x="261" y="370"/>
                  <a:pt x="258" y="370"/>
                  <a:pt x="254" y="370"/>
                </a:cubicBezTo>
                <a:cubicBezTo>
                  <a:pt x="240" y="370"/>
                  <a:pt x="240" y="370"/>
                  <a:pt x="240" y="370"/>
                </a:cubicBezTo>
                <a:cubicBezTo>
                  <a:pt x="238" y="370"/>
                  <a:pt x="233" y="369"/>
                  <a:pt x="231" y="366"/>
                </a:cubicBezTo>
                <a:cubicBezTo>
                  <a:pt x="231" y="366"/>
                  <a:pt x="231" y="365"/>
                  <a:pt x="231" y="365"/>
                </a:cubicBezTo>
                <a:cubicBezTo>
                  <a:pt x="231" y="365"/>
                  <a:pt x="231" y="365"/>
                  <a:pt x="231" y="364"/>
                </a:cubicBezTo>
                <a:cubicBezTo>
                  <a:pt x="232" y="363"/>
                  <a:pt x="233" y="362"/>
                  <a:pt x="233" y="361"/>
                </a:cubicBezTo>
                <a:cubicBezTo>
                  <a:pt x="234" y="358"/>
                  <a:pt x="235" y="354"/>
                  <a:pt x="238" y="352"/>
                </a:cubicBezTo>
                <a:cubicBezTo>
                  <a:pt x="238" y="351"/>
                  <a:pt x="238" y="351"/>
                  <a:pt x="238" y="351"/>
                </a:cubicBezTo>
                <a:cubicBezTo>
                  <a:pt x="238" y="351"/>
                  <a:pt x="238" y="351"/>
                  <a:pt x="238" y="351"/>
                </a:cubicBezTo>
                <a:cubicBezTo>
                  <a:pt x="239" y="351"/>
                  <a:pt x="239" y="351"/>
                  <a:pt x="239" y="351"/>
                </a:cubicBezTo>
                <a:cubicBezTo>
                  <a:pt x="239" y="350"/>
                  <a:pt x="239" y="350"/>
                  <a:pt x="239" y="350"/>
                </a:cubicBezTo>
                <a:cubicBezTo>
                  <a:pt x="239" y="350"/>
                  <a:pt x="239" y="350"/>
                  <a:pt x="239" y="350"/>
                </a:cubicBezTo>
                <a:cubicBezTo>
                  <a:pt x="241" y="349"/>
                  <a:pt x="244" y="348"/>
                  <a:pt x="246" y="348"/>
                </a:cubicBezTo>
                <a:cubicBezTo>
                  <a:pt x="246" y="348"/>
                  <a:pt x="246" y="347"/>
                  <a:pt x="247" y="347"/>
                </a:cubicBezTo>
                <a:cubicBezTo>
                  <a:pt x="248" y="347"/>
                  <a:pt x="249" y="347"/>
                  <a:pt x="251" y="347"/>
                </a:cubicBezTo>
                <a:cubicBezTo>
                  <a:pt x="259" y="347"/>
                  <a:pt x="259" y="347"/>
                  <a:pt x="259" y="347"/>
                </a:cubicBezTo>
                <a:cubicBezTo>
                  <a:pt x="262" y="347"/>
                  <a:pt x="265" y="347"/>
                  <a:pt x="267" y="347"/>
                </a:cubicBezTo>
                <a:cubicBezTo>
                  <a:pt x="271" y="347"/>
                  <a:pt x="276" y="346"/>
                  <a:pt x="279" y="349"/>
                </a:cubicBezTo>
                <a:cubicBezTo>
                  <a:pt x="279" y="349"/>
                  <a:pt x="280" y="349"/>
                  <a:pt x="280" y="350"/>
                </a:cubicBezTo>
                <a:cubicBezTo>
                  <a:pt x="280" y="350"/>
                  <a:pt x="280" y="350"/>
                  <a:pt x="280" y="350"/>
                </a:cubicBezTo>
                <a:cubicBezTo>
                  <a:pt x="280" y="350"/>
                  <a:pt x="280" y="350"/>
                  <a:pt x="280" y="350"/>
                </a:cubicBezTo>
                <a:cubicBezTo>
                  <a:pt x="280" y="350"/>
                  <a:pt x="280" y="350"/>
                  <a:pt x="280" y="350"/>
                </a:cubicBezTo>
                <a:cubicBezTo>
                  <a:pt x="280" y="351"/>
                  <a:pt x="280" y="351"/>
                  <a:pt x="280" y="352"/>
                </a:cubicBezTo>
                <a:cubicBezTo>
                  <a:pt x="280" y="355"/>
                  <a:pt x="278" y="359"/>
                  <a:pt x="277" y="361"/>
                </a:cubicBezTo>
                <a:cubicBezTo>
                  <a:pt x="277" y="361"/>
                  <a:pt x="277" y="361"/>
                  <a:pt x="277" y="361"/>
                </a:cubicBezTo>
                <a:cubicBezTo>
                  <a:pt x="277" y="362"/>
                  <a:pt x="277" y="362"/>
                  <a:pt x="276" y="363"/>
                </a:cubicBezTo>
                <a:cubicBezTo>
                  <a:pt x="276" y="363"/>
                  <a:pt x="276" y="363"/>
                  <a:pt x="276" y="363"/>
                </a:cubicBezTo>
                <a:cubicBezTo>
                  <a:pt x="276" y="364"/>
                  <a:pt x="276" y="364"/>
                  <a:pt x="276" y="364"/>
                </a:cubicBezTo>
                <a:cubicBezTo>
                  <a:pt x="276" y="364"/>
                  <a:pt x="276" y="364"/>
                  <a:pt x="276" y="364"/>
                </a:cubicBezTo>
                <a:cubicBezTo>
                  <a:pt x="276" y="364"/>
                  <a:pt x="275" y="365"/>
                  <a:pt x="275" y="365"/>
                </a:cubicBezTo>
                <a:cubicBezTo>
                  <a:pt x="275" y="365"/>
                  <a:pt x="275" y="365"/>
                  <a:pt x="275" y="365"/>
                </a:cubicBezTo>
                <a:cubicBezTo>
                  <a:pt x="275" y="365"/>
                  <a:pt x="275" y="365"/>
                  <a:pt x="275" y="365"/>
                </a:cubicBezTo>
                <a:cubicBezTo>
                  <a:pt x="275" y="366"/>
                  <a:pt x="275" y="366"/>
                  <a:pt x="275" y="366"/>
                </a:cubicBezTo>
                <a:cubicBezTo>
                  <a:pt x="274" y="366"/>
                  <a:pt x="274" y="367"/>
                  <a:pt x="273" y="367"/>
                </a:cubicBezTo>
                <a:cubicBezTo>
                  <a:pt x="273" y="367"/>
                  <a:pt x="272" y="367"/>
                  <a:pt x="272" y="368"/>
                </a:cubicBezTo>
                <a:cubicBezTo>
                  <a:pt x="271" y="368"/>
                  <a:pt x="271" y="368"/>
                  <a:pt x="271" y="368"/>
                </a:cubicBezTo>
                <a:cubicBezTo>
                  <a:pt x="271" y="368"/>
                  <a:pt x="271" y="368"/>
                  <a:pt x="271" y="368"/>
                </a:cubicBezTo>
                <a:cubicBezTo>
                  <a:pt x="269" y="369"/>
                  <a:pt x="268" y="369"/>
                  <a:pt x="266" y="369"/>
                </a:cubicBezTo>
                <a:close/>
                <a:moveTo>
                  <a:pt x="172" y="430"/>
                </a:moveTo>
                <a:cubicBezTo>
                  <a:pt x="172" y="430"/>
                  <a:pt x="172" y="430"/>
                  <a:pt x="172" y="430"/>
                </a:cubicBezTo>
                <a:cubicBezTo>
                  <a:pt x="172" y="433"/>
                  <a:pt x="169" y="437"/>
                  <a:pt x="167" y="439"/>
                </a:cubicBezTo>
                <a:cubicBezTo>
                  <a:pt x="167" y="439"/>
                  <a:pt x="167" y="439"/>
                  <a:pt x="167" y="439"/>
                </a:cubicBezTo>
                <a:cubicBezTo>
                  <a:pt x="165" y="443"/>
                  <a:pt x="164" y="447"/>
                  <a:pt x="161" y="450"/>
                </a:cubicBezTo>
                <a:cubicBezTo>
                  <a:pt x="161" y="450"/>
                  <a:pt x="161" y="450"/>
                  <a:pt x="161" y="451"/>
                </a:cubicBezTo>
                <a:cubicBezTo>
                  <a:pt x="160" y="451"/>
                  <a:pt x="160" y="451"/>
                  <a:pt x="160" y="451"/>
                </a:cubicBezTo>
                <a:cubicBezTo>
                  <a:pt x="160" y="451"/>
                  <a:pt x="160" y="451"/>
                  <a:pt x="160" y="452"/>
                </a:cubicBezTo>
                <a:cubicBezTo>
                  <a:pt x="159" y="452"/>
                  <a:pt x="159" y="452"/>
                  <a:pt x="159" y="452"/>
                </a:cubicBezTo>
                <a:cubicBezTo>
                  <a:pt x="159" y="452"/>
                  <a:pt x="159" y="452"/>
                  <a:pt x="159" y="452"/>
                </a:cubicBezTo>
                <a:cubicBezTo>
                  <a:pt x="156" y="455"/>
                  <a:pt x="153" y="456"/>
                  <a:pt x="150" y="457"/>
                </a:cubicBezTo>
                <a:cubicBezTo>
                  <a:pt x="149" y="457"/>
                  <a:pt x="149" y="457"/>
                  <a:pt x="149" y="458"/>
                </a:cubicBezTo>
                <a:cubicBezTo>
                  <a:pt x="146" y="458"/>
                  <a:pt x="144" y="458"/>
                  <a:pt x="142" y="458"/>
                </a:cubicBezTo>
                <a:cubicBezTo>
                  <a:pt x="141" y="458"/>
                  <a:pt x="141" y="458"/>
                  <a:pt x="141" y="458"/>
                </a:cubicBezTo>
                <a:cubicBezTo>
                  <a:pt x="141" y="458"/>
                  <a:pt x="141" y="458"/>
                  <a:pt x="141" y="458"/>
                </a:cubicBezTo>
                <a:cubicBezTo>
                  <a:pt x="132" y="458"/>
                  <a:pt x="124" y="458"/>
                  <a:pt x="115" y="458"/>
                </a:cubicBezTo>
                <a:cubicBezTo>
                  <a:pt x="114" y="458"/>
                  <a:pt x="114" y="458"/>
                  <a:pt x="113" y="458"/>
                </a:cubicBezTo>
                <a:cubicBezTo>
                  <a:pt x="112" y="458"/>
                  <a:pt x="111" y="458"/>
                  <a:pt x="110" y="458"/>
                </a:cubicBezTo>
                <a:cubicBezTo>
                  <a:pt x="109" y="457"/>
                  <a:pt x="107" y="456"/>
                  <a:pt x="107" y="456"/>
                </a:cubicBezTo>
                <a:cubicBezTo>
                  <a:pt x="106" y="455"/>
                  <a:pt x="106" y="453"/>
                  <a:pt x="106" y="452"/>
                </a:cubicBezTo>
                <a:cubicBezTo>
                  <a:pt x="106" y="451"/>
                  <a:pt x="106" y="451"/>
                  <a:pt x="107" y="450"/>
                </a:cubicBezTo>
                <a:cubicBezTo>
                  <a:pt x="107" y="449"/>
                  <a:pt x="107" y="449"/>
                  <a:pt x="107" y="449"/>
                </a:cubicBezTo>
                <a:cubicBezTo>
                  <a:pt x="107" y="449"/>
                  <a:pt x="107" y="449"/>
                  <a:pt x="107" y="449"/>
                </a:cubicBezTo>
                <a:cubicBezTo>
                  <a:pt x="107" y="448"/>
                  <a:pt x="107" y="448"/>
                  <a:pt x="107" y="448"/>
                </a:cubicBezTo>
                <a:cubicBezTo>
                  <a:pt x="107" y="448"/>
                  <a:pt x="107" y="448"/>
                  <a:pt x="107" y="448"/>
                </a:cubicBezTo>
                <a:cubicBezTo>
                  <a:pt x="109" y="445"/>
                  <a:pt x="112" y="442"/>
                  <a:pt x="114" y="439"/>
                </a:cubicBezTo>
                <a:cubicBezTo>
                  <a:pt x="116" y="436"/>
                  <a:pt x="117" y="433"/>
                  <a:pt x="119" y="431"/>
                </a:cubicBezTo>
                <a:cubicBezTo>
                  <a:pt x="120" y="431"/>
                  <a:pt x="120" y="430"/>
                  <a:pt x="120" y="430"/>
                </a:cubicBezTo>
                <a:cubicBezTo>
                  <a:pt x="120" y="430"/>
                  <a:pt x="120" y="430"/>
                  <a:pt x="120" y="430"/>
                </a:cubicBezTo>
                <a:cubicBezTo>
                  <a:pt x="121" y="430"/>
                  <a:pt x="121" y="429"/>
                  <a:pt x="122" y="429"/>
                </a:cubicBezTo>
                <a:cubicBezTo>
                  <a:pt x="122" y="429"/>
                  <a:pt x="122" y="429"/>
                  <a:pt x="122" y="429"/>
                </a:cubicBezTo>
                <a:cubicBezTo>
                  <a:pt x="122" y="429"/>
                  <a:pt x="122" y="429"/>
                  <a:pt x="122" y="429"/>
                </a:cubicBezTo>
                <a:cubicBezTo>
                  <a:pt x="125" y="426"/>
                  <a:pt x="128" y="425"/>
                  <a:pt x="132" y="424"/>
                </a:cubicBezTo>
                <a:cubicBezTo>
                  <a:pt x="132" y="424"/>
                  <a:pt x="132" y="424"/>
                  <a:pt x="132" y="424"/>
                </a:cubicBezTo>
                <a:cubicBezTo>
                  <a:pt x="132" y="424"/>
                  <a:pt x="132" y="424"/>
                  <a:pt x="132" y="424"/>
                </a:cubicBezTo>
                <a:cubicBezTo>
                  <a:pt x="133" y="424"/>
                  <a:pt x="133" y="424"/>
                  <a:pt x="134" y="424"/>
                </a:cubicBezTo>
                <a:cubicBezTo>
                  <a:pt x="135" y="424"/>
                  <a:pt x="135" y="424"/>
                  <a:pt x="135" y="424"/>
                </a:cubicBezTo>
                <a:cubicBezTo>
                  <a:pt x="136" y="424"/>
                  <a:pt x="136" y="424"/>
                  <a:pt x="137" y="424"/>
                </a:cubicBezTo>
                <a:cubicBezTo>
                  <a:pt x="137" y="423"/>
                  <a:pt x="137" y="423"/>
                  <a:pt x="138" y="423"/>
                </a:cubicBezTo>
                <a:cubicBezTo>
                  <a:pt x="138" y="423"/>
                  <a:pt x="138" y="423"/>
                  <a:pt x="138" y="423"/>
                </a:cubicBezTo>
                <a:cubicBezTo>
                  <a:pt x="138" y="423"/>
                  <a:pt x="138" y="423"/>
                  <a:pt x="138" y="423"/>
                </a:cubicBezTo>
                <a:cubicBezTo>
                  <a:pt x="146" y="423"/>
                  <a:pt x="153" y="423"/>
                  <a:pt x="161" y="423"/>
                </a:cubicBezTo>
                <a:cubicBezTo>
                  <a:pt x="161" y="423"/>
                  <a:pt x="161" y="423"/>
                  <a:pt x="161" y="423"/>
                </a:cubicBezTo>
                <a:cubicBezTo>
                  <a:pt x="163" y="423"/>
                  <a:pt x="163" y="423"/>
                  <a:pt x="163" y="423"/>
                </a:cubicBezTo>
                <a:cubicBezTo>
                  <a:pt x="165" y="423"/>
                  <a:pt x="166" y="424"/>
                  <a:pt x="167" y="424"/>
                </a:cubicBezTo>
                <a:cubicBezTo>
                  <a:pt x="168" y="424"/>
                  <a:pt x="168" y="424"/>
                  <a:pt x="169" y="425"/>
                </a:cubicBezTo>
                <a:cubicBezTo>
                  <a:pt x="169" y="425"/>
                  <a:pt x="169" y="425"/>
                  <a:pt x="169" y="425"/>
                </a:cubicBezTo>
                <a:cubicBezTo>
                  <a:pt x="169" y="425"/>
                  <a:pt x="169" y="425"/>
                  <a:pt x="170" y="425"/>
                </a:cubicBezTo>
                <a:cubicBezTo>
                  <a:pt x="172" y="426"/>
                  <a:pt x="173" y="428"/>
                  <a:pt x="172" y="430"/>
                </a:cubicBezTo>
                <a:close/>
                <a:moveTo>
                  <a:pt x="188" y="402"/>
                </a:moveTo>
                <a:cubicBezTo>
                  <a:pt x="188" y="402"/>
                  <a:pt x="188" y="402"/>
                  <a:pt x="188" y="402"/>
                </a:cubicBezTo>
                <a:cubicBezTo>
                  <a:pt x="188" y="402"/>
                  <a:pt x="188" y="402"/>
                  <a:pt x="188" y="402"/>
                </a:cubicBezTo>
                <a:cubicBezTo>
                  <a:pt x="188" y="403"/>
                  <a:pt x="187" y="403"/>
                  <a:pt x="187" y="404"/>
                </a:cubicBezTo>
                <a:cubicBezTo>
                  <a:pt x="187" y="404"/>
                  <a:pt x="187" y="404"/>
                  <a:pt x="187" y="404"/>
                </a:cubicBezTo>
                <a:cubicBezTo>
                  <a:pt x="185" y="406"/>
                  <a:pt x="182" y="407"/>
                  <a:pt x="179" y="408"/>
                </a:cubicBezTo>
                <a:cubicBezTo>
                  <a:pt x="179" y="408"/>
                  <a:pt x="179" y="408"/>
                  <a:pt x="179" y="408"/>
                </a:cubicBezTo>
                <a:cubicBezTo>
                  <a:pt x="179" y="409"/>
                  <a:pt x="178" y="409"/>
                  <a:pt x="178" y="409"/>
                </a:cubicBezTo>
                <a:cubicBezTo>
                  <a:pt x="177" y="409"/>
                  <a:pt x="177" y="409"/>
                  <a:pt x="177" y="409"/>
                </a:cubicBezTo>
                <a:cubicBezTo>
                  <a:pt x="177" y="409"/>
                  <a:pt x="177" y="409"/>
                  <a:pt x="176" y="409"/>
                </a:cubicBezTo>
                <a:cubicBezTo>
                  <a:pt x="174" y="409"/>
                  <a:pt x="172" y="410"/>
                  <a:pt x="171" y="410"/>
                </a:cubicBezTo>
                <a:cubicBezTo>
                  <a:pt x="170" y="410"/>
                  <a:pt x="170" y="410"/>
                  <a:pt x="170" y="410"/>
                </a:cubicBezTo>
                <a:cubicBezTo>
                  <a:pt x="167" y="410"/>
                  <a:pt x="164" y="410"/>
                  <a:pt x="161" y="410"/>
                </a:cubicBezTo>
                <a:cubicBezTo>
                  <a:pt x="156" y="410"/>
                  <a:pt x="151" y="410"/>
                  <a:pt x="146" y="410"/>
                </a:cubicBezTo>
                <a:cubicBezTo>
                  <a:pt x="146" y="410"/>
                  <a:pt x="145" y="410"/>
                  <a:pt x="144" y="410"/>
                </a:cubicBezTo>
                <a:cubicBezTo>
                  <a:pt x="144" y="410"/>
                  <a:pt x="144" y="410"/>
                  <a:pt x="144" y="410"/>
                </a:cubicBezTo>
                <a:cubicBezTo>
                  <a:pt x="143" y="409"/>
                  <a:pt x="143" y="409"/>
                  <a:pt x="142" y="409"/>
                </a:cubicBezTo>
                <a:cubicBezTo>
                  <a:pt x="142" y="409"/>
                  <a:pt x="142" y="409"/>
                  <a:pt x="142" y="409"/>
                </a:cubicBezTo>
                <a:cubicBezTo>
                  <a:pt x="142" y="409"/>
                  <a:pt x="142" y="409"/>
                  <a:pt x="142" y="409"/>
                </a:cubicBezTo>
                <a:cubicBezTo>
                  <a:pt x="140" y="409"/>
                  <a:pt x="138" y="407"/>
                  <a:pt x="138" y="405"/>
                </a:cubicBezTo>
                <a:cubicBezTo>
                  <a:pt x="138" y="405"/>
                  <a:pt x="138" y="404"/>
                  <a:pt x="138" y="404"/>
                </a:cubicBezTo>
                <a:cubicBezTo>
                  <a:pt x="138" y="404"/>
                  <a:pt x="138" y="404"/>
                  <a:pt x="138" y="403"/>
                </a:cubicBezTo>
                <a:cubicBezTo>
                  <a:pt x="138" y="403"/>
                  <a:pt x="138" y="403"/>
                  <a:pt x="139" y="402"/>
                </a:cubicBezTo>
                <a:cubicBezTo>
                  <a:pt x="139" y="402"/>
                  <a:pt x="139" y="402"/>
                  <a:pt x="139" y="402"/>
                </a:cubicBezTo>
                <a:cubicBezTo>
                  <a:pt x="139" y="402"/>
                  <a:pt x="139" y="402"/>
                  <a:pt x="139" y="402"/>
                </a:cubicBezTo>
                <a:cubicBezTo>
                  <a:pt x="139" y="402"/>
                  <a:pt x="139" y="401"/>
                  <a:pt x="140" y="401"/>
                </a:cubicBezTo>
                <a:cubicBezTo>
                  <a:pt x="142" y="397"/>
                  <a:pt x="144" y="394"/>
                  <a:pt x="147" y="390"/>
                </a:cubicBezTo>
                <a:cubicBezTo>
                  <a:pt x="147" y="390"/>
                  <a:pt x="147" y="390"/>
                  <a:pt x="147" y="390"/>
                </a:cubicBezTo>
                <a:cubicBezTo>
                  <a:pt x="148" y="389"/>
                  <a:pt x="148" y="389"/>
                  <a:pt x="148" y="389"/>
                </a:cubicBezTo>
                <a:cubicBezTo>
                  <a:pt x="149" y="388"/>
                  <a:pt x="149" y="387"/>
                  <a:pt x="151" y="386"/>
                </a:cubicBezTo>
                <a:cubicBezTo>
                  <a:pt x="151" y="385"/>
                  <a:pt x="152" y="385"/>
                  <a:pt x="153" y="385"/>
                </a:cubicBezTo>
                <a:cubicBezTo>
                  <a:pt x="153" y="384"/>
                  <a:pt x="154" y="384"/>
                  <a:pt x="154" y="384"/>
                </a:cubicBezTo>
                <a:cubicBezTo>
                  <a:pt x="154" y="384"/>
                  <a:pt x="154" y="384"/>
                  <a:pt x="155" y="384"/>
                </a:cubicBezTo>
                <a:cubicBezTo>
                  <a:pt x="155" y="384"/>
                  <a:pt x="155" y="384"/>
                  <a:pt x="155" y="384"/>
                </a:cubicBezTo>
                <a:cubicBezTo>
                  <a:pt x="155" y="384"/>
                  <a:pt x="155" y="384"/>
                  <a:pt x="156" y="383"/>
                </a:cubicBezTo>
                <a:cubicBezTo>
                  <a:pt x="157" y="383"/>
                  <a:pt x="158" y="383"/>
                  <a:pt x="160" y="382"/>
                </a:cubicBezTo>
                <a:cubicBezTo>
                  <a:pt x="161" y="382"/>
                  <a:pt x="163" y="382"/>
                  <a:pt x="165" y="382"/>
                </a:cubicBezTo>
                <a:cubicBezTo>
                  <a:pt x="169" y="382"/>
                  <a:pt x="169" y="382"/>
                  <a:pt x="169" y="382"/>
                </a:cubicBezTo>
                <a:cubicBezTo>
                  <a:pt x="170" y="382"/>
                  <a:pt x="171" y="382"/>
                  <a:pt x="172" y="382"/>
                </a:cubicBezTo>
                <a:cubicBezTo>
                  <a:pt x="177" y="382"/>
                  <a:pt x="181" y="382"/>
                  <a:pt x="185" y="382"/>
                </a:cubicBezTo>
                <a:cubicBezTo>
                  <a:pt x="185" y="382"/>
                  <a:pt x="185" y="382"/>
                  <a:pt x="185" y="382"/>
                </a:cubicBezTo>
                <a:cubicBezTo>
                  <a:pt x="187" y="382"/>
                  <a:pt x="187" y="382"/>
                  <a:pt x="187" y="382"/>
                </a:cubicBezTo>
                <a:cubicBezTo>
                  <a:pt x="189" y="382"/>
                  <a:pt x="190" y="382"/>
                  <a:pt x="191" y="382"/>
                </a:cubicBezTo>
                <a:cubicBezTo>
                  <a:pt x="193" y="383"/>
                  <a:pt x="193" y="383"/>
                  <a:pt x="194" y="383"/>
                </a:cubicBezTo>
                <a:cubicBezTo>
                  <a:pt x="196" y="384"/>
                  <a:pt x="197" y="386"/>
                  <a:pt x="196" y="389"/>
                </a:cubicBezTo>
                <a:cubicBezTo>
                  <a:pt x="194" y="392"/>
                  <a:pt x="192" y="395"/>
                  <a:pt x="190" y="398"/>
                </a:cubicBezTo>
                <a:cubicBezTo>
                  <a:pt x="188" y="402"/>
                  <a:pt x="188" y="402"/>
                  <a:pt x="188" y="402"/>
                </a:cubicBezTo>
                <a:cubicBezTo>
                  <a:pt x="188" y="402"/>
                  <a:pt x="188" y="402"/>
                  <a:pt x="188" y="402"/>
                </a:cubicBezTo>
                <a:close/>
                <a:moveTo>
                  <a:pt x="411" y="448"/>
                </a:moveTo>
                <a:cubicBezTo>
                  <a:pt x="411" y="449"/>
                  <a:pt x="411" y="449"/>
                  <a:pt x="411" y="450"/>
                </a:cubicBezTo>
                <a:cubicBezTo>
                  <a:pt x="411" y="450"/>
                  <a:pt x="411" y="450"/>
                  <a:pt x="411" y="450"/>
                </a:cubicBezTo>
                <a:cubicBezTo>
                  <a:pt x="411" y="451"/>
                  <a:pt x="411" y="451"/>
                  <a:pt x="410" y="451"/>
                </a:cubicBezTo>
                <a:cubicBezTo>
                  <a:pt x="410" y="451"/>
                  <a:pt x="410" y="451"/>
                  <a:pt x="410" y="452"/>
                </a:cubicBezTo>
                <a:cubicBezTo>
                  <a:pt x="410" y="452"/>
                  <a:pt x="410" y="452"/>
                  <a:pt x="410" y="452"/>
                </a:cubicBezTo>
                <a:cubicBezTo>
                  <a:pt x="410" y="452"/>
                  <a:pt x="409" y="453"/>
                  <a:pt x="409" y="453"/>
                </a:cubicBezTo>
                <a:cubicBezTo>
                  <a:pt x="409" y="453"/>
                  <a:pt x="409" y="453"/>
                  <a:pt x="409" y="453"/>
                </a:cubicBezTo>
                <a:cubicBezTo>
                  <a:pt x="408" y="454"/>
                  <a:pt x="408" y="454"/>
                  <a:pt x="407" y="455"/>
                </a:cubicBezTo>
                <a:cubicBezTo>
                  <a:pt x="407" y="455"/>
                  <a:pt x="407" y="455"/>
                  <a:pt x="407" y="455"/>
                </a:cubicBezTo>
                <a:cubicBezTo>
                  <a:pt x="407" y="455"/>
                  <a:pt x="407" y="455"/>
                  <a:pt x="407" y="455"/>
                </a:cubicBezTo>
                <a:cubicBezTo>
                  <a:pt x="406" y="455"/>
                  <a:pt x="406" y="456"/>
                  <a:pt x="405" y="456"/>
                </a:cubicBezTo>
                <a:cubicBezTo>
                  <a:pt x="405" y="456"/>
                  <a:pt x="405" y="456"/>
                  <a:pt x="405" y="456"/>
                </a:cubicBezTo>
                <a:cubicBezTo>
                  <a:pt x="404" y="456"/>
                  <a:pt x="404" y="456"/>
                  <a:pt x="404" y="456"/>
                </a:cubicBezTo>
                <a:cubicBezTo>
                  <a:pt x="403" y="456"/>
                  <a:pt x="403" y="457"/>
                  <a:pt x="403" y="457"/>
                </a:cubicBezTo>
                <a:cubicBezTo>
                  <a:pt x="403" y="457"/>
                  <a:pt x="403" y="457"/>
                  <a:pt x="402" y="457"/>
                </a:cubicBezTo>
                <a:cubicBezTo>
                  <a:pt x="402" y="457"/>
                  <a:pt x="402" y="457"/>
                  <a:pt x="402" y="457"/>
                </a:cubicBezTo>
                <a:cubicBezTo>
                  <a:pt x="402" y="457"/>
                  <a:pt x="401" y="457"/>
                  <a:pt x="400" y="457"/>
                </a:cubicBezTo>
                <a:cubicBezTo>
                  <a:pt x="400" y="457"/>
                  <a:pt x="399" y="457"/>
                  <a:pt x="399" y="457"/>
                </a:cubicBezTo>
                <a:cubicBezTo>
                  <a:pt x="398" y="458"/>
                  <a:pt x="398" y="458"/>
                  <a:pt x="397" y="458"/>
                </a:cubicBezTo>
                <a:cubicBezTo>
                  <a:pt x="397" y="458"/>
                  <a:pt x="397" y="458"/>
                  <a:pt x="397" y="458"/>
                </a:cubicBezTo>
                <a:cubicBezTo>
                  <a:pt x="396" y="458"/>
                  <a:pt x="396" y="458"/>
                  <a:pt x="396" y="458"/>
                </a:cubicBezTo>
                <a:cubicBezTo>
                  <a:pt x="396" y="458"/>
                  <a:pt x="396" y="458"/>
                  <a:pt x="396" y="458"/>
                </a:cubicBezTo>
                <a:cubicBezTo>
                  <a:pt x="393" y="458"/>
                  <a:pt x="390" y="458"/>
                  <a:pt x="387" y="458"/>
                </a:cubicBezTo>
                <a:cubicBezTo>
                  <a:pt x="373" y="458"/>
                  <a:pt x="212" y="458"/>
                  <a:pt x="200" y="458"/>
                </a:cubicBezTo>
                <a:cubicBezTo>
                  <a:pt x="199" y="458"/>
                  <a:pt x="198" y="458"/>
                  <a:pt x="198" y="458"/>
                </a:cubicBezTo>
                <a:cubicBezTo>
                  <a:pt x="197" y="458"/>
                  <a:pt x="196" y="458"/>
                  <a:pt x="195" y="457"/>
                </a:cubicBezTo>
                <a:cubicBezTo>
                  <a:pt x="193" y="457"/>
                  <a:pt x="192" y="456"/>
                  <a:pt x="191" y="455"/>
                </a:cubicBezTo>
                <a:cubicBezTo>
                  <a:pt x="190" y="454"/>
                  <a:pt x="190" y="453"/>
                  <a:pt x="189" y="452"/>
                </a:cubicBezTo>
                <a:cubicBezTo>
                  <a:pt x="189" y="451"/>
                  <a:pt x="189" y="450"/>
                  <a:pt x="190" y="449"/>
                </a:cubicBezTo>
                <a:cubicBezTo>
                  <a:pt x="191" y="448"/>
                  <a:pt x="191" y="448"/>
                  <a:pt x="191" y="448"/>
                </a:cubicBezTo>
                <a:cubicBezTo>
                  <a:pt x="191" y="448"/>
                  <a:pt x="191" y="448"/>
                  <a:pt x="191" y="448"/>
                </a:cubicBezTo>
                <a:cubicBezTo>
                  <a:pt x="192" y="444"/>
                  <a:pt x="194" y="440"/>
                  <a:pt x="196" y="437"/>
                </a:cubicBezTo>
                <a:cubicBezTo>
                  <a:pt x="196" y="436"/>
                  <a:pt x="197" y="435"/>
                  <a:pt x="197" y="435"/>
                </a:cubicBezTo>
                <a:cubicBezTo>
                  <a:pt x="198" y="432"/>
                  <a:pt x="198" y="432"/>
                  <a:pt x="198" y="432"/>
                </a:cubicBezTo>
                <a:cubicBezTo>
                  <a:pt x="199" y="431"/>
                  <a:pt x="200" y="430"/>
                  <a:pt x="201" y="428"/>
                </a:cubicBezTo>
                <a:cubicBezTo>
                  <a:pt x="201" y="428"/>
                  <a:pt x="202" y="428"/>
                  <a:pt x="202" y="428"/>
                </a:cubicBezTo>
                <a:cubicBezTo>
                  <a:pt x="202" y="428"/>
                  <a:pt x="202" y="428"/>
                  <a:pt x="203" y="428"/>
                </a:cubicBezTo>
                <a:cubicBezTo>
                  <a:pt x="203" y="427"/>
                  <a:pt x="203" y="427"/>
                  <a:pt x="203" y="427"/>
                </a:cubicBezTo>
                <a:cubicBezTo>
                  <a:pt x="203" y="427"/>
                  <a:pt x="203" y="427"/>
                  <a:pt x="203" y="427"/>
                </a:cubicBezTo>
                <a:cubicBezTo>
                  <a:pt x="204" y="427"/>
                  <a:pt x="204" y="427"/>
                  <a:pt x="204" y="427"/>
                </a:cubicBezTo>
                <a:cubicBezTo>
                  <a:pt x="204" y="426"/>
                  <a:pt x="205" y="426"/>
                  <a:pt x="205" y="426"/>
                </a:cubicBezTo>
                <a:cubicBezTo>
                  <a:pt x="205" y="426"/>
                  <a:pt x="206" y="426"/>
                  <a:pt x="206" y="425"/>
                </a:cubicBezTo>
                <a:cubicBezTo>
                  <a:pt x="206" y="425"/>
                  <a:pt x="207" y="425"/>
                  <a:pt x="207" y="425"/>
                </a:cubicBezTo>
                <a:cubicBezTo>
                  <a:pt x="208" y="425"/>
                  <a:pt x="208" y="425"/>
                  <a:pt x="209" y="424"/>
                </a:cubicBezTo>
                <a:cubicBezTo>
                  <a:pt x="209" y="424"/>
                  <a:pt x="210" y="424"/>
                  <a:pt x="210" y="424"/>
                </a:cubicBezTo>
                <a:cubicBezTo>
                  <a:pt x="210" y="424"/>
                  <a:pt x="210" y="424"/>
                  <a:pt x="210" y="424"/>
                </a:cubicBezTo>
                <a:cubicBezTo>
                  <a:pt x="212" y="423"/>
                  <a:pt x="214" y="423"/>
                  <a:pt x="216" y="423"/>
                </a:cubicBezTo>
                <a:cubicBezTo>
                  <a:pt x="216" y="423"/>
                  <a:pt x="385" y="423"/>
                  <a:pt x="392" y="423"/>
                </a:cubicBezTo>
                <a:cubicBezTo>
                  <a:pt x="393" y="423"/>
                  <a:pt x="395" y="423"/>
                  <a:pt x="397" y="423"/>
                </a:cubicBezTo>
                <a:cubicBezTo>
                  <a:pt x="398" y="423"/>
                  <a:pt x="399" y="423"/>
                  <a:pt x="400" y="423"/>
                </a:cubicBezTo>
                <a:cubicBezTo>
                  <a:pt x="400" y="423"/>
                  <a:pt x="400" y="423"/>
                  <a:pt x="400" y="423"/>
                </a:cubicBezTo>
                <a:cubicBezTo>
                  <a:pt x="401" y="423"/>
                  <a:pt x="402" y="423"/>
                  <a:pt x="402" y="423"/>
                </a:cubicBezTo>
                <a:cubicBezTo>
                  <a:pt x="403" y="423"/>
                  <a:pt x="403" y="423"/>
                  <a:pt x="403" y="423"/>
                </a:cubicBezTo>
                <a:cubicBezTo>
                  <a:pt x="403" y="423"/>
                  <a:pt x="403" y="423"/>
                  <a:pt x="403" y="423"/>
                </a:cubicBezTo>
                <a:cubicBezTo>
                  <a:pt x="404" y="424"/>
                  <a:pt x="404" y="424"/>
                  <a:pt x="405" y="424"/>
                </a:cubicBezTo>
                <a:cubicBezTo>
                  <a:pt x="405" y="424"/>
                  <a:pt x="405" y="424"/>
                  <a:pt x="405" y="424"/>
                </a:cubicBezTo>
                <a:cubicBezTo>
                  <a:pt x="406" y="425"/>
                  <a:pt x="406" y="425"/>
                  <a:pt x="407" y="425"/>
                </a:cubicBezTo>
                <a:cubicBezTo>
                  <a:pt x="407" y="425"/>
                  <a:pt x="407" y="425"/>
                  <a:pt x="407" y="425"/>
                </a:cubicBezTo>
                <a:cubicBezTo>
                  <a:pt x="407" y="425"/>
                  <a:pt x="407" y="425"/>
                  <a:pt x="407" y="425"/>
                </a:cubicBezTo>
                <a:cubicBezTo>
                  <a:pt x="408" y="426"/>
                  <a:pt x="408" y="426"/>
                  <a:pt x="408" y="426"/>
                </a:cubicBezTo>
                <a:cubicBezTo>
                  <a:pt x="409" y="427"/>
                  <a:pt x="409" y="427"/>
                  <a:pt x="410" y="428"/>
                </a:cubicBezTo>
                <a:cubicBezTo>
                  <a:pt x="411" y="429"/>
                  <a:pt x="411" y="430"/>
                  <a:pt x="411" y="431"/>
                </a:cubicBezTo>
                <a:cubicBezTo>
                  <a:pt x="411" y="432"/>
                  <a:pt x="411" y="432"/>
                  <a:pt x="411" y="432"/>
                </a:cubicBezTo>
                <a:cubicBezTo>
                  <a:pt x="411" y="432"/>
                  <a:pt x="411" y="432"/>
                  <a:pt x="411" y="432"/>
                </a:cubicBezTo>
                <a:cubicBezTo>
                  <a:pt x="411" y="436"/>
                  <a:pt x="411" y="441"/>
                  <a:pt x="411" y="445"/>
                </a:cubicBezTo>
                <a:cubicBezTo>
                  <a:pt x="411" y="446"/>
                  <a:pt x="411" y="447"/>
                  <a:pt x="411" y="448"/>
                </a:cubicBezTo>
                <a:close/>
                <a:moveTo>
                  <a:pt x="434" y="366"/>
                </a:moveTo>
                <a:cubicBezTo>
                  <a:pt x="434" y="366"/>
                  <a:pt x="434" y="366"/>
                  <a:pt x="434" y="366"/>
                </a:cubicBezTo>
                <a:cubicBezTo>
                  <a:pt x="434" y="366"/>
                  <a:pt x="434" y="366"/>
                  <a:pt x="434" y="365"/>
                </a:cubicBezTo>
                <a:cubicBezTo>
                  <a:pt x="433" y="365"/>
                  <a:pt x="433" y="364"/>
                  <a:pt x="432" y="363"/>
                </a:cubicBezTo>
                <a:cubicBezTo>
                  <a:pt x="432" y="362"/>
                  <a:pt x="432" y="362"/>
                  <a:pt x="432" y="362"/>
                </a:cubicBezTo>
                <a:cubicBezTo>
                  <a:pt x="432" y="362"/>
                  <a:pt x="432" y="361"/>
                  <a:pt x="432" y="360"/>
                </a:cubicBezTo>
                <a:cubicBezTo>
                  <a:pt x="432" y="360"/>
                  <a:pt x="432" y="360"/>
                  <a:pt x="432" y="360"/>
                </a:cubicBezTo>
                <a:cubicBezTo>
                  <a:pt x="432" y="358"/>
                  <a:pt x="432" y="355"/>
                  <a:pt x="432" y="353"/>
                </a:cubicBezTo>
                <a:cubicBezTo>
                  <a:pt x="432" y="352"/>
                  <a:pt x="432" y="352"/>
                  <a:pt x="432" y="352"/>
                </a:cubicBezTo>
                <a:cubicBezTo>
                  <a:pt x="432" y="351"/>
                  <a:pt x="432" y="350"/>
                  <a:pt x="432" y="350"/>
                </a:cubicBezTo>
                <a:cubicBezTo>
                  <a:pt x="433" y="349"/>
                  <a:pt x="434" y="349"/>
                  <a:pt x="435" y="348"/>
                </a:cubicBezTo>
                <a:cubicBezTo>
                  <a:pt x="436" y="348"/>
                  <a:pt x="437" y="347"/>
                  <a:pt x="438" y="347"/>
                </a:cubicBezTo>
                <a:cubicBezTo>
                  <a:pt x="438" y="347"/>
                  <a:pt x="438" y="347"/>
                  <a:pt x="438" y="347"/>
                </a:cubicBezTo>
                <a:cubicBezTo>
                  <a:pt x="438" y="347"/>
                  <a:pt x="438" y="347"/>
                  <a:pt x="438" y="347"/>
                </a:cubicBezTo>
                <a:cubicBezTo>
                  <a:pt x="439" y="347"/>
                  <a:pt x="439" y="347"/>
                  <a:pt x="440" y="347"/>
                </a:cubicBezTo>
                <a:cubicBezTo>
                  <a:pt x="440" y="347"/>
                  <a:pt x="440" y="347"/>
                  <a:pt x="441" y="347"/>
                </a:cubicBezTo>
                <a:cubicBezTo>
                  <a:pt x="443" y="346"/>
                  <a:pt x="445" y="346"/>
                  <a:pt x="447" y="346"/>
                </a:cubicBezTo>
                <a:cubicBezTo>
                  <a:pt x="463" y="346"/>
                  <a:pt x="463" y="346"/>
                  <a:pt x="463" y="346"/>
                </a:cubicBezTo>
                <a:cubicBezTo>
                  <a:pt x="464" y="346"/>
                  <a:pt x="465" y="346"/>
                  <a:pt x="465" y="347"/>
                </a:cubicBezTo>
                <a:cubicBezTo>
                  <a:pt x="469" y="347"/>
                  <a:pt x="474" y="348"/>
                  <a:pt x="475" y="352"/>
                </a:cubicBezTo>
                <a:cubicBezTo>
                  <a:pt x="476" y="355"/>
                  <a:pt x="476" y="359"/>
                  <a:pt x="477" y="362"/>
                </a:cubicBezTo>
                <a:cubicBezTo>
                  <a:pt x="477" y="363"/>
                  <a:pt x="477" y="363"/>
                  <a:pt x="477" y="363"/>
                </a:cubicBezTo>
                <a:cubicBezTo>
                  <a:pt x="477" y="364"/>
                  <a:pt x="477" y="364"/>
                  <a:pt x="477" y="365"/>
                </a:cubicBezTo>
                <a:cubicBezTo>
                  <a:pt x="477" y="365"/>
                  <a:pt x="477" y="365"/>
                  <a:pt x="477" y="365"/>
                </a:cubicBezTo>
                <a:cubicBezTo>
                  <a:pt x="477" y="365"/>
                  <a:pt x="477" y="365"/>
                  <a:pt x="477" y="365"/>
                </a:cubicBezTo>
                <a:cubicBezTo>
                  <a:pt x="477" y="365"/>
                  <a:pt x="477" y="365"/>
                  <a:pt x="477" y="365"/>
                </a:cubicBezTo>
                <a:cubicBezTo>
                  <a:pt x="476" y="367"/>
                  <a:pt x="474" y="368"/>
                  <a:pt x="472" y="369"/>
                </a:cubicBezTo>
                <a:cubicBezTo>
                  <a:pt x="471" y="369"/>
                  <a:pt x="471" y="369"/>
                  <a:pt x="471" y="369"/>
                </a:cubicBezTo>
                <a:cubicBezTo>
                  <a:pt x="471" y="369"/>
                  <a:pt x="471" y="369"/>
                  <a:pt x="470" y="369"/>
                </a:cubicBezTo>
                <a:cubicBezTo>
                  <a:pt x="470" y="369"/>
                  <a:pt x="470" y="369"/>
                  <a:pt x="470" y="369"/>
                </a:cubicBezTo>
                <a:cubicBezTo>
                  <a:pt x="469" y="369"/>
                  <a:pt x="469" y="369"/>
                  <a:pt x="469" y="369"/>
                </a:cubicBezTo>
                <a:cubicBezTo>
                  <a:pt x="463" y="370"/>
                  <a:pt x="457" y="369"/>
                  <a:pt x="455" y="369"/>
                </a:cubicBezTo>
                <a:cubicBezTo>
                  <a:pt x="445" y="369"/>
                  <a:pt x="445" y="369"/>
                  <a:pt x="445" y="369"/>
                </a:cubicBezTo>
                <a:cubicBezTo>
                  <a:pt x="444" y="369"/>
                  <a:pt x="443" y="369"/>
                  <a:pt x="442" y="369"/>
                </a:cubicBezTo>
                <a:cubicBezTo>
                  <a:pt x="442" y="369"/>
                  <a:pt x="441" y="369"/>
                  <a:pt x="441" y="369"/>
                </a:cubicBezTo>
                <a:cubicBezTo>
                  <a:pt x="440" y="369"/>
                  <a:pt x="440" y="369"/>
                  <a:pt x="440" y="369"/>
                </a:cubicBezTo>
                <a:cubicBezTo>
                  <a:pt x="440" y="369"/>
                  <a:pt x="440" y="369"/>
                  <a:pt x="440" y="369"/>
                </a:cubicBezTo>
                <a:cubicBezTo>
                  <a:pt x="439" y="369"/>
                  <a:pt x="439" y="369"/>
                  <a:pt x="438" y="368"/>
                </a:cubicBezTo>
                <a:cubicBezTo>
                  <a:pt x="438" y="368"/>
                  <a:pt x="438" y="368"/>
                  <a:pt x="438" y="368"/>
                </a:cubicBezTo>
                <a:cubicBezTo>
                  <a:pt x="437" y="368"/>
                  <a:pt x="437" y="368"/>
                  <a:pt x="436" y="367"/>
                </a:cubicBezTo>
                <a:cubicBezTo>
                  <a:pt x="436" y="367"/>
                  <a:pt x="435" y="367"/>
                  <a:pt x="434" y="366"/>
                </a:cubicBezTo>
                <a:cubicBezTo>
                  <a:pt x="434" y="366"/>
                  <a:pt x="434" y="366"/>
                  <a:pt x="434" y="366"/>
                </a:cubicBezTo>
                <a:close/>
                <a:moveTo>
                  <a:pt x="437" y="404"/>
                </a:moveTo>
                <a:cubicBezTo>
                  <a:pt x="436" y="403"/>
                  <a:pt x="436" y="402"/>
                  <a:pt x="435" y="402"/>
                </a:cubicBezTo>
                <a:cubicBezTo>
                  <a:pt x="435" y="400"/>
                  <a:pt x="435" y="400"/>
                  <a:pt x="435" y="400"/>
                </a:cubicBezTo>
                <a:cubicBezTo>
                  <a:pt x="435" y="400"/>
                  <a:pt x="435" y="400"/>
                  <a:pt x="435" y="400"/>
                </a:cubicBezTo>
                <a:cubicBezTo>
                  <a:pt x="435" y="396"/>
                  <a:pt x="435" y="392"/>
                  <a:pt x="434" y="388"/>
                </a:cubicBezTo>
                <a:cubicBezTo>
                  <a:pt x="434" y="388"/>
                  <a:pt x="434" y="388"/>
                  <a:pt x="434" y="388"/>
                </a:cubicBezTo>
                <a:cubicBezTo>
                  <a:pt x="434" y="388"/>
                  <a:pt x="434" y="388"/>
                  <a:pt x="434" y="388"/>
                </a:cubicBezTo>
                <a:cubicBezTo>
                  <a:pt x="434" y="388"/>
                  <a:pt x="434" y="388"/>
                  <a:pt x="434" y="387"/>
                </a:cubicBezTo>
                <a:cubicBezTo>
                  <a:pt x="435" y="379"/>
                  <a:pt x="453" y="381"/>
                  <a:pt x="458" y="381"/>
                </a:cubicBezTo>
                <a:cubicBezTo>
                  <a:pt x="465" y="381"/>
                  <a:pt x="477" y="380"/>
                  <a:pt x="481" y="386"/>
                </a:cubicBezTo>
                <a:cubicBezTo>
                  <a:pt x="481" y="387"/>
                  <a:pt x="482" y="387"/>
                  <a:pt x="482" y="388"/>
                </a:cubicBezTo>
                <a:cubicBezTo>
                  <a:pt x="482" y="389"/>
                  <a:pt x="482" y="389"/>
                  <a:pt x="482" y="389"/>
                </a:cubicBezTo>
                <a:cubicBezTo>
                  <a:pt x="482" y="389"/>
                  <a:pt x="482" y="389"/>
                  <a:pt x="482" y="389"/>
                </a:cubicBezTo>
                <a:cubicBezTo>
                  <a:pt x="483" y="391"/>
                  <a:pt x="483" y="392"/>
                  <a:pt x="484" y="395"/>
                </a:cubicBezTo>
                <a:cubicBezTo>
                  <a:pt x="485" y="401"/>
                  <a:pt x="485" y="401"/>
                  <a:pt x="485" y="401"/>
                </a:cubicBezTo>
                <a:cubicBezTo>
                  <a:pt x="485" y="402"/>
                  <a:pt x="485" y="403"/>
                  <a:pt x="484" y="404"/>
                </a:cubicBezTo>
                <a:cubicBezTo>
                  <a:pt x="484" y="405"/>
                  <a:pt x="484" y="405"/>
                  <a:pt x="483" y="406"/>
                </a:cubicBezTo>
                <a:cubicBezTo>
                  <a:pt x="483" y="406"/>
                  <a:pt x="483" y="406"/>
                  <a:pt x="482" y="407"/>
                </a:cubicBezTo>
                <a:cubicBezTo>
                  <a:pt x="482" y="407"/>
                  <a:pt x="482" y="407"/>
                  <a:pt x="482" y="407"/>
                </a:cubicBezTo>
                <a:cubicBezTo>
                  <a:pt x="482" y="407"/>
                  <a:pt x="482" y="407"/>
                  <a:pt x="482" y="407"/>
                </a:cubicBezTo>
                <a:cubicBezTo>
                  <a:pt x="481" y="407"/>
                  <a:pt x="481" y="407"/>
                  <a:pt x="481" y="407"/>
                </a:cubicBezTo>
                <a:cubicBezTo>
                  <a:pt x="480" y="408"/>
                  <a:pt x="480" y="408"/>
                  <a:pt x="480" y="408"/>
                </a:cubicBezTo>
                <a:cubicBezTo>
                  <a:pt x="479" y="408"/>
                  <a:pt x="479" y="408"/>
                  <a:pt x="479" y="408"/>
                </a:cubicBezTo>
                <a:cubicBezTo>
                  <a:pt x="479" y="408"/>
                  <a:pt x="479" y="408"/>
                  <a:pt x="478" y="408"/>
                </a:cubicBezTo>
                <a:cubicBezTo>
                  <a:pt x="478" y="408"/>
                  <a:pt x="478" y="409"/>
                  <a:pt x="477" y="409"/>
                </a:cubicBezTo>
                <a:cubicBezTo>
                  <a:pt x="477" y="409"/>
                  <a:pt x="477" y="409"/>
                  <a:pt x="477" y="409"/>
                </a:cubicBezTo>
                <a:cubicBezTo>
                  <a:pt x="477" y="409"/>
                  <a:pt x="476" y="409"/>
                  <a:pt x="475" y="409"/>
                </a:cubicBezTo>
                <a:cubicBezTo>
                  <a:pt x="474" y="409"/>
                  <a:pt x="474" y="409"/>
                  <a:pt x="473" y="409"/>
                </a:cubicBezTo>
                <a:cubicBezTo>
                  <a:pt x="473" y="409"/>
                  <a:pt x="473" y="409"/>
                  <a:pt x="473" y="409"/>
                </a:cubicBezTo>
                <a:cubicBezTo>
                  <a:pt x="473" y="409"/>
                  <a:pt x="473" y="409"/>
                  <a:pt x="473" y="409"/>
                </a:cubicBezTo>
                <a:cubicBezTo>
                  <a:pt x="473" y="409"/>
                  <a:pt x="473" y="409"/>
                  <a:pt x="473" y="409"/>
                </a:cubicBezTo>
                <a:cubicBezTo>
                  <a:pt x="465" y="409"/>
                  <a:pt x="457" y="409"/>
                  <a:pt x="449" y="409"/>
                </a:cubicBezTo>
                <a:cubicBezTo>
                  <a:pt x="448" y="409"/>
                  <a:pt x="447" y="409"/>
                  <a:pt x="447" y="409"/>
                </a:cubicBezTo>
                <a:cubicBezTo>
                  <a:pt x="446" y="409"/>
                  <a:pt x="446" y="409"/>
                  <a:pt x="446" y="409"/>
                </a:cubicBezTo>
                <a:cubicBezTo>
                  <a:pt x="445" y="409"/>
                  <a:pt x="445" y="409"/>
                  <a:pt x="444" y="409"/>
                </a:cubicBezTo>
                <a:cubicBezTo>
                  <a:pt x="444" y="409"/>
                  <a:pt x="444" y="409"/>
                  <a:pt x="444" y="409"/>
                </a:cubicBezTo>
                <a:cubicBezTo>
                  <a:pt x="444" y="408"/>
                  <a:pt x="444" y="408"/>
                  <a:pt x="444" y="408"/>
                </a:cubicBezTo>
                <a:cubicBezTo>
                  <a:pt x="443" y="408"/>
                  <a:pt x="442" y="408"/>
                  <a:pt x="442" y="408"/>
                </a:cubicBezTo>
                <a:cubicBezTo>
                  <a:pt x="441" y="408"/>
                  <a:pt x="441" y="407"/>
                  <a:pt x="441" y="407"/>
                </a:cubicBezTo>
                <a:cubicBezTo>
                  <a:pt x="441" y="407"/>
                  <a:pt x="440" y="407"/>
                  <a:pt x="440" y="407"/>
                </a:cubicBezTo>
                <a:cubicBezTo>
                  <a:pt x="440" y="407"/>
                  <a:pt x="440" y="407"/>
                  <a:pt x="440" y="407"/>
                </a:cubicBezTo>
                <a:cubicBezTo>
                  <a:pt x="439" y="406"/>
                  <a:pt x="437" y="405"/>
                  <a:pt x="437" y="404"/>
                </a:cubicBezTo>
                <a:close/>
                <a:moveTo>
                  <a:pt x="494" y="451"/>
                </a:moveTo>
                <a:cubicBezTo>
                  <a:pt x="493" y="453"/>
                  <a:pt x="492" y="453"/>
                  <a:pt x="491" y="454"/>
                </a:cubicBezTo>
                <a:cubicBezTo>
                  <a:pt x="490" y="455"/>
                  <a:pt x="489" y="456"/>
                  <a:pt x="487" y="456"/>
                </a:cubicBezTo>
                <a:cubicBezTo>
                  <a:pt x="485" y="457"/>
                  <a:pt x="484" y="457"/>
                  <a:pt x="481" y="457"/>
                </a:cubicBezTo>
                <a:cubicBezTo>
                  <a:pt x="476" y="457"/>
                  <a:pt x="476" y="457"/>
                  <a:pt x="476" y="457"/>
                </a:cubicBezTo>
                <a:cubicBezTo>
                  <a:pt x="476" y="457"/>
                  <a:pt x="476" y="457"/>
                  <a:pt x="476" y="457"/>
                </a:cubicBezTo>
                <a:cubicBezTo>
                  <a:pt x="469" y="457"/>
                  <a:pt x="462" y="457"/>
                  <a:pt x="454" y="457"/>
                </a:cubicBezTo>
                <a:cubicBezTo>
                  <a:pt x="453" y="457"/>
                  <a:pt x="453" y="457"/>
                  <a:pt x="452" y="457"/>
                </a:cubicBezTo>
                <a:cubicBezTo>
                  <a:pt x="451" y="457"/>
                  <a:pt x="451" y="457"/>
                  <a:pt x="451" y="457"/>
                </a:cubicBezTo>
                <a:cubicBezTo>
                  <a:pt x="450" y="457"/>
                  <a:pt x="450" y="457"/>
                  <a:pt x="449" y="457"/>
                </a:cubicBezTo>
                <a:cubicBezTo>
                  <a:pt x="449" y="457"/>
                  <a:pt x="449" y="457"/>
                  <a:pt x="448" y="457"/>
                </a:cubicBezTo>
                <a:cubicBezTo>
                  <a:pt x="448" y="457"/>
                  <a:pt x="448" y="457"/>
                  <a:pt x="448" y="457"/>
                </a:cubicBezTo>
                <a:cubicBezTo>
                  <a:pt x="445" y="456"/>
                  <a:pt x="442" y="454"/>
                  <a:pt x="440" y="451"/>
                </a:cubicBezTo>
                <a:cubicBezTo>
                  <a:pt x="440" y="451"/>
                  <a:pt x="440" y="451"/>
                  <a:pt x="440" y="451"/>
                </a:cubicBezTo>
                <a:cubicBezTo>
                  <a:pt x="440" y="451"/>
                  <a:pt x="440" y="451"/>
                  <a:pt x="440" y="451"/>
                </a:cubicBezTo>
                <a:cubicBezTo>
                  <a:pt x="440" y="451"/>
                  <a:pt x="440" y="451"/>
                  <a:pt x="440" y="450"/>
                </a:cubicBezTo>
                <a:cubicBezTo>
                  <a:pt x="439" y="450"/>
                  <a:pt x="439" y="449"/>
                  <a:pt x="439" y="449"/>
                </a:cubicBezTo>
                <a:cubicBezTo>
                  <a:pt x="439" y="449"/>
                  <a:pt x="439" y="449"/>
                  <a:pt x="439" y="448"/>
                </a:cubicBezTo>
                <a:cubicBezTo>
                  <a:pt x="439" y="448"/>
                  <a:pt x="439" y="448"/>
                  <a:pt x="439" y="448"/>
                </a:cubicBezTo>
                <a:cubicBezTo>
                  <a:pt x="439" y="447"/>
                  <a:pt x="439" y="447"/>
                  <a:pt x="439" y="447"/>
                </a:cubicBezTo>
                <a:cubicBezTo>
                  <a:pt x="439" y="447"/>
                  <a:pt x="439" y="447"/>
                  <a:pt x="439" y="447"/>
                </a:cubicBezTo>
                <a:cubicBezTo>
                  <a:pt x="439" y="444"/>
                  <a:pt x="438" y="439"/>
                  <a:pt x="438" y="435"/>
                </a:cubicBezTo>
                <a:cubicBezTo>
                  <a:pt x="438" y="435"/>
                  <a:pt x="438" y="434"/>
                  <a:pt x="438" y="433"/>
                </a:cubicBezTo>
                <a:cubicBezTo>
                  <a:pt x="438" y="431"/>
                  <a:pt x="438" y="431"/>
                  <a:pt x="438" y="431"/>
                </a:cubicBezTo>
                <a:cubicBezTo>
                  <a:pt x="438" y="431"/>
                  <a:pt x="438" y="431"/>
                  <a:pt x="438" y="431"/>
                </a:cubicBezTo>
                <a:cubicBezTo>
                  <a:pt x="438" y="430"/>
                  <a:pt x="438" y="430"/>
                  <a:pt x="438" y="430"/>
                </a:cubicBezTo>
                <a:cubicBezTo>
                  <a:pt x="438" y="430"/>
                  <a:pt x="438" y="429"/>
                  <a:pt x="438" y="429"/>
                </a:cubicBezTo>
                <a:cubicBezTo>
                  <a:pt x="438" y="429"/>
                  <a:pt x="438" y="429"/>
                  <a:pt x="438" y="428"/>
                </a:cubicBezTo>
                <a:cubicBezTo>
                  <a:pt x="439" y="428"/>
                  <a:pt x="439" y="428"/>
                  <a:pt x="439" y="428"/>
                </a:cubicBezTo>
                <a:cubicBezTo>
                  <a:pt x="439" y="428"/>
                  <a:pt x="439" y="428"/>
                  <a:pt x="439" y="428"/>
                </a:cubicBezTo>
                <a:cubicBezTo>
                  <a:pt x="439" y="427"/>
                  <a:pt x="439" y="427"/>
                  <a:pt x="439" y="427"/>
                </a:cubicBezTo>
                <a:cubicBezTo>
                  <a:pt x="440" y="426"/>
                  <a:pt x="440" y="426"/>
                  <a:pt x="440" y="426"/>
                </a:cubicBezTo>
                <a:cubicBezTo>
                  <a:pt x="440" y="426"/>
                  <a:pt x="441" y="426"/>
                  <a:pt x="441" y="425"/>
                </a:cubicBezTo>
                <a:cubicBezTo>
                  <a:pt x="441" y="425"/>
                  <a:pt x="441" y="425"/>
                  <a:pt x="441" y="425"/>
                </a:cubicBezTo>
                <a:cubicBezTo>
                  <a:pt x="441" y="425"/>
                  <a:pt x="441" y="425"/>
                  <a:pt x="441" y="425"/>
                </a:cubicBezTo>
                <a:cubicBezTo>
                  <a:pt x="442" y="425"/>
                  <a:pt x="442" y="425"/>
                  <a:pt x="443" y="424"/>
                </a:cubicBezTo>
                <a:cubicBezTo>
                  <a:pt x="443" y="424"/>
                  <a:pt x="443" y="424"/>
                  <a:pt x="443" y="424"/>
                </a:cubicBezTo>
                <a:cubicBezTo>
                  <a:pt x="444" y="424"/>
                  <a:pt x="444" y="424"/>
                  <a:pt x="444" y="424"/>
                </a:cubicBezTo>
                <a:cubicBezTo>
                  <a:pt x="444" y="424"/>
                  <a:pt x="444" y="424"/>
                  <a:pt x="444" y="424"/>
                </a:cubicBezTo>
                <a:cubicBezTo>
                  <a:pt x="444" y="424"/>
                  <a:pt x="445" y="423"/>
                  <a:pt x="445" y="423"/>
                </a:cubicBezTo>
                <a:cubicBezTo>
                  <a:pt x="446" y="423"/>
                  <a:pt x="446" y="423"/>
                  <a:pt x="446" y="423"/>
                </a:cubicBezTo>
                <a:cubicBezTo>
                  <a:pt x="446" y="423"/>
                  <a:pt x="447" y="423"/>
                  <a:pt x="447" y="423"/>
                </a:cubicBezTo>
                <a:cubicBezTo>
                  <a:pt x="448" y="423"/>
                  <a:pt x="448" y="423"/>
                  <a:pt x="449" y="423"/>
                </a:cubicBezTo>
                <a:cubicBezTo>
                  <a:pt x="450" y="423"/>
                  <a:pt x="450" y="423"/>
                  <a:pt x="450" y="423"/>
                </a:cubicBezTo>
                <a:cubicBezTo>
                  <a:pt x="450" y="423"/>
                  <a:pt x="450" y="423"/>
                  <a:pt x="451" y="423"/>
                </a:cubicBezTo>
                <a:cubicBezTo>
                  <a:pt x="452" y="423"/>
                  <a:pt x="452" y="423"/>
                  <a:pt x="452" y="423"/>
                </a:cubicBezTo>
                <a:cubicBezTo>
                  <a:pt x="453" y="423"/>
                  <a:pt x="454" y="423"/>
                  <a:pt x="455" y="423"/>
                </a:cubicBezTo>
                <a:cubicBezTo>
                  <a:pt x="457" y="423"/>
                  <a:pt x="458" y="423"/>
                  <a:pt x="459" y="423"/>
                </a:cubicBezTo>
                <a:cubicBezTo>
                  <a:pt x="469" y="423"/>
                  <a:pt x="469" y="423"/>
                  <a:pt x="469" y="423"/>
                </a:cubicBezTo>
                <a:cubicBezTo>
                  <a:pt x="472" y="423"/>
                  <a:pt x="475" y="423"/>
                  <a:pt x="478" y="423"/>
                </a:cubicBezTo>
                <a:cubicBezTo>
                  <a:pt x="478" y="423"/>
                  <a:pt x="479" y="423"/>
                  <a:pt x="479" y="423"/>
                </a:cubicBezTo>
                <a:cubicBezTo>
                  <a:pt x="479" y="423"/>
                  <a:pt x="480" y="423"/>
                  <a:pt x="480" y="423"/>
                </a:cubicBezTo>
                <a:cubicBezTo>
                  <a:pt x="480" y="423"/>
                  <a:pt x="480" y="423"/>
                  <a:pt x="481" y="423"/>
                </a:cubicBezTo>
                <a:cubicBezTo>
                  <a:pt x="481" y="423"/>
                  <a:pt x="481" y="423"/>
                  <a:pt x="481" y="423"/>
                </a:cubicBezTo>
                <a:cubicBezTo>
                  <a:pt x="481" y="423"/>
                  <a:pt x="481" y="423"/>
                  <a:pt x="481" y="423"/>
                </a:cubicBezTo>
                <a:cubicBezTo>
                  <a:pt x="482" y="423"/>
                  <a:pt x="482" y="424"/>
                  <a:pt x="483" y="424"/>
                </a:cubicBezTo>
                <a:cubicBezTo>
                  <a:pt x="483" y="424"/>
                  <a:pt x="484" y="424"/>
                  <a:pt x="484" y="424"/>
                </a:cubicBezTo>
                <a:cubicBezTo>
                  <a:pt x="484" y="424"/>
                  <a:pt x="484" y="424"/>
                  <a:pt x="484" y="425"/>
                </a:cubicBezTo>
                <a:cubicBezTo>
                  <a:pt x="485" y="425"/>
                  <a:pt x="485" y="425"/>
                  <a:pt x="486" y="425"/>
                </a:cubicBezTo>
                <a:cubicBezTo>
                  <a:pt x="487" y="426"/>
                  <a:pt x="488" y="427"/>
                  <a:pt x="489" y="428"/>
                </a:cubicBezTo>
                <a:cubicBezTo>
                  <a:pt x="490" y="429"/>
                  <a:pt x="491" y="430"/>
                  <a:pt x="491" y="431"/>
                </a:cubicBezTo>
                <a:cubicBezTo>
                  <a:pt x="492" y="438"/>
                  <a:pt x="492" y="438"/>
                  <a:pt x="492" y="438"/>
                </a:cubicBezTo>
                <a:cubicBezTo>
                  <a:pt x="493" y="441"/>
                  <a:pt x="493" y="443"/>
                  <a:pt x="494" y="446"/>
                </a:cubicBezTo>
                <a:cubicBezTo>
                  <a:pt x="494" y="446"/>
                  <a:pt x="494" y="446"/>
                  <a:pt x="494" y="446"/>
                </a:cubicBezTo>
                <a:cubicBezTo>
                  <a:pt x="494" y="448"/>
                  <a:pt x="494" y="448"/>
                  <a:pt x="494" y="448"/>
                </a:cubicBezTo>
                <a:cubicBezTo>
                  <a:pt x="494" y="449"/>
                  <a:pt x="494" y="450"/>
                  <a:pt x="494" y="451"/>
                </a:cubicBezTo>
                <a:close/>
                <a:moveTo>
                  <a:pt x="508" y="369"/>
                </a:moveTo>
                <a:cubicBezTo>
                  <a:pt x="507" y="368"/>
                  <a:pt x="505" y="368"/>
                  <a:pt x="505" y="367"/>
                </a:cubicBezTo>
                <a:cubicBezTo>
                  <a:pt x="504" y="366"/>
                  <a:pt x="503" y="365"/>
                  <a:pt x="503" y="365"/>
                </a:cubicBezTo>
                <a:cubicBezTo>
                  <a:pt x="502" y="363"/>
                  <a:pt x="502" y="363"/>
                  <a:pt x="502" y="363"/>
                </a:cubicBezTo>
                <a:cubicBezTo>
                  <a:pt x="502" y="361"/>
                  <a:pt x="501" y="359"/>
                  <a:pt x="500" y="357"/>
                </a:cubicBezTo>
                <a:cubicBezTo>
                  <a:pt x="500" y="356"/>
                  <a:pt x="499" y="355"/>
                  <a:pt x="499" y="353"/>
                </a:cubicBezTo>
                <a:cubicBezTo>
                  <a:pt x="499" y="353"/>
                  <a:pt x="499" y="353"/>
                  <a:pt x="499" y="353"/>
                </a:cubicBezTo>
                <a:cubicBezTo>
                  <a:pt x="499" y="353"/>
                  <a:pt x="499" y="353"/>
                  <a:pt x="499" y="353"/>
                </a:cubicBezTo>
                <a:cubicBezTo>
                  <a:pt x="499" y="352"/>
                  <a:pt x="499" y="352"/>
                  <a:pt x="499" y="352"/>
                </a:cubicBezTo>
                <a:cubicBezTo>
                  <a:pt x="499" y="352"/>
                  <a:pt x="499" y="352"/>
                  <a:pt x="499" y="352"/>
                </a:cubicBezTo>
                <a:cubicBezTo>
                  <a:pt x="499" y="352"/>
                  <a:pt x="499" y="352"/>
                  <a:pt x="499" y="352"/>
                </a:cubicBezTo>
                <a:cubicBezTo>
                  <a:pt x="501" y="348"/>
                  <a:pt x="508" y="348"/>
                  <a:pt x="511" y="348"/>
                </a:cubicBezTo>
                <a:cubicBezTo>
                  <a:pt x="528" y="348"/>
                  <a:pt x="528" y="348"/>
                  <a:pt x="528" y="348"/>
                </a:cubicBezTo>
                <a:cubicBezTo>
                  <a:pt x="529" y="348"/>
                  <a:pt x="531" y="348"/>
                  <a:pt x="532" y="349"/>
                </a:cubicBezTo>
                <a:cubicBezTo>
                  <a:pt x="532" y="349"/>
                  <a:pt x="533" y="349"/>
                  <a:pt x="533" y="349"/>
                </a:cubicBezTo>
                <a:cubicBezTo>
                  <a:pt x="533" y="349"/>
                  <a:pt x="534" y="349"/>
                  <a:pt x="534" y="349"/>
                </a:cubicBezTo>
                <a:cubicBezTo>
                  <a:pt x="534" y="349"/>
                  <a:pt x="534" y="349"/>
                  <a:pt x="534" y="349"/>
                </a:cubicBezTo>
                <a:cubicBezTo>
                  <a:pt x="535" y="349"/>
                  <a:pt x="536" y="350"/>
                  <a:pt x="536" y="350"/>
                </a:cubicBezTo>
                <a:cubicBezTo>
                  <a:pt x="536" y="350"/>
                  <a:pt x="536" y="350"/>
                  <a:pt x="536" y="350"/>
                </a:cubicBezTo>
                <a:cubicBezTo>
                  <a:pt x="536" y="350"/>
                  <a:pt x="536" y="350"/>
                  <a:pt x="536" y="350"/>
                </a:cubicBezTo>
                <a:cubicBezTo>
                  <a:pt x="537" y="350"/>
                  <a:pt x="537" y="350"/>
                  <a:pt x="538" y="350"/>
                </a:cubicBezTo>
                <a:cubicBezTo>
                  <a:pt x="538" y="351"/>
                  <a:pt x="538" y="351"/>
                  <a:pt x="538" y="351"/>
                </a:cubicBezTo>
                <a:cubicBezTo>
                  <a:pt x="538" y="351"/>
                  <a:pt x="538" y="351"/>
                  <a:pt x="539" y="351"/>
                </a:cubicBezTo>
                <a:cubicBezTo>
                  <a:pt x="539" y="351"/>
                  <a:pt x="539" y="351"/>
                  <a:pt x="539" y="351"/>
                </a:cubicBezTo>
                <a:cubicBezTo>
                  <a:pt x="539" y="352"/>
                  <a:pt x="539" y="352"/>
                  <a:pt x="539" y="352"/>
                </a:cubicBezTo>
                <a:cubicBezTo>
                  <a:pt x="540" y="352"/>
                  <a:pt x="541" y="353"/>
                  <a:pt x="541" y="354"/>
                </a:cubicBezTo>
                <a:cubicBezTo>
                  <a:pt x="541" y="354"/>
                  <a:pt x="541" y="354"/>
                  <a:pt x="541" y="354"/>
                </a:cubicBezTo>
                <a:cubicBezTo>
                  <a:pt x="543" y="356"/>
                  <a:pt x="544" y="359"/>
                  <a:pt x="545" y="361"/>
                </a:cubicBezTo>
                <a:cubicBezTo>
                  <a:pt x="545" y="361"/>
                  <a:pt x="545" y="361"/>
                  <a:pt x="545" y="361"/>
                </a:cubicBezTo>
                <a:cubicBezTo>
                  <a:pt x="546" y="363"/>
                  <a:pt x="547" y="364"/>
                  <a:pt x="547" y="365"/>
                </a:cubicBezTo>
                <a:cubicBezTo>
                  <a:pt x="547" y="366"/>
                  <a:pt x="547" y="366"/>
                  <a:pt x="547" y="366"/>
                </a:cubicBezTo>
                <a:cubicBezTo>
                  <a:pt x="547" y="366"/>
                  <a:pt x="547" y="366"/>
                  <a:pt x="547" y="366"/>
                </a:cubicBezTo>
                <a:cubicBezTo>
                  <a:pt x="547" y="368"/>
                  <a:pt x="545" y="369"/>
                  <a:pt x="543" y="370"/>
                </a:cubicBezTo>
                <a:cubicBezTo>
                  <a:pt x="542" y="370"/>
                  <a:pt x="542" y="370"/>
                  <a:pt x="542" y="370"/>
                </a:cubicBezTo>
                <a:cubicBezTo>
                  <a:pt x="542" y="370"/>
                  <a:pt x="542" y="370"/>
                  <a:pt x="542" y="370"/>
                </a:cubicBezTo>
                <a:cubicBezTo>
                  <a:pt x="542" y="370"/>
                  <a:pt x="541" y="370"/>
                  <a:pt x="541" y="371"/>
                </a:cubicBezTo>
                <a:cubicBezTo>
                  <a:pt x="540" y="371"/>
                  <a:pt x="540" y="371"/>
                  <a:pt x="540" y="371"/>
                </a:cubicBezTo>
                <a:cubicBezTo>
                  <a:pt x="540" y="371"/>
                  <a:pt x="539" y="371"/>
                  <a:pt x="539" y="371"/>
                </a:cubicBezTo>
                <a:cubicBezTo>
                  <a:pt x="539" y="371"/>
                  <a:pt x="538" y="371"/>
                  <a:pt x="538" y="371"/>
                </a:cubicBezTo>
                <a:cubicBezTo>
                  <a:pt x="538" y="371"/>
                  <a:pt x="538" y="371"/>
                  <a:pt x="538" y="371"/>
                </a:cubicBezTo>
                <a:cubicBezTo>
                  <a:pt x="538" y="371"/>
                  <a:pt x="538" y="371"/>
                  <a:pt x="538" y="371"/>
                </a:cubicBezTo>
                <a:cubicBezTo>
                  <a:pt x="535" y="371"/>
                  <a:pt x="532" y="371"/>
                  <a:pt x="530" y="371"/>
                </a:cubicBezTo>
                <a:cubicBezTo>
                  <a:pt x="526" y="371"/>
                  <a:pt x="521" y="371"/>
                  <a:pt x="517" y="371"/>
                </a:cubicBezTo>
                <a:cubicBezTo>
                  <a:pt x="514" y="371"/>
                  <a:pt x="511" y="370"/>
                  <a:pt x="508" y="369"/>
                </a:cubicBezTo>
                <a:cubicBezTo>
                  <a:pt x="508" y="369"/>
                  <a:pt x="508" y="369"/>
                  <a:pt x="508" y="369"/>
                </a:cubicBezTo>
                <a:close/>
                <a:moveTo>
                  <a:pt x="519" y="405"/>
                </a:moveTo>
                <a:cubicBezTo>
                  <a:pt x="518" y="404"/>
                  <a:pt x="517" y="403"/>
                  <a:pt x="517" y="402"/>
                </a:cubicBezTo>
                <a:cubicBezTo>
                  <a:pt x="515" y="396"/>
                  <a:pt x="515" y="396"/>
                  <a:pt x="515" y="396"/>
                </a:cubicBezTo>
                <a:cubicBezTo>
                  <a:pt x="514" y="394"/>
                  <a:pt x="513" y="392"/>
                  <a:pt x="512" y="390"/>
                </a:cubicBezTo>
                <a:cubicBezTo>
                  <a:pt x="512" y="390"/>
                  <a:pt x="512" y="390"/>
                  <a:pt x="512" y="390"/>
                </a:cubicBezTo>
                <a:cubicBezTo>
                  <a:pt x="512" y="389"/>
                  <a:pt x="512" y="389"/>
                  <a:pt x="512" y="389"/>
                </a:cubicBezTo>
                <a:cubicBezTo>
                  <a:pt x="512" y="388"/>
                  <a:pt x="512" y="387"/>
                  <a:pt x="512" y="386"/>
                </a:cubicBezTo>
                <a:cubicBezTo>
                  <a:pt x="512" y="386"/>
                  <a:pt x="513" y="385"/>
                  <a:pt x="513" y="385"/>
                </a:cubicBezTo>
                <a:cubicBezTo>
                  <a:pt x="513" y="385"/>
                  <a:pt x="513" y="385"/>
                  <a:pt x="514" y="385"/>
                </a:cubicBezTo>
                <a:cubicBezTo>
                  <a:pt x="514" y="384"/>
                  <a:pt x="514" y="384"/>
                  <a:pt x="514" y="384"/>
                </a:cubicBezTo>
                <a:cubicBezTo>
                  <a:pt x="515" y="384"/>
                  <a:pt x="516" y="383"/>
                  <a:pt x="517" y="383"/>
                </a:cubicBezTo>
                <a:cubicBezTo>
                  <a:pt x="518" y="383"/>
                  <a:pt x="519" y="383"/>
                  <a:pt x="520" y="382"/>
                </a:cubicBezTo>
                <a:cubicBezTo>
                  <a:pt x="525" y="382"/>
                  <a:pt x="530" y="382"/>
                  <a:pt x="532" y="382"/>
                </a:cubicBezTo>
                <a:cubicBezTo>
                  <a:pt x="540" y="382"/>
                  <a:pt x="554" y="381"/>
                  <a:pt x="559" y="389"/>
                </a:cubicBezTo>
                <a:cubicBezTo>
                  <a:pt x="559" y="389"/>
                  <a:pt x="559" y="389"/>
                  <a:pt x="559" y="389"/>
                </a:cubicBezTo>
                <a:cubicBezTo>
                  <a:pt x="559" y="389"/>
                  <a:pt x="559" y="389"/>
                  <a:pt x="559" y="389"/>
                </a:cubicBezTo>
                <a:cubicBezTo>
                  <a:pt x="559" y="389"/>
                  <a:pt x="559" y="389"/>
                  <a:pt x="559" y="389"/>
                </a:cubicBezTo>
                <a:cubicBezTo>
                  <a:pt x="561" y="393"/>
                  <a:pt x="562" y="396"/>
                  <a:pt x="564" y="400"/>
                </a:cubicBezTo>
                <a:cubicBezTo>
                  <a:pt x="565" y="401"/>
                  <a:pt x="565" y="402"/>
                  <a:pt x="566" y="403"/>
                </a:cubicBezTo>
                <a:cubicBezTo>
                  <a:pt x="566" y="403"/>
                  <a:pt x="566" y="403"/>
                  <a:pt x="566" y="403"/>
                </a:cubicBezTo>
                <a:cubicBezTo>
                  <a:pt x="566" y="404"/>
                  <a:pt x="566" y="404"/>
                  <a:pt x="566" y="404"/>
                </a:cubicBezTo>
                <a:cubicBezTo>
                  <a:pt x="566" y="404"/>
                  <a:pt x="566" y="405"/>
                  <a:pt x="566" y="405"/>
                </a:cubicBezTo>
                <a:cubicBezTo>
                  <a:pt x="566" y="405"/>
                  <a:pt x="566" y="405"/>
                  <a:pt x="566" y="405"/>
                </a:cubicBezTo>
                <a:cubicBezTo>
                  <a:pt x="566" y="405"/>
                  <a:pt x="566" y="405"/>
                  <a:pt x="566" y="405"/>
                </a:cubicBezTo>
                <a:cubicBezTo>
                  <a:pt x="566" y="406"/>
                  <a:pt x="565" y="406"/>
                  <a:pt x="565" y="406"/>
                </a:cubicBezTo>
                <a:cubicBezTo>
                  <a:pt x="565" y="406"/>
                  <a:pt x="565" y="406"/>
                  <a:pt x="565" y="406"/>
                </a:cubicBezTo>
                <a:cubicBezTo>
                  <a:pt x="565" y="407"/>
                  <a:pt x="565" y="407"/>
                  <a:pt x="564" y="407"/>
                </a:cubicBezTo>
                <a:cubicBezTo>
                  <a:pt x="564" y="407"/>
                  <a:pt x="564" y="407"/>
                  <a:pt x="564" y="407"/>
                </a:cubicBezTo>
                <a:cubicBezTo>
                  <a:pt x="564" y="408"/>
                  <a:pt x="564" y="408"/>
                  <a:pt x="564" y="408"/>
                </a:cubicBezTo>
                <a:cubicBezTo>
                  <a:pt x="564" y="408"/>
                  <a:pt x="563" y="408"/>
                  <a:pt x="563" y="408"/>
                </a:cubicBezTo>
                <a:cubicBezTo>
                  <a:pt x="563" y="408"/>
                  <a:pt x="562" y="409"/>
                  <a:pt x="561" y="409"/>
                </a:cubicBezTo>
                <a:cubicBezTo>
                  <a:pt x="561" y="409"/>
                  <a:pt x="561" y="409"/>
                  <a:pt x="560" y="409"/>
                </a:cubicBezTo>
                <a:cubicBezTo>
                  <a:pt x="560" y="409"/>
                  <a:pt x="559" y="409"/>
                  <a:pt x="559" y="410"/>
                </a:cubicBezTo>
                <a:cubicBezTo>
                  <a:pt x="559" y="410"/>
                  <a:pt x="559" y="410"/>
                  <a:pt x="559" y="410"/>
                </a:cubicBezTo>
                <a:cubicBezTo>
                  <a:pt x="558" y="410"/>
                  <a:pt x="558" y="410"/>
                  <a:pt x="558" y="410"/>
                </a:cubicBezTo>
                <a:cubicBezTo>
                  <a:pt x="550" y="410"/>
                  <a:pt x="541" y="410"/>
                  <a:pt x="532" y="410"/>
                </a:cubicBezTo>
                <a:cubicBezTo>
                  <a:pt x="532" y="410"/>
                  <a:pt x="531" y="410"/>
                  <a:pt x="530" y="410"/>
                </a:cubicBezTo>
                <a:cubicBezTo>
                  <a:pt x="530" y="410"/>
                  <a:pt x="530" y="410"/>
                  <a:pt x="530" y="410"/>
                </a:cubicBezTo>
                <a:cubicBezTo>
                  <a:pt x="527" y="409"/>
                  <a:pt x="524" y="408"/>
                  <a:pt x="521" y="406"/>
                </a:cubicBezTo>
                <a:cubicBezTo>
                  <a:pt x="520" y="406"/>
                  <a:pt x="520" y="406"/>
                  <a:pt x="519" y="405"/>
                </a:cubicBezTo>
                <a:close/>
                <a:moveTo>
                  <a:pt x="589" y="451"/>
                </a:moveTo>
                <a:cubicBezTo>
                  <a:pt x="589" y="452"/>
                  <a:pt x="588" y="452"/>
                  <a:pt x="588" y="452"/>
                </a:cubicBezTo>
                <a:cubicBezTo>
                  <a:pt x="588" y="452"/>
                  <a:pt x="588" y="452"/>
                  <a:pt x="588" y="453"/>
                </a:cubicBezTo>
                <a:cubicBezTo>
                  <a:pt x="588" y="453"/>
                  <a:pt x="588" y="453"/>
                  <a:pt x="588" y="453"/>
                </a:cubicBezTo>
                <a:cubicBezTo>
                  <a:pt x="588" y="453"/>
                  <a:pt x="588" y="453"/>
                  <a:pt x="588" y="454"/>
                </a:cubicBezTo>
                <a:cubicBezTo>
                  <a:pt x="588" y="454"/>
                  <a:pt x="588" y="454"/>
                  <a:pt x="587" y="454"/>
                </a:cubicBezTo>
                <a:cubicBezTo>
                  <a:pt x="587" y="454"/>
                  <a:pt x="587" y="454"/>
                  <a:pt x="587" y="454"/>
                </a:cubicBezTo>
                <a:cubicBezTo>
                  <a:pt x="587" y="454"/>
                  <a:pt x="587" y="454"/>
                  <a:pt x="587" y="455"/>
                </a:cubicBezTo>
                <a:cubicBezTo>
                  <a:pt x="585" y="456"/>
                  <a:pt x="583" y="457"/>
                  <a:pt x="581" y="457"/>
                </a:cubicBezTo>
                <a:cubicBezTo>
                  <a:pt x="581" y="457"/>
                  <a:pt x="581" y="457"/>
                  <a:pt x="581" y="457"/>
                </a:cubicBezTo>
                <a:cubicBezTo>
                  <a:pt x="580" y="457"/>
                  <a:pt x="579" y="457"/>
                  <a:pt x="578" y="457"/>
                </a:cubicBezTo>
                <a:cubicBezTo>
                  <a:pt x="578" y="457"/>
                  <a:pt x="578" y="457"/>
                  <a:pt x="578" y="457"/>
                </a:cubicBezTo>
                <a:cubicBezTo>
                  <a:pt x="577" y="457"/>
                  <a:pt x="577" y="457"/>
                  <a:pt x="577" y="457"/>
                </a:cubicBezTo>
                <a:cubicBezTo>
                  <a:pt x="577" y="457"/>
                  <a:pt x="576" y="457"/>
                  <a:pt x="575" y="457"/>
                </a:cubicBezTo>
                <a:cubicBezTo>
                  <a:pt x="552" y="457"/>
                  <a:pt x="552" y="457"/>
                  <a:pt x="552" y="457"/>
                </a:cubicBezTo>
                <a:cubicBezTo>
                  <a:pt x="551" y="457"/>
                  <a:pt x="550" y="457"/>
                  <a:pt x="549" y="457"/>
                </a:cubicBezTo>
                <a:cubicBezTo>
                  <a:pt x="549" y="457"/>
                  <a:pt x="549" y="457"/>
                  <a:pt x="548" y="457"/>
                </a:cubicBezTo>
                <a:cubicBezTo>
                  <a:pt x="543" y="456"/>
                  <a:pt x="538" y="454"/>
                  <a:pt x="535" y="450"/>
                </a:cubicBezTo>
                <a:cubicBezTo>
                  <a:pt x="534" y="449"/>
                  <a:pt x="534" y="449"/>
                  <a:pt x="534" y="448"/>
                </a:cubicBezTo>
                <a:cubicBezTo>
                  <a:pt x="534" y="448"/>
                  <a:pt x="534" y="448"/>
                  <a:pt x="534" y="448"/>
                </a:cubicBezTo>
                <a:cubicBezTo>
                  <a:pt x="534" y="448"/>
                  <a:pt x="534" y="448"/>
                  <a:pt x="534" y="448"/>
                </a:cubicBezTo>
                <a:cubicBezTo>
                  <a:pt x="533" y="444"/>
                  <a:pt x="531" y="441"/>
                  <a:pt x="530" y="438"/>
                </a:cubicBezTo>
                <a:cubicBezTo>
                  <a:pt x="530" y="436"/>
                  <a:pt x="528" y="434"/>
                  <a:pt x="528" y="432"/>
                </a:cubicBezTo>
                <a:cubicBezTo>
                  <a:pt x="528" y="432"/>
                  <a:pt x="528" y="432"/>
                  <a:pt x="528" y="432"/>
                </a:cubicBezTo>
                <a:cubicBezTo>
                  <a:pt x="528" y="431"/>
                  <a:pt x="528" y="431"/>
                  <a:pt x="528" y="431"/>
                </a:cubicBezTo>
                <a:cubicBezTo>
                  <a:pt x="528" y="431"/>
                  <a:pt x="528" y="431"/>
                  <a:pt x="528" y="431"/>
                </a:cubicBezTo>
                <a:cubicBezTo>
                  <a:pt x="528" y="430"/>
                  <a:pt x="528" y="429"/>
                  <a:pt x="528" y="428"/>
                </a:cubicBezTo>
                <a:cubicBezTo>
                  <a:pt x="528" y="428"/>
                  <a:pt x="528" y="427"/>
                  <a:pt x="528" y="427"/>
                </a:cubicBezTo>
                <a:cubicBezTo>
                  <a:pt x="528" y="427"/>
                  <a:pt x="528" y="427"/>
                  <a:pt x="528" y="427"/>
                </a:cubicBezTo>
                <a:cubicBezTo>
                  <a:pt x="530" y="425"/>
                  <a:pt x="532" y="424"/>
                  <a:pt x="535" y="423"/>
                </a:cubicBezTo>
                <a:cubicBezTo>
                  <a:pt x="535" y="423"/>
                  <a:pt x="535" y="423"/>
                  <a:pt x="536" y="423"/>
                </a:cubicBezTo>
                <a:cubicBezTo>
                  <a:pt x="536" y="423"/>
                  <a:pt x="537" y="423"/>
                  <a:pt x="538" y="423"/>
                </a:cubicBezTo>
                <a:cubicBezTo>
                  <a:pt x="538" y="423"/>
                  <a:pt x="538" y="423"/>
                  <a:pt x="538" y="423"/>
                </a:cubicBezTo>
                <a:cubicBezTo>
                  <a:pt x="540" y="423"/>
                  <a:pt x="540" y="423"/>
                  <a:pt x="540" y="423"/>
                </a:cubicBezTo>
                <a:cubicBezTo>
                  <a:pt x="540" y="423"/>
                  <a:pt x="540" y="423"/>
                  <a:pt x="541" y="423"/>
                </a:cubicBezTo>
                <a:cubicBezTo>
                  <a:pt x="548" y="423"/>
                  <a:pt x="555" y="423"/>
                  <a:pt x="563" y="423"/>
                </a:cubicBezTo>
                <a:cubicBezTo>
                  <a:pt x="563" y="423"/>
                  <a:pt x="563" y="423"/>
                  <a:pt x="563" y="423"/>
                </a:cubicBezTo>
                <a:cubicBezTo>
                  <a:pt x="563" y="423"/>
                  <a:pt x="563" y="423"/>
                  <a:pt x="563" y="423"/>
                </a:cubicBezTo>
                <a:cubicBezTo>
                  <a:pt x="563" y="423"/>
                  <a:pt x="564" y="423"/>
                  <a:pt x="565" y="423"/>
                </a:cubicBezTo>
                <a:cubicBezTo>
                  <a:pt x="565" y="423"/>
                  <a:pt x="565" y="423"/>
                  <a:pt x="565" y="423"/>
                </a:cubicBezTo>
                <a:cubicBezTo>
                  <a:pt x="570" y="424"/>
                  <a:pt x="576" y="426"/>
                  <a:pt x="579" y="430"/>
                </a:cubicBezTo>
                <a:cubicBezTo>
                  <a:pt x="579" y="430"/>
                  <a:pt x="579" y="431"/>
                  <a:pt x="580" y="431"/>
                </a:cubicBezTo>
                <a:cubicBezTo>
                  <a:pt x="581" y="433"/>
                  <a:pt x="581" y="433"/>
                  <a:pt x="581" y="433"/>
                </a:cubicBezTo>
                <a:cubicBezTo>
                  <a:pt x="582" y="436"/>
                  <a:pt x="584" y="439"/>
                  <a:pt x="585" y="442"/>
                </a:cubicBezTo>
                <a:cubicBezTo>
                  <a:pt x="586" y="443"/>
                  <a:pt x="588" y="446"/>
                  <a:pt x="588" y="448"/>
                </a:cubicBezTo>
                <a:cubicBezTo>
                  <a:pt x="589" y="449"/>
                  <a:pt x="589" y="450"/>
                  <a:pt x="589" y="451"/>
                </a:cubicBezTo>
                <a:close/>
                <a:moveTo>
                  <a:pt x="594" y="406"/>
                </a:moveTo>
                <a:cubicBezTo>
                  <a:pt x="593" y="406"/>
                  <a:pt x="593" y="405"/>
                  <a:pt x="592" y="405"/>
                </a:cubicBezTo>
                <a:cubicBezTo>
                  <a:pt x="591" y="404"/>
                  <a:pt x="590" y="403"/>
                  <a:pt x="590" y="402"/>
                </a:cubicBezTo>
                <a:cubicBezTo>
                  <a:pt x="589" y="401"/>
                  <a:pt x="589" y="401"/>
                  <a:pt x="589" y="401"/>
                </a:cubicBezTo>
                <a:cubicBezTo>
                  <a:pt x="589" y="401"/>
                  <a:pt x="589" y="401"/>
                  <a:pt x="589" y="401"/>
                </a:cubicBezTo>
                <a:cubicBezTo>
                  <a:pt x="587" y="398"/>
                  <a:pt x="585" y="394"/>
                  <a:pt x="583" y="390"/>
                </a:cubicBezTo>
                <a:cubicBezTo>
                  <a:pt x="583" y="390"/>
                  <a:pt x="583" y="390"/>
                  <a:pt x="583" y="390"/>
                </a:cubicBezTo>
                <a:cubicBezTo>
                  <a:pt x="582" y="389"/>
                  <a:pt x="582" y="389"/>
                  <a:pt x="582" y="389"/>
                </a:cubicBezTo>
                <a:cubicBezTo>
                  <a:pt x="582" y="388"/>
                  <a:pt x="582" y="387"/>
                  <a:pt x="582" y="386"/>
                </a:cubicBezTo>
                <a:cubicBezTo>
                  <a:pt x="582" y="385"/>
                  <a:pt x="582" y="385"/>
                  <a:pt x="583" y="384"/>
                </a:cubicBezTo>
                <a:cubicBezTo>
                  <a:pt x="584" y="383"/>
                  <a:pt x="585" y="383"/>
                  <a:pt x="586" y="383"/>
                </a:cubicBezTo>
                <a:cubicBezTo>
                  <a:pt x="588" y="382"/>
                  <a:pt x="589" y="382"/>
                  <a:pt x="591" y="382"/>
                </a:cubicBezTo>
                <a:cubicBezTo>
                  <a:pt x="591" y="382"/>
                  <a:pt x="591" y="382"/>
                  <a:pt x="591" y="382"/>
                </a:cubicBezTo>
                <a:cubicBezTo>
                  <a:pt x="594" y="382"/>
                  <a:pt x="598" y="382"/>
                  <a:pt x="600" y="382"/>
                </a:cubicBezTo>
                <a:cubicBezTo>
                  <a:pt x="609" y="382"/>
                  <a:pt x="623" y="380"/>
                  <a:pt x="629" y="389"/>
                </a:cubicBezTo>
                <a:cubicBezTo>
                  <a:pt x="631" y="392"/>
                  <a:pt x="633" y="394"/>
                  <a:pt x="635" y="397"/>
                </a:cubicBezTo>
                <a:cubicBezTo>
                  <a:pt x="636" y="399"/>
                  <a:pt x="637" y="401"/>
                  <a:pt x="638" y="402"/>
                </a:cubicBezTo>
                <a:cubicBezTo>
                  <a:pt x="639" y="403"/>
                  <a:pt x="639" y="404"/>
                  <a:pt x="639" y="405"/>
                </a:cubicBezTo>
                <a:cubicBezTo>
                  <a:pt x="639" y="405"/>
                  <a:pt x="639" y="406"/>
                  <a:pt x="639" y="406"/>
                </a:cubicBezTo>
                <a:cubicBezTo>
                  <a:pt x="639" y="407"/>
                  <a:pt x="638" y="407"/>
                  <a:pt x="638" y="407"/>
                </a:cubicBezTo>
                <a:cubicBezTo>
                  <a:pt x="638" y="407"/>
                  <a:pt x="638" y="407"/>
                  <a:pt x="638" y="407"/>
                </a:cubicBezTo>
                <a:cubicBezTo>
                  <a:pt x="638" y="407"/>
                  <a:pt x="638" y="407"/>
                  <a:pt x="638" y="407"/>
                </a:cubicBezTo>
                <a:cubicBezTo>
                  <a:pt x="638" y="408"/>
                  <a:pt x="638" y="408"/>
                  <a:pt x="637" y="408"/>
                </a:cubicBezTo>
                <a:cubicBezTo>
                  <a:pt x="637" y="408"/>
                  <a:pt x="637" y="408"/>
                  <a:pt x="637" y="408"/>
                </a:cubicBezTo>
                <a:cubicBezTo>
                  <a:pt x="637" y="408"/>
                  <a:pt x="637" y="408"/>
                  <a:pt x="636" y="408"/>
                </a:cubicBezTo>
                <a:cubicBezTo>
                  <a:pt x="636" y="408"/>
                  <a:pt x="635" y="409"/>
                  <a:pt x="635" y="409"/>
                </a:cubicBezTo>
                <a:cubicBezTo>
                  <a:pt x="635" y="409"/>
                  <a:pt x="635" y="409"/>
                  <a:pt x="635" y="409"/>
                </a:cubicBezTo>
                <a:cubicBezTo>
                  <a:pt x="635" y="409"/>
                  <a:pt x="635" y="409"/>
                  <a:pt x="635" y="409"/>
                </a:cubicBezTo>
                <a:cubicBezTo>
                  <a:pt x="631" y="410"/>
                  <a:pt x="625" y="410"/>
                  <a:pt x="621" y="410"/>
                </a:cubicBezTo>
                <a:cubicBezTo>
                  <a:pt x="616" y="410"/>
                  <a:pt x="611" y="410"/>
                  <a:pt x="607" y="410"/>
                </a:cubicBezTo>
                <a:cubicBezTo>
                  <a:pt x="602" y="410"/>
                  <a:pt x="598" y="408"/>
                  <a:pt x="594" y="406"/>
                </a:cubicBezTo>
                <a:close/>
                <a:moveTo>
                  <a:pt x="670" y="454"/>
                </a:moveTo>
                <a:cubicBezTo>
                  <a:pt x="670" y="454"/>
                  <a:pt x="670" y="454"/>
                  <a:pt x="670" y="454"/>
                </a:cubicBezTo>
                <a:cubicBezTo>
                  <a:pt x="669" y="455"/>
                  <a:pt x="668" y="456"/>
                  <a:pt x="666" y="456"/>
                </a:cubicBezTo>
                <a:cubicBezTo>
                  <a:pt x="665" y="457"/>
                  <a:pt x="664" y="457"/>
                  <a:pt x="662" y="457"/>
                </a:cubicBezTo>
                <a:cubicBezTo>
                  <a:pt x="660" y="457"/>
                  <a:pt x="660" y="457"/>
                  <a:pt x="660" y="457"/>
                </a:cubicBezTo>
                <a:cubicBezTo>
                  <a:pt x="660" y="457"/>
                  <a:pt x="660" y="457"/>
                  <a:pt x="660" y="457"/>
                </a:cubicBezTo>
                <a:cubicBezTo>
                  <a:pt x="651" y="457"/>
                  <a:pt x="643" y="457"/>
                  <a:pt x="635" y="457"/>
                </a:cubicBezTo>
                <a:cubicBezTo>
                  <a:pt x="634" y="457"/>
                  <a:pt x="633" y="457"/>
                  <a:pt x="632" y="457"/>
                </a:cubicBezTo>
                <a:cubicBezTo>
                  <a:pt x="632" y="457"/>
                  <a:pt x="632" y="457"/>
                  <a:pt x="632" y="457"/>
                </a:cubicBezTo>
                <a:cubicBezTo>
                  <a:pt x="626" y="456"/>
                  <a:pt x="620" y="454"/>
                  <a:pt x="616" y="449"/>
                </a:cubicBezTo>
                <a:cubicBezTo>
                  <a:pt x="616" y="449"/>
                  <a:pt x="616" y="448"/>
                  <a:pt x="615" y="448"/>
                </a:cubicBezTo>
                <a:cubicBezTo>
                  <a:pt x="615" y="448"/>
                  <a:pt x="615" y="448"/>
                  <a:pt x="615" y="448"/>
                </a:cubicBezTo>
                <a:cubicBezTo>
                  <a:pt x="615" y="448"/>
                  <a:pt x="615" y="448"/>
                  <a:pt x="615" y="448"/>
                </a:cubicBezTo>
                <a:cubicBezTo>
                  <a:pt x="614" y="445"/>
                  <a:pt x="612" y="441"/>
                  <a:pt x="610" y="438"/>
                </a:cubicBezTo>
                <a:cubicBezTo>
                  <a:pt x="609" y="436"/>
                  <a:pt x="606" y="433"/>
                  <a:pt x="606" y="430"/>
                </a:cubicBezTo>
                <a:cubicBezTo>
                  <a:pt x="606" y="430"/>
                  <a:pt x="606" y="430"/>
                  <a:pt x="606" y="430"/>
                </a:cubicBezTo>
                <a:cubicBezTo>
                  <a:pt x="605" y="429"/>
                  <a:pt x="605" y="429"/>
                  <a:pt x="605" y="429"/>
                </a:cubicBezTo>
                <a:cubicBezTo>
                  <a:pt x="605" y="426"/>
                  <a:pt x="607" y="425"/>
                  <a:pt x="610" y="424"/>
                </a:cubicBezTo>
                <a:cubicBezTo>
                  <a:pt x="610" y="424"/>
                  <a:pt x="610" y="424"/>
                  <a:pt x="610" y="424"/>
                </a:cubicBezTo>
                <a:cubicBezTo>
                  <a:pt x="610" y="424"/>
                  <a:pt x="610" y="424"/>
                  <a:pt x="610" y="424"/>
                </a:cubicBezTo>
                <a:cubicBezTo>
                  <a:pt x="610" y="424"/>
                  <a:pt x="610" y="424"/>
                  <a:pt x="611" y="423"/>
                </a:cubicBezTo>
                <a:cubicBezTo>
                  <a:pt x="612" y="423"/>
                  <a:pt x="613" y="423"/>
                  <a:pt x="615" y="423"/>
                </a:cubicBezTo>
                <a:cubicBezTo>
                  <a:pt x="631" y="423"/>
                  <a:pt x="631" y="423"/>
                  <a:pt x="631" y="423"/>
                </a:cubicBezTo>
                <a:cubicBezTo>
                  <a:pt x="634" y="423"/>
                  <a:pt x="637" y="423"/>
                  <a:pt x="639" y="423"/>
                </a:cubicBezTo>
                <a:cubicBezTo>
                  <a:pt x="639" y="423"/>
                  <a:pt x="639" y="423"/>
                  <a:pt x="639" y="423"/>
                </a:cubicBezTo>
                <a:cubicBezTo>
                  <a:pt x="639" y="423"/>
                  <a:pt x="639" y="423"/>
                  <a:pt x="640" y="423"/>
                </a:cubicBezTo>
                <a:cubicBezTo>
                  <a:pt x="640" y="423"/>
                  <a:pt x="641" y="423"/>
                  <a:pt x="642" y="423"/>
                </a:cubicBezTo>
                <a:cubicBezTo>
                  <a:pt x="642" y="423"/>
                  <a:pt x="642" y="423"/>
                  <a:pt x="642" y="423"/>
                </a:cubicBezTo>
                <a:cubicBezTo>
                  <a:pt x="647" y="424"/>
                  <a:pt x="653" y="426"/>
                  <a:pt x="656" y="429"/>
                </a:cubicBezTo>
                <a:cubicBezTo>
                  <a:pt x="657" y="429"/>
                  <a:pt x="657" y="430"/>
                  <a:pt x="657" y="430"/>
                </a:cubicBezTo>
                <a:cubicBezTo>
                  <a:pt x="657" y="430"/>
                  <a:pt x="657" y="430"/>
                  <a:pt x="657" y="431"/>
                </a:cubicBezTo>
                <a:cubicBezTo>
                  <a:pt x="658" y="431"/>
                  <a:pt x="658" y="431"/>
                  <a:pt x="658" y="431"/>
                </a:cubicBezTo>
                <a:cubicBezTo>
                  <a:pt x="658" y="431"/>
                  <a:pt x="658" y="431"/>
                  <a:pt x="658" y="431"/>
                </a:cubicBezTo>
                <a:cubicBezTo>
                  <a:pt x="659" y="432"/>
                  <a:pt x="659" y="432"/>
                  <a:pt x="659" y="432"/>
                </a:cubicBezTo>
                <a:cubicBezTo>
                  <a:pt x="660" y="434"/>
                  <a:pt x="662" y="436"/>
                  <a:pt x="663" y="439"/>
                </a:cubicBezTo>
                <a:cubicBezTo>
                  <a:pt x="663" y="439"/>
                  <a:pt x="663" y="439"/>
                  <a:pt x="663" y="439"/>
                </a:cubicBezTo>
                <a:cubicBezTo>
                  <a:pt x="665" y="442"/>
                  <a:pt x="668" y="445"/>
                  <a:pt x="670" y="449"/>
                </a:cubicBezTo>
                <a:cubicBezTo>
                  <a:pt x="670" y="449"/>
                  <a:pt x="670" y="449"/>
                  <a:pt x="670" y="449"/>
                </a:cubicBezTo>
                <a:cubicBezTo>
                  <a:pt x="670" y="449"/>
                  <a:pt x="670" y="449"/>
                  <a:pt x="670" y="449"/>
                </a:cubicBezTo>
                <a:cubicBezTo>
                  <a:pt x="671" y="451"/>
                  <a:pt x="671" y="453"/>
                  <a:pt x="670" y="454"/>
                </a:cubicBezTo>
                <a:close/>
                <a:moveTo>
                  <a:pt x="729" y="79"/>
                </a:moveTo>
                <a:cubicBezTo>
                  <a:pt x="753" y="103"/>
                  <a:pt x="766" y="136"/>
                  <a:pt x="766" y="170"/>
                </a:cubicBezTo>
                <a:cubicBezTo>
                  <a:pt x="766" y="204"/>
                  <a:pt x="753" y="237"/>
                  <a:pt x="729" y="261"/>
                </a:cubicBezTo>
                <a:cubicBezTo>
                  <a:pt x="757" y="248"/>
                  <a:pt x="782" y="212"/>
                  <a:pt x="782" y="170"/>
                </a:cubicBezTo>
                <a:cubicBezTo>
                  <a:pt x="782" y="127"/>
                  <a:pt x="757" y="92"/>
                  <a:pt x="729" y="79"/>
                </a:cubicBezTo>
                <a:close/>
                <a:moveTo>
                  <a:pt x="53" y="79"/>
                </a:moveTo>
                <a:cubicBezTo>
                  <a:pt x="26" y="92"/>
                  <a:pt x="0" y="127"/>
                  <a:pt x="0" y="170"/>
                </a:cubicBezTo>
                <a:cubicBezTo>
                  <a:pt x="0" y="212"/>
                  <a:pt x="26" y="248"/>
                  <a:pt x="53" y="261"/>
                </a:cubicBezTo>
                <a:cubicBezTo>
                  <a:pt x="30" y="237"/>
                  <a:pt x="16" y="204"/>
                  <a:pt x="16" y="170"/>
                </a:cubicBezTo>
                <a:cubicBezTo>
                  <a:pt x="16" y="136"/>
                  <a:pt x="30" y="103"/>
                  <a:pt x="53" y="79"/>
                </a:cubicBezTo>
                <a:close/>
              </a:path>
            </a:pathLst>
          </a:custGeom>
          <a:solidFill>
            <a:srgbClr val="FFFFFF"/>
          </a:solidFill>
          <a:ln w="9525">
            <a:noFill/>
            <a:round/>
            <a:headEnd/>
            <a:tailEnd/>
          </a:ln>
        </p:spPr>
        <p:txBody>
          <a:bodyPr vert="horz" wrap="square" lIns="91427" tIns="45713" rIns="91427" bIns="45713"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932563"/>
            <a:endParaRPr lang="en-GB" b="1">
              <a:solidFill>
                <a:srgbClr val="FFFFFF"/>
              </a:solidFill>
              <a:latin typeface="微软雅黑" panose="020B0503020204020204" pitchFamily="34" charset="-122"/>
              <a:ea typeface="微软雅黑" panose="020B0503020204020204" pitchFamily="34" charset="-122"/>
            </a:endParaRPr>
          </a:p>
        </p:txBody>
      </p:sp>
      <p:pic>
        <p:nvPicPr>
          <p:cNvPr id="56" name="Picture 9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7975" y="2208545"/>
            <a:ext cx="350010" cy="350010"/>
          </a:xfrm>
          <a:prstGeom prst="rect">
            <a:avLst/>
          </a:prstGeom>
        </p:spPr>
      </p:pic>
      <p:sp>
        <p:nvSpPr>
          <p:cNvPr id="57" name="文本框 65"/>
          <p:cNvSpPr txBox="1"/>
          <p:nvPr/>
        </p:nvSpPr>
        <p:spPr>
          <a:xfrm>
            <a:off x="1510661" y="2125209"/>
            <a:ext cx="405880" cy="523220"/>
          </a:xfrm>
          <a:prstGeom prst="rect">
            <a:avLst/>
          </a:prstGeom>
          <a:noFill/>
        </p:spPr>
        <p:txBody>
          <a:bodyPr wrap="none" rtlCol="0">
            <a:spAutoFit/>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r>
              <a:rPr lang="en-US" altLang="zh-CN"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8" name="文本框 66"/>
          <p:cNvSpPr txBox="1"/>
          <p:nvPr/>
        </p:nvSpPr>
        <p:spPr>
          <a:xfrm>
            <a:off x="1524465" y="3790627"/>
            <a:ext cx="405880" cy="523220"/>
          </a:xfrm>
          <a:prstGeom prst="rect">
            <a:avLst/>
          </a:prstGeom>
          <a:noFill/>
        </p:spPr>
        <p:txBody>
          <a:bodyPr wrap="none" rtlCol="0">
            <a:spAutoFit/>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r>
              <a:rPr lang="en-US" altLang="zh-CN"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1" name="圆角矩形 60"/>
          <p:cNvSpPr/>
          <p:nvPr/>
        </p:nvSpPr>
        <p:spPr>
          <a:xfrm>
            <a:off x="2559200" y="3741423"/>
            <a:ext cx="7124394" cy="2423881"/>
          </a:xfrm>
          <a:prstGeom prst="roundRect">
            <a:avLst>
              <a:gd name="adj" fmla="val 9584"/>
            </a:avLst>
          </a:prstGeom>
          <a:solidFill>
            <a:srgbClr val="4B5754"/>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800" b="1" kern="0" dirty="0">
                <a:solidFill>
                  <a:srgbClr val="FFFF00"/>
                </a:solidFill>
                <a:effectLst>
                  <a:outerShdw blurRad="38100" dist="38100" dir="2700000" algn="tl">
                    <a:srgbClr val="000000">
                      <a:alpha val="43137"/>
                    </a:srgbClr>
                  </a:outerShdw>
                </a:effectLst>
                <a:latin typeface="Calibri"/>
                <a:ea typeface="微软雅黑"/>
              </a:rPr>
              <a:t>文化</a:t>
            </a:r>
            <a:r>
              <a:rPr lang="zh-CN" altLang="en-US" sz="2800" b="1" kern="0" dirty="0" smtClean="0">
                <a:solidFill>
                  <a:schemeClr val="bg1"/>
                </a:solidFill>
                <a:effectLst>
                  <a:outerShdw blurRad="38100" dist="38100" dir="2700000" algn="tl">
                    <a:srgbClr val="000000">
                      <a:alpha val="43137"/>
                    </a:srgbClr>
                  </a:outerShdw>
                </a:effectLst>
                <a:latin typeface="Calibri"/>
                <a:ea typeface="微软雅黑"/>
              </a:rPr>
              <a:t>：</a:t>
            </a:r>
            <a:r>
              <a:rPr lang="zh-CN" altLang="en-US" sz="2800" b="1" kern="0" dirty="0">
                <a:solidFill>
                  <a:schemeClr val="bg1"/>
                </a:solidFill>
                <a:effectLst>
                  <a:outerShdw blurRad="38100" dist="38100" dir="2700000" algn="tl">
                    <a:srgbClr val="000000">
                      <a:alpha val="43137"/>
                    </a:srgbClr>
                  </a:outerShdw>
                </a:effectLst>
                <a:latin typeface="Calibri"/>
                <a:ea typeface="微软雅黑"/>
              </a:rPr>
              <a:t>学校完成了“十三五”战略发展规划，突出了校园品牌文化、校园建筑文化、校园精神文化建设，</a:t>
            </a:r>
            <a:r>
              <a:rPr lang="en-US" altLang="zh-CN" sz="2800" b="1" kern="0" dirty="0">
                <a:solidFill>
                  <a:schemeClr val="bg1"/>
                </a:solidFill>
                <a:effectLst>
                  <a:outerShdw blurRad="38100" dist="38100" dir="2700000" algn="tl">
                    <a:srgbClr val="000000">
                      <a:alpha val="43137"/>
                    </a:srgbClr>
                  </a:outerShdw>
                </a:effectLst>
                <a:latin typeface="Calibri"/>
                <a:ea typeface="微软雅黑"/>
              </a:rPr>
              <a:t>《</a:t>
            </a:r>
            <a:r>
              <a:rPr lang="zh-CN" altLang="en-US" sz="2800" b="1" kern="0" dirty="0">
                <a:solidFill>
                  <a:schemeClr val="bg1"/>
                </a:solidFill>
                <a:effectLst>
                  <a:outerShdw blurRad="38100" dist="38100" dir="2700000" algn="tl">
                    <a:srgbClr val="000000">
                      <a:alpha val="43137"/>
                    </a:srgbClr>
                  </a:outerShdw>
                </a:effectLst>
                <a:latin typeface="Calibri"/>
                <a:ea typeface="微软雅黑"/>
              </a:rPr>
              <a:t>博伦学刊</a:t>
            </a:r>
            <a:r>
              <a:rPr lang="en-US" altLang="zh-CN" sz="2800" b="1" kern="0" dirty="0">
                <a:solidFill>
                  <a:schemeClr val="bg1"/>
                </a:solidFill>
                <a:effectLst>
                  <a:outerShdw blurRad="38100" dist="38100" dir="2700000" algn="tl">
                    <a:srgbClr val="000000">
                      <a:alpha val="43137"/>
                    </a:srgbClr>
                  </a:outerShdw>
                </a:effectLst>
                <a:latin typeface="Calibri"/>
                <a:ea typeface="微软雅黑"/>
              </a:rPr>
              <a:t>》</a:t>
            </a:r>
            <a:r>
              <a:rPr lang="zh-CN" altLang="en-US" sz="2800" b="1" kern="0" dirty="0">
                <a:solidFill>
                  <a:schemeClr val="bg1"/>
                </a:solidFill>
                <a:effectLst>
                  <a:outerShdw blurRad="38100" dist="38100" dir="2700000" algn="tl">
                    <a:srgbClr val="000000">
                      <a:alpha val="43137"/>
                    </a:srgbClr>
                  </a:outerShdw>
                </a:effectLst>
                <a:latin typeface="Calibri"/>
                <a:ea typeface="微软雅黑"/>
              </a:rPr>
              <a:t>、微信公众号和校外媒体等社会影响力在全市中职学校中排名第一；</a:t>
            </a:r>
            <a:endParaRPr kumimoji="0" lang="zh-CN" alt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a:ea typeface="微软雅黑"/>
            </a:endParaRPr>
          </a:p>
        </p:txBody>
      </p:sp>
    </p:spTree>
    <p:extLst>
      <p:ext uri="{BB962C8B-B14F-4D97-AF65-F5344CB8AC3E}">
        <p14:creationId xmlns:p14="http://schemas.microsoft.com/office/powerpoint/2010/main" xmlns="" val="421793300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TextBox 1"/>
          <p:cNvSpPr txBox="1">
            <a:spLocks noChangeArrowheads="1"/>
          </p:cNvSpPr>
          <p:nvPr/>
        </p:nvSpPr>
        <p:spPr bwMode="auto">
          <a:xfrm>
            <a:off x="1202631" y="44624"/>
            <a:ext cx="10923586" cy="769441"/>
          </a:xfrm>
          <a:prstGeom prst="rect">
            <a:avLst/>
          </a:prstGeom>
          <a:noFill/>
          <a:ln w="9525">
            <a:noFill/>
            <a:miter lim="800000"/>
            <a:headEnd/>
            <a:tailEnd/>
          </a:ln>
        </p:spPr>
        <p:txBody>
          <a:bodyPr wrap="square">
            <a:spAutoFit/>
          </a:bodyPr>
          <a:lstStyle/>
          <a:p>
            <a:pPr lvl="0"/>
            <a:r>
              <a:rPr lang="zh-CN" altLang="en-US" sz="4400" b="1" dirty="0">
                <a:solidFill>
                  <a:srgbClr val="002060"/>
                </a:solidFill>
                <a:effectLst>
                  <a:outerShdw blurRad="38100" dist="38100" dir="2700000" algn="tl">
                    <a:srgbClr val="000000">
                      <a:alpha val="43137"/>
                    </a:srgbClr>
                  </a:outerShdw>
                </a:effectLst>
                <a:latin typeface="微软雅黑" pitchFamily="34" charset="-122"/>
                <a:ea typeface="微软雅黑" pitchFamily="34" charset="-122"/>
              </a:rPr>
              <a:t>国家资助：助我飞翔</a:t>
            </a:r>
            <a:endParaRPr lang="zh-CN" altLang="zh-CN" sz="4400" b="1" dirty="0">
              <a:solidFill>
                <a:srgbClr val="002060"/>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8" name="组合 7"/>
          <p:cNvGrpSpPr/>
          <p:nvPr/>
        </p:nvGrpSpPr>
        <p:grpSpPr>
          <a:xfrm>
            <a:off x="742422" y="1692162"/>
            <a:ext cx="10833192" cy="4617158"/>
            <a:chOff x="742422" y="1692162"/>
            <a:chExt cx="10833192" cy="4617158"/>
          </a:xfrm>
        </p:grpSpPr>
        <p:sp>
          <p:nvSpPr>
            <p:cNvPr id="947" name="任意多边形 946"/>
            <p:cNvSpPr/>
            <p:nvPr/>
          </p:nvSpPr>
          <p:spPr>
            <a:xfrm>
              <a:off x="5424257" y="1739108"/>
              <a:ext cx="1606036" cy="4570212"/>
            </a:xfrm>
            <a:custGeom>
              <a:avLst/>
              <a:gdLst>
                <a:gd name="connsiteX0" fmla="*/ 0 w 1610287"/>
                <a:gd name="connsiteY0" fmla="*/ 0 h 5481312"/>
                <a:gd name="connsiteX1" fmla="*/ 1220243 w 1610287"/>
                <a:gd name="connsiteY1" fmla="*/ 0 h 5481312"/>
                <a:gd name="connsiteX2" fmla="*/ 1610287 w 1610287"/>
                <a:gd name="connsiteY2" fmla="*/ 261297 h 5481312"/>
                <a:gd name="connsiteX3" fmla="*/ 1610287 w 1610287"/>
                <a:gd name="connsiteY3" fmla="*/ 5481312 h 5481312"/>
                <a:gd name="connsiteX4" fmla="*/ 0 w 1610287"/>
                <a:gd name="connsiteY4" fmla="*/ 5125304 h 548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0287" h="5481312">
                  <a:moveTo>
                    <a:pt x="0" y="0"/>
                  </a:moveTo>
                  <a:lnTo>
                    <a:pt x="1220243" y="0"/>
                  </a:lnTo>
                  <a:lnTo>
                    <a:pt x="1610287" y="261297"/>
                  </a:lnTo>
                  <a:lnTo>
                    <a:pt x="1610287" y="5481312"/>
                  </a:lnTo>
                  <a:lnTo>
                    <a:pt x="0" y="5125304"/>
                  </a:lnTo>
                  <a:close/>
                </a:path>
              </a:pathLst>
            </a:custGeom>
            <a:gradFill>
              <a:gsLst>
                <a:gs pos="28000">
                  <a:srgbClr val="ACACAC"/>
                </a:gs>
                <a:gs pos="0">
                  <a:schemeClr val="bg1">
                    <a:lumMod val="50000"/>
                  </a:schemeClr>
                </a:gs>
                <a:gs pos="100000">
                  <a:schemeClr val="bg1">
                    <a:lumMod val="75000"/>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nvGrpSpPr>
            <p:cNvPr id="968" name="组合 967"/>
            <p:cNvGrpSpPr/>
            <p:nvPr/>
          </p:nvGrpSpPr>
          <p:grpSpPr>
            <a:xfrm>
              <a:off x="5327906" y="1717609"/>
              <a:ext cx="1323166" cy="4267336"/>
              <a:chOff x="1326228" y="2351948"/>
              <a:chExt cx="1569897" cy="5063068"/>
            </a:xfrm>
            <a:solidFill>
              <a:schemeClr val="bg1"/>
            </a:solidFill>
          </p:grpSpPr>
          <p:sp>
            <p:nvSpPr>
              <p:cNvPr id="969" name="任意多边形 968"/>
              <p:cNvSpPr/>
              <p:nvPr/>
            </p:nvSpPr>
            <p:spPr>
              <a:xfrm>
                <a:off x="2086501" y="2351948"/>
                <a:ext cx="809624" cy="5063067"/>
              </a:xfrm>
              <a:custGeom>
                <a:avLst/>
                <a:gdLst>
                  <a:gd name="connsiteX0" fmla="*/ 0 w 809624"/>
                  <a:gd name="connsiteY0" fmla="*/ 0 h 5063067"/>
                  <a:gd name="connsiteX1" fmla="*/ 662866 w 809624"/>
                  <a:gd name="connsiteY1" fmla="*/ 0 h 5063067"/>
                  <a:gd name="connsiteX2" fmla="*/ 809624 w 809624"/>
                  <a:gd name="connsiteY2" fmla="*/ 146758 h 5063067"/>
                  <a:gd name="connsiteX3" fmla="*/ 809624 w 809624"/>
                  <a:gd name="connsiteY3" fmla="*/ 4916309 h 5063067"/>
                  <a:gd name="connsiteX4" fmla="*/ 662866 w 809624"/>
                  <a:gd name="connsiteY4" fmla="*/ 5063067 h 5063067"/>
                  <a:gd name="connsiteX5" fmla="*/ 0 w 809624"/>
                  <a:gd name="connsiteY5" fmla="*/ 5063067 h 5063067"/>
                  <a:gd name="connsiteX6" fmla="*/ 0 w 809624"/>
                  <a:gd name="connsiteY6" fmla="*/ 0 h 506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9624" h="5063067">
                    <a:moveTo>
                      <a:pt x="0" y="0"/>
                    </a:moveTo>
                    <a:lnTo>
                      <a:pt x="662866" y="0"/>
                    </a:lnTo>
                    <a:cubicBezTo>
                      <a:pt x="743918" y="0"/>
                      <a:pt x="809624" y="65706"/>
                      <a:pt x="809624" y="146758"/>
                    </a:cubicBezTo>
                    <a:lnTo>
                      <a:pt x="809624" y="4916309"/>
                    </a:lnTo>
                    <a:cubicBezTo>
                      <a:pt x="809624" y="4997361"/>
                      <a:pt x="743918" y="5063067"/>
                      <a:pt x="662866" y="5063067"/>
                    </a:cubicBezTo>
                    <a:lnTo>
                      <a:pt x="0" y="5063067"/>
                    </a:lnTo>
                    <a:lnTo>
                      <a:pt x="0" y="0"/>
                    </a:lnTo>
                    <a:close/>
                  </a:path>
                </a:pathLst>
              </a:custGeom>
              <a:gr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970" name="任意多边形 969"/>
              <p:cNvSpPr/>
              <p:nvPr/>
            </p:nvSpPr>
            <p:spPr>
              <a:xfrm>
                <a:off x="1326228" y="2351949"/>
                <a:ext cx="782109" cy="5063067"/>
              </a:xfrm>
              <a:custGeom>
                <a:avLst/>
                <a:gdLst>
                  <a:gd name="connsiteX0" fmla="*/ 146758 w 782109"/>
                  <a:gd name="connsiteY0" fmla="*/ 0 h 5063067"/>
                  <a:gd name="connsiteX1" fmla="*/ 782109 w 782109"/>
                  <a:gd name="connsiteY1" fmla="*/ 0 h 5063067"/>
                  <a:gd name="connsiteX2" fmla="*/ 782109 w 782109"/>
                  <a:gd name="connsiteY2" fmla="*/ 5063067 h 5063067"/>
                  <a:gd name="connsiteX3" fmla="*/ 146758 w 782109"/>
                  <a:gd name="connsiteY3" fmla="*/ 5063067 h 5063067"/>
                  <a:gd name="connsiteX4" fmla="*/ 0 w 782109"/>
                  <a:gd name="connsiteY4" fmla="*/ 4916309 h 5063067"/>
                  <a:gd name="connsiteX5" fmla="*/ 0 w 782109"/>
                  <a:gd name="connsiteY5" fmla="*/ 146758 h 5063067"/>
                  <a:gd name="connsiteX6" fmla="*/ 146758 w 782109"/>
                  <a:gd name="connsiteY6" fmla="*/ 0 h 506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2109" h="5063067">
                    <a:moveTo>
                      <a:pt x="146758" y="0"/>
                    </a:moveTo>
                    <a:lnTo>
                      <a:pt x="782109" y="0"/>
                    </a:lnTo>
                    <a:lnTo>
                      <a:pt x="782109" y="5063067"/>
                    </a:lnTo>
                    <a:lnTo>
                      <a:pt x="146758" y="5063067"/>
                    </a:lnTo>
                    <a:cubicBezTo>
                      <a:pt x="65706" y="5063067"/>
                      <a:pt x="0" y="4997361"/>
                      <a:pt x="0" y="4916309"/>
                    </a:cubicBezTo>
                    <a:lnTo>
                      <a:pt x="0" y="146758"/>
                    </a:lnTo>
                    <a:cubicBezTo>
                      <a:pt x="0" y="65706"/>
                      <a:pt x="65706" y="0"/>
                      <a:pt x="146758" y="0"/>
                    </a:cubicBezTo>
                    <a:close/>
                  </a:path>
                </a:pathLst>
              </a:custGeom>
              <a:gr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grpSp>
          <p:nvGrpSpPr>
            <p:cNvPr id="971" name="组合 970"/>
            <p:cNvGrpSpPr/>
            <p:nvPr/>
          </p:nvGrpSpPr>
          <p:grpSpPr>
            <a:xfrm>
              <a:off x="5346707" y="1732197"/>
              <a:ext cx="1323166" cy="4267336"/>
              <a:chOff x="1326228" y="2351948"/>
              <a:chExt cx="1569897" cy="5063068"/>
            </a:xfrm>
          </p:grpSpPr>
          <p:sp>
            <p:nvSpPr>
              <p:cNvPr id="972" name="任意多边形 971"/>
              <p:cNvSpPr/>
              <p:nvPr/>
            </p:nvSpPr>
            <p:spPr>
              <a:xfrm>
                <a:off x="2086501" y="2351948"/>
                <a:ext cx="809624" cy="5063067"/>
              </a:xfrm>
              <a:custGeom>
                <a:avLst/>
                <a:gdLst>
                  <a:gd name="connsiteX0" fmla="*/ 0 w 809624"/>
                  <a:gd name="connsiteY0" fmla="*/ 0 h 5063067"/>
                  <a:gd name="connsiteX1" fmla="*/ 662866 w 809624"/>
                  <a:gd name="connsiteY1" fmla="*/ 0 h 5063067"/>
                  <a:gd name="connsiteX2" fmla="*/ 809624 w 809624"/>
                  <a:gd name="connsiteY2" fmla="*/ 146758 h 5063067"/>
                  <a:gd name="connsiteX3" fmla="*/ 809624 w 809624"/>
                  <a:gd name="connsiteY3" fmla="*/ 4916309 h 5063067"/>
                  <a:gd name="connsiteX4" fmla="*/ 662866 w 809624"/>
                  <a:gd name="connsiteY4" fmla="*/ 5063067 h 5063067"/>
                  <a:gd name="connsiteX5" fmla="*/ 0 w 809624"/>
                  <a:gd name="connsiteY5" fmla="*/ 5063067 h 5063067"/>
                  <a:gd name="connsiteX6" fmla="*/ 0 w 809624"/>
                  <a:gd name="connsiteY6" fmla="*/ 0 h 506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9624" h="5063067">
                    <a:moveTo>
                      <a:pt x="0" y="0"/>
                    </a:moveTo>
                    <a:lnTo>
                      <a:pt x="662866" y="0"/>
                    </a:lnTo>
                    <a:cubicBezTo>
                      <a:pt x="743918" y="0"/>
                      <a:pt x="809624" y="65706"/>
                      <a:pt x="809624" y="146758"/>
                    </a:cubicBezTo>
                    <a:lnTo>
                      <a:pt x="809624" y="4916309"/>
                    </a:lnTo>
                    <a:cubicBezTo>
                      <a:pt x="809624" y="4997361"/>
                      <a:pt x="743918" y="5063067"/>
                      <a:pt x="662866" y="5063067"/>
                    </a:cubicBezTo>
                    <a:lnTo>
                      <a:pt x="0" y="5063067"/>
                    </a:lnTo>
                    <a:lnTo>
                      <a:pt x="0" y="0"/>
                    </a:lnTo>
                    <a:close/>
                  </a:path>
                </a:pathLst>
              </a:custGeom>
              <a:gradFill>
                <a:gsLst>
                  <a:gs pos="0">
                    <a:srgbClr val="E2E3E5"/>
                  </a:gs>
                  <a:gs pos="22000">
                    <a:srgbClr val="EDEDEF"/>
                  </a:gs>
                </a:gsLst>
                <a:lin ang="21594000" scaled="0"/>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973" name="任意多边形 972"/>
              <p:cNvSpPr/>
              <p:nvPr/>
            </p:nvSpPr>
            <p:spPr>
              <a:xfrm>
                <a:off x="1326228" y="2351949"/>
                <a:ext cx="782109" cy="5063067"/>
              </a:xfrm>
              <a:custGeom>
                <a:avLst/>
                <a:gdLst>
                  <a:gd name="connsiteX0" fmla="*/ 146758 w 782109"/>
                  <a:gd name="connsiteY0" fmla="*/ 0 h 5063067"/>
                  <a:gd name="connsiteX1" fmla="*/ 782109 w 782109"/>
                  <a:gd name="connsiteY1" fmla="*/ 0 h 5063067"/>
                  <a:gd name="connsiteX2" fmla="*/ 782109 w 782109"/>
                  <a:gd name="connsiteY2" fmla="*/ 5063067 h 5063067"/>
                  <a:gd name="connsiteX3" fmla="*/ 146758 w 782109"/>
                  <a:gd name="connsiteY3" fmla="*/ 5063067 h 5063067"/>
                  <a:gd name="connsiteX4" fmla="*/ 0 w 782109"/>
                  <a:gd name="connsiteY4" fmla="*/ 4916309 h 5063067"/>
                  <a:gd name="connsiteX5" fmla="*/ 0 w 782109"/>
                  <a:gd name="connsiteY5" fmla="*/ 146758 h 5063067"/>
                  <a:gd name="connsiteX6" fmla="*/ 146758 w 782109"/>
                  <a:gd name="connsiteY6" fmla="*/ 0 h 506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2109" h="5063067">
                    <a:moveTo>
                      <a:pt x="146758" y="0"/>
                    </a:moveTo>
                    <a:lnTo>
                      <a:pt x="782109" y="0"/>
                    </a:lnTo>
                    <a:lnTo>
                      <a:pt x="782109" y="5063067"/>
                    </a:lnTo>
                    <a:lnTo>
                      <a:pt x="146758" y="5063067"/>
                    </a:lnTo>
                    <a:cubicBezTo>
                      <a:pt x="65706" y="5063067"/>
                      <a:pt x="0" y="4997361"/>
                      <a:pt x="0" y="4916309"/>
                    </a:cubicBezTo>
                    <a:lnTo>
                      <a:pt x="0" y="146758"/>
                    </a:lnTo>
                    <a:cubicBezTo>
                      <a:pt x="0" y="65706"/>
                      <a:pt x="65706" y="0"/>
                      <a:pt x="146758" y="0"/>
                    </a:cubicBezTo>
                    <a:close/>
                  </a:path>
                </a:pathLst>
              </a:custGeom>
              <a:solidFill>
                <a:srgbClr val="FFFFFF"/>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sp>
          <p:nvSpPr>
            <p:cNvPr id="974" name="对角圆角矩形 973"/>
            <p:cNvSpPr/>
            <p:nvPr/>
          </p:nvSpPr>
          <p:spPr>
            <a:xfrm>
              <a:off x="5341077" y="1737051"/>
              <a:ext cx="557416" cy="1265094"/>
            </a:xfrm>
            <a:prstGeom prst="round2DiagRect">
              <a:avLst>
                <a:gd name="adj1" fmla="val 22754"/>
                <a:gd name="adj2" fmla="val 0"/>
              </a:avLst>
            </a:prstGeom>
            <a:gradFill>
              <a:gsLst>
                <a:gs pos="12000">
                  <a:srgbClr val="B2D136"/>
                </a:gs>
                <a:gs pos="70000">
                  <a:srgbClr val="62BB47"/>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nvGrpSpPr>
            <p:cNvPr id="975" name="组合 974"/>
            <p:cNvGrpSpPr/>
            <p:nvPr/>
          </p:nvGrpSpPr>
          <p:grpSpPr>
            <a:xfrm>
              <a:off x="6222811" y="2356508"/>
              <a:ext cx="227815" cy="227815"/>
              <a:chOff x="7850986" y="1742534"/>
              <a:chExt cx="270296" cy="270296"/>
            </a:xfrm>
            <a:scene3d>
              <a:camera prst="orthographicFront">
                <a:rot lat="0" lon="19800000" rev="0"/>
              </a:camera>
              <a:lightRig rig="threePt" dir="t"/>
            </a:scene3d>
          </p:grpSpPr>
          <p:sp>
            <p:nvSpPr>
              <p:cNvPr id="976" name="椭圆 975"/>
              <p:cNvSpPr/>
              <p:nvPr/>
            </p:nvSpPr>
            <p:spPr>
              <a:xfrm>
                <a:off x="7850986" y="1742534"/>
                <a:ext cx="270296" cy="270296"/>
              </a:xfrm>
              <a:prstGeom prst="ellipse">
                <a:avLst/>
              </a:prstGeom>
              <a:solidFill>
                <a:srgbClr val="62BB4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977" name="等腰三角形 976"/>
              <p:cNvSpPr/>
              <p:nvPr/>
            </p:nvSpPr>
            <p:spPr>
              <a:xfrm flipV="1">
                <a:off x="7907015" y="1837528"/>
                <a:ext cx="158239" cy="136414"/>
              </a:xfrm>
              <a:prstGeom prst="triangle">
                <a:avLst/>
              </a:prstGeom>
              <a:solidFill>
                <a:srgbClr val="62BB47"/>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sp>
          <p:nvSpPr>
            <p:cNvPr id="985" name="矩形 984"/>
            <p:cNvSpPr/>
            <p:nvPr/>
          </p:nvSpPr>
          <p:spPr>
            <a:xfrm>
              <a:off x="5235079" y="1821988"/>
              <a:ext cx="731803" cy="276999"/>
            </a:xfrm>
            <a:prstGeom prst="rect">
              <a:avLst/>
            </a:prstGeom>
            <a:scene3d>
              <a:camera prst="orthographicFront">
                <a:rot lat="0" lon="1800000" rev="0"/>
              </a:camera>
              <a:lightRig rig="threePt" dir="t"/>
            </a:scene3d>
          </p:spPr>
          <p:txBody>
            <a:bodyPr wrap="none">
              <a:spAutoFit/>
            </a:bodyPr>
            <a:lstStyle/>
            <a:p>
              <a:r>
                <a:rPr lang="en-US" altLang="zh-CN" sz="1200" b="1" dirty="0">
                  <a:solidFill>
                    <a:schemeClr val="bg1"/>
                  </a:solidFill>
                  <a:latin typeface="微软雅黑" panose="020B0503020204020204" pitchFamily="34" charset="-122"/>
                  <a:ea typeface="微软雅黑" panose="020B0503020204020204" pitchFamily="34" charset="-122"/>
                </a:rPr>
                <a:t>Project</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989" name="文本框 988"/>
            <p:cNvSpPr txBox="1"/>
            <p:nvPr/>
          </p:nvSpPr>
          <p:spPr>
            <a:xfrm>
              <a:off x="5313393" y="2142640"/>
              <a:ext cx="595035" cy="584775"/>
            </a:xfrm>
            <a:prstGeom prst="rect">
              <a:avLst/>
            </a:prstGeom>
            <a:noFill/>
            <a:scene3d>
              <a:camera prst="orthographicFront">
                <a:rot lat="0" lon="1800000" rev="0"/>
              </a:camera>
              <a:lightRig rig="threePt" dir="t"/>
            </a:scene3d>
          </p:spPr>
          <p:txBody>
            <a:bodyPr wrap="none" rtlCol="0">
              <a:spAutoFit/>
            </a:bodyPr>
            <a:lstStyle/>
            <a:p>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a:t>
              </a:r>
              <a:endPar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49" name="任意多边形 948"/>
            <p:cNvSpPr/>
            <p:nvPr/>
          </p:nvSpPr>
          <p:spPr>
            <a:xfrm>
              <a:off x="910007" y="1739109"/>
              <a:ext cx="1606036" cy="4570211"/>
            </a:xfrm>
            <a:custGeom>
              <a:avLst/>
              <a:gdLst>
                <a:gd name="connsiteX0" fmla="*/ 0 w 1610287"/>
                <a:gd name="connsiteY0" fmla="*/ 0 h 5481312"/>
                <a:gd name="connsiteX1" fmla="*/ 1220243 w 1610287"/>
                <a:gd name="connsiteY1" fmla="*/ 0 h 5481312"/>
                <a:gd name="connsiteX2" fmla="*/ 1610287 w 1610287"/>
                <a:gd name="connsiteY2" fmla="*/ 261297 h 5481312"/>
                <a:gd name="connsiteX3" fmla="*/ 1610287 w 1610287"/>
                <a:gd name="connsiteY3" fmla="*/ 5481312 h 5481312"/>
                <a:gd name="connsiteX4" fmla="*/ 0 w 1610287"/>
                <a:gd name="connsiteY4" fmla="*/ 5125304 h 548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0287" h="5481312">
                  <a:moveTo>
                    <a:pt x="0" y="0"/>
                  </a:moveTo>
                  <a:lnTo>
                    <a:pt x="1220243" y="0"/>
                  </a:lnTo>
                  <a:lnTo>
                    <a:pt x="1610287" y="261297"/>
                  </a:lnTo>
                  <a:lnTo>
                    <a:pt x="1610287" y="5481312"/>
                  </a:lnTo>
                  <a:lnTo>
                    <a:pt x="0" y="5125304"/>
                  </a:lnTo>
                  <a:close/>
                </a:path>
              </a:pathLst>
            </a:custGeom>
            <a:gradFill>
              <a:gsLst>
                <a:gs pos="28000">
                  <a:srgbClr val="ACACAC"/>
                </a:gs>
                <a:gs pos="0">
                  <a:schemeClr val="bg1">
                    <a:lumMod val="50000"/>
                  </a:schemeClr>
                </a:gs>
                <a:gs pos="100000">
                  <a:schemeClr val="bg1">
                    <a:lumMod val="75000"/>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nvGrpSpPr>
            <p:cNvPr id="950" name="组合 949"/>
            <p:cNvGrpSpPr/>
            <p:nvPr/>
          </p:nvGrpSpPr>
          <p:grpSpPr>
            <a:xfrm>
              <a:off x="826746" y="1717608"/>
              <a:ext cx="1335055" cy="4288837"/>
              <a:chOff x="939467" y="2199632"/>
              <a:chExt cx="1584003" cy="5088578"/>
            </a:xfrm>
            <a:effectLst>
              <a:outerShdw blurRad="609600" dist="165100" dir="2700000" algn="tl" rotWithShape="0">
                <a:prstClr val="black">
                  <a:alpha val="9000"/>
                </a:prstClr>
              </a:outerShdw>
            </a:effectLst>
          </p:grpSpPr>
          <p:grpSp>
            <p:nvGrpSpPr>
              <p:cNvPr id="951" name="组合 950"/>
              <p:cNvGrpSpPr/>
              <p:nvPr/>
            </p:nvGrpSpPr>
            <p:grpSpPr>
              <a:xfrm>
                <a:off x="939467" y="2199632"/>
                <a:ext cx="1584003" cy="5088578"/>
                <a:chOff x="1299224" y="2326438"/>
                <a:chExt cx="1584003" cy="5088578"/>
              </a:xfrm>
            </p:grpSpPr>
            <p:grpSp>
              <p:nvGrpSpPr>
                <p:cNvPr id="953" name="组合 952"/>
                <p:cNvGrpSpPr/>
                <p:nvPr/>
              </p:nvGrpSpPr>
              <p:grpSpPr>
                <a:xfrm>
                  <a:off x="1299224" y="2326438"/>
                  <a:ext cx="1569897" cy="5063068"/>
                  <a:chOff x="1326228" y="2351948"/>
                  <a:chExt cx="1569897" cy="5063068"/>
                </a:xfrm>
                <a:solidFill>
                  <a:schemeClr val="bg1"/>
                </a:solidFill>
              </p:grpSpPr>
              <p:sp>
                <p:nvSpPr>
                  <p:cNvPr id="957" name="任意多边形 956"/>
                  <p:cNvSpPr/>
                  <p:nvPr/>
                </p:nvSpPr>
                <p:spPr>
                  <a:xfrm>
                    <a:off x="2086501" y="2351948"/>
                    <a:ext cx="809624" cy="5063067"/>
                  </a:xfrm>
                  <a:custGeom>
                    <a:avLst/>
                    <a:gdLst>
                      <a:gd name="connsiteX0" fmla="*/ 0 w 809624"/>
                      <a:gd name="connsiteY0" fmla="*/ 0 h 5063067"/>
                      <a:gd name="connsiteX1" fmla="*/ 662866 w 809624"/>
                      <a:gd name="connsiteY1" fmla="*/ 0 h 5063067"/>
                      <a:gd name="connsiteX2" fmla="*/ 809624 w 809624"/>
                      <a:gd name="connsiteY2" fmla="*/ 146758 h 5063067"/>
                      <a:gd name="connsiteX3" fmla="*/ 809624 w 809624"/>
                      <a:gd name="connsiteY3" fmla="*/ 4916309 h 5063067"/>
                      <a:gd name="connsiteX4" fmla="*/ 662866 w 809624"/>
                      <a:gd name="connsiteY4" fmla="*/ 5063067 h 5063067"/>
                      <a:gd name="connsiteX5" fmla="*/ 0 w 809624"/>
                      <a:gd name="connsiteY5" fmla="*/ 5063067 h 5063067"/>
                      <a:gd name="connsiteX6" fmla="*/ 0 w 809624"/>
                      <a:gd name="connsiteY6" fmla="*/ 0 h 506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9624" h="5063067">
                        <a:moveTo>
                          <a:pt x="0" y="0"/>
                        </a:moveTo>
                        <a:lnTo>
                          <a:pt x="662866" y="0"/>
                        </a:lnTo>
                        <a:cubicBezTo>
                          <a:pt x="743918" y="0"/>
                          <a:pt x="809624" y="65706"/>
                          <a:pt x="809624" y="146758"/>
                        </a:cubicBezTo>
                        <a:lnTo>
                          <a:pt x="809624" y="4916309"/>
                        </a:lnTo>
                        <a:cubicBezTo>
                          <a:pt x="809624" y="4997361"/>
                          <a:pt x="743918" y="5063067"/>
                          <a:pt x="662866" y="5063067"/>
                        </a:cubicBezTo>
                        <a:lnTo>
                          <a:pt x="0" y="5063067"/>
                        </a:lnTo>
                        <a:lnTo>
                          <a:pt x="0" y="0"/>
                        </a:lnTo>
                        <a:close/>
                      </a:path>
                    </a:pathLst>
                  </a:custGeom>
                  <a:gr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958" name="任意多边形 957"/>
                  <p:cNvSpPr/>
                  <p:nvPr/>
                </p:nvSpPr>
                <p:spPr>
                  <a:xfrm>
                    <a:off x="1326228" y="2351949"/>
                    <a:ext cx="782109" cy="5063067"/>
                  </a:xfrm>
                  <a:custGeom>
                    <a:avLst/>
                    <a:gdLst>
                      <a:gd name="connsiteX0" fmla="*/ 146758 w 782109"/>
                      <a:gd name="connsiteY0" fmla="*/ 0 h 5063067"/>
                      <a:gd name="connsiteX1" fmla="*/ 782109 w 782109"/>
                      <a:gd name="connsiteY1" fmla="*/ 0 h 5063067"/>
                      <a:gd name="connsiteX2" fmla="*/ 782109 w 782109"/>
                      <a:gd name="connsiteY2" fmla="*/ 5063067 h 5063067"/>
                      <a:gd name="connsiteX3" fmla="*/ 146758 w 782109"/>
                      <a:gd name="connsiteY3" fmla="*/ 5063067 h 5063067"/>
                      <a:gd name="connsiteX4" fmla="*/ 0 w 782109"/>
                      <a:gd name="connsiteY4" fmla="*/ 4916309 h 5063067"/>
                      <a:gd name="connsiteX5" fmla="*/ 0 w 782109"/>
                      <a:gd name="connsiteY5" fmla="*/ 146758 h 5063067"/>
                      <a:gd name="connsiteX6" fmla="*/ 146758 w 782109"/>
                      <a:gd name="connsiteY6" fmla="*/ 0 h 506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2109" h="5063067">
                        <a:moveTo>
                          <a:pt x="146758" y="0"/>
                        </a:moveTo>
                        <a:lnTo>
                          <a:pt x="782109" y="0"/>
                        </a:lnTo>
                        <a:lnTo>
                          <a:pt x="782109" y="5063067"/>
                        </a:lnTo>
                        <a:lnTo>
                          <a:pt x="146758" y="5063067"/>
                        </a:lnTo>
                        <a:cubicBezTo>
                          <a:pt x="65706" y="5063067"/>
                          <a:pt x="0" y="4997361"/>
                          <a:pt x="0" y="4916309"/>
                        </a:cubicBezTo>
                        <a:lnTo>
                          <a:pt x="0" y="146758"/>
                        </a:lnTo>
                        <a:cubicBezTo>
                          <a:pt x="0" y="65706"/>
                          <a:pt x="65706" y="0"/>
                          <a:pt x="146758" y="0"/>
                        </a:cubicBezTo>
                        <a:close/>
                      </a:path>
                    </a:pathLst>
                  </a:custGeom>
                  <a:gr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grpSp>
              <p:nvGrpSpPr>
                <p:cNvPr id="954" name="组合 953"/>
                <p:cNvGrpSpPr/>
                <p:nvPr/>
              </p:nvGrpSpPr>
              <p:grpSpPr>
                <a:xfrm>
                  <a:off x="1313330" y="2351948"/>
                  <a:ext cx="1569897" cy="5063068"/>
                  <a:chOff x="1326228" y="2351948"/>
                  <a:chExt cx="1569897" cy="5063068"/>
                </a:xfrm>
              </p:grpSpPr>
              <p:sp>
                <p:nvSpPr>
                  <p:cNvPr id="955" name="任意多边形 954"/>
                  <p:cNvSpPr/>
                  <p:nvPr/>
                </p:nvSpPr>
                <p:spPr>
                  <a:xfrm>
                    <a:off x="2086501" y="2351948"/>
                    <a:ext cx="809624" cy="5063067"/>
                  </a:xfrm>
                  <a:custGeom>
                    <a:avLst/>
                    <a:gdLst>
                      <a:gd name="connsiteX0" fmla="*/ 0 w 809624"/>
                      <a:gd name="connsiteY0" fmla="*/ 0 h 5063067"/>
                      <a:gd name="connsiteX1" fmla="*/ 662866 w 809624"/>
                      <a:gd name="connsiteY1" fmla="*/ 0 h 5063067"/>
                      <a:gd name="connsiteX2" fmla="*/ 809624 w 809624"/>
                      <a:gd name="connsiteY2" fmla="*/ 146758 h 5063067"/>
                      <a:gd name="connsiteX3" fmla="*/ 809624 w 809624"/>
                      <a:gd name="connsiteY3" fmla="*/ 4916309 h 5063067"/>
                      <a:gd name="connsiteX4" fmla="*/ 662866 w 809624"/>
                      <a:gd name="connsiteY4" fmla="*/ 5063067 h 5063067"/>
                      <a:gd name="connsiteX5" fmla="*/ 0 w 809624"/>
                      <a:gd name="connsiteY5" fmla="*/ 5063067 h 5063067"/>
                      <a:gd name="connsiteX6" fmla="*/ 0 w 809624"/>
                      <a:gd name="connsiteY6" fmla="*/ 0 h 506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9624" h="5063067">
                        <a:moveTo>
                          <a:pt x="0" y="0"/>
                        </a:moveTo>
                        <a:lnTo>
                          <a:pt x="662866" y="0"/>
                        </a:lnTo>
                        <a:cubicBezTo>
                          <a:pt x="743918" y="0"/>
                          <a:pt x="809624" y="65706"/>
                          <a:pt x="809624" y="146758"/>
                        </a:cubicBezTo>
                        <a:lnTo>
                          <a:pt x="809624" y="4916309"/>
                        </a:lnTo>
                        <a:cubicBezTo>
                          <a:pt x="809624" y="4997361"/>
                          <a:pt x="743918" y="5063067"/>
                          <a:pt x="662866" y="5063067"/>
                        </a:cubicBezTo>
                        <a:lnTo>
                          <a:pt x="0" y="5063067"/>
                        </a:lnTo>
                        <a:lnTo>
                          <a:pt x="0" y="0"/>
                        </a:lnTo>
                        <a:close/>
                      </a:path>
                    </a:pathLst>
                  </a:custGeom>
                  <a:gradFill>
                    <a:gsLst>
                      <a:gs pos="0">
                        <a:srgbClr val="E2E3E5"/>
                      </a:gs>
                      <a:gs pos="22000">
                        <a:srgbClr val="EDEDEF"/>
                      </a:gs>
                    </a:gsLst>
                    <a:lin ang="21594000" scaled="0"/>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956" name="任意多边形 955"/>
                  <p:cNvSpPr/>
                  <p:nvPr/>
                </p:nvSpPr>
                <p:spPr>
                  <a:xfrm>
                    <a:off x="1326228" y="2351949"/>
                    <a:ext cx="782109" cy="5063067"/>
                  </a:xfrm>
                  <a:custGeom>
                    <a:avLst/>
                    <a:gdLst>
                      <a:gd name="connsiteX0" fmla="*/ 146758 w 782109"/>
                      <a:gd name="connsiteY0" fmla="*/ 0 h 5063067"/>
                      <a:gd name="connsiteX1" fmla="*/ 782109 w 782109"/>
                      <a:gd name="connsiteY1" fmla="*/ 0 h 5063067"/>
                      <a:gd name="connsiteX2" fmla="*/ 782109 w 782109"/>
                      <a:gd name="connsiteY2" fmla="*/ 5063067 h 5063067"/>
                      <a:gd name="connsiteX3" fmla="*/ 146758 w 782109"/>
                      <a:gd name="connsiteY3" fmla="*/ 5063067 h 5063067"/>
                      <a:gd name="connsiteX4" fmla="*/ 0 w 782109"/>
                      <a:gd name="connsiteY4" fmla="*/ 4916309 h 5063067"/>
                      <a:gd name="connsiteX5" fmla="*/ 0 w 782109"/>
                      <a:gd name="connsiteY5" fmla="*/ 146758 h 5063067"/>
                      <a:gd name="connsiteX6" fmla="*/ 146758 w 782109"/>
                      <a:gd name="connsiteY6" fmla="*/ 0 h 506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2109" h="5063067">
                        <a:moveTo>
                          <a:pt x="146758" y="0"/>
                        </a:moveTo>
                        <a:lnTo>
                          <a:pt x="782109" y="0"/>
                        </a:lnTo>
                        <a:lnTo>
                          <a:pt x="782109" y="5063067"/>
                        </a:lnTo>
                        <a:lnTo>
                          <a:pt x="146758" y="5063067"/>
                        </a:lnTo>
                        <a:cubicBezTo>
                          <a:pt x="65706" y="5063067"/>
                          <a:pt x="0" y="4997361"/>
                          <a:pt x="0" y="4916309"/>
                        </a:cubicBezTo>
                        <a:lnTo>
                          <a:pt x="0" y="146758"/>
                        </a:lnTo>
                        <a:cubicBezTo>
                          <a:pt x="0" y="65706"/>
                          <a:pt x="65706" y="0"/>
                          <a:pt x="146758" y="0"/>
                        </a:cubicBezTo>
                        <a:close/>
                      </a:path>
                    </a:pathLst>
                  </a:custGeom>
                  <a:solidFill>
                    <a:srgbClr val="FFFFFF"/>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grpSp>
          <p:sp>
            <p:nvSpPr>
              <p:cNvPr id="952" name="对角圆角矩形 951"/>
              <p:cNvSpPr/>
              <p:nvPr/>
            </p:nvSpPr>
            <p:spPr>
              <a:xfrm>
                <a:off x="953573" y="2225142"/>
                <a:ext cx="661358" cy="1500996"/>
              </a:xfrm>
              <a:prstGeom prst="round2DiagRect">
                <a:avLst>
                  <a:gd name="adj1" fmla="val 22754"/>
                  <a:gd name="adj2" fmla="val 0"/>
                </a:avLst>
              </a:prstGeom>
              <a:gradFill>
                <a:gsLst>
                  <a:gs pos="16000">
                    <a:srgbClr val="F47321"/>
                  </a:gs>
                  <a:gs pos="66000">
                    <a:srgbClr val="ED1C25"/>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grpSp>
          <p:nvGrpSpPr>
            <p:cNvPr id="981" name="组合 980"/>
            <p:cNvGrpSpPr/>
            <p:nvPr/>
          </p:nvGrpSpPr>
          <p:grpSpPr>
            <a:xfrm>
              <a:off x="1722288" y="2369192"/>
              <a:ext cx="227815" cy="227815"/>
              <a:chOff x="7636719" y="1754245"/>
              <a:chExt cx="270296" cy="270296"/>
            </a:xfrm>
            <a:scene3d>
              <a:camera prst="orthographicFront">
                <a:rot lat="0" lon="19800000" rev="0"/>
              </a:camera>
              <a:lightRig rig="threePt" dir="t"/>
            </a:scene3d>
          </p:grpSpPr>
          <p:sp>
            <p:nvSpPr>
              <p:cNvPr id="982" name="椭圆 981"/>
              <p:cNvSpPr/>
              <p:nvPr/>
            </p:nvSpPr>
            <p:spPr>
              <a:xfrm>
                <a:off x="7636719" y="1754245"/>
                <a:ext cx="270296" cy="270296"/>
              </a:xfrm>
              <a:prstGeom prst="ellipse">
                <a:avLst/>
              </a:prstGeom>
              <a:solidFill>
                <a:srgbClr val="F4732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983" name="等腰三角形 982"/>
              <p:cNvSpPr/>
              <p:nvPr/>
            </p:nvSpPr>
            <p:spPr>
              <a:xfrm flipV="1">
                <a:off x="7692747" y="1837528"/>
                <a:ext cx="158239" cy="136414"/>
              </a:xfrm>
              <a:prstGeom prst="triangle">
                <a:avLst/>
              </a:prstGeom>
              <a:solidFill>
                <a:srgbClr val="F79417"/>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sp>
          <p:nvSpPr>
            <p:cNvPr id="984" name="矩形 983"/>
            <p:cNvSpPr/>
            <p:nvPr/>
          </p:nvSpPr>
          <p:spPr>
            <a:xfrm>
              <a:off x="742422" y="1821988"/>
              <a:ext cx="731803" cy="276999"/>
            </a:xfrm>
            <a:prstGeom prst="rect">
              <a:avLst/>
            </a:prstGeom>
            <a:scene3d>
              <a:camera prst="orthographicFront">
                <a:rot lat="0" lon="1800000" rev="0"/>
              </a:camera>
              <a:lightRig rig="threePt" dir="t"/>
            </a:scene3d>
          </p:spPr>
          <p:txBody>
            <a:bodyPr wrap="none">
              <a:spAutoFit/>
            </a:bodyPr>
            <a:lstStyle/>
            <a:p>
              <a:r>
                <a:rPr lang="en-US" altLang="zh-CN" sz="1200" b="1" dirty="0">
                  <a:solidFill>
                    <a:schemeClr val="bg1"/>
                  </a:solidFill>
                  <a:latin typeface="微软雅黑" panose="020B0503020204020204" pitchFamily="34" charset="-122"/>
                  <a:ea typeface="微软雅黑" panose="020B0503020204020204" pitchFamily="34" charset="-122"/>
                </a:rPr>
                <a:t>Project</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987" name="文本框 986"/>
            <p:cNvSpPr txBox="1"/>
            <p:nvPr/>
          </p:nvSpPr>
          <p:spPr>
            <a:xfrm>
              <a:off x="829083" y="2142640"/>
              <a:ext cx="595035" cy="584775"/>
            </a:xfrm>
            <a:prstGeom prst="rect">
              <a:avLst/>
            </a:prstGeom>
            <a:noFill/>
            <a:scene3d>
              <a:camera prst="orthographicFront">
                <a:rot lat="0" lon="1800000" rev="0"/>
              </a:camera>
              <a:lightRig rig="threePt" dir="t"/>
            </a:scene3d>
          </p:spPr>
          <p:txBody>
            <a:bodyPr wrap="none" rtlCol="0">
              <a:spAutoFit/>
            </a:bodyPr>
            <a:lstStyle/>
            <a:p>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endPar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90" name="文本框 989"/>
            <p:cNvSpPr txBox="1"/>
            <p:nvPr/>
          </p:nvSpPr>
          <p:spPr>
            <a:xfrm>
              <a:off x="907314" y="3150752"/>
              <a:ext cx="409501" cy="2062103"/>
            </a:xfrm>
            <a:prstGeom prst="rect">
              <a:avLst/>
            </a:prstGeom>
            <a:noFill/>
            <a:scene3d>
              <a:camera prst="orthographicFront">
                <a:rot lat="0" lon="19799985" rev="0"/>
              </a:camera>
              <a:lightRig rig="threePt" dir="t"/>
            </a:scene3d>
          </p:spPr>
          <p:txBody>
            <a:bodyPr wrap="square" rtlCol="0">
              <a:spAutoFit/>
            </a:bodyPr>
            <a:lstStyle/>
            <a:p>
              <a:r>
                <a:rPr lang="zh-CN" altLang="zh-CN" sz="3200" b="1" dirty="0">
                  <a:solidFill>
                    <a:srgbClr val="FF0000"/>
                  </a:solidFill>
                  <a:latin typeface="微软雅黑" panose="020B0503020204020204" pitchFamily="34" charset="-122"/>
                  <a:ea typeface="微软雅黑" panose="020B0503020204020204" pitchFamily="34" charset="-122"/>
                </a:rPr>
                <a:t>政策</a:t>
              </a:r>
              <a:r>
                <a:rPr lang="zh-CN" altLang="zh-CN" sz="3200" b="1" dirty="0" smtClean="0">
                  <a:solidFill>
                    <a:srgbClr val="FF0000"/>
                  </a:solidFill>
                  <a:latin typeface="微软雅黑" panose="020B0503020204020204" pitchFamily="34" charset="-122"/>
                  <a:ea typeface="微软雅黑" panose="020B0503020204020204" pitchFamily="34" charset="-122"/>
                </a:rPr>
                <a:t>实施</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991" name="文本框 990"/>
            <p:cNvSpPr txBox="1"/>
            <p:nvPr/>
          </p:nvSpPr>
          <p:spPr>
            <a:xfrm>
              <a:off x="1557757" y="3225502"/>
              <a:ext cx="689751" cy="1569660"/>
            </a:xfrm>
            <a:prstGeom prst="rect">
              <a:avLst/>
            </a:prstGeom>
            <a:noFill/>
            <a:scene3d>
              <a:camera prst="orthographicFront">
                <a:rot lat="0" lon="19799985" rev="0"/>
              </a:camera>
              <a:lightRig rig="threePt" dir="t"/>
            </a:scene3d>
          </p:spPr>
          <p:txBody>
            <a:bodyPr wrap="square" rtlCol="0">
              <a:spAutoFit/>
            </a:bodyPr>
            <a:lstStyle/>
            <a:p>
              <a:r>
                <a:rPr lang="zh-CN" altLang="zh-CN" sz="3200" b="1" dirty="0">
                  <a:latin typeface="微软雅黑" panose="020B0503020204020204" pitchFamily="34" charset="-122"/>
                  <a:ea typeface="微软雅黑" panose="020B0503020204020204" pitchFamily="34" charset="-122"/>
                </a:rPr>
                <a:t>很及</a:t>
              </a:r>
              <a:r>
                <a:rPr lang="zh-CN" altLang="en-US" sz="3200" b="1" dirty="0">
                  <a:latin typeface="微软雅黑" panose="020B0503020204020204" pitchFamily="34" charset="-122"/>
                  <a:ea typeface="微软雅黑" panose="020B0503020204020204" pitchFamily="34" charset="-122"/>
                </a:rPr>
                <a:t>时</a:t>
              </a:r>
            </a:p>
          </p:txBody>
        </p:sp>
        <p:sp>
          <p:nvSpPr>
            <p:cNvPr id="948" name="任意多边形 947"/>
            <p:cNvSpPr/>
            <p:nvPr/>
          </p:nvSpPr>
          <p:spPr>
            <a:xfrm>
              <a:off x="3056268" y="1717608"/>
              <a:ext cx="1606036" cy="4550098"/>
            </a:xfrm>
            <a:custGeom>
              <a:avLst/>
              <a:gdLst>
                <a:gd name="connsiteX0" fmla="*/ 0 w 1610287"/>
                <a:gd name="connsiteY0" fmla="*/ 0 h 5481312"/>
                <a:gd name="connsiteX1" fmla="*/ 1220243 w 1610287"/>
                <a:gd name="connsiteY1" fmla="*/ 0 h 5481312"/>
                <a:gd name="connsiteX2" fmla="*/ 1610287 w 1610287"/>
                <a:gd name="connsiteY2" fmla="*/ 261297 h 5481312"/>
                <a:gd name="connsiteX3" fmla="*/ 1610287 w 1610287"/>
                <a:gd name="connsiteY3" fmla="*/ 5481312 h 5481312"/>
                <a:gd name="connsiteX4" fmla="*/ 0 w 1610287"/>
                <a:gd name="connsiteY4" fmla="*/ 5125304 h 548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0287" h="5481312">
                  <a:moveTo>
                    <a:pt x="0" y="0"/>
                  </a:moveTo>
                  <a:lnTo>
                    <a:pt x="1220243" y="0"/>
                  </a:lnTo>
                  <a:lnTo>
                    <a:pt x="1610287" y="261297"/>
                  </a:lnTo>
                  <a:lnTo>
                    <a:pt x="1610287" y="5481312"/>
                  </a:lnTo>
                  <a:lnTo>
                    <a:pt x="0" y="5125304"/>
                  </a:lnTo>
                  <a:close/>
                </a:path>
              </a:pathLst>
            </a:custGeom>
            <a:gradFill>
              <a:gsLst>
                <a:gs pos="28000">
                  <a:srgbClr val="ACACAC"/>
                </a:gs>
                <a:gs pos="0">
                  <a:schemeClr val="bg1">
                    <a:lumMod val="50000"/>
                  </a:schemeClr>
                </a:gs>
                <a:gs pos="100000">
                  <a:schemeClr val="bg1">
                    <a:lumMod val="75000"/>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nvGrpSpPr>
            <p:cNvPr id="959" name="组合 958"/>
            <p:cNvGrpSpPr/>
            <p:nvPr/>
          </p:nvGrpSpPr>
          <p:grpSpPr>
            <a:xfrm>
              <a:off x="3056284" y="1692162"/>
              <a:ext cx="1331844" cy="4279204"/>
              <a:chOff x="129843" y="1877682"/>
              <a:chExt cx="1580193" cy="5077148"/>
            </a:xfrm>
            <a:effectLst>
              <a:outerShdw blurRad="609600" dist="165100" dir="2700000" algn="tl" rotWithShape="0">
                <a:prstClr val="black">
                  <a:alpha val="9000"/>
                </a:prstClr>
              </a:outerShdw>
            </a:effectLst>
          </p:grpSpPr>
          <p:grpSp>
            <p:nvGrpSpPr>
              <p:cNvPr id="960" name="组合 959"/>
              <p:cNvGrpSpPr/>
              <p:nvPr/>
            </p:nvGrpSpPr>
            <p:grpSpPr>
              <a:xfrm>
                <a:off x="129843" y="1877682"/>
                <a:ext cx="1580193" cy="5077148"/>
                <a:chOff x="6393916" y="2605449"/>
                <a:chExt cx="1580193" cy="5077148"/>
              </a:xfrm>
            </p:grpSpPr>
            <p:grpSp>
              <p:nvGrpSpPr>
                <p:cNvPr id="962" name="组合 961"/>
                <p:cNvGrpSpPr/>
                <p:nvPr/>
              </p:nvGrpSpPr>
              <p:grpSpPr>
                <a:xfrm>
                  <a:off x="6393916" y="2605449"/>
                  <a:ext cx="1569897" cy="5063068"/>
                  <a:chOff x="1326228" y="2351948"/>
                  <a:chExt cx="1569897" cy="5063068"/>
                </a:xfrm>
                <a:solidFill>
                  <a:schemeClr val="bg1"/>
                </a:solidFill>
              </p:grpSpPr>
              <p:sp>
                <p:nvSpPr>
                  <p:cNvPr id="966" name="任意多边形 965"/>
                  <p:cNvSpPr/>
                  <p:nvPr/>
                </p:nvSpPr>
                <p:spPr>
                  <a:xfrm>
                    <a:off x="2086501" y="2351948"/>
                    <a:ext cx="809624" cy="5063067"/>
                  </a:xfrm>
                  <a:custGeom>
                    <a:avLst/>
                    <a:gdLst>
                      <a:gd name="connsiteX0" fmla="*/ 0 w 809624"/>
                      <a:gd name="connsiteY0" fmla="*/ 0 h 5063067"/>
                      <a:gd name="connsiteX1" fmla="*/ 662866 w 809624"/>
                      <a:gd name="connsiteY1" fmla="*/ 0 h 5063067"/>
                      <a:gd name="connsiteX2" fmla="*/ 809624 w 809624"/>
                      <a:gd name="connsiteY2" fmla="*/ 146758 h 5063067"/>
                      <a:gd name="connsiteX3" fmla="*/ 809624 w 809624"/>
                      <a:gd name="connsiteY3" fmla="*/ 4916309 h 5063067"/>
                      <a:gd name="connsiteX4" fmla="*/ 662866 w 809624"/>
                      <a:gd name="connsiteY4" fmla="*/ 5063067 h 5063067"/>
                      <a:gd name="connsiteX5" fmla="*/ 0 w 809624"/>
                      <a:gd name="connsiteY5" fmla="*/ 5063067 h 5063067"/>
                      <a:gd name="connsiteX6" fmla="*/ 0 w 809624"/>
                      <a:gd name="connsiteY6" fmla="*/ 0 h 506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9624" h="5063067">
                        <a:moveTo>
                          <a:pt x="0" y="0"/>
                        </a:moveTo>
                        <a:lnTo>
                          <a:pt x="662866" y="0"/>
                        </a:lnTo>
                        <a:cubicBezTo>
                          <a:pt x="743918" y="0"/>
                          <a:pt x="809624" y="65706"/>
                          <a:pt x="809624" y="146758"/>
                        </a:cubicBezTo>
                        <a:lnTo>
                          <a:pt x="809624" y="4916309"/>
                        </a:lnTo>
                        <a:cubicBezTo>
                          <a:pt x="809624" y="4997361"/>
                          <a:pt x="743918" y="5063067"/>
                          <a:pt x="662866" y="5063067"/>
                        </a:cubicBezTo>
                        <a:lnTo>
                          <a:pt x="0" y="5063067"/>
                        </a:lnTo>
                        <a:lnTo>
                          <a:pt x="0" y="0"/>
                        </a:lnTo>
                        <a:close/>
                      </a:path>
                    </a:pathLst>
                  </a:custGeom>
                  <a:gr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967" name="任意多边形 966"/>
                  <p:cNvSpPr/>
                  <p:nvPr/>
                </p:nvSpPr>
                <p:spPr>
                  <a:xfrm>
                    <a:off x="1326228" y="2351949"/>
                    <a:ext cx="782109" cy="5063067"/>
                  </a:xfrm>
                  <a:custGeom>
                    <a:avLst/>
                    <a:gdLst>
                      <a:gd name="connsiteX0" fmla="*/ 146758 w 782109"/>
                      <a:gd name="connsiteY0" fmla="*/ 0 h 5063067"/>
                      <a:gd name="connsiteX1" fmla="*/ 782109 w 782109"/>
                      <a:gd name="connsiteY1" fmla="*/ 0 h 5063067"/>
                      <a:gd name="connsiteX2" fmla="*/ 782109 w 782109"/>
                      <a:gd name="connsiteY2" fmla="*/ 5063067 h 5063067"/>
                      <a:gd name="connsiteX3" fmla="*/ 146758 w 782109"/>
                      <a:gd name="connsiteY3" fmla="*/ 5063067 h 5063067"/>
                      <a:gd name="connsiteX4" fmla="*/ 0 w 782109"/>
                      <a:gd name="connsiteY4" fmla="*/ 4916309 h 5063067"/>
                      <a:gd name="connsiteX5" fmla="*/ 0 w 782109"/>
                      <a:gd name="connsiteY5" fmla="*/ 146758 h 5063067"/>
                      <a:gd name="connsiteX6" fmla="*/ 146758 w 782109"/>
                      <a:gd name="connsiteY6" fmla="*/ 0 h 506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2109" h="5063067">
                        <a:moveTo>
                          <a:pt x="146758" y="0"/>
                        </a:moveTo>
                        <a:lnTo>
                          <a:pt x="782109" y="0"/>
                        </a:lnTo>
                        <a:lnTo>
                          <a:pt x="782109" y="5063067"/>
                        </a:lnTo>
                        <a:lnTo>
                          <a:pt x="146758" y="5063067"/>
                        </a:lnTo>
                        <a:cubicBezTo>
                          <a:pt x="65706" y="5063067"/>
                          <a:pt x="0" y="4997361"/>
                          <a:pt x="0" y="4916309"/>
                        </a:cubicBezTo>
                        <a:lnTo>
                          <a:pt x="0" y="146758"/>
                        </a:lnTo>
                        <a:cubicBezTo>
                          <a:pt x="0" y="65706"/>
                          <a:pt x="65706" y="0"/>
                          <a:pt x="146758" y="0"/>
                        </a:cubicBezTo>
                        <a:close/>
                      </a:path>
                    </a:pathLst>
                  </a:custGeom>
                  <a:gr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grpSp>
              <p:nvGrpSpPr>
                <p:cNvPr id="963" name="组合 962"/>
                <p:cNvGrpSpPr/>
                <p:nvPr/>
              </p:nvGrpSpPr>
              <p:grpSpPr>
                <a:xfrm>
                  <a:off x="6404212" y="2619529"/>
                  <a:ext cx="1569897" cy="5063068"/>
                  <a:chOff x="1326228" y="2351948"/>
                  <a:chExt cx="1569897" cy="5063068"/>
                </a:xfrm>
              </p:grpSpPr>
              <p:sp>
                <p:nvSpPr>
                  <p:cNvPr id="964" name="任意多边形 963"/>
                  <p:cNvSpPr/>
                  <p:nvPr/>
                </p:nvSpPr>
                <p:spPr>
                  <a:xfrm>
                    <a:off x="2086501" y="2351948"/>
                    <a:ext cx="809624" cy="5063067"/>
                  </a:xfrm>
                  <a:custGeom>
                    <a:avLst/>
                    <a:gdLst>
                      <a:gd name="connsiteX0" fmla="*/ 0 w 809624"/>
                      <a:gd name="connsiteY0" fmla="*/ 0 h 5063067"/>
                      <a:gd name="connsiteX1" fmla="*/ 662866 w 809624"/>
                      <a:gd name="connsiteY1" fmla="*/ 0 h 5063067"/>
                      <a:gd name="connsiteX2" fmla="*/ 809624 w 809624"/>
                      <a:gd name="connsiteY2" fmla="*/ 146758 h 5063067"/>
                      <a:gd name="connsiteX3" fmla="*/ 809624 w 809624"/>
                      <a:gd name="connsiteY3" fmla="*/ 4916309 h 5063067"/>
                      <a:gd name="connsiteX4" fmla="*/ 662866 w 809624"/>
                      <a:gd name="connsiteY4" fmla="*/ 5063067 h 5063067"/>
                      <a:gd name="connsiteX5" fmla="*/ 0 w 809624"/>
                      <a:gd name="connsiteY5" fmla="*/ 5063067 h 5063067"/>
                      <a:gd name="connsiteX6" fmla="*/ 0 w 809624"/>
                      <a:gd name="connsiteY6" fmla="*/ 0 h 506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9624" h="5063067">
                        <a:moveTo>
                          <a:pt x="0" y="0"/>
                        </a:moveTo>
                        <a:lnTo>
                          <a:pt x="662866" y="0"/>
                        </a:lnTo>
                        <a:cubicBezTo>
                          <a:pt x="743918" y="0"/>
                          <a:pt x="809624" y="65706"/>
                          <a:pt x="809624" y="146758"/>
                        </a:cubicBezTo>
                        <a:lnTo>
                          <a:pt x="809624" y="4916309"/>
                        </a:lnTo>
                        <a:cubicBezTo>
                          <a:pt x="809624" y="4997361"/>
                          <a:pt x="743918" y="5063067"/>
                          <a:pt x="662866" y="5063067"/>
                        </a:cubicBezTo>
                        <a:lnTo>
                          <a:pt x="0" y="5063067"/>
                        </a:lnTo>
                        <a:lnTo>
                          <a:pt x="0" y="0"/>
                        </a:lnTo>
                        <a:close/>
                      </a:path>
                    </a:pathLst>
                  </a:custGeom>
                  <a:gradFill>
                    <a:gsLst>
                      <a:gs pos="0">
                        <a:srgbClr val="E2E3E5"/>
                      </a:gs>
                      <a:gs pos="22000">
                        <a:srgbClr val="EDEDEF"/>
                      </a:gs>
                    </a:gsLst>
                    <a:lin ang="21594000" scaled="0"/>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965" name="任意多边形 964"/>
                  <p:cNvSpPr/>
                  <p:nvPr/>
                </p:nvSpPr>
                <p:spPr>
                  <a:xfrm>
                    <a:off x="1326228" y="2351949"/>
                    <a:ext cx="782109" cy="5063067"/>
                  </a:xfrm>
                  <a:custGeom>
                    <a:avLst/>
                    <a:gdLst>
                      <a:gd name="connsiteX0" fmla="*/ 146758 w 782109"/>
                      <a:gd name="connsiteY0" fmla="*/ 0 h 5063067"/>
                      <a:gd name="connsiteX1" fmla="*/ 782109 w 782109"/>
                      <a:gd name="connsiteY1" fmla="*/ 0 h 5063067"/>
                      <a:gd name="connsiteX2" fmla="*/ 782109 w 782109"/>
                      <a:gd name="connsiteY2" fmla="*/ 5063067 h 5063067"/>
                      <a:gd name="connsiteX3" fmla="*/ 146758 w 782109"/>
                      <a:gd name="connsiteY3" fmla="*/ 5063067 h 5063067"/>
                      <a:gd name="connsiteX4" fmla="*/ 0 w 782109"/>
                      <a:gd name="connsiteY4" fmla="*/ 4916309 h 5063067"/>
                      <a:gd name="connsiteX5" fmla="*/ 0 w 782109"/>
                      <a:gd name="connsiteY5" fmla="*/ 146758 h 5063067"/>
                      <a:gd name="connsiteX6" fmla="*/ 146758 w 782109"/>
                      <a:gd name="connsiteY6" fmla="*/ 0 h 506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2109" h="5063067">
                        <a:moveTo>
                          <a:pt x="146758" y="0"/>
                        </a:moveTo>
                        <a:lnTo>
                          <a:pt x="782109" y="0"/>
                        </a:lnTo>
                        <a:lnTo>
                          <a:pt x="782109" y="5063067"/>
                        </a:lnTo>
                        <a:lnTo>
                          <a:pt x="146758" y="5063067"/>
                        </a:lnTo>
                        <a:cubicBezTo>
                          <a:pt x="65706" y="5063067"/>
                          <a:pt x="0" y="4997361"/>
                          <a:pt x="0" y="4916309"/>
                        </a:cubicBezTo>
                        <a:lnTo>
                          <a:pt x="0" y="146758"/>
                        </a:lnTo>
                        <a:cubicBezTo>
                          <a:pt x="0" y="65706"/>
                          <a:pt x="65706" y="0"/>
                          <a:pt x="146758" y="0"/>
                        </a:cubicBezTo>
                        <a:close/>
                      </a:path>
                    </a:pathLst>
                  </a:custGeom>
                  <a:solidFill>
                    <a:srgbClr val="FFFFFF"/>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grpSp>
          <p:sp>
            <p:nvSpPr>
              <p:cNvPr id="961" name="对角圆角矩形 960"/>
              <p:cNvSpPr/>
              <p:nvPr/>
            </p:nvSpPr>
            <p:spPr>
              <a:xfrm>
                <a:off x="142484" y="1904404"/>
                <a:ext cx="661358" cy="1500996"/>
              </a:xfrm>
              <a:prstGeom prst="round2DiagRect">
                <a:avLst>
                  <a:gd name="adj1" fmla="val 22754"/>
                  <a:gd name="adj2" fmla="val 0"/>
                </a:avLst>
              </a:prstGeom>
              <a:gradFill>
                <a:gsLst>
                  <a:gs pos="33000">
                    <a:srgbClr val="37C7F4"/>
                  </a:gs>
                  <a:gs pos="82000">
                    <a:srgbClr val="04ABED"/>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grpSp>
          <p:nvGrpSpPr>
            <p:cNvPr id="978" name="组合 977"/>
            <p:cNvGrpSpPr/>
            <p:nvPr/>
          </p:nvGrpSpPr>
          <p:grpSpPr>
            <a:xfrm>
              <a:off x="3989669" y="2373921"/>
              <a:ext cx="227815" cy="227815"/>
              <a:chOff x="7636719" y="1754245"/>
              <a:chExt cx="270296" cy="270296"/>
            </a:xfrm>
            <a:scene3d>
              <a:camera prst="orthographicFront">
                <a:rot lat="0" lon="19800000" rev="0"/>
              </a:camera>
              <a:lightRig rig="threePt" dir="t"/>
            </a:scene3d>
          </p:grpSpPr>
          <p:sp>
            <p:nvSpPr>
              <p:cNvPr id="979" name="椭圆 978"/>
              <p:cNvSpPr/>
              <p:nvPr/>
            </p:nvSpPr>
            <p:spPr>
              <a:xfrm>
                <a:off x="7636719" y="1754245"/>
                <a:ext cx="270296" cy="270296"/>
              </a:xfrm>
              <a:prstGeom prst="ellipse">
                <a:avLst/>
              </a:prstGeom>
              <a:solidFill>
                <a:srgbClr val="04ABED">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980" name="等腰三角形 979"/>
              <p:cNvSpPr/>
              <p:nvPr/>
            </p:nvSpPr>
            <p:spPr>
              <a:xfrm flipV="1">
                <a:off x="7692747" y="1837528"/>
                <a:ext cx="158239" cy="136414"/>
              </a:xfrm>
              <a:prstGeom prst="triangle">
                <a:avLst/>
              </a:prstGeom>
              <a:solidFill>
                <a:srgbClr val="04ABED"/>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sp>
          <p:nvSpPr>
            <p:cNvPr id="986" name="矩形 985"/>
            <p:cNvSpPr/>
            <p:nvPr/>
          </p:nvSpPr>
          <p:spPr>
            <a:xfrm>
              <a:off x="3002831" y="1821988"/>
              <a:ext cx="731803" cy="276999"/>
            </a:xfrm>
            <a:prstGeom prst="rect">
              <a:avLst/>
            </a:prstGeom>
            <a:scene3d>
              <a:camera prst="orthographicFront">
                <a:rot lat="0" lon="1800000" rev="0"/>
              </a:camera>
              <a:lightRig rig="threePt" dir="t"/>
            </a:scene3d>
          </p:spPr>
          <p:txBody>
            <a:bodyPr wrap="none">
              <a:spAutoFit/>
            </a:bodyPr>
            <a:lstStyle/>
            <a:p>
              <a:r>
                <a:rPr lang="en-US" altLang="zh-CN" sz="1200" b="1" dirty="0">
                  <a:solidFill>
                    <a:schemeClr val="bg1"/>
                  </a:solidFill>
                  <a:latin typeface="微软雅黑" panose="020B0503020204020204" pitchFamily="34" charset="-122"/>
                  <a:ea typeface="微软雅黑" panose="020B0503020204020204" pitchFamily="34" charset="-122"/>
                </a:rPr>
                <a:t>Project</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988" name="文本框 987"/>
            <p:cNvSpPr txBox="1"/>
            <p:nvPr/>
          </p:nvSpPr>
          <p:spPr>
            <a:xfrm>
              <a:off x="3046208" y="2142640"/>
              <a:ext cx="595035" cy="584775"/>
            </a:xfrm>
            <a:prstGeom prst="rect">
              <a:avLst/>
            </a:prstGeom>
            <a:noFill/>
            <a:scene3d>
              <a:camera prst="orthographicFront">
                <a:rot lat="0" lon="1800000" rev="0"/>
              </a:camera>
              <a:lightRig rig="threePt" dir="t"/>
            </a:scene3d>
          </p:spPr>
          <p:txBody>
            <a:bodyPr wrap="none" rtlCol="0">
              <a:spAutoFit/>
            </a:bodyPr>
            <a:lstStyle/>
            <a:p>
              <a:r>
                <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a:t>
              </a:r>
            </a:p>
          </p:txBody>
        </p:sp>
        <p:grpSp>
          <p:nvGrpSpPr>
            <p:cNvPr id="1014" name="组合 1013"/>
            <p:cNvGrpSpPr/>
            <p:nvPr/>
          </p:nvGrpSpPr>
          <p:grpSpPr>
            <a:xfrm>
              <a:off x="1595099" y="4878944"/>
              <a:ext cx="510481" cy="535423"/>
              <a:chOff x="7119938" y="1639888"/>
              <a:chExt cx="974725" cy="1022350"/>
            </a:xfrm>
            <a:solidFill>
              <a:srgbClr val="04ABED"/>
            </a:solidFill>
            <a:effectLst>
              <a:reflection blurRad="6350" stA="50000" endA="300" endPos="55500" dist="101600" dir="5400000" sy="-100000" algn="bl" rotWithShape="0"/>
            </a:effectLst>
            <a:scene3d>
              <a:camera prst="orthographicFront">
                <a:rot lat="0" lon="19799968" rev="0"/>
              </a:camera>
              <a:lightRig rig="threePt" dir="t"/>
            </a:scene3d>
          </p:grpSpPr>
          <p:sp>
            <p:nvSpPr>
              <p:cNvPr id="1015" name="Freeform 21"/>
              <p:cNvSpPr>
                <a:spLocks/>
              </p:cNvSpPr>
              <p:nvPr/>
            </p:nvSpPr>
            <p:spPr bwMode="auto">
              <a:xfrm>
                <a:off x="7158038" y="2417763"/>
                <a:ext cx="125413" cy="244475"/>
              </a:xfrm>
              <a:custGeom>
                <a:avLst/>
                <a:gdLst>
                  <a:gd name="T0" fmla="*/ 33 w 33"/>
                  <a:gd name="T1" fmla="*/ 60 h 65"/>
                  <a:gd name="T2" fmla="*/ 28 w 33"/>
                  <a:gd name="T3" fmla="*/ 65 h 65"/>
                  <a:gd name="T4" fmla="*/ 5 w 33"/>
                  <a:gd name="T5" fmla="*/ 65 h 65"/>
                  <a:gd name="T6" fmla="*/ 0 w 33"/>
                  <a:gd name="T7" fmla="*/ 60 h 65"/>
                  <a:gd name="T8" fmla="*/ 0 w 33"/>
                  <a:gd name="T9" fmla="*/ 6 h 65"/>
                  <a:gd name="T10" fmla="*/ 5 w 33"/>
                  <a:gd name="T11" fmla="*/ 0 h 65"/>
                  <a:gd name="T12" fmla="*/ 28 w 33"/>
                  <a:gd name="T13" fmla="*/ 0 h 65"/>
                  <a:gd name="T14" fmla="*/ 33 w 33"/>
                  <a:gd name="T15" fmla="*/ 6 h 65"/>
                  <a:gd name="T16" fmla="*/ 33 w 33"/>
                  <a:gd name="T17" fmla="*/ 6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5">
                    <a:moveTo>
                      <a:pt x="33" y="60"/>
                    </a:moveTo>
                    <a:cubicBezTo>
                      <a:pt x="33" y="63"/>
                      <a:pt x="31" y="65"/>
                      <a:pt x="28" y="65"/>
                    </a:cubicBezTo>
                    <a:cubicBezTo>
                      <a:pt x="5" y="65"/>
                      <a:pt x="5" y="65"/>
                      <a:pt x="5" y="65"/>
                    </a:cubicBezTo>
                    <a:cubicBezTo>
                      <a:pt x="2" y="65"/>
                      <a:pt x="0" y="63"/>
                      <a:pt x="0" y="60"/>
                    </a:cubicBezTo>
                    <a:cubicBezTo>
                      <a:pt x="0" y="6"/>
                      <a:pt x="0" y="6"/>
                      <a:pt x="0" y="6"/>
                    </a:cubicBezTo>
                    <a:cubicBezTo>
                      <a:pt x="0" y="2"/>
                      <a:pt x="2" y="0"/>
                      <a:pt x="5" y="0"/>
                    </a:cubicBezTo>
                    <a:cubicBezTo>
                      <a:pt x="28" y="0"/>
                      <a:pt x="28" y="0"/>
                      <a:pt x="28" y="0"/>
                    </a:cubicBezTo>
                    <a:cubicBezTo>
                      <a:pt x="31" y="0"/>
                      <a:pt x="33" y="2"/>
                      <a:pt x="33" y="6"/>
                    </a:cubicBezTo>
                    <a:lnTo>
                      <a:pt x="33" y="6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latin typeface="微软雅黑" panose="020B0503020204020204" pitchFamily="34" charset="-122"/>
                  <a:ea typeface="微软雅黑" panose="020B0503020204020204" pitchFamily="34" charset="-122"/>
                </a:endParaRPr>
              </a:p>
            </p:txBody>
          </p:sp>
          <p:sp>
            <p:nvSpPr>
              <p:cNvPr id="1016" name="Freeform 22"/>
              <p:cNvSpPr>
                <a:spLocks/>
              </p:cNvSpPr>
              <p:nvPr/>
            </p:nvSpPr>
            <p:spPr bwMode="auto">
              <a:xfrm>
                <a:off x="7359650" y="2255838"/>
                <a:ext cx="128588" cy="406400"/>
              </a:xfrm>
              <a:custGeom>
                <a:avLst/>
                <a:gdLst>
                  <a:gd name="T0" fmla="*/ 34 w 34"/>
                  <a:gd name="T1" fmla="*/ 103 h 108"/>
                  <a:gd name="T2" fmla="*/ 28 w 34"/>
                  <a:gd name="T3" fmla="*/ 108 h 108"/>
                  <a:gd name="T4" fmla="*/ 6 w 34"/>
                  <a:gd name="T5" fmla="*/ 108 h 108"/>
                  <a:gd name="T6" fmla="*/ 0 w 34"/>
                  <a:gd name="T7" fmla="*/ 103 h 108"/>
                  <a:gd name="T8" fmla="*/ 0 w 34"/>
                  <a:gd name="T9" fmla="*/ 5 h 108"/>
                  <a:gd name="T10" fmla="*/ 6 w 34"/>
                  <a:gd name="T11" fmla="*/ 0 h 108"/>
                  <a:gd name="T12" fmla="*/ 28 w 34"/>
                  <a:gd name="T13" fmla="*/ 0 h 108"/>
                  <a:gd name="T14" fmla="*/ 34 w 34"/>
                  <a:gd name="T15" fmla="*/ 5 h 108"/>
                  <a:gd name="T16" fmla="*/ 34 w 34"/>
                  <a:gd name="T17" fmla="*/ 10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08">
                    <a:moveTo>
                      <a:pt x="34" y="103"/>
                    </a:moveTo>
                    <a:cubicBezTo>
                      <a:pt x="34" y="106"/>
                      <a:pt x="31" y="108"/>
                      <a:pt x="28" y="108"/>
                    </a:cubicBezTo>
                    <a:cubicBezTo>
                      <a:pt x="6" y="108"/>
                      <a:pt x="6" y="108"/>
                      <a:pt x="6" y="108"/>
                    </a:cubicBezTo>
                    <a:cubicBezTo>
                      <a:pt x="3" y="108"/>
                      <a:pt x="0" y="106"/>
                      <a:pt x="0" y="103"/>
                    </a:cubicBezTo>
                    <a:cubicBezTo>
                      <a:pt x="0" y="5"/>
                      <a:pt x="0" y="5"/>
                      <a:pt x="0" y="5"/>
                    </a:cubicBezTo>
                    <a:cubicBezTo>
                      <a:pt x="0" y="2"/>
                      <a:pt x="3" y="0"/>
                      <a:pt x="6" y="0"/>
                    </a:cubicBezTo>
                    <a:cubicBezTo>
                      <a:pt x="28" y="0"/>
                      <a:pt x="28" y="0"/>
                      <a:pt x="28" y="0"/>
                    </a:cubicBezTo>
                    <a:cubicBezTo>
                      <a:pt x="31" y="0"/>
                      <a:pt x="34" y="2"/>
                      <a:pt x="34" y="5"/>
                    </a:cubicBezTo>
                    <a:lnTo>
                      <a:pt x="34" y="1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latin typeface="微软雅黑" panose="020B0503020204020204" pitchFamily="34" charset="-122"/>
                  <a:ea typeface="微软雅黑" panose="020B0503020204020204" pitchFamily="34" charset="-122"/>
                </a:endParaRPr>
              </a:p>
            </p:txBody>
          </p:sp>
          <p:sp>
            <p:nvSpPr>
              <p:cNvPr id="1017" name="Freeform 23"/>
              <p:cNvSpPr>
                <a:spLocks/>
              </p:cNvSpPr>
              <p:nvPr/>
            </p:nvSpPr>
            <p:spPr bwMode="auto">
              <a:xfrm>
                <a:off x="7564438" y="2090738"/>
                <a:ext cx="123825" cy="571500"/>
              </a:xfrm>
              <a:custGeom>
                <a:avLst/>
                <a:gdLst>
                  <a:gd name="T0" fmla="*/ 33 w 33"/>
                  <a:gd name="T1" fmla="*/ 147 h 152"/>
                  <a:gd name="T2" fmla="*/ 28 w 33"/>
                  <a:gd name="T3" fmla="*/ 152 h 152"/>
                  <a:gd name="T4" fmla="*/ 5 w 33"/>
                  <a:gd name="T5" fmla="*/ 152 h 152"/>
                  <a:gd name="T6" fmla="*/ 0 w 33"/>
                  <a:gd name="T7" fmla="*/ 147 h 152"/>
                  <a:gd name="T8" fmla="*/ 0 w 33"/>
                  <a:gd name="T9" fmla="*/ 6 h 152"/>
                  <a:gd name="T10" fmla="*/ 5 w 33"/>
                  <a:gd name="T11" fmla="*/ 0 h 152"/>
                  <a:gd name="T12" fmla="*/ 28 w 33"/>
                  <a:gd name="T13" fmla="*/ 0 h 152"/>
                  <a:gd name="T14" fmla="*/ 33 w 33"/>
                  <a:gd name="T15" fmla="*/ 6 h 152"/>
                  <a:gd name="T16" fmla="*/ 33 w 33"/>
                  <a:gd name="T17" fmla="*/ 14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52">
                    <a:moveTo>
                      <a:pt x="33" y="147"/>
                    </a:moveTo>
                    <a:cubicBezTo>
                      <a:pt x="33" y="150"/>
                      <a:pt x="31" y="152"/>
                      <a:pt x="28" y="152"/>
                    </a:cubicBezTo>
                    <a:cubicBezTo>
                      <a:pt x="5" y="152"/>
                      <a:pt x="5" y="152"/>
                      <a:pt x="5" y="152"/>
                    </a:cubicBezTo>
                    <a:cubicBezTo>
                      <a:pt x="2" y="152"/>
                      <a:pt x="0" y="150"/>
                      <a:pt x="0" y="147"/>
                    </a:cubicBezTo>
                    <a:cubicBezTo>
                      <a:pt x="0" y="6"/>
                      <a:pt x="0" y="6"/>
                      <a:pt x="0" y="6"/>
                    </a:cubicBezTo>
                    <a:cubicBezTo>
                      <a:pt x="0" y="3"/>
                      <a:pt x="2" y="0"/>
                      <a:pt x="5" y="0"/>
                    </a:cubicBezTo>
                    <a:cubicBezTo>
                      <a:pt x="28" y="0"/>
                      <a:pt x="28" y="0"/>
                      <a:pt x="28" y="0"/>
                    </a:cubicBezTo>
                    <a:cubicBezTo>
                      <a:pt x="31" y="0"/>
                      <a:pt x="33" y="3"/>
                      <a:pt x="33" y="6"/>
                    </a:cubicBezTo>
                    <a:lnTo>
                      <a:pt x="33" y="1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latin typeface="微软雅黑" panose="020B0503020204020204" pitchFamily="34" charset="-122"/>
                  <a:ea typeface="微软雅黑" panose="020B0503020204020204" pitchFamily="34" charset="-122"/>
                </a:endParaRPr>
              </a:p>
            </p:txBody>
          </p:sp>
          <p:sp>
            <p:nvSpPr>
              <p:cNvPr id="1018" name="Freeform 24"/>
              <p:cNvSpPr>
                <a:spLocks/>
              </p:cNvSpPr>
              <p:nvPr/>
            </p:nvSpPr>
            <p:spPr bwMode="auto">
              <a:xfrm>
                <a:off x="7764463" y="1928813"/>
                <a:ext cx="128588" cy="733425"/>
              </a:xfrm>
              <a:custGeom>
                <a:avLst/>
                <a:gdLst>
                  <a:gd name="T0" fmla="*/ 34 w 34"/>
                  <a:gd name="T1" fmla="*/ 190 h 195"/>
                  <a:gd name="T2" fmla="*/ 28 w 34"/>
                  <a:gd name="T3" fmla="*/ 195 h 195"/>
                  <a:gd name="T4" fmla="*/ 6 w 34"/>
                  <a:gd name="T5" fmla="*/ 195 h 195"/>
                  <a:gd name="T6" fmla="*/ 0 w 34"/>
                  <a:gd name="T7" fmla="*/ 190 h 195"/>
                  <a:gd name="T8" fmla="*/ 0 w 34"/>
                  <a:gd name="T9" fmla="*/ 6 h 195"/>
                  <a:gd name="T10" fmla="*/ 6 w 34"/>
                  <a:gd name="T11" fmla="*/ 0 h 195"/>
                  <a:gd name="T12" fmla="*/ 28 w 34"/>
                  <a:gd name="T13" fmla="*/ 0 h 195"/>
                  <a:gd name="T14" fmla="*/ 34 w 34"/>
                  <a:gd name="T15" fmla="*/ 6 h 195"/>
                  <a:gd name="T16" fmla="*/ 34 w 34"/>
                  <a:gd name="T17" fmla="*/ 19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95">
                    <a:moveTo>
                      <a:pt x="34" y="190"/>
                    </a:moveTo>
                    <a:cubicBezTo>
                      <a:pt x="34" y="193"/>
                      <a:pt x="31" y="195"/>
                      <a:pt x="28" y="195"/>
                    </a:cubicBezTo>
                    <a:cubicBezTo>
                      <a:pt x="6" y="195"/>
                      <a:pt x="6" y="195"/>
                      <a:pt x="6" y="195"/>
                    </a:cubicBezTo>
                    <a:cubicBezTo>
                      <a:pt x="3" y="195"/>
                      <a:pt x="0" y="193"/>
                      <a:pt x="0" y="190"/>
                    </a:cubicBezTo>
                    <a:cubicBezTo>
                      <a:pt x="0" y="6"/>
                      <a:pt x="0" y="6"/>
                      <a:pt x="0" y="6"/>
                    </a:cubicBezTo>
                    <a:cubicBezTo>
                      <a:pt x="0" y="2"/>
                      <a:pt x="3" y="0"/>
                      <a:pt x="6" y="0"/>
                    </a:cubicBezTo>
                    <a:cubicBezTo>
                      <a:pt x="28" y="0"/>
                      <a:pt x="28" y="0"/>
                      <a:pt x="28" y="0"/>
                    </a:cubicBezTo>
                    <a:cubicBezTo>
                      <a:pt x="31" y="0"/>
                      <a:pt x="34" y="2"/>
                      <a:pt x="34" y="6"/>
                    </a:cubicBezTo>
                    <a:lnTo>
                      <a:pt x="34" y="19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latin typeface="微软雅黑" panose="020B0503020204020204" pitchFamily="34" charset="-122"/>
                  <a:ea typeface="微软雅黑" panose="020B0503020204020204" pitchFamily="34" charset="-122"/>
                </a:endParaRPr>
              </a:p>
            </p:txBody>
          </p:sp>
          <p:sp>
            <p:nvSpPr>
              <p:cNvPr id="1019" name="Freeform 25"/>
              <p:cNvSpPr>
                <a:spLocks/>
              </p:cNvSpPr>
              <p:nvPr/>
            </p:nvSpPr>
            <p:spPr bwMode="auto">
              <a:xfrm>
                <a:off x="7969250" y="1763713"/>
                <a:ext cx="125413" cy="898525"/>
              </a:xfrm>
              <a:custGeom>
                <a:avLst/>
                <a:gdLst>
                  <a:gd name="T0" fmla="*/ 33 w 33"/>
                  <a:gd name="T1" fmla="*/ 234 h 239"/>
                  <a:gd name="T2" fmla="*/ 28 w 33"/>
                  <a:gd name="T3" fmla="*/ 239 h 239"/>
                  <a:gd name="T4" fmla="*/ 5 w 33"/>
                  <a:gd name="T5" fmla="*/ 239 h 239"/>
                  <a:gd name="T6" fmla="*/ 0 w 33"/>
                  <a:gd name="T7" fmla="*/ 234 h 239"/>
                  <a:gd name="T8" fmla="*/ 0 w 33"/>
                  <a:gd name="T9" fmla="*/ 6 h 239"/>
                  <a:gd name="T10" fmla="*/ 5 w 33"/>
                  <a:gd name="T11" fmla="*/ 0 h 239"/>
                  <a:gd name="T12" fmla="*/ 28 w 33"/>
                  <a:gd name="T13" fmla="*/ 0 h 239"/>
                  <a:gd name="T14" fmla="*/ 33 w 33"/>
                  <a:gd name="T15" fmla="*/ 6 h 239"/>
                  <a:gd name="T16" fmla="*/ 33 w 33"/>
                  <a:gd name="T17" fmla="*/ 23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39">
                    <a:moveTo>
                      <a:pt x="33" y="234"/>
                    </a:moveTo>
                    <a:cubicBezTo>
                      <a:pt x="33" y="237"/>
                      <a:pt x="31" y="239"/>
                      <a:pt x="28" y="239"/>
                    </a:cubicBezTo>
                    <a:cubicBezTo>
                      <a:pt x="5" y="239"/>
                      <a:pt x="5" y="239"/>
                      <a:pt x="5" y="239"/>
                    </a:cubicBezTo>
                    <a:cubicBezTo>
                      <a:pt x="2" y="239"/>
                      <a:pt x="0" y="237"/>
                      <a:pt x="0" y="234"/>
                    </a:cubicBezTo>
                    <a:cubicBezTo>
                      <a:pt x="0" y="6"/>
                      <a:pt x="0" y="6"/>
                      <a:pt x="0" y="6"/>
                    </a:cubicBezTo>
                    <a:cubicBezTo>
                      <a:pt x="0" y="3"/>
                      <a:pt x="2" y="0"/>
                      <a:pt x="5" y="0"/>
                    </a:cubicBezTo>
                    <a:cubicBezTo>
                      <a:pt x="28" y="0"/>
                      <a:pt x="28" y="0"/>
                      <a:pt x="28" y="0"/>
                    </a:cubicBezTo>
                    <a:cubicBezTo>
                      <a:pt x="31" y="0"/>
                      <a:pt x="33" y="3"/>
                      <a:pt x="33" y="6"/>
                    </a:cubicBezTo>
                    <a:lnTo>
                      <a:pt x="33" y="23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latin typeface="微软雅黑" panose="020B0503020204020204" pitchFamily="34" charset="-122"/>
                  <a:ea typeface="微软雅黑" panose="020B0503020204020204" pitchFamily="34" charset="-122"/>
                </a:endParaRPr>
              </a:p>
            </p:txBody>
          </p:sp>
          <p:sp>
            <p:nvSpPr>
              <p:cNvPr id="1020" name="Freeform 26"/>
              <p:cNvSpPr>
                <a:spLocks/>
              </p:cNvSpPr>
              <p:nvPr/>
            </p:nvSpPr>
            <p:spPr bwMode="auto">
              <a:xfrm>
                <a:off x="7786688" y="1639888"/>
                <a:ext cx="122238" cy="123825"/>
              </a:xfrm>
              <a:custGeom>
                <a:avLst/>
                <a:gdLst>
                  <a:gd name="T0" fmla="*/ 0 w 77"/>
                  <a:gd name="T1" fmla="*/ 21 h 78"/>
                  <a:gd name="T2" fmla="*/ 77 w 77"/>
                  <a:gd name="T3" fmla="*/ 0 h 78"/>
                  <a:gd name="T4" fmla="*/ 77 w 77"/>
                  <a:gd name="T5" fmla="*/ 78 h 78"/>
                  <a:gd name="T6" fmla="*/ 0 w 77"/>
                  <a:gd name="T7" fmla="*/ 21 h 78"/>
                </a:gdLst>
                <a:ahLst/>
                <a:cxnLst>
                  <a:cxn ang="0">
                    <a:pos x="T0" y="T1"/>
                  </a:cxn>
                  <a:cxn ang="0">
                    <a:pos x="T2" y="T3"/>
                  </a:cxn>
                  <a:cxn ang="0">
                    <a:pos x="T4" y="T5"/>
                  </a:cxn>
                  <a:cxn ang="0">
                    <a:pos x="T6" y="T7"/>
                  </a:cxn>
                </a:cxnLst>
                <a:rect l="0" t="0" r="r" b="b"/>
                <a:pathLst>
                  <a:path w="77" h="78">
                    <a:moveTo>
                      <a:pt x="0" y="21"/>
                    </a:moveTo>
                    <a:lnTo>
                      <a:pt x="77" y="0"/>
                    </a:lnTo>
                    <a:lnTo>
                      <a:pt x="77" y="78"/>
                    </a:lnTo>
                    <a:lnTo>
                      <a:pt x="0" y="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latin typeface="微软雅黑" panose="020B0503020204020204" pitchFamily="34" charset="-122"/>
                  <a:ea typeface="微软雅黑" panose="020B0503020204020204" pitchFamily="34" charset="-122"/>
                </a:endParaRPr>
              </a:p>
            </p:txBody>
          </p:sp>
          <p:sp>
            <p:nvSpPr>
              <p:cNvPr id="1021" name="Freeform 27"/>
              <p:cNvSpPr>
                <a:spLocks/>
              </p:cNvSpPr>
              <p:nvPr/>
            </p:nvSpPr>
            <p:spPr bwMode="auto">
              <a:xfrm>
                <a:off x="7119938" y="1695451"/>
                <a:ext cx="750888" cy="609600"/>
              </a:xfrm>
              <a:custGeom>
                <a:avLst/>
                <a:gdLst>
                  <a:gd name="T0" fmla="*/ 17 w 473"/>
                  <a:gd name="T1" fmla="*/ 384 h 384"/>
                  <a:gd name="T2" fmla="*/ 0 w 473"/>
                  <a:gd name="T3" fmla="*/ 372 h 384"/>
                  <a:gd name="T4" fmla="*/ 175 w 473"/>
                  <a:gd name="T5" fmla="*/ 149 h 384"/>
                  <a:gd name="T6" fmla="*/ 232 w 473"/>
                  <a:gd name="T7" fmla="*/ 194 h 384"/>
                  <a:gd name="T8" fmla="*/ 311 w 473"/>
                  <a:gd name="T9" fmla="*/ 92 h 384"/>
                  <a:gd name="T10" fmla="*/ 354 w 473"/>
                  <a:gd name="T11" fmla="*/ 128 h 384"/>
                  <a:gd name="T12" fmla="*/ 456 w 473"/>
                  <a:gd name="T13" fmla="*/ 0 h 384"/>
                  <a:gd name="T14" fmla="*/ 473 w 473"/>
                  <a:gd name="T15" fmla="*/ 12 h 384"/>
                  <a:gd name="T16" fmla="*/ 358 w 473"/>
                  <a:gd name="T17" fmla="*/ 156 h 384"/>
                  <a:gd name="T18" fmla="*/ 315 w 473"/>
                  <a:gd name="T19" fmla="*/ 123 h 384"/>
                  <a:gd name="T20" fmla="*/ 237 w 473"/>
                  <a:gd name="T21" fmla="*/ 223 h 384"/>
                  <a:gd name="T22" fmla="*/ 179 w 473"/>
                  <a:gd name="T23" fmla="*/ 178 h 384"/>
                  <a:gd name="T24" fmla="*/ 17 w 473"/>
                  <a:gd name="T25" fmla="*/ 38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3" h="384">
                    <a:moveTo>
                      <a:pt x="17" y="384"/>
                    </a:moveTo>
                    <a:lnTo>
                      <a:pt x="0" y="372"/>
                    </a:lnTo>
                    <a:lnTo>
                      <a:pt x="175" y="149"/>
                    </a:lnTo>
                    <a:lnTo>
                      <a:pt x="232" y="194"/>
                    </a:lnTo>
                    <a:lnTo>
                      <a:pt x="311" y="92"/>
                    </a:lnTo>
                    <a:lnTo>
                      <a:pt x="354" y="128"/>
                    </a:lnTo>
                    <a:lnTo>
                      <a:pt x="456" y="0"/>
                    </a:lnTo>
                    <a:lnTo>
                      <a:pt x="473" y="12"/>
                    </a:lnTo>
                    <a:lnTo>
                      <a:pt x="358" y="156"/>
                    </a:lnTo>
                    <a:lnTo>
                      <a:pt x="315" y="123"/>
                    </a:lnTo>
                    <a:lnTo>
                      <a:pt x="237" y="223"/>
                    </a:lnTo>
                    <a:lnTo>
                      <a:pt x="179" y="178"/>
                    </a:lnTo>
                    <a:lnTo>
                      <a:pt x="17" y="38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latin typeface="微软雅黑" panose="020B0503020204020204" pitchFamily="34" charset="-122"/>
                  <a:ea typeface="微软雅黑" panose="020B0503020204020204" pitchFamily="34" charset="-122"/>
                </a:endParaRPr>
              </a:p>
            </p:txBody>
          </p:sp>
        </p:grpSp>
        <p:sp>
          <p:nvSpPr>
            <p:cNvPr id="1023" name="任意多边形 1022"/>
            <p:cNvSpPr/>
            <p:nvPr/>
          </p:nvSpPr>
          <p:spPr>
            <a:xfrm>
              <a:off x="7696917" y="1739108"/>
              <a:ext cx="1606036" cy="4570212"/>
            </a:xfrm>
            <a:custGeom>
              <a:avLst/>
              <a:gdLst>
                <a:gd name="connsiteX0" fmla="*/ 0 w 1610287"/>
                <a:gd name="connsiteY0" fmla="*/ 0 h 5481312"/>
                <a:gd name="connsiteX1" fmla="*/ 1220243 w 1610287"/>
                <a:gd name="connsiteY1" fmla="*/ 0 h 5481312"/>
                <a:gd name="connsiteX2" fmla="*/ 1610287 w 1610287"/>
                <a:gd name="connsiteY2" fmla="*/ 261297 h 5481312"/>
                <a:gd name="connsiteX3" fmla="*/ 1610287 w 1610287"/>
                <a:gd name="connsiteY3" fmla="*/ 5481312 h 5481312"/>
                <a:gd name="connsiteX4" fmla="*/ 0 w 1610287"/>
                <a:gd name="connsiteY4" fmla="*/ 5125304 h 548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0287" h="5481312">
                  <a:moveTo>
                    <a:pt x="0" y="0"/>
                  </a:moveTo>
                  <a:lnTo>
                    <a:pt x="1220243" y="0"/>
                  </a:lnTo>
                  <a:lnTo>
                    <a:pt x="1610287" y="261297"/>
                  </a:lnTo>
                  <a:lnTo>
                    <a:pt x="1610287" y="5481312"/>
                  </a:lnTo>
                  <a:lnTo>
                    <a:pt x="0" y="5125304"/>
                  </a:lnTo>
                  <a:close/>
                </a:path>
              </a:pathLst>
            </a:custGeom>
            <a:gradFill>
              <a:gsLst>
                <a:gs pos="28000">
                  <a:srgbClr val="ACACAC"/>
                </a:gs>
                <a:gs pos="0">
                  <a:schemeClr val="bg1">
                    <a:lumMod val="50000"/>
                  </a:schemeClr>
                </a:gs>
                <a:gs pos="100000">
                  <a:schemeClr val="bg1">
                    <a:lumMod val="75000"/>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nvGrpSpPr>
            <p:cNvPr id="1024" name="组合 1023"/>
            <p:cNvGrpSpPr/>
            <p:nvPr/>
          </p:nvGrpSpPr>
          <p:grpSpPr>
            <a:xfrm>
              <a:off x="7600566" y="1717609"/>
              <a:ext cx="1323166" cy="4267336"/>
              <a:chOff x="1326228" y="2351948"/>
              <a:chExt cx="1569897" cy="5063068"/>
            </a:xfrm>
            <a:solidFill>
              <a:schemeClr val="bg1"/>
            </a:solidFill>
          </p:grpSpPr>
          <p:sp>
            <p:nvSpPr>
              <p:cNvPr id="1049" name="任意多边形 1048"/>
              <p:cNvSpPr/>
              <p:nvPr/>
            </p:nvSpPr>
            <p:spPr>
              <a:xfrm>
                <a:off x="2086501" y="2351948"/>
                <a:ext cx="809624" cy="5063067"/>
              </a:xfrm>
              <a:custGeom>
                <a:avLst/>
                <a:gdLst>
                  <a:gd name="connsiteX0" fmla="*/ 0 w 809624"/>
                  <a:gd name="connsiteY0" fmla="*/ 0 h 5063067"/>
                  <a:gd name="connsiteX1" fmla="*/ 662866 w 809624"/>
                  <a:gd name="connsiteY1" fmla="*/ 0 h 5063067"/>
                  <a:gd name="connsiteX2" fmla="*/ 809624 w 809624"/>
                  <a:gd name="connsiteY2" fmla="*/ 146758 h 5063067"/>
                  <a:gd name="connsiteX3" fmla="*/ 809624 w 809624"/>
                  <a:gd name="connsiteY3" fmla="*/ 4916309 h 5063067"/>
                  <a:gd name="connsiteX4" fmla="*/ 662866 w 809624"/>
                  <a:gd name="connsiteY4" fmla="*/ 5063067 h 5063067"/>
                  <a:gd name="connsiteX5" fmla="*/ 0 w 809624"/>
                  <a:gd name="connsiteY5" fmla="*/ 5063067 h 5063067"/>
                  <a:gd name="connsiteX6" fmla="*/ 0 w 809624"/>
                  <a:gd name="connsiteY6" fmla="*/ 0 h 506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9624" h="5063067">
                    <a:moveTo>
                      <a:pt x="0" y="0"/>
                    </a:moveTo>
                    <a:lnTo>
                      <a:pt x="662866" y="0"/>
                    </a:lnTo>
                    <a:cubicBezTo>
                      <a:pt x="743918" y="0"/>
                      <a:pt x="809624" y="65706"/>
                      <a:pt x="809624" y="146758"/>
                    </a:cubicBezTo>
                    <a:lnTo>
                      <a:pt x="809624" y="4916309"/>
                    </a:lnTo>
                    <a:cubicBezTo>
                      <a:pt x="809624" y="4997361"/>
                      <a:pt x="743918" y="5063067"/>
                      <a:pt x="662866" y="5063067"/>
                    </a:cubicBezTo>
                    <a:lnTo>
                      <a:pt x="0" y="5063067"/>
                    </a:lnTo>
                    <a:lnTo>
                      <a:pt x="0" y="0"/>
                    </a:lnTo>
                    <a:close/>
                  </a:path>
                </a:pathLst>
              </a:custGeom>
              <a:gr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050" name="任意多边形 1049"/>
              <p:cNvSpPr/>
              <p:nvPr/>
            </p:nvSpPr>
            <p:spPr>
              <a:xfrm>
                <a:off x="1326228" y="2351949"/>
                <a:ext cx="782109" cy="5063067"/>
              </a:xfrm>
              <a:custGeom>
                <a:avLst/>
                <a:gdLst>
                  <a:gd name="connsiteX0" fmla="*/ 146758 w 782109"/>
                  <a:gd name="connsiteY0" fmla="*/ 0 h 5063067"/>
                  <a:gd name="connsiteX1" fmla="*/ 782109 w 782109"/>
                  <a:gd name="connsiteY1" fmla="*/ 0 h 5063067"/>
                  <a:gd name="connsiteX2" fmla="*/ 782109 w 782109"/>
                  <a:gd name="connsiteY2" fmla="*/ 5063067 h 5063067"/>
                  <a:gd name="connsiteX3" fmla="*/ 146758 w 782109"/>
                  <a:gd name="connsiteY3" fmla="*/ 5063067 h 5063067"/>
                  <a:gd name="connsiteX4" fmla="*/ 0 w 782109"/>
                  <a:gd name="connsiteY4" fmla="*/ 4916309 h 5063067"/>
                  <a:gd name="connsiteX5" fmla="*/ 0 w 782109"/>
                  <a:gd name="connsiteY5" fmla="*/ 146758 h 5063067"/>
                  <a:gd name="connsiteX6" fmla="*/ 146758 w 782109"/>
                  <a:gd name="connsiteY6" fmla="*/ 0 h 506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2109" h="5063067">
                    <a:moveTo>
                      <a:pt x="146758" y="0"/>
                    </a:moveTo>
                    <a:lnTo>
                      <a:pt x="782109" y="0"/>
                    </a:lnTo>
                    <a:lnTo>
                      <a:pt x="782109" y="5063067"/>
                    </a:lnTo>
                    <a:lnTo>
                      <a:pt x="146758" y="5063067"/>
                    </a:lnTo>
                    <a:cubicBezTo>
                      <a:pt x="65706" y="5063067"/>
                      <a:pt x="0" y="4997361"/>
                      <a:pt x="0" y="4916309"/>
                    </a:cubicBezTo>
                    <a:lnTo>
                      <a:pt x="0" y="146758"/>
                    </a:lnTo>
                    <a:cubicBezTo>
                      <a:pt x="0" y="65706"/>
                      <a:pt x="65706" y="0"/>
                      <a:pt x="146758" y="0"/>
                    </a:cubicBezTo>
                    <a:close/>
                  </a:path>
                </a:pathLst>
              </a:custGeom>
              <a:gr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grpSp>
          <p:nvGrpSpPr>
            <p:cNvPr id="1025" name="组合 1024"/>
            <p:cNvGrpSpPr/>
            <p:nvPr/>
          </p:nvGrpSpPr>
          <p:grpSpPr>
            <a:xfrm>
              <a:off x="7619367" y="1732197"/>
              <a:ext cx="1323166" cy="4267336"/>
              <a:chOff x="1326228" y="2351948"/>
              <a:chExt cx="1569897" cy="5063068"/>
            </a:xfrm>
          </p:grpSpPr>
          <p:sp>
            <p:nvSpPr>
              <p:cNvPr id="1047" name="任意多边形 1046"/>
              <p:cNvSpPr/>
              <p:nvPr/>
            </p:nvSpPr>
            <p:spPr>
              <a:xfrm>
                <a:off x="2086501" y="2351948"/>
                <a:ext cx="809624" cy="5063067"/>
              </a:xfrm>
              <a:custGeom>
                <a:avLst/>
                <a:gdLst>
                  <a:gd name="connsiteX0" fmla="*/ 0 w 809624"/>
                  <a:gd name="connsiteY0" fmla="*/ 0 h 5063067"/>
                  <a:gd name="connsiteX1" fmla="*/ 662866 w 809624"/>
                  <a:gd name="connsiteY1" fmla="*/ 0 h 5063067"/>
                  <a:gd name="connsiteX2" fmla="*/ 809624 w 809624"/>
                  <a:gd name="connsiteY2" fmla="*/ 146758 h 5063067"/>
                  <a:gd name="connsiteX3" fmla="*/ 809624 w 809624"/>
                  <a:gd name="connsiteY3" fmla="*/ 4916309 h 5063067"/>
                  <a:gd name="connsiteX4" fmla="*/ 662866 w 809624"/>
                  <a:gd name="connsiteY4" fmla="*/ 5063067 h 5063067"/>
                  <a:gd name="connsiteX5" fmla="*/ 0 w 809624"/>
                  <a:gd name="connsiteY5" fmla="*/ 5063067 h 5063067"/>
                  <a:gd name="connsiteX6" fmla="*/ 0 w 809624"/>
                  <a:gd name="connsiteY6" fmla="*/ 0 h 506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9624" h="5063067">
                    <a:moveTo>
                      <a:pt x="0" y="0"/>
                    </a:moveTo>
                    <a:lnTo>
                      <a:pt x="662866" y="0"/>
                    </a:lnTo>
                    <a:cubicBezTo>
                      <a:pt x="743918" y="0"/>
                      <a:pt x="809624" y="65706"/>
                      <a:pt x="809624" y="146758"/>
                    </a:cubicBezTo>
                    <a:lnTo>
                      <a:pt x="809624" y="4916309"/>
                    </a:lnTo>
                    <a:cubicBezTo>
                      <a:pt x="809624" y="4997361"/>
                      <a:pt x="743918" y="5063067"/>
                      <a:pt x="662866" y="5063067"/>
                    </a:cubicBezTo>
                    <a:lnTo>
                      <a:pt x="0" y="5063067"/>
                    </a:lnTo>
                    <a:lnTo>
                      <a:pt x="0" y="0"/>
                    </a:lnTo>
                    <a:close/>
                  </a:path>
                </a:pathLst>
              </a:custGeom>
              <a:gradFill>
                <a:gsLst>
                  <a:gs pos="0">
                    <a:srgbClr val="E2E3E5"/>
                  </a:gs>
                  <a:gs pos="22000">
                    <a:srgbClr val="EDEDEF"/>
                  </a:gs>
                </a:gsLst>
                <a:lin ang="21594000" scaled="0"/>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048" name="任意多边形 1047"/>
              <p:cNvSpPr/>
              <p:nvPr/>
            </p:nvSpPr>
            <p:spPr>
              <a:xfrm>
                <a:off x="1326228" y="2351949"/>
                <a:ext cx="782109" cy="5063067"/>
              </a:xfrm>
              <a:custGeom>
                <a:avLst/>
                <a:gdLst>
                  <a:gd name="connsiteX0" fmla="*/ 146758 w 782109"/>
                  <a:gd name="connsiteY0" fmla="*/ 0 h 5063067"/>
                  <a:gd name="connsiteX1" fmla="*/ 782109 w 782109"/>
                  <a:gd name="connsiteY1" fmla="*/ 0 h 5063067"/>
                  <a:gd name="connsiteX2" fmla="*/ 782109 w 782109"/>
                  <a:gd name="connsiteY2" fmla="*/ 5063067 h 5063067"/>
                  <a:gd name="connsiteX3" fmla="*/ 146758 w 782109"/>
                  <a:gd name="connsiteY3" fmla="*/ 5063067 h 5063067"/>
                  <a:gd name="connsiteX4" fmla="*/ 0 w 782109"/>
                  <a:gd name="connsiteY4" fmla="*/ 4916309 h 5063067"/>
                  <a:gd name="connsiteX5" fmla="*/ 0 w 782109"/>
                  <a:gd name="connsiteY5" fmla="*/ 146758 h 5063067"/>
                  <a:gd name="connsiteX6" fmla="*/ 146758 w 782109"/>
                  <a:gd name="connsiteY6" fmla="*/ 0 h 506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2109" h="5063067">
                    <a:moveTo>
                      <a:pt x="146758" y="0"/>
                    </a:moveTo>
                    <a:lnTo>
                      <a:pt x="782109" y="0"/>
                    </a:lnTo>
                    <a:lnTo>
                      <a:pt x="782109" y="5063067"/>
                    </a:lnTo>
                    <a:lnTo>
                      <a:pt x="146758" y="5063067"/>
                    </a:lnTo>
                    <a:cubicBezTo>
                      <a:pt x="65706" y="5063067"/>
                      <a:pt x="0" y="4997361"/>
                      <a:pt x="0" y="4916309"/>
                    </a:cubicBezTo>
                    <a:lnTo>
                      <a:pt x="0" y="146758"/>
                    </a:lnTo>
                    <a:cubicBezTo>
                      <a:pt x="0" y="65706"/>
                      <a:pt x="65706" y="0"/>
                      <a:pt x="146758" y="0"/>
                    </a:cubicBezTo>
                    <a:close/>
                  </a:path>
                </a:pathLst>
              </a:custGeom>
              <a:solidFill>
                <a:srgbClr val="FFFFFF"/>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sp>
          <p:nvSpPr>
            <p:cNvPr id="1026" name="对角圆角矩形 1025"/>
            <p:cNvSpPr/>
            <p:nvPr/>
          </p:nvSpPr>
          <p:spPr>
            <a:xfrm>
              <a:off x="7613737" y="1737051"/>
              <a:ext cx="557416" cy="1265094"/>
            </a:xfrm>
            <a:prstGeom prst="round2DiagRect">
              <a:avLst>
                <a:gd name="adj1" fmla="val 22754"/>
                <a:gd name="adj2" fmla="val 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nvGrpSpPr>
            <p:cNvPr id="1027" name="组合 1026"/>
            <p:cNvGrpSpPr/>
            <p:nvPr/>
          </p:nvGrpSpPr>
          <p:grpSpPr>
            <a:xfrm>
              <a:off x="8495471" y="2356508"/>
              <a:ext cx="227815" cy="227815"/>
              <a:chOff x="7850986" y="1742534"/>
              <a:chExt cx="270296" cy="270296"/>
            </a:xfrm>
            <a:scene3d>
              <a:camera prst="orthographicFront">
                <a:rot lat="0" lon="19800000" rev="0"/>
              </a:camera>
              <a:lightRig rig="threePt" dir="t"/>
            </a:scene3d>
          </p:grpSpPr>
          <p:sp>
            <p:nvSpPr>
              <p:cNvPr id="1045" name="椭圆 1044"/>
              <p:cNvSpPr/>
              <p:nvPr/>
            </p:nvSpPr>
            <p:spPr>
              <a:xfrm>
                <a:off x="7850986" y="1742534"/>
                <a:ext cx="270296" cy="270296"/>
              </a:xfrm>
              <a:prstGeom prst="ellipse">
                <a:avLst/>
              </a:prstGeom>
              <a:solidFill>
                <a:srgbClr val="62BB4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046" name="等腰三角形 1045"/>
              <p:cNvSpPr/>
              <p:nvPr/>
            </p:nvSpPr>
            <p:spPr>
              <a:xfrm flipV="1">
                <a:off x="7907015" y="1837528"/>
                <a:ext cx="158239" cy="136414"/>
              </a:xfrm>
              <a:prstGeom prst="triangle">
                <a:avLst/>
              </a:prstGeom>
              <a:solidFill>
                <a:srgbClr val="62BB47"/>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sp>
          <p:nvSpPr>
            <p:cNvPr id="1028" name="矩形 1027"/>
            <p:cNvSpPr/>
            <p:nvPr/>
          </p:nvSpPr>
          <p:spPr>
            <a:xfrm>
              <a:off x="7539335" y="1821988"/>
              <a:ext cx="731803" cy="276999"/>
            </a:xfrm>
            <a:prstGeom prst="rect">
              <a:avLst/>
            </a:prstGeom>
            <a:scene3d>
              <a:camera prst="orthographicFront">
                <a:rot lat="0" lon="1800000" rev="0"/>
              </a:camera>
              <a:lightRig rig="threePt" dir="t"/>
            </a:scene3d>
          </p:spPr>
          <p:txBody>
            <a:bodyPr wrap="none">
              <a:spAutoFit/>
            </a:bodyPr>
            <a:lstStyle/>
            <a:p>
              <a:r>
                <a:rPr lang="en-US" altLang="zh-CN" sz="1200" b="1" dirty="0">
                  <a:solidFill>
                    <a:schemeClr val="bg1"/>
                  </a:solidFill>
                  <a:latin typeface="微软雅黑" panose="020B0503020204020204" pitchFamily="34" charset="-122"/>
                  <a:ea typeface="微软雅黑" panose="020B0503020204020204" pitchFamily="34" charset="-122"/>
                </a:rPr>
                <a:t>Project</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1029" name="文本框 1028"/>
            <p:cNvSpPr txBox="1"/>
            <p:nvPr/>
          </p:nvSpPr>
          <p:spPr>
            <a:xfrm>
              <a:off x="7586053" y="2142640"/>
              <a:ext cx="595035" cy="584775"/>
            </a:xfrm>
            <a:prstGeom prst="rect">
              <a:avLst/>
            </a:prstGeom>
            <a:noFill/>
            <a:scene3d>
              <a:camera prst="orthographicFront">
                <a:rot lat="0" lon="1800000" rev="0"/>
              </a:camera>
              <a:lightRig rig="threePt" dir="t"/>
            </a:scene3d>
          </p:spPr>
          <p:txBody>
            <a:bodyPr wrap="none" rtlCol="0">
              <a:spAutoFit/>
            </a:bodyPr>
            <a:lstStyle/>
            <a:p>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四</a:t>
              </a:r>
              <a:endPar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52" name="任意多边形 1051"/>
            <p:cNvSpPr/>
            <p:nvPr/>
          </p:nvSpPr>
          <p:spPr>
            <a:xfrm>
              <a:off x="9969578" y="1739108"/>
              <a:ext cx="1606036" cy="4570212"/>
            </a:xfrm>
            <a:custGeom>
              <a:avLst/>
              <a:gdLst>
                <a:gd name="connsiteX0" fmla="*/ 0 w 1610287"/>
                <a:gd name="connsiteY0" fmla="*/ 0 h 5481312"/>
                <a:gd name="connsiteX1" fmla="*/ 1220243 w 1610287"/>
                <a:gd name="connsiteY1" fmla="*/ 0 h 5481312"/>
                <a:gd name="connsiteX2" fmla="*/ 1610287 w 1610287"/>
                <a:gd name="connsiteY2" fmla="*/ 261297 h 5481312"/>
                <a:gd name="connsiteX3" fmla="*/ 1610287 w 1610287"/>
                <a:gd name="connsiteY3" fmla="*/ 5481312 h 5481312"/>
                <a:gd name="connsiteX4" fmla="*/ 0 w 1610287"/>
                <a:gd name="connsiteY4" fmla="*/ 5125304 h 548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0287" h="5481312">
                  <a:moveTo>
                    <a:pt x="0" y="0"/>
                  </a:moveTo>
                  <a:lnTo>
                    <a:pt x="1220243" y="0"/>
                  </a:lnTo>
                  <a:lnTo>
                    <a:pt x="1610287" y="261297"/>
                  </a:lnTo>
                  <a:lnTo>
                    <a:pt x="1610287" y="5481312"/>
                  </a:lnTo>
                  <a:lnTo>
                    <a:pt x="0" y="5125304"/>
                  </a:lnTo>
                  <a:close/>
                </a:path>
              </a:pathLst>
            </a:custGeom>
            <a:gradFill>
              <a:gsLst>
                <a:gs pos="28000">
                  <a:srgbClr val="ACACAC"/>
                </a:gs>
                <a:gs pos="0">
                  <a:schemeClr val="bg1">
                    <a:lumMod val="50000"/>
                  </a:schemeClr>
                </a:gs>
                <a:gs pos="100000">
                  <a:schemeClr val="bg1">
                    <a:lumMod val="75000"/>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nvGrpSpPr>
            <p:cNvPr id="1053" name="组合 1052"/>
            <p:cNvGrpSpPr/>
            <p:nvPr/>
          </p:nvGrpSpPr>
          <p:grpSpPr>
            <a:xfrm>
              <a:off x="9873227" y="1717609"/>
              <a:ext cx="1323166" cy="4267336"/>
              <a:chOff x="1326228" y="2351948"/>
              <a:chExt cx="1569897" cy="5063068"/>
            </a:xfrm>
            <a:solidFill>
              <a:schemeClr val="bg1"/>
            </a:solidFill>
          </p:grpSpPr>
          <p:sp>
            <p:nvSpPr>
              <p:cNvPr id="1078" name="任意多边形 1077"/>
              <p:cNvSpPr/>
              <p:nvPr/>
            </p:nvSpPr>
            <p:spPr>
              <a:xfrm>
                <a:off x="2086501" y="2351948"/>
                <a:ext cx="809624" cy="5063067"/>
              </a:xfrm>
              <a:custGeom>
                <a:avLst/>
                <a:gdLst>
                  <a:gd name="connsiteX0" fmla="*/ 0 w 809624"/>
                  <a:gd name="connsiteY0" fmla="*/ 0 h 5063067"/>
                  <a:gd name="connsiteX1" fmla="*/ 662866 w 809624"/>
                  <a:gd name="connsiteY1" fmla="*/ 0 h 5063067"/>
                  <a:gd name="connsiteX2" fmla="*/ 809624 w 809624"/>
                  <a:gd name="connsiteY2" fmla="*/ 146758 h 5063067"/>
                  <a:gd name="connsiteX3" fmla="*/ 809624 w 809624"/>
                  <a:gd name="connsiteY3" fmla="*/ 4916309 h 5063067"/>
                  <a:gd name="connsiteX4" fmla="*/ 662866 w 809624"/>
                  <a:gd name="connsiteY4" fmla="*/ 5063067 h 5063067"/>
                  <a:gd name="connsiteX5" fmla="*/ 0 w 809624"/>
                  <a:gd name="connsiteY5" fmla="*/ 5063067 h 5063067"/>
                  <a:gd name="connsiteX6" fmla="*/ 0 w 809624"/>
                  <a:gd name="connsiteY6" fmla="*/ 0 h 506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9624" h="5063067">
                    <a:moveTo>
                      <a:pt x="0" y="0"/>
                    </a:moveTo>
                    <a:lnTo>
                      <a:pt x="662866" y="0"/>
                    </a:lnTo>
                    <a:cubicBezTo>
                      <a:pt x="743918" y="0"/>
                      <a:pt x="809624" y="65706"/>
                      <a:pt x="809624" y="146758"/>
                    </a:cubicBezTo>
                    <a:lnTo>
                      <a:pt x="809624" y="4916309"/>
                    </a:lnTo>
                    <a:cubicBezTo>
                      <a:pt x="809624" y="4997361"/>
                      <a:pt x="743918" y="5063067"/>
                      <a:pt x="662866" y="5063067"/>
                    </a:cubicBezTo>
                    <a:lnTo>
                      <a:pt x="0" y="5063067"/>
                    </a:lnTo>
                    <a:lnTo>
                      <a:pt x="0" y="0"/>
                    </a:lnTo>
                    <a:close/>
                  </a:path>
                </a:pathLst>
              </a:custGeom>
              <a:gr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079" name="任意多边形 1078"/>
              <p:cNvSpPr/>
              <p:nvPr/>
            </p:nvSpPr>
            <p:spPr>
              <a:xfrm>
                <a:off x="1326228" y="2351949"/>
                <a:ext cx="782109" cy="5063067"/>
              </a:xfrm>
              <a:custGeom>
                <a:avLst/>
                <a:gdLst>
                  <a:gd name="connsiteX0" fmla="*/ 146758 w 782109"/>
                  <a:gd name="connsiteY0" fmla="*/ 0 h 5063067"/>
                  <a:gd name="connsiteX1" fmla="*/ 782109 w 782109"/>
                  <a:gd name="connsiteY1" fmla="*/ 0 h 5063067"/>
                  <a:gd name="connsiteX2" fmla="*/ 782109 w 782109"/>
                  <a:gd name="connsiteY2" fmla="*/ 5063067 h 5063067"/>
                  <a:gd name="connsiteX3" fmla="*/ 146758 w 782109"/>
                  <a:gd name="connsiteY3" fmla="*/ 5063067 h 5063067"/>
                  <a:gd name="connsiteX4" fmla="*/ 0 w 782109"/>
                  <a:gd name="connsiteY4" fmla="*/ 4916309 h 5063067"/>
                  <a:gd name="connsiteX5" fmla="*/ 0 w 782109"/>
                  <a:gd name="connsiteY5" fmla="*/ 146758 h 5063067"/>
                  <a:gd name="connsiteX6" fmla="*/ 146758 w 782109"/>
                  <a:gd name="connsiteY6" fmla="*/ 0 h 506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2109" h="5063067">
                    <a:moveTo>
                      <a:pt x="146758" y="0"/>
                    </a:moveTo>
                    <a:lnTo>
                      <a:pt x="782109" y="0"/>
                    </a:lnTo>
                    <a:lnTo>
                      <a:pt x="782109" y="5063067"/>
                    </a:lnTo>
                    <a:lnTo>
                      <a:pt x="146758" y="5063067"/>
                    </a:lnTo>
                    <a:cubicBezTo>
                      <a:pt x="65706" y="5063067"/>
                      <a:pt x="0" y="4997361"/>
                      <a:pt x="0" y="4916309"/>
                    </a:cubicBezTo>
                    <a:lnTo>
                      <a:pt x="0" y="146758"/>
                    </a:lnTo>
                    <a:cubicBezTo>
                      <a:pt x="0" y="65706"/>
                      <a:pt x="65706" y="0"/>
                      <a:pt x="146758" y="0"/>
                    </a:cubicBezTo>
                    <a:close/>
                  </a:path>
                </a:pathLst>
              </a:custGeom>
              <a:gr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grpSp>
          <p:nvGrpSpPr>
            <p:cNvPr id="1054" name="组合 1053"/>
            <p:cNvGrpSpPr/>
            <p:nvPr/>
          </p:nvGrpSpPr>
          <p:grpSpPr>
            <a:xfrm>
              <a:off x="9892028" y="1732197"/>
              <a:ext cx="1323166" cy="4267336"/>
              <a:chOff x="1326228" y="2351948"/>
              <a:chExt cx="1569897" cy="5063068"/>
            </a:xfrm>
          </p:grpSpPr>
          <p:sp>
            <p:nvSpPr>
              <p:cNvPr id="1076" name="任意多边形 1075"/>
              <p:cNvSpPr/>
              <p:nvPr/>
            </p:nvSpPr>
            <p:spPr>
              <a:xfrm>
                <a:off x="2086501" y="2351948"/>
                <a:ext cx="809624" cy="5063067"/>
              </a:xfrm>
              <a:custGeom>
                <a:avLst/>
                <a:gdLst>
                  <a:gd name="connsiteX0" fmla="*/ 0 w 809624"/>
                  <a:gd name="connsiteY0" fmla="*/ 0 h 5063067"/>
                  <a:gd name="connsiteX1" fmla="*/ 662866 w 809624"/>
                  <a:gd name="connsiteY1" fmla="*/ 0 h 5063067"/>
                  <a:gd name="connsiteX2" fmla="*/ 809624 w 809624"/>
                  <a:gd name="connsiteY2" fmla="*/ 146758 h 5063067"/>
                  <a:gd name="connsiteX3" fmla="*/ 809624 w 809624"/>
                  <a:gd name="connsiteY3" fmla="*/ 4916309 h 5063067"/>
                  <a:gd name="connsiteX4" fmla="*/ 662866 w 809624"/>
                  <a:gd name="connsiteY4" fmla="*/ 5063067 h 5063067"/>
                  <a:gd name="connsiteX5" fmla="*/ 0 w 809624"/>
                  <a:gd name="connsiteY5" fmla="*/ 5063067 h 5063067"/>
                  <a:gd name="connsiteX6" fmla="*/ 0 w 809624"/>
                  <a:gd name="connsiteY6" fmla="*/ 0 h 506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9624" h="5063067">
                    <a:moveTo>
                      <a:pt x="0" y="0"/>
                    </a:moveTo>
                    <a:lnTo>
                      <a:pt x="662866" y="0"/>
                    </a:lnTo>
                    <a:cubicBezTo>
                      <a:pt x="743918" y="0"/>
                      <a:pt x="809624" y="65706"/>
                      <a:pt x="809624" y="146758"/>
                    </a:cubicBezTo>
                    <a:lnTo>
                      <a:pt x="809624" y="4916309"/>
                    </a:lnTo>
                    <a:cubicBezTo>
                      <a:pt x="809624" y="4997361"/>
                      <a:pt x="743918" y="5063067"/>
                      <a:pt x="662866" y="5063067"/>
                    </a:cubicBezTo>
                    <a:lnTo>
                      <a:pt x="0" y="5063067"/>
                    </a:lnTo>
                    <a:lnTo>
                      <a:pt x="0" y="0"/>
                    </a:lnTo>
                    <a:close/>
                  </a:path>
                </a:pathLst>
              </a:custGeom>
              <a:gradFill>
                <a:gsLst>
                  <a:gs pos="0">
                    <a:srgbClr val="E2E3E5"/>
                  </a:gs>
                  <a:gs pos="22000">
                    <a:srgbClr val="EDEDEF"/>
                  </a:gs>
                </a:gsLst>
                <a:lin ang="21594000" scaled="0"/>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077" name="任意多边形 1076"/>
              <p:cNvSpPr/>
              <p:nvPr/>
            </p:nvSpPr>
            <p:spPr>
              <a:xfrm>
                <a:off x="1326228" y="2351949"/>
                <a:ext cx="782109" cy="5063067"/>
              </a:xfrm>
              <a:custGeom>
                <a:avLst/>
                <a:gdLst>
                  <a:gd name="connsiteX0" fmla="*/ 146758 w 782109"/>
                  <a:gd name="connsiteY0" fmla="*/ 0 h 5063067"/>
                  <a:gd name="connsiteX1" fmla="*/ 782109 w 782109"/>
                  <a:gd name="connsiteY1" fmla="*/ 0 h 5063067"/>
                  <a:gd name="connsiteX2" fmla="*/ 782109 w 782109"/>
                  <a:gd name="connsiteY2" fmla="*/ 5063067 h 5063067"/>
                  <a:gd name="connsiteX3" fmla="*/ 146758 w 782109"/>
                  <a:gd name="connsiteY3" fmla="*/ 5063067 h 5063067"/>
                  <a:gd name="connsiteX4" fmla="*/ 0 w 782109"/>
                  <a:gd name="connsiteY4" fmla="*/ 4916309 h 5063067"/>
                  <a:gd name="connsiteX5" fmla="*/ 0 w 782109"/>
                  <a:gd name="connsiteY5" fmla="*/ 146758 h 5063067"/>
                  <a:gd name="connsiteX6" fmla="*/ 146758 w 782109"/>
                  <a:gd name="connsiteY6" fmla="*/ 0 h 506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2109" h="5063067">
                    <a:moveTo>
                      <a:pt x="146758" y="0"/>
                    </a:moveTo>
                    <a:lnTo>
                      <a:pt x="782109" y="0"/>
                    </a:lnTo>
                    <a:lnTo>
                      <a:pt x="782109" y="5063067"/>
                    </a:lnTo>
                    <a:lnTo>
                      <a:pt x="146758" y="5063067"/>
                    </a:lnTo>
                    <a:cubicBezTo>
                      <a:pt x="65706" y="5063067"/>
                      <a:pt x="0" y="4997361"/>
                      <a:pt x="0" y="4916309"/>
                    </a:cubicBezTo>
                    <a:lnTo>
                      <a:pt x="0" y="146758"/>
                    </a:lnTo>
                    <a:cubicBezTo>
                      <a:pt x="0" y="65706"/>
                      <a:pt x="65706" y="0"/>
                      <a:pt x="146758" y="0"/>
                    </a:cubicBezTo>
                    <a:close/>
                  </a:path>
                </a:pathLst>
              </a:custGeom>
              <a:solidFill>
                <a:srgbClr val="FFFFFF"/>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sp>
          <p:nvSpPr>
            <p:cNvPr id="1055" name="对角圆角矩形 1054"/>
            <p:cNvSpPr/>
            <p:nvPr/>
          </p:nvSpPr>
          <p:spPr>
            <a:xfrm>
              <a:off x="9886398" y="1737051"/>
              <a:ext cx="557416" cy="1265094"/>
            </a:xfrm>
            <a:prstGeom prst="round2DiagRect">
              <a:avLst>
                <a:gd name="adj1" fmla="val 22754"/>
                <a:gd name="adj2"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nvGrpSpPr>
            <p:cNvPr id="1056" name="组合 1055"/>
            <p:cNvGrpSpPr/>
            <p:nvPr/>
          </p:nvGrpSpPr>
          <p:grpSpPr>
            <a:xfrm>
              <a:off x="10768132" y="2356508"/>
              <a:ext cx="227815" cy="227815"/>
              <a:chOff x="7850986" y="1742534"/>
              <a:chExt cx="270296" cy="270296"/>
            </a:xfrm>
            <a:scene3d>
              <a:camera prst="orthographicFront">
                <a:rot lat="0" lon="19800000" rev="0"/>
              </a:camera>
              <a:lightRig rig="threePt" dir="t"/>
            </a:scene3d>
          </p:grpSpPr>
          <p:sp>
            <p:nvSpPr>
              <p:cNvPr id="1074" name="椭圆 1073"/>
              <p:cNvSpPr/>
              <p:nvPr/>
            </p:nvSpPr>
            <p:spPr>
              <a:xfrm>
                <a:off x="7850986" y="1742534"/>
                <a:ext cx="270296" cy="270296"/>
              </a:xfrm>
              <a:prstGeom prst="ellipse">
                <a:avLst/>
              </a:prstGeom>
              <a:solidFill>
                <a:srgbClr val="62BB4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075" name="等腰三角形 1074"/>
              <p:cNvSpPr/>
              <p:nvPr/>
            </p:nvSpPr>
            <p:spPr>
              <a:xfrm flipV="1">
                <a:off x="7907015" y="1837528"/>
                <a:ext cx="158239" cy="136414"/>
              </a:xfrm>
              <a:prstGeom prst="triangle">
                <a:avLst/>
              </a:prstGeom>
              <a:solidFill>
                <a:srgbClr val="62BB47"/>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sp>
          <p:nvSpPr>
            <p:cNvPr id="1057" name="矩形 1056"/>
            <p:cNvSpPr/>
            <p:nvPr/>
          </p:nvSpPr>
          <p:spPr>
            <a:xfrm>
              <a:off x="9831868" y="1821988"/>
              <a:ext cx="731803" cy="276999"/>
            </a:xfrm>
            <a:prstGeom prst="rect">
              <a:avLst/>
            </a:prstGeom>
            <a:scene3d>
              <a:camera prst="orthographicFront">
                <a:rot lat="0" lon="1800000" rev="0"/>
              </a:camera>
              <a:lightRig rig="threePt" dir="t"/>
            </a:scene3d>
          </p:spPr>
          <p:txBody>
            <a:bodyPr wrap="none">
              <a:spAutoFit/>
            </a:bodyPr>
            <a:lstStyle/>
            <a:p>
              <a:r>
                <a:rPr lang="en-US" altLang="zh-CN" sz="1200" b="1" dirty="0">
                  <a:solidFill>
                    <a:schemeClr val="bg1"/>
                  </a:solidFill>
                  <a:latin typeface="微软雅黑" panose="020B0503020204020204" pitchFamily="34" charset="-122"/>
                  <a:ea typeface="微软雅黑" panose="020B0503020204020204" pitchFamily="34" charset="-122"/>
                </a:rPr>
                <a:t>Project</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1058" name="文本框 1057"/>
            <p:cNvSpPr txBox="1"/>
            <p:nvPr/>
          </p:nvSpPr>
          <p:spPr>
            <a:xfrm>
              <a:off x="9858714" y="2142640"/>
              <a:ext cx="595035" cy="584775"/>
            </a:xfrm>
            <a:prstGeom prst="rect">
              <a:avLst/>
            </a:prstGeom>
            <a:noFill/>
            <a:scene3d>
              <a:camera prst="orthographicFront">
                <a:rot lat="0" lon="1800000" rev="0"/>
              </a:camera>
              <a:lightRig rig="threePt" dir="t"/>
            </a:scene3d>
          </p:spPr>
          <p:txBody>
            <a:bodyPr wrap="none" rtlCol="0">
              <a:spAutoFit/>
            </a:bodyPr>
            <a:lstStyle/>
            <a:p>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五</a:t>
              </a:r>
              <a:endPar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80" name="文本框 1079"/>
            <p:cNvSpPr txBox="1"/>
            <p:nvPr/>
          </p:nvSpPr>
          <p:spPr>
            <a:xfrm>
              <a:off x="3193446" y="3150752"/>
              <a:ext cx="409501" cy="2062103"/>
            </a:xfrm>
            <a:prstGeom prst="rect">
              <a:avLst/>
            </a:prstGeom>
            <a:noFill/>
            <a:scene3d>
              <a:camera prst="orthographicFront">
                <a:rot lat="0" lon="19799985" rev="0"/>
              </a:camera>
              <a:lightRig rig="threePt" dir="t"/>
            </a:scene3d>
          </p:spPr>
          <p:txBody>
            <a:bodyPr wrap="square" rtlCol="0">
              <a:spAutoFit/>
            </a:bodyPr>
            <a:lstStyle/>
            <a:p>
              <a:r>
                <a:rPr lang="zh-CN" altLang="en-US" sz="3200" b="1" dirty="0" smtClean="0">
                  <a:solidFill>
                    <a:schemeClr val="tx2">
                      <a:lumMod val="60000"/>
                      <a:lumOff val="40000"/>
                    </a:schemeClr>
                  </a:solidFill>
                  <a:latin typeface="微软雅黑" panose="020B0503020204020204" pitchFamily="34" charset="-122"/>
                  <a:ea typeface="微软雅黑" panose="020B0503020204020204" pitchFamily="34" charset="-122"/>
                </a:rPr>
                <a:t>地方支持</a:t>
              </a:r>
              <a:endParaRPr lang="zh-CN" altLang="en-US" sz="3200" b="1" dirty="0">
                <a:solidFill>
                  <a:schemeClr val="tx2">
                    <a:lumMod val="60000"/>
                    <a:lumOff val="40000"/>
                  </a:schemeClr>
                </a:solidFill>
                <a:latin typeface="微软雅黑" panose="020B0503020204020204" pitchFamily="34" charset="-122"/>
                <a:ea typeface="微软雅黑" panose="020B0503020204020204" pitchFamily="34" charset="-122"/>
              </a:endParaRPr>
            </a:p>
          </p:txBody>
        </p:sp>
        <p:sp>
          <p:nvSpPr>
            <p:cNvPr id="1081" name="文本框 1080"/>
            <p:cNvSpPr txBox="1"/>
            <p:nvPr/>
          </p:nvSpPr>
          <p:spPr>
            <a:xfrm>
              <a:off x="3798519" y="3261130"/>
              <a:ext cx="689751" cy="1569660"/>
            </a:xfrm>
            <a:prstGeom prst="rect">
              <a:avLst/>
            </a:prstGeom>
            <a:noFill/>
            <a:scene3d>
              <a:camera prst="orthographicFront">
                <a:rot lat="0" lon="19799985" rev="0"/>
              </a:camera>
              <a:lightRig rig="threePt" dir="t"/>
            </a:scene3d>
          </p:spPr>
          <p:txBody>
            <a:bodyPr wrap="square" rtlCol="0">
              <a:spAutoFit/>
            </a:bodyPr>
            <a:lstStyle/>
            <a:p>
              <a:r>
                <a:rPr lang="zh-CN" altLang="zh-CN" sz="3200" b="1" dirty="0" smtClean="0">
                  <a:latin typeface="微软雅黑" panose="020B0503020204020204" pitchFamily="34" charset="-122"/>
                  <a:ea typeface="微软雅黑" panose="020B0503020204020204" pitchFamily="34" charset="-122"/>
                </a:rPr>
                <a:t>很</a:t>
              </a:r>
              <a:r>
                <a:rPr lang="zh-CN" altLang="en-US" sz="3200" b="1" dirty="0">
                  <a:latin typeface="微软雅黑" panose="020B0503020204020204" pitchFamily="34" charset="-122"/>
                  <a:ea typeface="微软雅黑" panose="020B0503020204020204" pitchFamily="34" charset="-122"/>
                </a:rPr>
                <a:t>给力</a:t>
              </a:r>
            </a:p>
          </p:txBody>
        </p:sp>
        <p:sp>
          <p:nvSpPr>
            <p:cNvPr id="1082" name="文本框 1081"/>
            <p:cNvSpPr txBox="1"/>
            <p:nvPr/>
          </p:nvSpPr>
          <p:spPr>
            <a:xfrm>
              <a:off x="5424236" y="3150752"/>
              <a:ext cx="409501" cy="2062103"/>
            </a:xfrm>
            <a:prstGeom prst="rect">
              <a:avLst/>
            </a:prstGeom>
            <a:noFill/>
            <a:scene3d>
              <a:camera prst="orthographicFront">
                <a:rot lat="0" lon="19799985" rev="0"/>
              </a:camera>
              <a:lightRig rig="threePt" dir="t"/>
            </a:scene3d>
          </p:spPr>
          <p:txBody>
            <a:bodyPr wrap="square" rtlCol="0">
              <a:spAutoFit/>
            </a:bodyPr>
            <a:lstStyle/>
            <a:p>
              <a:r>
                <a:rPr lang="zh-CN" altLang="en-US" sz="3200" b="1" dirty="0" smtClean="0">
                  <a:solidFill>
                    <a:schemeClr val="accent3">
                      <a:lumMod val="50000"/>
                    </a:schemeClr>
                  </a:solidFill>
                  <a:latin typeface="微软雅黑" panose="020B0503020204020204" pitchFamily="34" charset="-122"/>
                  <a:ea typeface="微软雅黑" panose="020B0503020204020204" pitchFamily="34" charset="-122"/>
                </a:rPr>
                <a:t>学校落实</a:t>
              </a:r>
              <a:endParaRPr lang="zh-CN" altLang="en-US" sz="3200" b="1" dirty="0">
                <a:solidFill>
                  <a:schemeClr val="accent3">
                    <a:lumMod val="50000"/>
                  </a:schemeClr>
                </a:solidFill>
                <a:latin typeface="微软雅黑" panose="020B0503020204020204" pitchFamily="34" charset="-122"/>
                <a:ea typeface="微软雅黑" panose="020B0503020204020204" pitchFamily="34" charset="-122"/>
              </a:endParaRPr>
            </a:p>
          </p:txBody>
        </p:sp>
        <p:sp>
          <p:nvSpPr>
            <p:cNvPr id="1083" name="文本框 1082"/>
            <p:cNvSpPr txBox="1"/>
            <p:nvPr/>
          </p:nvSpPr>
          <p:spPr>
            <a:xfrm>
              <a:off x="6038204" y="3223230"/>
              <a:ext cx="689751" cy="1569660"/>
            </a:xfrm>
            <a:prstGeom prst="rect">
              <a:avLst/>
            </a:prstGeom>
            <a:noFill/>
            <a:scene3d>
              <a:camera prst="orthographicFront">
                <a:rot lat="0" lon="19799985" rev="0"/>
              </a:camera>
              <a:lightRig rig="threePt" dir="t"/>
            </a:scene3d>
          </p:spPr>
          <p:txBody>
            <a:bodyPr wrap="square" rtlCol="0">
              <a:spAutoFit/>
            </a:bodyPr>
            <a:lstStyle/>
            <a:p>
              <a:r>
                <a:rPr lang="zh-CN" altLang="zh-CN" sz="3200" b="1" dirty="0" smtClean="0">
                  <a:latin typeface="微软雅黑" panose="020B0503020204020204" pitchFamily="34" charset="-122"/>
                  <a:ea typeface="微软雅黑" panose="020B0503020204020204" pitchFamily="34" charset="-122"/>
                </a:rPr>
                <a:t>很</a:t>
              </a:r>
              <a:r>
                <a:rPr lang="zh-CN" altLang="en-US" sz="3200" b="1" dirty="0">
                  <a:latin typeface="微软雅黑" panose="020B0503020204020204" pitchFamily="34" charset="-122"/>
                  <a:ea typeface="微软雅黑" panose="020B0503020204020204" pitchFamily="34" charset="-122"/>
                </a:rPr>
                <a:t>规范</a:t>
              </a:r>
            </a:p>
          </p:txBody>
        </p:sp>
        <p:sp>
          <p:nvSpPr>
            <p:cNvPr id="1140" name="文本框 1139"/>
            <p:cNvSpPr txBox="1"/>
            <p:nvPr/>
          </p:nvSpPr>
          <p:spPr>
            <a:xfrm>
              <a:off x="7707519" y="3150752"/>
              <a:ext cx="409501" cy="2062103"/>
            </a:xfrm>
            <a:prstGeom prst="rect">
              <a:avLst/>
            </a:prstGeom>
            <a:noFill/>
            <a:scene3d>
              <a:camera prst="orthographicFront">
                <a:rot lat="0" lon="19799985" rev="0"/>
              </a:camera>
              <a:lightRig rig="threePt" dir="t"/>
            </a:scene3d>
          </p:spPr>
          <p:txBody>
            <a:bodyPr wrap="square" rtlCol="0">
              <a:spAutoFit/>
            </a:bodyPr>
            <a:lstStyle/>
            <a:p>
              <a:r>
                <a:rPr lang="zh-CN" altLang="en-US" sz="3200" b="1" dirty="0">
                  <a:solidFill>
                    <a:schemeClr val="accent2">
                      <a:lumMod val="75000"/>
                    </a:schemeClr>
                  </a:solidFill>
                  <a:latin typeface="微软雅黑" panose="020B0503020204020204" pitchFamily="34" charset="-122"/>
                  <a:ea typeface="微软雅黑" panose="020B0503020204020204" pitchFamily="34" charset="-122"/>
                </a:rPr>
                <a:t>资助效益</a:t>
              </a:r>
            </a:p>
          </p:txBody>
        </p:sp>
        <p:sp>
          <p:nvSpPr>
            <p:cNvPr id="1141" name="文本框 1140"/>
            <p:cNvSpPr txBox="1"/>
            <p:nvPr/>
          </p:nvSpPr>
          <p:spPr>
            <a:xfrm>
              <a:off x="8342718" y="3167030"/>
              <a:ext cx="689751" cy="1569660"/>
            </a:xfrm>
            <a:prstGeom prst="rect">
              <a:avLst/>
            </a:prstGeom>
            <a:noFill/>
            <a:scene3d>
              <a:camera prst="orthographicFront">
                <a:rot lat="0" lon="19799985" rev="0"/>
              </a:camera>
              <a:lightRig rig="threePt" dir="t"/>
            </a:scene3d>
          </p:spPr>
          <p:txBody>
            <a:bodyPr wrap="square" rtlCol="0">
              <a:spAutoFit/>
            </a:bodyPr>
            <a:lstStyle/>
            <a:p>
              <a:r>
                <a:rPr lang="zh-CN" altLang="zh-CN" sz="3200" b="1" dirty="0" smtClean="0">
                  <a:latin typeface="微软雅黑" panose="020B0503020204020204" pitchFamily="34" charset="-122"/>
                  <a:ea typeface="微软雅黑" panose="020B0503020204020204" pitchFamily="34" charset="-122"/>
                </a:rPr>
                <a:t>很</a:t>
              </a:r>
              <a:r>
                <a:rPr lang="zh-CN" altLang="en-US" sz="3200" b="1" dirty="0" smtClean="0">
                  <a:latin typeface="微软雅黑" panose="020B0503020204020204" pitchFamily="34" charset="-122"/>
                  <a:ea typeface="微软雅黑" panose="020B0503020204020204" pitchFamily="34" charset="-122"/>
                </a:rPr>
                <a:t>突出</a:t>
              </a:r>
              <a:endParaRPr lang="zh-CN" altLang="en-US" sz="3200" b="1" dirty="0">
                <a:latin typeface="微软雅黑" panose="020B0503020204020204" pitchFamily="34" charset="-122"/>
                <a:ea typeface="微软雅黑" panose="020B0503020204020204" pitchFamily="34" charset="-122"/>
              </a:endParaRPr>
            </a:p>
          </p:txBody>
        </p:sp>
        <p:sp>
          <p:nvSpPr>
            <p:cNvPr id="1200" name="文本框 1199"/>
            <p:cNvSpPr txBox="1"/>
            <p:nvPr/>
          </p:nvSpPr>
          <p:spPr>
            <a:xfrm>
              <a:off x="9938146" y="3150752"/>
              <a:ext cx="409501" cy="1077218"/>
            </a:xfrm>
            <a:prstGeom prst="rect">
              <a:avLst/>
            </a:prstGeom>
            <a:noFill/>
            <a:scene3d>
              <a:camera prst="orthographicFront">
                <a:rot lat="0" lon="19799985" rev="0"/>
              </a:camera>
              <a:lightRig rig="threePt" dir="t"/>
            </a:scene3d>
          </p:spPr>
          <p:txBody>
            <a:bodyPr wrap="square" rtlCol="0">
              <a:spAutoFit/>
            </a:bodyPr>
            <a:lstStyle/>
            <a:p>
              <a:r>
                <a:rPr lang="zh-CN" altLang="en-US" sz="3200" b="1" dirty="0" smtClean="0">
                  <a:solidFill>
                    <a:schemeClr val="accent5">
                      <a:lumMod val="50000"/>
                    </a:schemeClr>
                  </a:solidFill>
                  <a:latin typeface="微软雅黑" panose="020B0503020204020204" pitchFamily="34" charset="-122"/>
                  <a:ea typeface="微软雅黑" panose="020B0503020204020204" pitchFamily="34" charset="-122"/>
                </a:rPr>
                <a:t>问题</a:t>
              </a:r>
              <a:endParaRPr lang="zh-CN" altLang="en-US" sz="3200" b="1" dirty="0">
                <a:solidFill>
                  <a:schemeClr val="accent5">
                    <a:lumMod val="50000"/>
                  </a:schemeClr>
                </a:solidFill>
                <a:latin typeface="微软雅黑" panose="020B0503020204020204" pitchFamily="34" charset="-122"/>
                <a:ea typeface="微软雅黑" panose="020B0503020204020204" pitchFamily="34" charset="-122"/>
              </a:endParaRPr>
            </a:p>
          </p:txBody>
        </p:sp>
        <p:grpSp>
          <p:nvGrpSpPr>
            <p:cNvPr id="1202" name="组合 1201"/>
            <p:cNvGrpSpPr/>
            <p:nvPr/>
          </p:nvGrpSpPr>
          <p:grpSpPr>
            <a:xfrm>
              <a:off x="3824323" y="4859720"/>
              <a:ext cx="510481" cy="535423"/>
              <a:chOff x="7119938" y="1639888"/>
              <a:chExt cx="974725" cy="1022350"/>
            </a:xfrm>
            <a:solidFill>
              <a:srgbClr val="04ABED"/>
            </a:solidFill>
            <a:effectLst>
              <a:reflection blurRad="6350" stA="50000" endA="300" endPos="55500" dist="101600" dir="5400000" sy="-100000" algn="bl" rotWithShape="0"/>
            </a:effectLst>
            <a:scene3d>
              <a:camera prst="orthographicFront">
                <a:rot lat="0" lon="19799968" rev="0"/>
              </a:camera>
              <a:lightRig rig="threePt" dir="t"/>
            </a:scene3d>
          </p:grpSpPr>
          <p:sp>
            <p:nvSpPr>
              <p:cNvPr id="1203" name="Freeform 21"/>
              <p:cNvSpPr>
                <a:spLocks/>
              </p:cNvSpPr>
              <p:nvPr/>
            </p:nvSpPr>
            <p:spPr bwMode="auto">
              <a:xfrm>
                <a:off x="7158038" y="2417763"/>
                <a:ext cx="125413" cy="244475"/>
              </a:xfrm>
              <a:custGeom>
                <a:avLst/>
                <a:gdLst>
                  <a:gd name="T0" fmla="*/ 33 w 33"/>
                  <a:gd name="T1" fmla="*/ 60 h 65"/>
                  <a:gd name="T2" fmla="*/ 28 w 33"/>
                  <a:gd name="T3" fmla="*/ 65 h 65"/>
                  <a:gd name="T4" fmla="*/ 5 w 33"/>
                  <a:gd name="T5" fmla="*/ 65 h 65"/>
                  <a:gd name="T6" fmla="*/ 0 w 33"/>
                  <a:gd name="T7" fmla="*/ 60 h 65"/>
                  <a:gd name="T8" fmla="*/ 0 w 33"/>
                  <a:gd name="T9" fmla="*/ 6 h 65"/>
                  <a:gd name="T10" fmla="*/ 5 w 33"/>
                  <a:gd name="T11" fmla="*/ 0 h 65"/>
                  <a:gd name="T12" fmla="*/ 28 w 33"/>
                  <a:gd name="T13" fmla="*/ 0 h 65"/>
                  <a:gd name="T14" fmla="*/ 33 w 33"/>
                  <a:gd name="T15" fmla="*/ 6 h 65"/>
                  <a:gd name="T16" fmla="*/ 33 w 33"/>
                  <a:gd name="T17" fmla="*/ 6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5">
                    <a:moveTo>
                      <a:pt x="33" y="60"/>
                    </a:moveTo>
                    <a:cubicBezTo>
                      <a:pt x="33" y="63"/>
                      <a:pt x="31" y="65"/>
                      <a:pt x="28" y="65"/>
                    </a:cubicBezTo>
                    <a:cubicBezTo>
                      <a:pt x="5" y="65"/>
                      <a:pt x="5" y="65"/>
                      <a:pt x="5" y="65"/>
                    </a:cubicBezTo>
                    <a:cubicBezTo>
                      <a:pt x="2" y="65"/>
                      <a:pt x="0" y="63"/>
                      <a:pt x="0" y="60"/>
                    </a:cubicBezTo>
                    <a:cubicBezTo>
                      <a:pt x="0" y="6"/>
                      <a:pt x="0" y="6"/>
                      <a:pt x="0" y="6"/>
                    </a:cubicBezTo>
                    <a:cubicBezTo>
                      <a:pt x="0" y="2"/>
                      <a:pt x="2" y="0"/>
                      <a:pt x="5" y="0"/>
                    </a:cubicBezTo>
                    <a:cubicBezTo>
                      <a:pt x="28" y="0"/>
                      <a:pt x="28" y="0"/>
                      <a:pt x="28" y="0"/>
                    </a:cubicBezTo>
                    <a:cubicBezTo>
                      <a:pt x="31" y="0"/>
                      <a:pt x="33" y="2"/>
                      <a:pt x="33" y="6"/>
                    </a:cubicBezTo>
                    <a:lnTo>
                      <a:pt x="33" y="6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latin typeface="微软雅黑" panose="020B0503020204020204" pitchFamily="34" charset="-122"/>
                  <a:ea typeface="微软雅黑" panose="020B0503020204020204" pitchFamily="34" charset="-122"/>
                </a:endParaRPr>
              </a:p>
            </p:txBody>
          </p:sp>
          <p:sp>
            <p:nvSpPr>
              <p:cNvPr id="1204" name="Freeform 22"/>
              <p:cNvSpPr>
                <a:spLocks/>
              </p:cNvSpPr>
              <p:nvPr/>
            </p:nvSpPr>
            <p:spPr bwMode="auto">
              <a:xfrm>
                <a:off x="7359650" y="2255838"/>
                <a:ext cx="128588" cy="406400"/>
              </a:xfrm>
              <a:custGeom>
                <a:avLst/>
                <a:gdLst>
                  <a:gd name="T0" fmla="*/ 34 w 34"/>
                  <a:gd name="T1" fmla="*/ 103 h 108"/>
                  <a:gd name="T2" fmla="*/ 28 w 34"/>
                  <a:gd name="T3" fmla="*/ 108 h 108"/>
                  <a:gd name="T4" fmla="*/ 6 w 34"/>
                  <a:gd name="T5" fmla="*/ 108 h 108"/>
                  <a:gd name="T6" fmla="*/ 0 w 34"/>
                  <a:gd name="T7" fmla="*/ 103 h 108"/>
                  <a:gd name="T8" fmla="*/ 0 w 34"/>
                  <a:gd name="T9" fmla="*/ 5 h 108"/>
                  <a:gd name="T10" fmla="*/ 6 w 34"/>
                  <a:gd name="T11" fmla="*/ 0 h 108"/>
                  <a:gd name="T12" fmla="*/ 28 w 34"/>
                  <a:gd name="T13" fmla="*/ 0 h 108"/>
                  <a:gd name="T14" fmla="*/ 34 w 34"/>
                  <a:gd name="T15" fmla="*/ 5 h 108"/>
                  <a:gd name="T16" fmla="*/ 34 w 34"/>
                  <a:gd name="T17" fmla="*/ 10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08">
                    <a:moveTo>
                      <a:pt x="34" y="103"/>
                    </a:moveTo>
                    <a:cubicBezTo>
                      <a:pt x="34" y="106"/>
                      <a:pt x="31" y="108"/>
                      <a:pt x="28" y="108"/>
                    </a:cubicBezTo>
                    <a:cubicBezTo>
                      <a:pt x="6" y="108"/>
                      <a:pt x="6" y="108"/>
                      <a:pt x="6" y="108"/>
                    </a:cubicBezTo>
                    <a:cubicBezTo>
                      <a:pt x="3" y="108"/>
                      <a:pt x="0" y="106"/>
                      <a:pt x="0" y="103"/>
                    </a:cubicBezTo>
                    <a:cubicBezTo>
                      <a:pt x="0" y="5"/>
                      <a:pt x="0" y="5"/>
                      <a:pt x="0" y="5"/>
                    </a:cubicBezTo>
                    <a:cubicBezTo>
                      <a:pt x="0" y="2"/>
                      <a:pt x="3" y="0"/>
                      <a:pt x="6" y="0"/>
                    </a:cubicBezTo>
                    <a:cubicBezTo>
                      <a:pt x="28" y="0"/>
                      <a:pt x="28" y="0"/>
                      <a:pt x="28" y="0"/>
                    </a:cubicBezTo>
                    <a:cubicBezTo>
                      <a:pt x="31" y="0"/>
                      <a:pt x="34" y="2"/>
                      <a:pt x="34" y="5"/>
                    </a:cubicBezTo>
                    <a:lnTo>
                      <a:pt x="34" y="1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latin typeface="微软雅黑" panose="020B0503020204020204" pitchFamily="34" charset="-122"/>
                  <a:ea typeface="微软雅黑" panose="020B0503020204020204" pitchFamily="34" charset="-122"/>
                </a:endParaRPr>
              </a:p>
            </p:txBody>
          </p:sp>
          <p:sp>
            <p:nvSpPr>
              <p:cNvPr id="1205" name="Freeform 23"/>
              <p:cNvSpPr>
                <a:spLocks/>
              </p:cNvSpPr>
              <p:nvPr/>
            </p:nvSpPr>
            <p:spPr bwMode="auto">
              <a:xfrm>
                <a:off x="7564438" y="2090738"/>
                <a:ext cx="123825" cy="571500"/>
              </a:xfrm>
              <a:custGeom>
                <a:avLst/>
                <a:gdLst>
                  <a:gd name="T0" fmla="*/ 33 w 33"/>
                  <a:gd name="T1" fmla="*/ 147 h 152"/>
                  <a:gd name="T2" fmla="*/ 28 w 33"/>
                  <a:gd name="T3" fmla="*/ 152 h 152"/>
                  <a:gd name="T4" fmla="*/ 5 w 33"/>
                  <a:gd name="T5" fmla="*/ 152 h 152"/>
                  <a:gd name="T6" fmla="*/ 0 w 33"/>
                  <a:gd name="T7" fmla="*/ 147 h 152"/>
                  <a:gd name="T8" fmla="*/ 0 w 33"/>
                  <a:gd name="T9" fmla="*/ 6 h 152"/>
                  <a:gd name="T10" fmla="*/ 5 w 33"/>
                  <a:gd name="T11" fmla="*/ 0 h 152"/>
                  <a:gd name="T12" fmla="*/ 28 w 33"/>
                  <a:gd name="T13" fmla="*/ 0 h 152"/>
                  <a:gd name="T14" fmla="*/ 33 w 33"/>
                  <a:gd name="T15" fmla="*/ 6 h 152"/>
                  <a:gd name="T16" fmla="*/ 33 w 33"/>
                  <a:gd name="T17" fmla="*/ 14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52">
                    <a:moveTo>
                      <a:pt x="33" y="147"/>
                    </a:moveTo>
                    <a:cubicBezTo>
                      <a:pt x="33" y="150"/>
                      <a:pt x="31" y="152"/>
                      <a:pt x="28" y="152"/>
                    </a:cubicBezTo>
                    <a:cubicBezTo>
                      <a:pt x="5" y="152"/>
                      <a:pt x="5" y="152"/>
                      <a:pt x="5" y="152"/>
                    </a:cubicBezTo>
                    <a:cubicBezTo>
                      <a:pt x="2" y="152"/>
                      <a:pt x="0" y="150"/>
                      <a:pt x="0" y="147"/>
                    </a:cubicBezTo>
                    <a:cubicBezTo>
                      <a:pt x="0" y="6"/>
                      <a:pt x="0" y="6"/>
                      <a:pt x="0" y="6"/>
                    </a:cubicBezTo>
                    <a:cubicBezTo>
                      <a:pt x="0" y="3"/>
                      <a:pt x="2" y="0"/>
                      <a:pt x="5" y="0"/>
                    </a:cubicBezTo>
                    <a:cubicBezTo>
                      <a:pt x="28" y="0"/>
                      <a:pt x="28" y="0"/>
                      <a:pt x="28" y="0"/>
                    </a:cubicBezTo>
                    <a:cubicBezTo>
                      <a:pt x="31" y="0"/>
                      <a:pt x="33" y="3"/>
                      <a:pt x="33" y="6"/>
                    </a:cubicBezTo>
                    <a:lnTo>
                      <a:pt x="33" y="1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latin typeface="微软雅黑" panose="020B0503020204020204" pitchFamily="34" charset="-122"/>
                  <a:ea typeface="微软雅黑" panose="020B0503020204020204" pitchFamily="34" charset="-122"/>
                </a:endParaRPr>
              </a:p>
            </p:txBody>
          </p:sp>
          <p:sp>
            <p:nvSpPr>
              <p:cNvPr id="1206" name="Freeform 24"/>
              <p:cNvSpPr>
                <a:spLocks/>
              </p:cNvSpPr>
              <p:nvPr/>
            </p:nvSpPr>
            <p:spPr bwMode="auto">
              <a:xfrm>
                <a:off x="7764463" y="1928813"/>
                <a:ext cx="128588" cy="733425"/>
              </a:xfrm>
              <a:custGeom>
                <a:avLst/>
                <a:gdLst>
                  <a:gd name="T0" fmla="*/ 34 w 34"/>
                  <a:gd name="T1" fmla="*/ 190 h 195"/>
                  <a:gd name="T2" fmla="*/ 28 w 34"/>
                  <a:gd name="T3" fmla="*/ 195 h 195"/>
                  <a:gd name="T4" fmla="*/ 6 w 34"/>
                  <a:gd name="T5" fmla="*/ 195 h 195"/>
                  <a:gd name="T6" fmla="*/ 0 w 34"/>
                  <a:gd name="T7" fmla="*/ 190 h 195"/>
                  <a:gd name="T8" fmla="*/ 0 w 34"/>
                  <a:gd name="T9" fmla="*/ 6 h 195"/>
                  <a:gd name="T10" fmla="*/ 6 w 34"/>
                  <a:gd name="T11" fmla="*/ 0 h 195"/>
                  <a:gd name="T12" fmla="*/ 28 w 34"/>
                  <a:gd name="T13" fmla="*/ 0 h 195"/>
                  <a:gd name="T14" fmla="*/ 34 w 34"/>
                  <a:gd name="T15" fmla="*/ 6 h 195"/>
                  <a:gd name="T16" fmla="*/ 34 w 34"/>
                  <a:gd name="T17" fmla="*/ 19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95">
                    <a:moveTo>
                      <a:pt x="34" y="190"/>
                    </a:moveTo>
                    <a:cubicBezTo>
                      <a:pt x="34" y="193"/>
                      <a:pt x="31" y="195"/>
                      <a:pt x="28" y="195"/>
                    </a:cubicBezTo>
                    <a:cubicBezTo>
                      <a:pt x="6" y="195"/>
                      <a:pt x="6" y="195"/>
                      <a:pt x="6" y="195"/>
                    </a:cubicBezTo>
                    <a:cubicBezTo>
                      <a:pt x="3" y="195"/>
                      <a:pt x="0" y="193"/>
                      <a:pt x="0" y="190"/>
                    </a:cubicBezTo>
                    <a:cubicBezTo>
                      <a:pt x="0" y="6"/>
                      <a:pt x="0" y="6"/>
                      <a:pt x="0" y="6"/>
                    </a:cubicBezTo>
                    <a:cubicBezTo>
                      <a:pt x="0" y="2"/>
                      <a:pt x="3" y="0"/>
                      <a:pt x="6" y="0"/>
                    </a:cubicBezTo>
                    <a:cubicBezTo>
                      <a:pt x="28" y="0"/>
                      <a:pt x="28" y="0"/>
                      <a:pt x="28" y="0"/>
                    </a:cubicBezTo>
                    <a:cubicBezTo>
                      <a:pt x="31" y="0"/>
                      <a:pt x="34" y="2"/>
                      <a:pt x="34" y="6"/>
                    </a:cubicBezTo>
                    <a:lnTo>
                      <a:pt x="34" y="19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latin typeface="微软雅黑" panose="020B0503020204020204" pitchFamily="34" charset="-122"/>
                  <a:ea typeface="微软雅黑" panose="020B0503020204020204" pitchFamily="34" charset="-122"/>
                </a:endParaRPr>
              </a:p>
            </p:txBody>
          </p:sp>
          <p:sp>
            <p:nvSpPr>
              <p:cNvPr id="1207" name="Freeform 25"/>
              <p:cNvSpPr>
                <a:spLocks/>
              </p:cNvSpPr>
              <p:nvPr/>
            </p:nvSpPr>
            <p:spPr bwMode="auto">
              <a:xfrm>
                <a:off x="7969250" y="1763713"/>
                <a:ext cx="125413" cy="898525"/>
              </a:xfrm>
              <a:custGeom>
                <a:avLst/>
                <a:gdLst>
                  <a:gd name="T0" fmla="*/ 33 w 33"/>
                  <a:gd name="T1" fmla="*/ 234 h 239"/>
                  <a:gd name="T2" fmla="*/ 28 w 33"/>
                  <a:gd name="T3" fmla="*/ 239 h 239"/>
                  <a:gd name="T4" fmla="*/ 5 w 33"/>
                  <a:gd name="T5" fmla="*/ 239 h 239"/>
                  <a:gd name="T6" fmla="*/ 0 w 33"/>
                  <a:gd name="T7" fmla="*/ 234 h 239"/>
                  <a:gd name="T8" fmla="*/ 0 w 33"/>
                  <a:gd name="T9" fmla="*/ 6 h 239"/>
                  <a:gd name="T10" fmla="*/ 5 w 33"/>
                  <a:gd name="T11" fmla="*/ 0 h 239"/>
                  <a:gd name="T12" fmla="*/ 28 w 33"/>
                  <a:gd name="T13" fmla="*/ 0 h 239"/>
                  <a:gd name="T14" fmla="*/ 33 w 33"/>
                  <a:gd name="T15" fmla="*/ 6 h 239"/>
                  <a:gd name="T16" fmla="*/ 33 w 33"/>
                  <a:gd name="T17" fmla="*/ 23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39">
                    <a:moveTo>
                      <a:pt x="33" y="234"/>
                    </a:moveTo>
                    <a:cubicBezTo>
                      <a:pt x="33" y="237"/>
                      <a:pt x="31" y="239"/>
                      <a:pt x="28" y="239"/>
                    </a:cubicBezTo>
                    <a:cubicBezTo>
                      <a:pt x="5" y="239"/>
                      <a:pt x="5" y="239"/>
                      <a:pt x="5" y="239"/>
                    </a:cubicBezTo>
                    <a:cubicBezTo>
                      <a:pt x="2" y="239"/>
                      <a:pt x="0" y="237"/>
                      <a:pt x="0" y="234"/>
                    </a:cubicBezTo>
                    <a:cubicBezTo>
                      <a:pt x="0" y="6"/>
                      <a:pt x="0" y="6"/>
                      <a:pt x="0" y="6"/>
                    </a:cubicBezTo>
                    <a:cubicBezTo>
                      <a:pt x="0" y="3"/>
                      <a:pt x="2" y="0"/>
                      <a:pt x="5" y="0"/>
                    </a:cubicBezTo>
                    <a:cubicBezTo>
                      <a:pt x="28" y="0"/>
                      <a:pt x="28" y="0"/>
                      <a:pt x="28" y="0"/>
                    </a:cubicBezTo>
                    <a:cubicBezTo>
                      <a:pt x="31" y="0"/>
                      <a:pt x="33" y="3"/>
                      <a:pt x="33" y="6"/>
                    </a:cubicBezTo>
                    <a:lnTo>
                      <a:pt x="33" y="23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latin typeface="微软雅黑" panose="020B0503020204020204" pitchFamily="34" charset="-122"/>
                  <a:ea typeface="微软雅黑" panose="020B0503020204020204" pitchFamily="34" charset="-122"/>
                </a:endParaRPr>
              </a:p>
            </p:txBody>
          </p:sp>
          <p:sp>
            <p:nvSpPr>
              <p:cNvPr id="1208" name="Freeform 26"/>
              <p:cNvSpPr>
                <a:spLocks/>
              </p:cNvSpPr>
              <p:nvPr/>
            </p:nvSpPr>
            <p:spPr bwMode="auto">
              <a:xfrm>
                <a:off x="7786688" y="1639888"/>
                <a:ext cx="122238" cy="123825"/>
              </a:xfrm>
              <a:custGeom>
                <a:avLst/>
                <a:gdLst>
                  <a:gd name="T0" fmla="*/ 0 w 77"/>
                  <a:gd name="T1" fmla="*/ 21 h 78"/>
                  <a:gd name="T2" fmla="*/ 77 w 77"/>
                  <a:gd name="T3" fmla="*/ 0 h 78"/>
                  <a:gd name="T4" fmla="*/ 77 w 77"/>
                  <a:gd name="T5" fmla="*/ 78 h 78"/>
                  <a:gd name="T6" fmla="*/ 0 w 77"/>
                  <a:gd name="T7" fmla="*/ 21 h 78"/>
                </a:gdLst>
                <a:ahLst/>
                <a:cxnLst>
                  <a:cxn ang="0">
                    <a:pos x="T0" y="T1"/>
                  </a:cxn>
                  <a:cxn ang="0">
                    <a:pos x="T2" y="T3"/>
                  </a:cxn>
                  <a:cxn ang="0">
                    <a:pos x="T4" y="T5"/>
                  </a:cxn>
                  <a:cxn ang="0">
                    <a:pos x="T6" y="T7"/>
                  </a:cxn>
                </a:cxnLst>
                <a:rect l="0" t="0" r="r" b="b"/>
                <a:pathLst>
                  <a:path w="77" h="78">
                    <a:moveTo>
                      <a:pt x="0" y="21"/>
                    </a:moveTo>
                    <a:lnTo>
                      <a:pt x="77" y="0"/>
                    </a:lnTo>
                    <a:lnTo>
                      <a:pt x="77" y="78"/>
                    </a:lnTo>
                    <a:lnTo>
                      <a:pt x="0" y="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latin typeface="微软雅黑" panose="020B0503020204020204" pitchFamily="34" charset="-122"/>
                  <a:ea typeface="微软雅黑" panose="020B0503020204020204" pitchFamily="34" charset="-122"/>
                </a:endParaRPr>
              </a:p>
            </p:txBody>
          </p:sp>
          <p:sp>
            <p:nvSpPr>
              <p:cNvPr id="1209" name="Freeform 27"/>
              <p:cNvSpPr>
                <a:spLocks/>
              </p:cNvSpPr>
              <p:nvPr/>
            </p:nvSpPr>
            <p:spPr bwMode="auto">
              <a:xfrm>
                <a:off x="7119938" y="1695451"/>
                <a:ext cx="750888" cy="609600"/>
              </a:xfrm>
              <a:custGeom>
                <a:avLst/>
                <a:gdLst>
                  <a:gd name="T0" fmla="*/ 17 w 473"/>
                  <a:gd name="T1" fmla="*/ 384 h 384"/>
                  <a:gd name="T2" fmla="*/ 0 w 473"/>
                  <a:gd name="T3" fmla="*/ 372 h 384"/>
                  <a:gd name="T4" fmla="*/ 175 w 473"/>
                  <a:gd name="T5" fmla="*/ 149 h 384"/>
                  <a:gd name="T6" fmla="*/ 232 w 473"/>
                  <a:gd name="T7" fmla="*/ 194 h 384"/>
                  <a:gd name="T8" fmla="*/ 311 w 473"/>
                  <a:gd name="T9" fmla="*/ 92 h 384"/>
                  <a:gd name="T10" fmla="*/ 354 w 473"/>
                  <a:gd name="T11" fmla="*/ 128 h 384"/>
                  <a:gd name="T12" fmla="*/ 456 w 473"/>
                  <a:gd name="T13" fmla="*/ 0 h 384"/>
                  <a:gd name="T14" fmla="*/ 473 w 473"/>
                  <a:gd name="T15" fmla="*/ 12 h 384"/>
                  <a:gd name="T16" fmla="*/ 358 w 473"/>
                  <a:gd name="T17" fmla="*/ 156 h 384"/>
                  <a:gd name="T18" fmla="*/ 315 w 473"/>
                  <a:gd name="T19" fmla="*/ 123 h 384"/>
                  <a:gd name="T20" fmla="*/ 237 w 473"/>
                  <a:gd name="T21" fmla="*/ 223 h 384"/>
                  <a:gd name="T22" fmla="*/ 179 w 473"/>
                  <a:gd name="T23" fmla="*/ 178 h 384"/>
                  <a:gd name="T24" fmla="*/ 17 w 473"/>
                  <a:gd name="T25" fmla="*/ 38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3" h="384">
                    <a:moveTo>
                      <a:pt x="17" y="384"/>
                    </a:moveTo>
                    <a:lnTo>
                      <a:pt x="0" y="372"/>
                    </a:lnTo>
                    <a:lnTo>
                      <a:pt x="175" y="149"/>
                    </a:lnTo>
                    <a:lnTo>
                      <a:pt x="232" y="194"/>
                    </a:lnTo>
                    <a:lnTo>
                      <a:pt x="311" y="92"/>
                    </a:lnTo>
                    <a:lnTo>
                      <a:pt x="354" y="128"/>
                    </a:lnTo>
                    <a:lnTo>
                      <a:pt x="456" y="0"/>
                    </a:lnTo>
                    <a:lnTo>
                      <a:pt x="473" y="12"/>
                    </a:lnTo>
                    <a:lnTo>
                      <a:pt x="358" y="156"/>
                    </a:lnTo>
                    <a:lnTo>
                      <a:pt x="315" y="123"/>
                    </a:lnTo>
                    <a:lnTo>
                      <a:pt x="237" y="223"/>
                    </a:lnTo>
                    <a:lnTo>
                      <a:pt x="179" y="178"/>
                    </a:lnTo>
                    <a:lnTo>
                      <a:pt x="17" y="38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latin typeface="微软雅黑" panose="020B0503020204020204" pitchFamily="34" charset="-122"/>
                  <a:ea typeface="微软雅黑" panose="020B0503020204020204" pitchFamily="34" charset="-122"/>
                </a:endParaRPr>
              </a:p>
            </p:txBody>
          </p:sp>
        </p:grpSp>
        <p:grpSp>
          <p:nvGrpSpPr>
            <p:cNvPr id="1244" name="组合 1243"/>
            <p:cNvGrpSpPr/>
            <p:nvPr/>
          </p:nvGrpSpPr>
          <p:grpSpPr>
            <a:xfrm>
              <a:off x="8365332" y="4840528"/>
              <a:ext cx="510481" cy="535423"/>
              <a:chOff x="7119938" y="1639888"/>
              <a:chExt cx="974725" cy="1022350"/>
            </a:xfrm>
            <a:solidFill>
              <a:srgbClr val="04ABED"/>
            </a:solidFill>
            <a:effectLst>
              <a:reflection blurRad="6350" stA="50000" endA="300" endPos="55500" dist="101600" dir="5400000" sy="-100000" algn="bl" rotWithShape="0"/>
            </a:effectLst>
            <a:scene3d>
              <a:camera prst="orthographicFront">
                <a:rot lat="0" lon="19799968" rev="0"/>
              </a:camera>
              <a:lightRig rig="threePt" dir="t"/>
            </a:scene3d>
          </p:grpSpPr>
          <p:sp>
            <p:nvSpPr>
              <p:cNvPr id="1245" name="Freeform 21"/>
              <p:cNvSpPr>
                <a:spLocks/>
              </p:cNvSpPr>
              <p:nvPr/>
            </p:nvSpPr>
            <p:spPr bwMode="auto">
              <a:xfrm>
                <a:off x="7158038" y="2417763"/>
                <a:ext cx="125413" cy="244475"/>
              </a:xfrm>
              <a:custGeom>
                <a:avLst/>
                <a:gdLst>
                  <a:gd name="T0" fmla="*/ 33 w 33"/>
                  <a:gd name="T1" fmla="*/ 60 h 65"/>
                  <a:gd name="T2" fmla="*/ 28 w 33"/>
                  <a:gd name="T3" fmla="*/ 65 h 65"/>
                  <a:gd name="T4" fmla="*/ 5 w 33"/>
                  <a:gd name="T5" fmla="*/ 65 h 65"/>
                  <a:gd name="T6" fmla="*/ 0 w 33"/>
                  <a:gd name="T7" fmla="*/ 60 h 65"/>
                  <a:gd name="T8" fmla="*/ 0 w 33"/>
                  <a:gd name="T9" fmla="*/ 6 h 65"/>
                  <a:gd name="T10" fmla="*/ 5 w 33"/>
                  <a:gd name="T11" fmla="*/ 0 h 65"/>
                  <a:gd name="T12" fmla="*/ 28 w 33"/>
                  <a:gd name="T13" fmla="*/ 0 h 65"/>
                  <a:gd name="T14" fmla="*/ 33 w 33"/>
                  <a:gd name="T15" fmla="*/ 6 h 65"/>
                  <a:gd name="T16" fmla="*/ 33 w 33"/>
                  <a:gd name="T17" fmla="*/ 6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5">
                    <a:moveTo>
                      <a:pt x="33" y="60"/>
                    </a:moveTo>
                    <a:cubicBezTo>
                      <a:pt x="33" y="63"/>
                      <a:pt x="31" y="65"/>
                      <a:pt x="28" y="65"/>
                    </a:cubicBezTo>
                    <a:cubicBezTo>
                      <a:pt x="5" y="65"/>
                      <a:pt x="5" y="65"/>
                      <a:pt x="5" y="65"/>
                    </a:cubicBezTo>
                    <a:cubicBezTo>
                      <a:pt x="2" y="65"/>
                      <a:pt x="0" y="63"/>
                      <a:pt x="0" y="60"/>
                    </a:cubicBezTo>
                    <a:cubicBezTo>
                      <a:pt x="0" y="6"/>
                      <a:pt x="0" y="6"/>
                      <a:pt x="0" y="6"/>
                    </a:cubicBezTo>
                    <a:cubicBezTo>
                      <a:pt x="0" y="2"/>
                      <a:pt x="2" y="0"/>
                      <a:pt x="5" y="0"/>
                    </a:cubicBezTo>
                    <a:cubicBezTo>
                      <a:pt x="28" y="0"/>
                      <a:pt x="28" y="0"/>
                      <a:pt x="28" y="0"/>
                    </a:cubicBezTo>
                    <a:cubicBezTo>
                      <a:pt x="31" y="0"/>
                      <a:pt x="33" y="2"/>
                      <a:pt x="33" y="6"/>
                    </a:cubicBezTo>
                    <a:lnTo>
                      <a:pt x="33" y="6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latin typeface="微软雅黑" panose="020B0503020204020204" pitchFamily="34" charset="-122"/>
                  <a:ea typeface="微软雅黑" panose="020B0503020204020204" pitchFamily="34" charset="-122"/>
                </a:endParaRPr>
              </a:p>
            </p:txBody>
          </p:sp>
          <p:sp>
            <p:nvSpPr>
              <p:cNvPr id="1246" name="Freeform 22"/>
              <p:cNvSpPr>
                <a:spLocks/>
              </p:cNvSpPr>
              <p:nvPr/>
            </p:nvSpPr>
            <p:spPr bwMode="auto">
              <a:xfrm>
                <a:off x="7359650" y="2255838"/>
                <a:ext cx="128588" cy="406400"/>
              </a:xfrm>
              <a:custGeom>
                <a:avLst/>
                <a:gdLst>
                  <a:gd name="T0" fmla="*/ 34 w 34"/>
                  <a:gd name="T1" fmla="*/ 103 h 108"/>
                  <a:gd name="T2" fmla="*/ 28 w 34"/>
                  <a:gd name="T3" fmla="*/ 108 h 108"/>
                  <a:gd name="T4" fmla="*/ 6 w 34"/>
                  <a:gd name="T5" fmla="*/ 108 h 108"/>
                  <a:gd name="T6" fmla="*/ 0 w 34"/>
                  <a:gd name="T7" fmla="*/ 103 h 108"/>
                  <a:gd name="T8" fmla="*/ 0 w 34"/>
                  <a:gd name="T9" fmla="*/ 5 h 108"/>
                  <a:gd name="T10" fmla="*/ 6 w 34"/>
                  <a:gd name="T11" fmla="*/ 0 h 108"/>
                  <a:gd name="T12" fmla="*/ 28 w 34"/>
                  <a:gd name="T13" fmla="*/ 0 h 108"/>
                  <a:gd name="T14" fmla="*/ 34 w 34"/>
                  <a:gd name="T15" fmla="*/ 5 h 108"/>
                  <a:gd name="T16" fmla="*/ 34 w 34"/>
                  <a:gd name="T17" fmla="*/ 10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08">
                    <a:moveTo>
                      <a:pt x="34" y="103"/>
                    </a:moveTo>
                    <a:cubicBezTo>
                      <a:pt x="34" y="106"/>
                      <a:pt x="31" y="108"/>
                      <a:pt x="28" y="108"/>
                    </a:cubicBezTo>
                    <a:cubicBezTo>
                      <a:pt x="6" y="108"/>
                      <a:pt x="6" y="108"/>
                      <a:pt x="6" y="108"/>
                    </a:cubicBezTo>
                    <a:cubicBezTo>
                      <a:pt x="3" y="108"/>
                      <a:pt x="0" y="106"/>
                      <a:pt x="0" y="103"/>
                    </a:cubicBezTo>
                    <a:cubicBezTo>
                      <a:pt x="0" y="5"/>
                      <a:pt x="0" y="5"/>
                      <a:pt x="0" y="5"/>
                    </a:cubicBezTo>
                    <a:cubicBezTo>
                      <a:pt x="0" y="2"/>
                      <a:pt x="3" y="0"/>
                      <a:pt x="6" y="0"/>
                    </a:cubicBezTo>
                    <a:cubicBezTo>
                      <a:pt x="28" y="0"/>
                      <a:pt x="28" y="0"/>
                      <a:pt x="28" y="0"/>
                    </a:cubicBezTo>
                    <a:cubicBezTo>
                      <a:pt x="31" y="0"/>
                      <a:pt x="34" y="2"/>
                      <a:pt x="34" y="5"/>
                    </a:cubicBezTo>
                    <a:lnTo>
                      <a:pt x="34" y="1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latin typeface="微软雅黑" panose="020B0503020204020204" pitchFamily="34" charset="-122"/>
                  <a:ea typeface="微软雅黑" panose="020B0503020204020204" pitchFamily="34" charset="-122"/>
                </a:endParaRPr>
              </a:p>
            </p:txBody>
          </p:sp>
          <p:sp>
            <p:nvSpPr>
              <p:cNvPr id="1247" name="Freeform 23"/>
              <p:cNvSpPr>
                <a:spLocks/>
              </p:cNvSpPr>
              <p:nvPr/>
            </p:nvSpPr>
            <p:spPr bwMode="auto">
              <a:xfrm>
                <a:off x="7564438" y="2090738"/>
                <a:ext cx="123825" cy="571500"/>
              </a:xfrm>
              <a:custGeom>
                <a:avLst/>
                <a:gdLst>
                  <a:gd name="T0" fmla="*/ 33 w 33"/>
                  <a:gd name="T1" fmla="*/ 147 h 152"/>
                  <a:gd name="T2" fmla="*/ 28 w 33"/>
                  <a:gd name="T3" fmla="*/ 152 h 152"/>
                  <a:gd name="T4" fmla="*/ 5 w 33"/>
                  <a:gd name="T5" fmla="*/ 152 h 152"/>
                  <a:gd name="T6" fmla="*/ 0 w 33"/>
                  <a:gd name="T7" fmla="*/ 147 h 152"/>
                  <a:gd name="T8" fmla="*/ 0 w 33"/>
                  <a:gd name="T9" fmla="*/ 6 h 152"/>
                  <a:gd name="T10" fmla="*/ 5 w 33"/>
                  <a:gd name="T11" fmla="*/ 0 h 152"/>
                  <a:gd name="T12" fmla="*/ 28 w 33"/>
                  <a:gd name="T13" fmla="*/ 0 h 152"/>
                  <a:gd name="T14" fmla="*/ 33 w 33"/>
                  <a:gd name="T15" fmla="*/ 6 h 152"/>
                  <a:gd name="T16" fmla="*/ 33 w 33"/>
                  <a:gd name="T17" fmla="*/ 14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52">
                    <a:moveTo>
                      <a:pt x="33" y="147"/>
                    </a:moveTo>
                    <a:cubicBezTo>
                      <a:pt x="33" y="150"/>
                      <a:pt x="31" y="152"/>
                      <a:pt x="28" y="152"/>
                    </a:cubicBezTo>
                    <a:cubicBezTo>
                      <a:pt x="5" y="152"/>
                      <a:pt x="5" y="152"/>
                      <a:pt x="5" y="152"/>
                    </a:cubicBezTo>
                    <a:cubicBezTo>
                      <a:pt x="2" y="152"/>
                      <a:pt x="0" y="150"/>
                      <a:pt x="0" y="147"/>
                    </a:cubicBezTo>
                    <a:cubicBezTo>
                      <a:pt x="0" y="6"/>
                      <a:pt x="0" y="6"/>
                      <a:pt x="0" y="6"/>
                    </a:cubicBezTo>
                    <a:cubicBezTo>
                      <a:pt x="0" y="3"/>
                      <a:pt x="2" y="0"/>
                      <a:pt x="5" y="0"/>
                    </a:cubicBezTo>
                    <a:cubicBezTo>
                      <a:pt x="28" y="0"/>
                      <a:pt x="28" y="0"/>
                      <a:pt x="28" y="0"/>
                    </a:cubicBezTo>
                    <a:cubicBezTo>
                      <a:pt x="31" y="0"/>
                      <a:pt x="33" y="3"/>
                      <a:pt x="33" y="6"/>
                    </a:cubicBezTo>
                    <a:lnTo>
                      <a:pt x="33" y="1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latin typeface="微软雅黑" panose="020B0503020204020204" pitchFamily="34" charset="-122"/>
                  <a:ea typeface="微软雅黑" panose="020B0503020204020204" pitchFamily="34" charset="-122"/>
                </a:endParaRPr>
              </a:p>
            </p:txBody>
          </p:sp>
          <p:sp>
            <p:nvSpPr>
              <p:cNvPr id="1248" name="Freeform 24"/>
              <p:cNvSpPr>
                <a:spLocks/>
              </p:cNvSpPr>
              <p:nvPr/>
            </p:nvSpPr>
            <p:spPr bwMode="auto">
              <a:xfrm>
                <a:off x="7764463" y="1928813"/>
                <a:ext cx="128588" cy="733425"/>
              </a:xfrm>
              <a:custGeom>
                <a:avLst/>
                <a:gdLst>
                  <a:gd name="T0" fmla="*/ 34 w 34"/>
                  <a:gd name="T1" fmla="*/ 190 h 195"/>
                  <a:gd name="T2" fmla="*/ 28 w 34"/>
                  <a:gd name="T3" fmla="*/ 195 h 195"/>
                  <a:gd name="T4" fmla="*/ 6 w 34"/>
                  <a:gd name="T5" fmla="*/ 195 h 195"/>
                  <a:gd name="T6" fmla="*/ 0 w 34"/>
                  <a:gd name="T7" fmla="*/ 190 h 195"/>
                  <a:gd name="T8" fmla="*/ 0 w 34"/>
                  <a:gd name="T9" fmla="*/ 6 h 195"/>
                  <a:gd name="T10" fmla="*/ 6 w 34"/>
                  <a:gd name="T11" fmla="*/ 0 h 195"/>
                  <a:gd name="T12" fmla="*/ 28 w 34"/>
                  <a:gd name="T13" fmla="*/ 0 h 195"/>
                  <a:gd name="T14" fmla="*/ 34 w 34"/>
                  <a:gd name="T15" fmla="*/ 6 h 195"/>
                  <a:gd name="T16" fmla="*/ 34 w 34"/>
                  <a:gd name="T17" fmla="*/ 19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95">
                    <a:moveTo>
                      <a:pt x="34" y="190"/>
                    </a:moveTo>
                    <a:cubicBezTo>
                      <a:pt x="34" y="193"/>
                      <a:pt x="31" y="195"/>
                      <a:pt x="28" y="195"/>
                    </a:cubicBezTo>
                    <a:cubicBezTo>
                      <a:pt x="6" y="195"/>
                      <a:pt x="6" y="195"/>
                      <a:pt x="6" y="195"/>
                    </a:cubicBezTo>
                    <a:cubicBezTo>
                      <a:pt x="3" y="195"/>
                      <a:pt x="0" y="193"/>
                      <a:pt x="0" y="190"/>
                    </a:cubicBezTo>
                    <a:cubicBezTo>
                      <a:pt x="0" y="6"/>
                      <a:pt x="0" y="6"/>
                      <a:pt x="0" y="6"/>
                    </a:cubicBezTo>
                    <a:cubicBezTo>
                      <a:pt x="0" y="2"/>
                      <a:pt x="3" y="0"/>
                      <a:pt x="6" y="0"/>
                    </a:cubicBezTo>
                    <a:cubicBezTo>
                      <a:pt x="28" y="0"/>
                      <a:pt x="28" y="0"/>
                      <a:pt x="28" y="0"/>
                    </a:cubicBezTo>
                    <a:cubicBezTo>
                      <a:pt x="31" y="0"/>
                      <a:pt x="34" y="2"/>
                      <a:pt x="34" y="6"/>
                    </a:cubicBezTo>
                    <a:lnTo>
                      <a:pt x="34" y="19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latin typeface="微软雅黑" panose="020B0503020204020204" pitchFamily="34" charset="-122"/>
                  <a:ea typeface="微软雅黑" panose="020B0503020204020204" pitchFamily="34" charset="-122"/>
                </a:endParaRPr>
              </a:p>
            </p:txBody>
          </p:sp>
          <p:sp>
            <p:nvSpPr>
              <p:cNvPr id="1249" name="Freeform 25"/>
              <p:cNvSpPr>
                <a:spLocks/>
              </p:cNvSpPr>
              <p:nvPr/>
            </p:nvSpPr>
            <p:spPr bwMode="auto">
              <a:xfrm>
                <a:off x="7969250" y="1763713"/>
                <a:ext cx="125413" cy="898525"/>
              </a:xfrm>
              <a:custGeom>
                <a:avLst/>
                <a:gdLst>
                  <a:gd name="T0" fmla="*/ 33 w 33"/>
                  <a:gd name="T1" fmla="*/ 234 h 239"/>
                  <a:gd name="T2" fmla="*/ 28 w 33"/>
                  <a:gd name="T3" fmla="*/ 239 h 239"/>
                  <a:gd name="T4" fmla="*/ 5 w 33"/>
                  <a:gd name="T5" fmla="*/ 239 h 239"/>
                  <a:gd name="T6" fmla="*/ 0 w 33"/>
                  <a:gd name="T7" fmla="*/ 234 h 239"/>
                  <a:gd name="T8" fmla="*/ 0 w 33"/>
                  <a:gd name="T9" fmla="*/ 6 h 239"/>
                  <a:gd name="T10" fmla="*/ 5 w 33"/>
                  <a:gd name="T11" fmla="*/ 0 h 239"/>
                  <a:gd name="T12" fmla="*/ 28 w 33"/>
                  <a:gd name="T13" fmla="*/ 0 h 239"/>
                  <a:gd name="T14" fmla="*/ 33 w 33"/>
                  <a:gd name="T15" fmla="*/ 6 h 239"/>
                  <a:gd name="T16" fmla="*/ 33 w 33"/>
                  <a:gd name="T17" fmla="*/ 23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39">
                    <a:moveTo>
                      <a:pt x="33" y="234"/>
                    </a:moveTo>
                    <a:cubicBezTo>
                      <a:pt x="33" y="237"/>
                      <a:pt x="31" y="239"/>
                      <a:pt x="28" y="239"/>
                    </a:cubicBezTo>
                    <a:cubicBezTo>
                      <a:pt x="5" y="239"/>
                      <a:pt x="5" y="239"/>
                      <a:pt x="5" y="239"/>
                    </a:cubicBezTo>
                    <a:cubicBezTo>
                      <a:pt x="2" y="239"/>
                      <a:pt x="0" y="237"/>
                      <a:pt x="0" y="234"/>
                    </a:cubicBezTo>
                    <a:cubicBezTo>
                      <a:pt x="0" y="6"/>
                      <a:pt x="0" y="6"/>
                      <a:pt x="0" y="6"/>
                    </a:cubicBezTo>
                    <a:cubicBezTo>
                      <a:pt x="0" y="3"/>
                      <a:pt x="2" y="0"/>
                      <a:pt x="5" y="0"/>
                    </a:cubicBezTo>
                    <a:cubicBezTo>
                      <a:pt x="28" y="0"/>
                      <a:pt x="28" y="0"/>
                      <a:pt x="28" y="0"/>
                    </a:cubicBezTo>
                    <a:cubicBezTo>
                      <a:pt x="31" y="0"/>
                      <a:pt x="33" y="3"/>
                      <a:pt x="33" y="6"/>
                    </a:cubicBezTo>
                    <a:lnTo>
                      <a:pt x="33" y="23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latin typeface="微软雅黑" panose="020B0503020204020204" pitchFamily="34" charset="-122"/>
                  <a:ea typeface="微软雅黑" panose="020B0503020204020204" pitchFamily="34" charset="-122"/>
                </a:endParaRPr>
              </a:p>
            </p:txBody>
          </p:sp>
          <p:sp>
            <p:nvSpPr>
              <p:cNvPr id="1250" name="Freeform 26"/>
              <p:cNvSpPr>
                <a:spLocks/>
              </p:cNvSpPr>
              <p:nvPr/>
            </p:nvSpPr>
            <p:spPr bwMode="auto">
              <a:xfrm>
                <a:off x="7786688" y="1639888"/>
                <a:ext cx="122238" cy="123825"/>
              </a:xfrm>
              <a:custGeom>
                <a:avLst/>
                <a:gdLst>
                  <a:gd name="T0" fmla="*/ 0 w 77"/>
                  <a:gd name="T1" fmla="*/ 21 h 78"/>
                  <a:gd name="T2" fmla="*/ 77 w 77"/>
                  <a:gd name="T3" fmla="*/ 0 h 78"/>
                  <a:gd name="T4" fmla="*/ 77 w 77"/>
                  <a:gd name="T5" fmla="*/ 78 h 78"/>
                  <a:gd name="T6" fmla="*/ 0 w 77"/>
                  <a:gd name="T7" fmla="*/ 21 h 78"/>
                </a:gdLst>
                <a:ahLst/>
                <a:cxnLst>
                  <a:cxn ang="0">
                    <a:pos x="T0" y="T1"/>
                  </a:cxn>
                  <a:cxn ang="0">
                    <a:pos x="T2" y="T3"/>
                  </a:cxn>
                  <a:cxn ang="0">
                    <a:pos x="T4" y="T5"/>
                  </a:cxn>
                  <a:cxn ang="0">
                    <a:pos x="T6" y="T7"/>
                  </a:cxn>
                </a:cxnLst>
                <a:rect l="0" t="0" r="r" b="b"/>
                <a:pathLst>
                  <a:path w="77" h="78">
                    <a:moveTo>
                      <a:pt x="0" y="21"/>
                    </a:moveTo>
                    <a:lnTo>
                      <a:pt x="77" y="0"/>
                    </a:lnTo>
                    <a:lnTo>
                      <a:pt x="77" y="78"/>
                    </a:lnTo>
                    <a:lnTo>
                      <a:pt x="0" y="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latin typeface="微软雅黑" panose="020B0503020204020204" pitchFamily="34" charset="-122"/>
                  <a:ea typeface="微软雅黑" panose="020B0503020204020204" pitchFamily="34" charset="-122"/>
                </a:endParaRPr>
              </a:p>
            </p:txBody>
          </p:sp>
          <p:sp>
            <p:nvSpPr>
              <p:cNvPr id="1251" name="Freeform 27"/>
              <p:cNvSpPr>
                <a:spLocks/>
              </p:cNvSpPr>
              <p:nvPr/>
            </p:nvSpPr>
            <p:spPr bwMode="auto">
              <a:xfrm>
                <a:off x="7119938" y="1695451"/>
                <a:ext cx="750888" cy="609600"/>
              </a:xfrm>
              <a:custGeom>
                <a:avLst/>
                <a:gdLst>
                  <a:gd name="T0" fmla="*/ 17 w 473"/>
                  <a:gd name="T1" fmla="*/ 384 h 384"/>
                  <a:gd name="T2" fmla="*/ 0 w 473"/>
                  <a:gd name="T3" fmla="*/ 372 h 384"/>
                  <a:gd name="T4" fmla="*/ 175 w 473"/>
                  <a:gd name="T5" fmla="*/ 149 h 384"/>
                  <a:gd name="T6" fmla="*/ 232 w 473"/>
                  <a:gd name="T7" fmla="*/ 194 h 384"/>
                  <a:gd name="T8" fmla="*/ 311 w 473"/>
                  <a:gd name="T9" fmla="*/ 92 h 384"/>
                  <a:gd name="T10" fmla="*/ 354 w 473"/>
                  <a:gd name="T11" fmla="*/ 128 h 384"/>
                  <a:gd name="T12" fmla="*/ 456 w 473"/>
                  <a:gd name="T13" fmla="*/ 0 h 384"/>
                  <a:gd name="T14" fmla="*/ 473 w 473"/>
                  <a:gd name="T15" fmla="*/ 12 h 384"/>
                  <a:gd name="T16" fmla="*/ 358 w 473"/>
                  <a:gd name="T17" fmla="*/ 156 h 384"/>
                  <a:gd name="T18" fmla="*/ 315 w 473"/>
                  <a:gd name="T19" fmla="*/ 123 h 384"/>
                  <a:gd name="T20" fmla="*/ 237 w 473"/>
                  <a:gd name="T21" fmla="*/ 223 h 384"/>
                  <a:gd name="T22" fmla="*/ 179 w 473"/>
                  <a:gd name="T23" fmla="*/ 178 h 384"/>
                  <a:gd name="T24" fmla="*/ 17 w 473"/>
                  <a:gd name="T25" fmla="*/ 38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3" h="384">
                    <a:moveTo>
                      <a:pt x="17" y="384"/>
                    </a:moveTo>
                    <a:lnTo>
                      <a:pt x="0" y="372"/>
                    </a:lnTo>
                    <a:lnTo>
                      <a:pt x="175" y="149"/>
                    </a:lnTo>
                    <a:lnTo>
                      <a:pt x="232" y="194"/>
                    </a:lnTo>
                    <a:lnTo>
                      <a:pt x="311" y="92"/>
                    </a:lnTo>
                    <a:lnTo>
                      <a:pt x="354" y="128"/>
                    </a:lnTo>
                    <a:lnTo>
                      <a:pt x="456" y="0"/>
                    </a:lnTo>
                    <a:lnTo>
                      <a:pt x="473" y="12"/>
                    </a:lnTo>
                    <a:lnTo>
                      <a:pt x="358" y="156"/>
                    </a:lnTo>
                    <a:lnTo>
                      <a:pt x="315" y="123"/>
                    </a:lnTo>
                    <a:lnTo>
                      <a:pt x="237" y="223"/>
                    </a:lnTo>
                    <a:lnTo>
                      <a:pt x="179" y="178"/>
                    </a:lnTo>
                    <a:lnTo>
                      <a:pt x="17" y="38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latin typeface="微软雅黑" panose="020B0503020204020204" pitchFamily="34" charset="-122"/>
                  <a:ea typeface="微软雅黑" panose="020B0503020204020204" pitchFamily="34" charset="-122"/>
                </a:endParaRPr>
              </a:p>
            </p:txBody>
          </p:sp>
        </p:grpSp>
        <p:grpSp>
          <p:nvGrpSpPr>
            <p:cNvPr id="1252" name="组合 1251"/>
            <p:cNvGrpSpPr/>
            <p:nvPr/>
          </p:nvGrpSpPr>
          <p:grpSpPr>
            <a:xfrm>
              <a:off x="6054760" y="4878944"/>
              <a:ext cx="510481" cy="535423"/>
              <a:chOff x="7119938" y="1639888"/>
              <a:chExt cx="974725" cy="1022350"/>
            </a:xfrm>
            <a:solidFill>
              <a:srgbClr val="04ABED"/>
            </a:solidFill>
            <a:effectLst>
              <a:reflection blurRad="6350" stA="50000" endA="300" endPos="55500" dist="101600" dir="5400000" sy="-100000" algn="bl" rotWithShape="0"/>
            </a:effectLst>
            <a:scene3d>
              <a:camera prst="orthographicFront">
                <a:rot lat="0" lon="19799968" rev="0"/>
              </a:camera>
              <a:lightRig rig="threePt" dir="t"/>
            </a:scene3d>
          </p:grpSpPr>
          <p:sp>
            <p:nvSpPr>
              <p:cNvPr id="1253" name="Freeform 21"/>
              <p:cNvSpPr>
                <a:spLocks/>
              </p:cNvSpPr>
              <p:nvPr/>
            </p:nvSpPr>
            <p:spPr bwMode="auto">
              <a:xfrm>
                <a:off x="7158038" y="2417763"/>
                <a:ext cx="125413" cy="244475"/>
              </a:xfrm>
              <a:custGeom>
                <a:avLst/>
                <a:gdLst>
                  <a:gd name="T0" fmla="*/ 33 w 33"/>
                  <a:gd name="T1" fmla="*/ 60 h 65"/>
                  <a:gd name="T2" fmla="*/ 28 w 33"/>
                  <a:gd name="T3" fmla="*/ 65 h 65"/>
                  <a:gd name="T4" fmla="*/ 5 w 33"/>
                  <a:gd name="T5" fmla="*/ 65 h 65"/>
                  <a:gd name="T6" fmla="*/ 0 w 33"/>
                  <a:gd name="T7" fmla="*/ 60 h 65"/>
                  <a:gd name="T8" fmla="*/ 0 w 33"/>
                  <a:gd name="T9" fmla="*/ 6 h 65"/>
                  <a:gd name="T10" fmla="*/ 5 w 33"/>
                  <a:gd name="T11" fmla="*/ 0 h 65"/>
                  <a:gd name="T12" fmla="*/ 28 w 33"/>
                  <a:gd name="T13" fmla="*/ 0 h 65"/>
                  <a:gd name="T14" fmla="*/ 33 w 33"/>
                  <a:gd name="T15" fmla="*/ 6 h 65"/>
                  <a:gd name="T16" fmla="*/ 33 w 33"/>
                  <a:gd name="T17" fmla="*/ 6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5">
                    <a:moveTo>
                      <a:pt x="33" y="60"/>
                    </a:moveTo>
                    <a:cubicBezTo>
                      <a:pt x="33" y="63"/>
                      <a:pt x="31" y="65"/>
                      <a:pt x="28" y="65"/>
                    </a:cubicBezTo>
                    <a:cubicBezTo>
                      <a:pt x="5" y="65"/>
                      <a:pt x="5" y="65"/>
                      <a:pt x="5" y="65"/>
                    </a:cubicBezTo>
                    <a:cubicBezTo>
                      <a:pt x="2" y="65"/>
                      <a:pt x="0" y="63"/>
                      <a:pt x="0" y="60"/>
                    </a:cubicBezTo>
                    <a:cubicBezTo>
                      <a:pt x="0" y="6"/>
                      <a:pt x="0" y="6"/>
                      <a:pt x="0" y="6"/>
                    </a:cubicBezTo>
                    <a:cubicBezTo>
                      <a:pt x="0" y="2"/>
                      <a:pt x="2" y="0"/>
                      <a:pt x="5" y="0"/>
                    </a:cubicBezTo>
                    <a:cubicBezTo>
                      <a:pt x="28" y="0"/>
                      <a:pt x="28" y="0"/>
                      <a:pt x="28" y="0"/>
                    </a:cubicBezTo>
                    <a:cubicBezTo>
                      <a:pt x="31" y="0"/>
                      <a:pt x="33" y="2"/>
                      <a:pt x="33" y="6"/>
                    </a:cubicBezTo>
                    <a:lnTo>
                      <a:pt x="33" y="6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latin typeface="微软雅黑" panose="020B0503020204020204" pitchFamily="34" charset="-122"/>
                  <a:ea typeface="微软雅黑" panose="020B0503020204020204" pitchFamily="34" charset="-122"/>
                </a:endParaRPr>
              </a:p>
            </p:txBody>
          </p:sp>
          <p:sp>
            <p:nvSpPr>
              <p:cNvPr id="1254" name="Freeform 22"/>
              <p:cNvSpPr>
                <a:spLocks/>
              </p:cNvSpPr>
              <p:nvPr/>
            </p:nvSpPr>
            <p:spPr bwMode="auto">
              <a:xfrm>
                <a:off x="7359650" y="2255838"/>
                <a:ext cx="128588" cy="406400"/>
              </a:xfrm>
              <a:custGeom>
                <a:avLst/>
                <a:gdLst>
                  <a:gd name="T0" fmla="*/ 34 w 34"/>
                  <a:gd name="T1" fmla="*/ 103 h 108"/>
                  <a:gd name="T2" fmla="*/ 28 w 34"/>
                  <a:gd name="T3" fmla="*/ 108 h 108"/>
                  <a:gd name="T4" fmla="*/ 6 w 34"/>
                  <a:gd name="T5" fmla="*/ 108 h 108"/>
                  <a:gd name="T6" fmla="*/ 0 w 34"/>
                  <a:gd name="T7" fmla="*/ 103 h 108"/>
                  <a:gd name="T8" fmla="*/ 0 w 34"/>
                  <a:gd name="T9" fmla="*/ 5 h 108"/>
                  <a:gd name="T10" fmla="*/ 6 w 34"/>
                  <a:gd name="T11" fmla="*/ 0 h 108"/>
                  <a:gd name="T12" fmla="*/ 28 w 34"/>
                  <a:gd name="T13" fmla="*/ 0 h 108"/>
                  <a:gd name="T14" fmla="*/ 34 w 34"/>
                  <a:gd name="T15" fmla="*/ 5 h 108"/>
                  <a:gd name="T16" fmla="*/ 34 w 34"/>
                  <a:gd name="T17" fmla="*/ 10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08">
                    <a:moveTo>
                      <a:pt x="34" y="103"/>
                    </a:moveTo>
                    <a:cubicBezTo>
                      <a:pt x="34" y="106"/>
                      <a:pt x="31" y="108"/>
                      <a:pt x="28" y="108"/>
                    </a:cubicBezTo>
                    <a:cubicBezTo>
                      <a:pt x="6" y="108"/>
                      <a:pt x="6" y="108"/>
                      <a:pt x="6" y="108"/>
                    </a:cubicBezTo>
                    <a:cubicBezTo>
                      <a:pt x="3" y="108"/>
                      <a:pt x="0" y="106"/>
                      <a:pt x="0" y="103"/>
                    </a:cubicBezTo>
                    <a:cubicBezTo>
                      <a:pt x="0" y="5"/>
                      <a:pt x="0" y="5"/>
                      <a:pt x="0" y="5"/>
                    </a:cubicBezTo>
                    <a:cubicBezTo>
                      <a:pt x="0" y="2"/>
                      <a:pt x="3" y="0"/>
                      <a:pt x="6" y="0"/>
                    </a:cubicBezTo>
                    <a:cubicBezTo>
                      <a:pt x="28" y="0"/>
                      <a:pt x="28" y="0"/>
                      <a:pt x="28" y="0"/>
                    </a:cubicBezTo>
                    <a:cubicBezTo>
                      <a:pt x="31" y="0"/>
                      <a:pt x="34" y="2"/>
                      <a:pt x="34" y="5"/>
                    </a:cubicBezTo>
                    <a:lnTo>
                      <a:pt x="34" y="1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latin typeface="微软雅黑" panose="020B0503020204020204" pitchFamily="34" charset="-122"/>
                  <a:ea typeface="微软雅黑" panose="020B0503020204020204" pitchFamily="34" charset="-122"/>
                </a:endParaRPr>
              </a:p>
            </p:txBody>
          </p:sp>
          <p:sp>
            <p:nvSpPr>
              <p:cNvPr id="1255" name="Freeform 23"/>
              <p:cNvSpPr>
                <a:spLocks/>
              </p:cNvSpPr>
              <p:nvPr/>
            </p:nvSpPr>
            <p:spPr bwMode="auto">
              <a:xfrm>
                <a:off x="7564438" y="2090738"/>
                <a:ext cx="123825" cy="571500"/>
              </a:xfrm>
              <a:custGeom>
                <a:avLst/>
                <a:gdLst>
                  <a:gd name="T0" fmla="*/ 33 w 33"/>
                  <a:gd name="T1" fmla="*/ 147 h 152"/>
                  <a:gd name="T2" fmla="*/ 28 w 33"/>
                  <a:gd name="T3" fmla="*/ 152 h 152"/>
                  <a:gd name="T4" fmla="*/ 5 w 33"/>
                  <a:gd name="T5" fmla="*/ 152 h 152"/>
                  <a:gd name="T6" fmla="*/ 0 w 33"/>
                  <a:gd name="T7" fmla="*/ 147 h 152"/>
                  <a:gd name="T8" fmla="*/ 0 w 33"/>
                  <a:gd name="T9" fmla="*/ 6 h 152"/>
                  <a:gd name="T10" fmla="*/ 5 w 33"/>
                  <a:gd name="T11" fmla="*/ 0 h 152"/>
                  <a:gd name="T12" fmla="*/ 28 w 33"/>
                  <a:gd name="T13" fmla="*/ 0 h 152"/>
                  <a:gd name="T14" fmla="*/ 33 w 33"/>
                  <a:gd name="T15" fmla="*/ 6 h 152"/>
                  <a:gd name="T16" fmla="*/ 33 w 33"/>
                  <a:gd name="T17" fmla="*/ 14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52">
                    <a:moveTo>
                      <a:pt x="33" y="147"/>
                    </a:moveTo>
                    <a:cubicBezTo>
                      <a:pt x="33" y="150"/>
                      <a:pt x="31" y="152"/>
                      <a:pt x="28" y="152"/>
                    </a:cubicBezTo>
                    <a:cubicBezTo>
                      <a:pt x="5" y="152"/>
                      <a:pt x="5" y="152"/>
                      <a:pt x="5" y="152"/>
                    </a:cubicBezTo>
                    <a:cubicBezTo>
                      <a:pt x="2" y="152"/>
                      <a:pt x="0" y="150"/>
                      <a:pt x="0" y="147"/>
                    </a:cubicBezTo>
                    <a:cubicBezTo>
                      <a:pt x="0" y="6"/>
                      <a:pt x="0" y="6"/>
                      <a:pt x="0" y="6"/>
                    </a:cubicBezTo>
                    <a:cubicBezTo>
                      <a:pt x="0" y="3"/>
                      <a:pt x="2" y="0"/>
                      <a:pt x="5" y="0"/>
                    </a:cubicBezTo>
                    <a:cubicBezTo>
                      <a:pt x="28" y="0"/>
                      <a:pt x="28" y="0"/>
                      <a:pt x="28" y="0"/>
                    </a:cubicBezTo>
                    <a:cubicBezTo>
                      <a:pt x="31" y="0"/>
                      <a:pt x="33" y="3"/>
                      <a:pt x="33" y="6"/>
                    </a:cubicBezTo>
                    <a:lnTo>
                      <a:pt x="33" y="1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latin typeface="微软雅黑" panose="020B0503020204020204" pitchFamily="34" charset="-122"/>
                  <a:ea typeface="微软雅黑" panose="020B0503020204020204" pitchFamily="34" charset="-122"/>
                </a:endParaRPr>
              </a:p>
            </p:txBody>
          </p:sp>
          <p:sp>
            <p:nvSpPr>
              <p:cNvPr id="1256" name="Freeform 24"/>
              <p:cNvSpPr>
                <a:spLocks/>
              </p:cNvSpPr>
              <p:nvPr/>
            </p:nvSpPr>
            <p:spPr bwMode="auto">
              <a:xfrm>
                <a:off x="7764463" y="1928813"/>
                <a:ext cx="128588" cy="733425"/>
              </a:xfrm>
              <a:custGeom>
                <a:avLst/>
                <a:gdLst>
                  <a:gd name="T0" fmla="*/ 34 w 34"/>
                  <a:gd name="T1" fmla="*/ 190 h 195"/>
                  <a:gd name="T2" fmla="*/ 28 w 34"/>
                  <a:gd name="T3" fmla="*/ 195 h 195"/>
                  <a:gd name="T4" fmla="*/ 6 w 34"/>
                  <a:gd name="T5" fmla="*/ 195 h 195"/>
                  <a:gd name="T6" fmla="*/ 0 w 34"/>
                  <a:gd name="T7" fmla="*/ 190 h 195"/>
                  <a:gd name="T8" fmla="*/ 0 w 34"/>
                  <a:gd name="T9" fmla="*/ 6 h 195"/>
                  <a:gd name="T10" fmla="*/ 6 w 34"/>
                  <a:gd name="T11" fmla="*/ 0 h 195"/>
                  <a:gd name="T12" fmla="*/ 28 w 34"/>
                  <a:gd name="T13" fmla="*/ 0 h 195"/>
                  <a:gd name="T14" fmla="*/ 34 w 34"/>
                  <a:gd name="T15" fmla="*/ 6 h 195"/>
                  <a:gd name="T16" fmla="*/ 34 w 34"/>
                  <a:gd name="T17" fmla="*/ 19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95">
                    <a:moveTo>
                      <a:pt x="34" y="190"/>
                    </a:moveTo>
                    <a:cubicBezTo>
                      <a:pt x="34" y="193"/>
                      <a:pt x="31" y="195"/>
                      <a:pt x="28" y="195"/>
                    </a:cubicBezTo>
                    <a:cubicBezTo>
                      <a:pt x="6" y="195"/>
                      <a:pt x="6" y="195"/>
                      <a:pt x="6" y="195"/>
                    </a:cubicBezTo>
                    <a:cubicBezTo>
                      <a:pt x="3" y="195"/>
                      <a:pt x="0" y="193"/>
                      <a:pt x="0" y="190"/>
                    </a:cubicBezTo>
                    <a:cubicBezTo>
                      <a:pt x="0" y="6"/>
                      <a:pt x="0" y="6"/>
                      <a:pt x="0" y="6"/>
                    </a:cubicBezTo>
                    <a:cubicBezTo>
                      <a:pt x="0" y="2"/>
                      <a:pt x="3" y="0"/>
                      <a:pt x="6" y="0"/>
                    </a:cubicBezTo>
                    <a:cubicBezTo>
                      <a:pt x="28" y="0"/>
                      <a:pt x="28" y="0"/>
                      <a:pt x="28" y="0"/>
                    </a:cubicBezTo>
                    <a:cubicBezTo>
                      <a:pt x="31" y="0"/>
                      <a:pt x="34" y="2"/>
                      <a:pt x="34" y="6"/>
                    </a:cubicBezTo>
                    <a:lnTo>
                      <a:pt x="34" y="19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latin typeface="微软雅黑" panose="020B0503020204020204" pitchFamily="34" charset="-122"/>
                  <a:ea typeface="微软雅黑" panose="020B0503020204020204" pitchFamily="34" charset="-122"/>
                </a:endParaRPr>
              </a:p>
            </p:txBody>
          </p:sp>
          <p:sp>
            <p:nvSpPr>
              <p:cNvPr id="1257" name="Freeform 25"/>
              <p:cNvSpPr>
                <a:spLocks/>
              </p:cNvSpPr>
              <p:nvPr/>
            </p:nvSpPr>
            <p:spPr bwMode="auto">
              <a:xfrm>
                <a:off x="7969250" y="1763713"/>
                <a:ext cx="125413" cy="898525"/>
              </a:xfrm>
              <a:custGeom>
                <a:avLst/>
                <a:gdLst>
                  <a:gd name="T0" fmla="*/ 33 w 33"/>
                  <a:gd name="T1" fmla="*/ 234 h 239"/>
                  <a:gd name="T2" fmla="*/ 28 w 33"/>
                  <a:gd name="T3" fmla="*/ 239 h 239"/>
                  <a:gd name="T4" fmla="*/ 5 w 33"/>
                  <a:gd name="T5" fmla="*/ 239 h 239"/>
                  <a:gd name="T6" fmla="*/ 0 w 33"/>
                  <a:gd name="T7" fmla="*/ 234 h 239"/>
                  <a:gd name="T8" fmla="*/ 0 w 33"/>
                  <a:gd name="T9" fmla="*/ 6 h 239"/>
                  <a:gd name="T10" fmla="*/ 5 w 33"/>
                  <a:gd name="T11" fmla="*/ 0 h 239"/>
                  <a:gd name="T12" fmla="*/ 28 w 33"/>
                  <a:gd name="T13" fmla="*/ 0 h 239"/>
                  <a:gd name="T14" fmla="*/ 33 w 33"/>
                  <a:gd name="T15" fmla="*/ 6 h 239"/>
                  <a:gd name="T16" fmla="*/ 33 w 33"/>
                  <a:gd name="T17" fmla="*/ 23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39">
                    <a:moveTo>
                      <a:pt x="33" y="234"/>
                    </a:moveTo>
                    <a:cubicBezTo>
                      <a:pt x="33" y="237"/>
                      <a:pt x="31" y="239"/>
                      <a:pt x="28" y="239"/>
                    </a:cubicBezTo>
                    <a:cubicBezTo>
                      <a:pt x="5" y="239"/>
                      <a:pt x="5" y="239"/>
                      <a:pt x="5" y="239"/>
                    </a:cubicBezTo>
                    <a:cubicBezTo>
                      <a:pt x="2" y="239"/>
                      <a:pt x="0" y="237"/>
                      <a:pt x="0" y="234"/>
                    </a:cubicBezTo>
                    <a:cubicBezTo>
                      <a:pt x="0" y="6"/>
                      <a:pt x="0" y="6"/>
                      <a:pt x="0" y="6"/>
                    </a:cubicBezTo>
                    <a:cubicBezTo>
                      <a:pt x="0" y="3"/>
                      <a:pt x="2" y="0"/>
                      <a:pt x="5" y="0"/>
                    </a:cubicBezTo>
                    <a:cubicBezTo>
                      <a:pt x="28" y="0"/>
                      <a:pt x="28" y="0"/>
                      <a:pt x="28" y="0"/>
                    </a:cubicBezTo>
                    <a:cubicBezTo>
                      <a:pt x="31" y="0"/>
                      <a:pt x="33" y="3"/>
                      <a:pt x="33" y="6"/>
                    </a:cubicBezTo>
                    <a:lnTo>
                      <a:pt x="33" y="23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latin typeface="微软雅黑" panose="020B0503020204020204" pitchFamily="34" charset="-122"/>
                  <a:ea typeface="微软雅黑" panose="020B0503020204020204" pitchFamily="34" charset="-122"/>
                </a:endParaRPr>
              </a:p>
            </p:txBody>
          </p:sp>
          <p:sp>
            <p:nvSpPr>
              <p:cNvPr id="1258" name="Freeform 26"/>
              <p:cNvSpPr>
                <a:spLocks/>
              </p:cNvSpPr>
              <p:nvPr/>
            </p:nvSpPr>
            <p:spPr bwMode="auto">
              <a:xfrm>
                <a:off x="7786688" y="1639888"/>
                <a:ext cx="122238" cy="123825"/>
              </a:xfrm>
              <a:custGeom>
                <a:avLst/>
                <a:gdLst>
                  <a:gd name="T0" fmla="*/ 0 w 77"/>
                  <a:gd name="T1" fmla="*/ 21 h 78"/>
                  <a:gd name="T2" fmla="*/ 77 w 77"/>
                  <a:gd name="T3" fmla="*/ 0 h 78"/>
                  <a:gd name="T4" fmla="*/ 77 w 77"/>
                  <a:gd name="T5" fmla="*/ 78 h 78"/>
                  <a:gd name="T6" fmla="*/ 0 w 77"/>
                  <a:gd name="T7" fmla="*/ 21 h 78"/>
                </a:gdLst>
                <a:ahLst/>
                <a:cxnLst>
                  <a:cxn ang="0">
                    <a:pos x="T0" y="T1"/>
                  </a:cxn>
                  <a:cxn ang="0">
                    <a:pos x="T2" y="T3"/>
                  </a:cxn>
                  <a:cxn ang="0">
                    <a:pos x="T4" y="T5"/>
                  </a:cxn>
                  <a:cxn ang="0">
                    <a:pos x="T6" y="T7"/>
                  </a:cxn>
                </a:cxnLst>
                <a:rect l="0" t="0" r="r" b="b"/>
                <a:pathLst>
                  <a:path w="77" h="78">
                    <a:moveTo>
                      <a:pt x="0" y="21"/>
                    </a:moveTo>
                    <a:lnTo>
                      <a:pt x="77" y="0"/>
                    </a:lnTo>
                    <a:lnTo>
                      <a:pt x="77" y="78"/>
                    </a:lnTo>
                    <a:lnTo>
                      <a:pt x="0" y="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latin typeface="微软雅黑" panose="020B0503020204020204" pitchFamily="34" charset="-122"/>
                  <a:ea typeface="微软雅黑" panose="020B0503020204020204" pitchFamily="34" charset="-122"/>
                </a:endParaRPr>
              </a:p>
            </p:txBody>
          </p:sp>
          <p:sp>
            <p:nvSpPr>
              <p:cNvPr id="1259" name="Freeform 27"/>
              <p:cNvSpPr>
                <a:spLocks/>
              </p:cNvSpPr>
              <p:nvPr/>
            </p:nvSpPr>
            <p:spPr bwMode="auto">
              <a:xfrm>
                <a:off x="7119938" y="1695451"/>
                <a:ext cx="750888" cy="609600"/>
              </a:xfrm>
              <a:custGeom>
                <a:avLst/>
                <a:gdLst>
                  <a:gd name="T0" fmla="*/ 17 w 473"/>
                  <a:gd name="T1" fmla="*/ 384 h 384"/>
                  <a:gd name="T2" fmla="*/ 0 w 473"/>
                  <a:gd name="T3" fmla="*/ 372 h 384"/>
                  <a:gd name="T4" fmla="*/ 175 w 473"/>
                  <a:gd name="T5" fmla="*/ 149 h 384"/>
                  <a:gd name="T6" fmla="*/ 232 w 473"/>
                  <a:gd name="T7" fmla="*/ 194 h 384"/>
                  <a:gd name="T8" fmla="*/ 311 w 473"/>
                  <a:gd name="T9" fmla="*/ 92 h 384"/>
                  <a:gd name="T10" fmla="*/ 354 w 473"/>
                  <a:gd name="T11" fmla="*/ 128 h 384"/>
                  <a:gd name="T12" fmla="*/ 456 w 473"/>
                  <a:gd name="T13" fmla="*/ 0 h 384"/>
                  <a:gd name="T14" fmla="*/ 473 w 473"/>
                  <a:gd name="T15" fmla="*/ 12 h 384"/>
                  <a:gd name="T16" fmla="*/ 358 w 473"/>
                  <a:gd name="T17" fmla="*/ 156 h 384"/>
                  <a:gd name="T18" fmla="*/ 315 w 473"/>
                  <a:gd name="T19" fmla="*/ 123 h 384"/>
                  <a:gd name="T20" fmla="*/ 237 w 473"/>
                  <a:gd name="T21" fmla="*/ 223 h 384"/>
                  <a:gd name="T22" fmla="*/ 179 w 473"/>
                  <a:gd name="T23" fmla="*/ 178 h 384"/>
                  <a:gd name="T24" fmla="*/ 17 w 473"/>
                  <a:gd name="T25" fmla="*/ 38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3" h="384">
                    <a:moveTo>
                      <a:pt x="17" y="384"/>
                    </a:moveTo>
                    <a:lnTo>
                      <a:pt x="0" y="372"/>
                    </a:lnTo>
                    <a:lnTo>
                      <a:pt x="175" y="149"/>
                    </a:lnTo>
                    <a:lnTo>
                      <a:pt x="232" y="194"/>
                    </a:lnTo>
                    <a:lnTo>
                      <a:pt x="311" y="92"/>
                    </a:lnTo>
                    <a:lnTo>
                      <a:pt x="354" y="128"/>
                    </a:lnTo>
                    <a:lnTo>
                      <a:pt x="456" y="0"/>
                    </a:lnTo>
                    <a:lnTo>
                      <a:pt x="473" y="12"/>
                    </a:lnTo>
                    <a:lnTo>
                      <a:pt x="358" y="156"/>
                    </a:lnTo>
                    <a:lnTo>
                      <a:pt x="315" y="123"/>
                    </a:lnTo>
                    <a:lnTo>
                      <a:pt x="237" y="223"/>
                    </a:lnTo>
                    <a:lnTo>
                      <a:pt x="179" y="178"/>
                    </a:lnTo>
                    <a:lnTo>
                      <a:pt x="17" y="38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latin typeface="微软雅黑" panose="020B0503020204020204" pitchFamily="34" charset="-122"/>
                  <a:ea typeface="微软雅黑" panose="020B0503020204020204" pitchFamily="34" charset="-122"/>
                </a:endParaRPr>
              </a:p>
            </p:txBody>
          </p:sp>
        </p:grpSp>
        <p:grpSp>
          <p:nvGrpSpPr>
            <p:cNvPr id="1271" name="组合 1270"/>
            <p:cNvGrpSpPr/>
            <p:nvPr/>
          </p:nvGrpSpPr>
          <p:grpSpPr>
            <a:xfrm>
              <a:off x="10610882" y="4743323"/>
              <a:ext cx="510481" cy="535423"/>
              <a:chOff x="7119938" y="1639888"/>
              <a:chExt cx="974725" cy="1022350"/>
            </a:xfrm>
            <a:solidFill>
              <a:srgbClr val="04ABED"/>
            </a:solidFill>
            <a:effectLst>
              <a:reflection blurRad="6350" stA="50000" endA="300" endPos="55500" dist="101600" dir="5400000" sy="-100000" algn="bl" rotWithShape="0"/>
            </a:effectLst>
            <a:scene3d>
              <a:camera prst="orthographicFront">
                <a:rot lat="0" lon="19799968" rev="0"/>
              </a:camera>
              <a:lightRig rig="threePt" dir="t"/>
            </a:scene3d>
          </p:grpSpPr>
          <p:sp>
            <p:nvSpPr>
              <p:cNvPr id="1272" name="Freeform 21"/>
              <p:cNvSpPr>
                <a:spLocks/>
              </p:cNvSpPr>
              <p:nvPr/>
            </p:nvSpPr>
            <p:spPr bwMode="auto">
              <a:xfrm>
                <a:off x="7158038" y="2417763"/>
                <a:ext cx="125413" cy="244475"/>
              </a:xfrm>
              <a:custGeom>
                <a:avLst/>
                <a:gdLst>
                  <a:gd name="T0" fmla="*/ 33 w 33"/>
                  <a:gd name="T1" fmla="*/ 60 h 65"/>
                  <a:gd name="T2" fmla="*/ 28 w 33"/>
                  <a:gd name="T3" fmla="*/ 65 h 65"/>
                  <a:gd name="T4" fmla="*/ 5 w 33"/>
                  <a:gd name="T5" fmla="*/ 65 h 65"/>
                  <a:gd name="T6" fmla="*/ 0 w 33"/>
                  <a:gd name="T7" fmla="*/ 60 h 65"/>
                  <a:gd name="T8" fmla="*/ 0 w 33"/>
                  <a:gd name="T9" fmla="*/ 6 h 65"/>
                  <a:gd name="T10" fmla="*/ 5 w 33"/>
                  <a:gd name="T11" fmla="*/ 0 h 65"/>
                  <a:gd name="T12" fmla="*/ 28 w 33"/>
                  <a:gd name="T13" fmla="*/ 0 h 65"/>
                  <a:gd name="T14" fmla="*/ 33 w 33"/>
                  <a:gd name="T15" fmla="*/ 6 h 65"/>
                  <a:gd name="T16" fmla="*/ 33 w 33"/>
                  <a:gd name="T17" fmla="*/ 6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5">
                    <a:moveTo>
                      <a:pt x="33" y="60"/>
                    </a:moveTo>
                    <a:cubicBezTo>
                      <a:pt x="33" y="63"/>
                      <a:pt x="31" y="65"/>
                      <a:pt x="28" y="65"/>
                    </a:cubicBezTo>
                    <a:cubicBezTo>
                      <a:pt x="5" y="65"/>
                      <a:pt x="5" y="65"/>
                      <a:pt x="5" y="65"/>
                    </a:cubicBezTo>
                    <a:cubicBezTo>
                      <a:pt x="2" y="65"/>
                      <a:pt x="0" y="63"/>
                      <a:pt x="0" y="60"/>
                    </a:cubicBezTo>
                    <a:cubicBezTo>
                      <a:pt x="0" y="6"/>
                      <a:pt x="0" y="6"/>
                      <a:pt x="0" y="6"/>
                    </a:cubicBezTo>
                    <a:cubicBezTo>
                      <a:pt x="0" y="2"/>
                      <a:pt x="2" y="0"/>
                      <a:pt x="5" y="0"/>
                    </a:cubicBezTo>
                    <a:cubicBezTo>
                      <a:pt x="28" y="0"/>
                      <a:pt x="28" y="0"/>
                      <a:pt x="28" y="0"/>
                    </a:cubicBezTo>
                    <a:cubicBezTo>
                      <a:pt x="31" y="0"/>
                      <a:pt x="33" y="2"/>
                      <a:pt x="33" y="6"/>
                    </a:cubicBezTo>
                    <a:lnTo>
                      <a:pt x="33" y="6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latin typeface="微软雅黑" panose="020B0503020204020204" pitchFamily="34" charset="-122"/>
                  <a:ea typeface="微软雅黑" panose="020B0503020204020204" pitchFamily="34" charset="-122"/>
                </a:endParaRPr>
              </a:p>
            </p:txBody>
          </p:sp>
          <p:sp>
            <p:nvSpPr>
              <p:cNvPr id="1273" name="Freeform 22"/>
              <p:cNvSpPr>
                <a:spLocks/>
              </p:cNvSpPr>
              <p:nvPr/>
            </p:nvSpPr>
            <p:spPr bwMode="auto">
              <a:xfrm>
                <a:off x="7359650" y="2255838"/>
                <a:ext cx="128588" cy="406400"/>
              </a:xfrm>
              <a:custGeom>
                <a:avLst/>
                <a:gdLst>
                  <a:gd name="T0" fmla="*/ 34 w 34"/>
                  <a:gd name="T1" fmla="*/ 103 h 108"/>
                  <a:gd name="T2" fmla="*/ 28 w 34"/>
                  <a:gd name="T3" fmla="*/ 108 h 108"/>
                  <a:gd name="T4" fmla="*/ 6 w 34"/>
                  <a:gd name="T5" fmla="*/ 108 h 108"/>
                  <a:gd name="T6" fmla="*/ 0 w 34"/>
                  <a:gd name="T7" fmla="*/ 103 h 108"/>
                  <a:gd name="T8" fmla="*/ 0 w 34"/>
                  <a:gd name="T9" fmla="*/ 5 h 108"/>
                  <a:gd name="T10" fmla="*/ 6 w 34"/>
                  <a:gd name="T11" fmla="*/ 0 h 108"/>
                  <a:gd name="T12" fmla="*/ 28 w 34"/>
                  <a:gd name="T13" fmla="*/ 0 h 108"/>
                  <a:gd name="T14" fmla="*/ 34 w 34"/>
                  <a:gd name="T15" fmla="*/ 5 h 108"/>
                  <a:gd name="T16" fmla="*/ 34 w 34"/>
                  <a:gd name="T17" fmla="*/ 10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08">
                    <a:moveTo>
                      <a:pt x="34" y="103"/>
                    </a:moveTo>
                    <a:cubicBezTo>
                      <a:pt x="34" y="106"/>
                      <a:pt x="31" y="108"/>
                      <a:pt x="28" y="108"/>
                    </a:cubicBezTo>
                    <a:cubicBezTo>
                      <a:pt x="6" y="108"/>
                      <a:pt x="6" y="108"/>
                      <a:pt x="6" y="108"/>
                    </a:cubicBezTo>
                    <a:cubicBezTo>
                      <a:pt x="3" y="108"/>
                      <a:pt x="0" y="106"/>
                      <a:pt x="0" y="103"/>
                    </a:cubicBezTo>
                    <a:cubicBezTo>
                      <a:pt x="0" y="5"/>
                      <a:pt x="0" y="5"/>
                      <a:pt x="0" y="5"/>
                    </a:cubicBezTo>
                    <a:cubicBezTo>
                      <a:pt x="0" y="2"/>
                      <a:pt x="3" y="0"/>
                      <a:pt x="6" y="0"/>
                    </a:cubicBezTo>
                    <a:cubicBezTo>
                      <a:pt x="28" y="0"/>
                      <a:pt x="28" y="0"/>
                      <a:pt x="28" y="0"/>
                    </a:cubicBezTo>
                    <a:cubicBezTo>
                      <a:pt x="31" y="0"/>
                      <a:pt x="34" y="2"/>
                      <a:pt x="34" y="5"/>
                    </a:cubicBezTo>
                    <a:lnTo>
                      <a:pt x="34" y="1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latin typeface="微软雅黑" panose="020B0503020204020204" pitchFamily="34" charset="-122"/>
                  <a:ea typeface="微软雅黑" panose="020B0503020204020204" pitchFamily="34" charset="-122"/>
                </a:endParaRPr>
              </a:p>
            </p:txBody>
          </p:sp>
          <p:sp>
            <p:nvSpPr>
              <p:cNvPr id="1274" name="Freeform 23"/>
              <p:cNvSpPr>
                <a:spLocks/>
              </p:cNvSpPr>
              <p:nvPr/>
            </p:nvSpPr>
            <p:spPr bwMode="auto">
              <a:xfrm>
                <a:off x="7564438" y="2090738"/>
                <a:ext cx="123825" cy="571500"/>
              </a:xfrm>
              <a:custGeom>
                <a:avLst/>
                <a:gdLst>
                  <a:gd name="T0" fmla="*/ 33 w 33"/>
                  <a:gd name="T1" fmla="*/ 147 h 152"/>
                  <a:gd name="T2" fmla="*/ 28 w 33"/>
                  <a:gd name="T3" fmla="*/ 152 h 152"/>
                  <a:gd name="T4" fmla="*/ 5 w 33"/>
                  <a:gd name="T5" fmla="*/ 152 h 152"/>
                  <a:gd name="T6" fmla="*/ 0 w 33"/>
                  <a:gd name="T7" fmla="*/ 147 h 152"/>
                  <a:gd name="T8" fmla="*/ 0 w 33"/>
                  <a:gd name="T9" fmla="*/ 6 h 152"/>
                  <a:gd name="T10" fmla="*/ 5 w 33"/>
                  <a:gd name="T11" fmla="*/ 0 h 152"/>
                  <a:gd name="T12" fmla="*/ 28 w 33"/>
                  <a:gd name="T13" fmla="*/ 0 h 152"/>
                  <a:gd name="T14" fmla="*/ 33 w 33"/>
                  <a:gd name="T15" fmla="*/ 6 h 152"/>
                  <a:gd name="T16" fmla="*/ 33 w 33"/>
                  <a:gd name="T17" fmla="*/ 14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52">
                    <a:moveTo>
                      <a:pt x="33" y="147"/>
                    </a:moveTo>
                    <a:cubicBezTo>
                      <a:pt x="33" y="150"/>
                      <a:pt x="31" y="152"/>
                      <a:pt x="28" y="152"/>
                    </a:cubicBezTo>
                    <a:cubicBezTo>
                      <a:pt x="5" y="152"/>
                      <a:pt x="5" y="152"/>
                      <a:pt x="5" y="152"/>
                    </a:cubicBezTo>
                    <a:cubicBezTo>
                      <a:pt x="2" y="152"/>
                      <a:pt x="0" y="150"/>
                      <a:pt x="0" y="147"/>
                    </a:cubicBezTo>
                    <a:cubicBezTo>
                      <a:pt x="0" y="6"/>
                      <a:pt x="0" y="6"/>
                      <a:pt x="0" y="6"/>
                    </a:cubicBezTo>
                    <a:cubicBezTo>
                      <a:pt x="0" y="3"/>
                      <a:pt x="2" y="0"/>
                      <a:pt x="5" y="0"/>
                    </a:cubicBezTo>
                    <a:cubicBezTo>
                      <a:pt x="28" y="0"/>
                      <a:pt x="28" y="0"/>
                      <a:pt x="28" y="0"/>
                    </a:cubicBezTo>
                    <a:cubicBezTo>
                      <a:pt x="31" y="0"/>
                      <a:pt x="33" y="3"/>
                      <a:pt x="33" y="6"/>
                    </a:cubicBezTo>
                    <a:lnTo>
                      <a:pt x="33" y="1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latin typeface="微软雅黑" panose="020B0503020204020204" pitchFamily="34" charset="-122"/>
                  <a:ea typeface="微软雅黑" panose="020B0503020204020204" pitchFamily="34" charset="-122"/>
                </a:endParaRPr>
              </a:p>
            </p:txBody>
          </p:sp>
          <p:sp>
            <p:nvSpPr>
              <p:cNvPr id="1275" name="Freeform 24"/>
              <p:cNvSpPr>
                <a:spLocks/>
              </p:cNvSpPr>
              <p:nvPr/>
            </p:nvSpPr>
            <p:spPr bwMode="auto">
              <a:xfrm>
                <a:off x="7764463" y="1928813"/>
                <a:ext cx="128588" cy="733425"/>
              </a:xfrm>
              <a:custGeom>
                <a:avLst/>
                <a:gdLst>
                  <a:gd name="T0" fmla="*/ 34 w 34"/>
                  <a:gd name="T1" fmla="*/ 190 h 195"/>
                  <a:gd name="T2" fmla="*/ 28 w 34"/>
                  <a:gd name="T3" fmla="*/ 195 h 195"/>
                  <a:gd name="T4" fmla="*/ 6 w 34"/>
                  <a:gd name="T5" fmla="*/ 195 h 195"/>
                  <a:gd name="T6" fmla="*/ 0 w 34"/>
                  <a:gd name="T7" fmla="*/ 190 h 195"/>
                  <a:gd name="T8" fmla="*/ 0 w 34"/>
                  <a:gd name="T9" fmla="*/ 6 h 195"/>
                  <a:gd name="T10" fmla="*/ 6 w 34"/>
                  <a:gd name="T11" fmla="*/ 0 h 195"/>
                  <a:gd name="T12" fmla="*/ 28 w 34"/>
                  <a:gd name="T13" fmla="*/ 0 h 195"/>
                  <a:gd name="T14" fmla="*/ 34 w 34"/>
                  <a:gd name="T15" fmla="*/ 6 h 195"/>
                  <a:gd name="T16" fmla="*/ 34 w 34"/>
                  <a:gd name="T17" fmla="*/ 19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95">
                    <a:moveTo>
                      <a:pt x="34" y="190"/>
                    </a:moveTo>
                    <a:cubicBezTo>
                      <a:pt x="34" y="193"/>
                      <a:pt x="31" y="195"/>
                      <a:pt x="28" y="195"/>
                    </a:cubicBezTo>
                    <a:cubicBezTo>
                      <a:pt x="6" y="195"/>
                      <a:pt x="6" y="195"/>
                      <a:pt x="6" y="195"/>
                    </a:cubicBezTo>
                    <a:cubicBezTo>
                      <a:pt x="3" y="195"/>
                      <a:pt x="0" y="193"/>
                      <a:pt x="0" y="190"/>
                    </a:cubicBezTo>
                    <a:cubicBezTo>
                      <a:pt x="0" y="6"/>
                      <a:pt x="0" y="6"/>
                      <a:pt x="0" y="6"/>
                    </a:cubicBezTo>
                    <a:cubicBezTo>
                      <a:pt x="0" y="2"/>
                      <a:pt x="3" y="0"/>
                      <a:pt x="6" y="0"/>
                    </a:cubicBezTo>
                    <a:cubicBezTo>
                      <a:pt x="28" y="0"/>
                      <a:pt x="28" y="0"/>
                      <a:pt x="28" y="0"/>
                    </a:cubicBezTo>
                    <a:cubicBezTo>
                      <a:pt x="31" y="0"/>
                      <a:pt x="34" y="2"/>
                      <a:pt x="34" y="6"/>
                    </a:cubicBezTo>
                    <a:lnTo>
                      <a:pt x="34" y="19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latin typeface="微软雅黑" panose="020B0503020204020204" pitchFamily="34" charset="-122"/>
                  <a:ea typeface="微软雅黑" panose="020B0503020204020204" pitchFamily="34" charset="-122"/>
                </a:endParaRPr>
              </a:p>
            </p:txBody>
          </p:sp>
          <p:sp>
            <p:nvSpPr>
              <p:cNvPr id="1276" name="Freeform 25"/>
              <p:cNvSpPr>
                <a:spLocks/>
              </p:cNvSpPr>
              <p:nvPr/>
            </p:nvSpPr>
            <p:spPr bwMode="auto">
              <a:xfrm>
                <a:off x="7969250" y="1763713"/>
                <a:ext cx="125413" cy="898525"/>
              </a:xfrm>
              <a:custGeom>
                <a:avLst/>
                <a:gdLst>
                  <a:gd name="T0" fmla="*/ 33 w 33"/>
                  <a:gd name="T1" fmla="*/ 234 h 239"/>
                  <a:gd name="T2" fmla="*/ 28 w 33"/>
                  <a:gd name="T3" fmla="*/ 239 h 239"/>
                  <a:gd name="T4" fmla="*/ 5 w 33"/>
                  <a:gd name="T5" fmla="*/ 239 h 239"/>
                  <a:gd name="T6" fmla="*/ 0 w 33"/>
                  <a:gd name="T7" fmla="*/ 234 h 239"/>
                  <a:gd name="T8" fmla="*/ 0 w 33"/>
                  <a:gd name="T9" fmla="*/ 6 h 239"/>
                  <a:gd name="T10" fmla="*/ 5 w 33"/>
                  <a:gd name="T11" fmla="*/ 0 h 239"/>
                  <a:gd name="T12" fmla="*/ 28 w 33"/>
                  <a:gd name="T13" fmla="*/ 0 h 239"/>
                  <a:gd name="T14" fmla="*/ 33 w 33"/>
                  <a:gd name="T15" fmla="*/ 6 h 239"/>
                  <a:gd name="T16" fmla="*/ 33 w 33"/>
                  <a:gd name="T17" fmla="*/ 23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39">
                    <a:moveTo>
                      <a:pt x="33" y="234"/>
                    </a:moveTo>
                    <a:cubicBezTo>
                      <a:pt x="33" y="237"/>
                      <a:pt x="31" y="239"/>
                      <a:pt x="28" y="239"/>
                    </a:cubicBezTo>
                    <a:cubicBezTo>
                      <a:pt x="5" y="239"/>
                      <a:pt x="5" y="239"/>
                      <a:pt x="5" y="239"/>
                    </a:cubicBezTo>
                    <a:cubicBezTo>
                      <a:pt x="2" y="239"/>
                      <a:pt x="0" y="237"/>
                      <a:pt x="0" y="234"/>
                    </a:cubicBezTo>
                    <a:cubicBezTo>
                      <a:pt x="0" y="6"/>
                      <a:pt x="0" y="6"/>
                      <a:pt x="0" y="6"/>
                    </a:cubicBezTo>
                    <a:cubicBezTo>
                      <a:pt x="0" y="3"/>
                      <a:pt x="2" y="0"/>
                      <a:pt x="5" y="0"/>
                    </a:cubicBezTo>
                    <a:cubicBezTo>
                      <a:pt x="28" y="0"/>
                      <a:pt x="28" y="0"/>
                      <a:pt x="28" y="0"/>
                    </a:cubicBezTo>
                    <a:cubicBezTo>
                      <a:pt x="31" y="0"/>
                      <a:pt x="33" y="3"/>
                      <a:pt x="33" y="6"/>
                    </a:cubicBezTo>
                    <a:lnTo>
                      <a:pt x="33" y="23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latin typeface="微软雅黑" panose="020B0503020204020204" pitchFamily="34" charset="-122"/>
                  <a:ea typeface="微软雅黑" panose="020B0503020204020204" pitchFamily="34" charset="-122"/>
                </a:endParaRPr>
              </a:p>
            </p:txBody>
          </p:sp>
          <p:sp>
            <p:nvSpPr>
              <p:cNvPr id="1277" name="Freeform 26"/>
              <p:cNvSpPr>
                <a:spLocks/>
              </p:cNvSpPr>
              <p:nvPr/>
            </p:nvSpPr>
            <p:spPr bwMode="auto">
              <a:xfrm>
                <a:off x="7786688" y="1639888"/>
                <a:ext cx="122238" cy="123825"/>
              </a:xfrm>
              <a:custGeom>
                <a:avLst/>
                <a:gdLst>
                  <a:gd name="T0" fmla="*/ 0 w 77"/>
                  <a:gd name="T1" fmla="*/ 21 h 78"/>
                  <a:gd name="T2" fmla="*/ 77 w 77"/>
                  <a:gd name="T3" fmla="*/ 0 h 78"/>
                  <a:gd name="T4" fmla="*/ 77 w 77"/>
                  <a:gd name="T5" fmla="*/ 78 h 78"/>
                  <a:gd name="T6" fmla="*/ 0 w 77"/>
                  <a:gd name="T7" fmla="*/ 21 h 78"/>
                </a:gdLst>
                <a:ahLst/>
                <a:cxnLst>
                  <a:cxn ang="0">
                    <a:pos x="T0" y="T1"/>
                  </a:cxn>
                  <a:cxn ang="0">
                    <a:pos x="T2" y="T3"/>
                  </a:cxn>
                  <a:cxn ang="0">
                    <a:pos x="T4" y="T5"/>
                  </a:cxn>
                  <a:cxn ang="0">
                    <a:pos x="T6" y="T7"/>
                  </a:cxn>
                </a:cxnLst>
                <a:rect l="0" t="0" r="r" b="b"/>
                <a:pathLst>
                  <a:path w="77" h="78">
                    <a:moveTo>
                      <a:pt x="0" y="21"/>
                    </a:moveTo>
                    <a:lnTo>
                      <a:pt x="77" y="0"/>
                    </a:lnTo>
                    <a:lnTo>
                      <a:pt x="77" y="78"/>
                    </a:lnTo>
                    <a:lnTo>
                      <a:pt x="0" y="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latin typeface="微软雅黑" panose="020B0503020204020204" pitchFamily="34" charset="-122"/>
                  <a:ea typeface="微软雅黑" panose="020B0503020204020204" pitchFamily="34" charset="-122"/>
                </a:endParaRPr>
              </a:p>
            </p:txBody>
          </p:sp>
          <p:sp>
            <p:nvSpPr>
              <p:cNvPr id="1278" name="Freeform 27"/>
              <p:cNvSpPr>
                <a:spLocks/>
              </p:cNvSpPr>
              <p:nvPr/>
            </p:nvSpPr>
            <p:spPr bwMode="auto">
              <a:xfrm>
                <a:off x="7119938" y="1695451"/>
                <a:ext cx="750888" cy="609600"/>
              </a:xfrm>
              <a:custGeom>
                <a:avLst/>
                <a:gdLst>
                  <a:gd name="T0" fmla="*/ 17 w 473"/>
                  <a:gd name="T1" fmla="*/ 384 h 384"/>
                  <a:gd name="T2" fmla="*/ 0 w 473"/>
                  <a:gd name="T3" fmla="*/ 372 h 384"/>
                  <a:gd name="T4" fmla="*/ 175 w 473"/>
                  <a:gd name="T5" fmla="*/ 149 h 384"/>
                  <a:gd name="T6" fmla="*/ 232 w 473"/>
                  <a:gd name="T7" fmla="*/ 194 h 384"/>
                  <a:gd name="T8" fmla="*/ 311 w 473"/>
                  <a:gd name="T9" fmla="*/ 92 h 384"/>
                  <a:gd name="T10" fmla="*/ 354 w 473"/>
                  <a:gd name="T11" fmla="*/ 128 h 384"/>
                  <a:gd name="T12" fmla="*/ 456 w 473"/>
                  <a:gd name="T13" fmla="*/ 0 h 384"/>
                  <a:gd name="T14" fmla="*/ 473 w 473"/>
                  <a:gd name="T15" fmla="*/ 12 h 384"/>
                  <a:gd name="T16" fmla="*/ 358 w 473"/>
                  <a:gd name="T17" fmla="*/ 156 h 384"/>
                  <a:gd name="T18" fmla="*/ 315 w 473"/>
                  <a:gd name="T19" fmla="*/ 123 h 384"/>
                  <a:gd name="T20" fmla="*/ 237 w 473"/>
                  <a:gd name="T21" fmla="*/ 223 h 384"/>
                  <a:gd name="T22" fmla="*/ 179 w 473"/>
                  <a:gd name="T23" fmla="*/ 178 h 384"/>
                  <a:gd name="T24" fmla="*/ 17 w 473"/>
                  <a:gd name="T25" fmla="*/ 38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3" h="384">
                    <a:moveTo>
                      <a:pt x="17" y="384"/>
                    </a:moveTo>
                    <a:lnTo>
                      <a:pt x="0" y="372"/>
                    </a:lnTo>
                    <a:lnTo>
                      <a:pt x="175" y="149"/>
                    </a:lnTo>
                    <a:lnTo>
                      <a:pt x="232" y="194"/>
                    </a:lnTo>
                    <a:lnTo>
                      <a:pt x="311" y="92"/>
                    </a:lnTo>
                    <a:lnTo>
                      <a:pt x="354" y="128"/>
                    </a:lnTo>
                    <a:lnTo>
                      <a:pt x="456" y="0"/>
                    </a:lnTo>
                    <a:lnTo>
                      <a:pt x="473" y="12"/>
                    </a:lnTo>
                    <a:lnTo>
                      <a:pt x="358" y="156"/>
                    </a:lnTo>
                    <a:lnTo>
                      <a:pt x="315" y="123"/>
                    </a:lnTo>
                    <a:lnTo>
                      <a:pt x="237" y="223"/>
                    </a:lnTo>
                    <a:lnTo>
                      <a:pt x="179" y="178"/>
                    </a:lnTo>
                    <a:lnTo>
                      <a:pt x="17" y="38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latin typeface="微软雅黑" panose="020B0503020204020204" pitchFamily="34" charset="-122"/>
                  <a:ea typeface="微软雅黑" panose="020B0503020204020204" pitchFamily="34" charset="-122"/>
                </a:endParaRPr>
              </a:p>
            </p:txBody>
          </p:sp>
        </p:grpSp>
        <p:sp>
          <p:nvSpPr>
            <p:cNvPr id="1279" name="文本框 1278"/>
            <p:cNvSpPr txBox="1"/>
            <p:nvPr/>
          </p:nvSpPr>
          <p:spPr>
            <a:xfrm>
              <a:off x="10579594" y="3195890"/>
              <a:ext cx="689751" cy="1077218"/>
            </a:xfrm>
            <a:prstGeom prst="rect">
              <a:avLst/>
            </a:prstGeom>
            <a:noFill/>
            <a:scene3d>
              <a:camera prst="orthographicFront">
                <a:rot lat="0" lon="19799985" rev="0"/>
              </a:camera>
              <a:lightRig rig="threePt" dir="t"/>
            </a:scene3d>
          </p:spPr>
          <p:txBody>
            <a:bodyPr wrap="square" rtlCol="0">
              <a:spAutoFit/>
            </a:bodyPr>
            <a:lstStyle/>
            <a:p>
              <a:r>
                <a:rPr lang="zh-CN" altLang="en-US" sz="3200" b="1" dirty="0" smtClean="0">
                  <a:latin typeface="微软雅黑" panose="020B0503020204020204" pitchFamily="34" charset="-122"/>
                  <a:ea typeface="微软雅黑" panose="020B0503020204020204" pitchFamily="34" charset="-122"/>
                </a:rPr>
                <a:t>建议</a:t>
              </a:r>
              <a:endParaRPr lang="zh-CN" altLang="en-US" sz="3200" b="1"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xmlns="" val="810737757"/>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50689" y="1268760"/>
            <a:ext cx="11975528" cy="5760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endParaRPr>
          </a:p>
        </p:txBody>
      </p:sp>
      <p:sp>
        <p:nvSpPr>
          <p:cNvPr id="15" name="TextBox 1"/>
          <p:cNvSpPr txBox="1">
            <a:spLocks noChangeArrowheads="1"/>
          </p:cNvSpPr>
          <p:nvPr/>
        </p:nvSpPr>
        <p:spPr bwMode="auto">
          <a:xfrm>
            <a:off x="1202631" y="44624"/>
            <a:ext cx="10923586" cy="769441"/>
          </a:xfrm>
          <a:prstGeom prst="rect">
            <a:avLst/>
          </a:prstGeom>
          <a:noFill/>
          <a:ln w="9525">
            <a:noFill/>
            <a:miter lim="800000"/>
            <a:headEnd/>
            <a:tailEnd/>
          </a:ln>
        </p:spPr>
        <p:txBody>
          <a:bodyPr wrap="square">
            <a:spAutoFit/>
          </a:bodyPr>
          <a:lstStyle/>
          <a:p>
            <a:pPr lvl="0"/>
            <a:r>
              <a:rPr lang="zh-CN" altLang="en-US" sz="4400" b="1" dirty="0">
                <a:solidFill>
                  <a:srgbClr val="002060"/>
                </a:solidFill>
                <a:effectLst>
                  <a:outerShdw blurRad="38100" dist="38100" dir="2700000" algn="tl">
                    <a:srgbClr val="000000">
                      <a:alpha val="43137"/>
                    </a:srgbClr>
                  </a:outerShdw>
                </a:effectLst>
                <a:latin typeface="微软雅黑" pitchFamily="34" charset="-122"/>
                <a:ea typeface="微软雅黑" pitchFamily="34" charset="-122"/>
              </a:rPr>
              <a:t>四、资助效益：</a:t>
            </a:r>
            <a:r>
              <a:rPr lang="zh-CN" altLang="en-US"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很突出</a:t>
            </a:r>
            <a:endParaRPr lang="zh-CN" altLang="zh-CN"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 name="矩形 11"/>
          <p:cNvSpPr/>
          <p:nvPr/>
        </p:nvSpPr>
        <p:spPr>
          <a:xfrm>
            <a:off x="338535" y="1260049"/>
            <a:ext cx="10369152" cy="584775"/>
          </a:xfrm>
          <a:prstGeom prst="rect">
            <a:avLst/>
          </a:prstGeom>
        </p:spPr>
        <p:txBody>
          <a:bodyPr wrap="square">
            <a:spAutoFit/>
          </a:bodyPr>
          <a:lstStyle/>
          <a:p>
            <a:pPr eaLnBrk="1" fontAlgn="auto" hangingPunct="1">
              <a:spcBef>
                <a:spcPts val="0"/>
              </a:spcBef>
              <a:spcAft>
                <a:spcPts val="0"/>
              </a:spcAft>
            </a:pPr>
            <a:r>
              <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（一）整体办学成绩</a:t>
            </a:r>
            <a:endParaRPr lang="zh-CN" altLang="en-US" sz="32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endParaRPr>
          </a:p>
        </p:txBody>
      </p:sp>
      <p:sp>
        <p:nvSpPr>
          <p:cNvPr id="77" name="矩形 76"/>
          <p:cNvSpPr/>
          <p:nvPr/>
        </p:nvSpPr>
        <p:spPr>
          <a:xfrm>
            <a:off x="698500" y="6309320"/>
            <a:ext cx="10985500" cy="984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11" name="Picture 2" descr="C:\Users\Administrator\Desktop\timg.jpg"/>
          <p:cNvPicPr>
            <a:picLocks noChangeAspect="1" noChangeArrowheads="1"/>
          </p:cNvPicPr>
          <p:nvPr/>
        </p:nvPicPr>
        <p:blipFill>
          <a:blip r:embed="rId2" cstate="print"/>
          <a:srcRect/>
          <a:stretch>
            <a:fillRect/>
          </a:stretch>
        </p:blipFill>
        <p:spPr bwMode="auto">
          <a:xfrm>
            <a:off x="9162912" y="2135207"/>
            <a:ext cx="3035438" cy="3744416"/>
          </a:xfrm>
          <a:prstGeom prst="rect">
            <a:avLst/>
          </a:prstGeom>
          <a:noFill/>
        </p:spPr>
      </p:pic>
      <p:sp>
        <p:nvSpPr>
          <p:cNvPr id="22" name="Freeform 10"/>
          <p:cNvSpPr>
            <a:spLocks/>
          </p:cNvSpPr>
          <p:nvPr/>
        </p:nvSpPr>
        <p:spPr bwMode="auto">
          <a:xfrm>
            <a:off x="578072" y="2389615"/>
            <a:ext cx="678244" cy="599564"/>
          </a:xfrm>
          <a:custGeom>
            <a:avLst/>
            <a:gdLst>
              <a:gd name="T0" fmla="*/ 0 w 681"/>
              <a:gd name="T1" fmla="*/ 0 h 602"/>
              <a:gd name="T2" fmla="*/ 681 w 681"/>
              <a:gd name="T3" fmla="*/ 0 h 602"/>
              <a:gd name="T4" fmla="*/ 681 w 681"/>
              <a:gd name="T5" fmla="*/ 602 h 602"/>
              <a:gd name="T6" fmla="*/ 0 w 681"/>
              <a:gd name="T7" fmla="*/ 602 h 602"/>
              <a:gd name="T8" fmla="*/ 183 w 681"/>
              <a:gd name="T9" fmla="*/ 304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304"/>
                </a:lnTo>
                <a:lnTo>
                  <a:pt x="0" y="0"/>
                </a:lnTo>
                <a:lnTo>
                  <a:pt x="0" y="0"/>
                </a:lnTo>
                <a:close/>
              </a:path>
            </a:pathLst>
          </a:custGeom>
          <a:solidFill>
            <a:srgbClr val="FDD8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23" name="Freeform 11"/>
          <p:cNvSpPr>
            <a:spLocks noEditPoints="1"/>
          </p:cNvSpPr>
          <p:nvPr/>
        </p:nvSpPr>
        <p:spPr bwMode="auto">
          <a:xfrm>
            <a:off x="650776" y="2426465"/>
            <a:ext cx="626454" cy="20915"/>
          </a:xfrm>
          <a:custGeom>
            <a:avLst/>
            <a:gdLst>
              <a:gd name="T0" fmla="*/ 1 w 120"/>
              <a:gd name="T1" fmla="*/ 0 h 4"/>
              <a:gd name="T2" fmla="*/ 13 w 120"/>
              <a:gd name="T3" fmla="*/ 0 h 4"/>
              <a:gd name="T4" fmla="*/ 15 w 120"/>
              <a:gd name="T5" fmla="*/ 2 h 4"/>
              <a:gd name="T6" fmla="*/ 15 w 120"/>
              <a:gd name="T7" fmla="*/ 2 h 4"/>
              <a:gd name="T8" fmla="*/ 13 w 120"/>
              <a:gd name="T9" fmla="*/ 4 h 4"/>
              <a:gd name="T10" fmla="*/ 1 w 120"/>
              <a:gd name="T11" fmla="*/ 4 h 4"/>
              <a:gd name="T12" fmla="*/ 0 w 120"/>
              <a:gd name="T13" fmla="*/ 2 h 4"/>
              <a:gd name="T14" fmla="*/ 0 w 120"/>
              <a:gd name="T15" fmla="*/ 2 h 4"/>
              <a:gd name="T16" fmla="*/ 1 w 120"/>
              <a:gd name="T17" fmla="*/ 0 h 4"/>
              <a:gd name="T18" fmla="*/ 22 w 120"/>
              <a:gd name="T19" fmla="*/ 0 h 4"/>
              <a:gd name="T20" fmla="*/ 34 w 120"/>
              <a:gd name="T21" fmla="*/ 0 h 4"/>
              <a:gd name="T22" fmla="*/ 36 w 120"/>
              <a:gd name="T23" fmla="*/ 2 h 4"/>
              <a:gd name="T24" fmla="*/ 36 w 120"/>
              <a:gd name="T25" fmla="*/ 2 h 4"/>
              <a:gd name="T26" fmla="*/ 34 w 120"/>
              <a:gd name="T27" fmla="*/ 4 h 4"/>
              <a:gd name="T28" fmla="*/ 22 w 120"/>
              <a:gd name="T29" fmla="*/ 4 h 4"/>
              <a:gd name="T30" fmla="*/ 21 w 120"/>
              <a:gd name="T31" fmla="*/ 2 h 4"/>
              <a:gd name="T32" fmla="*/ 21 w 120"/>
              <a:gd name="T33" fmla="*/ 2 h 4"/>
              <a:gd name="T34" fmla="*/ 22 w 120"/>
              <a:gd name="T35" fmla="*/ 0 h 4"/>
              <a:gd name="T36" fmla="*/ 43 w 120"/>
              <a:gd name="T37" fmla="*/ 0 h 4"/>
              <a:gd name="T38" fmla="*/ 55 w 120"/>
              <a:gd name="T39" fmla="*/ 0 h 4"/>
              <a:gd name="T40" fmla="*/ 57 w 120"/>
              <a:gd name="T41" fmla="*/ 2 h 4"/>
              <a:gd name="T42" fmla="*/ 57 w 120"/>
              <a:gd name="T43" fmla="*/ 2 h 4"/>
              <a:gd name="T44" fmla="*/ 55 w 120"/>
              <a:gd name="T45" fmla="*/ 4 h 4"/>
              <a:gd name="T46" fmla="*/ 43 w 120"/>
              <a:gd name="T47" fmla="*/ 4 h 4"/>
              <a:gd name="T48" fmla="*/ 42 w 120"/>
              <a:gd name="T49" fmla="*/ 2 h 4"/>
              <a:gd name="T50" fmla="*/ 42 w 120"/>
              <a:gd name="T51" fmla="*/ 2 h 4"/>
              <a:gd name="T52" fmla="*/ 43 w 120"/>
              <a:gd name="T53" fmla="*/ 0 h 4"/>
              <a:gd name="T54" fmla="*/ 64 w 120"/>
              <a:gd name="T55" fmla="*/ 0 h 4"/>
              <a:gd name="T56" fmla="*/ 76 w 120"/>
              <a:gd name="T57" fmla="*/ 0 h 4"/>
              <a:gd name="T58" fmla="*/ 78 w 120"/>
              <a:gd name="T59" fmla="*/ 2 h 4"/>
              <a:gd name="T60" fmla="*/ 78 w 120"/>
              <a:gd name="T61" fmla="*/ 2 h 4"/>
              <a:gd name="T62" fmla="*/ 76 w 120"/>
              <a:gd name="T63" fmla="*/ 4 h 4"/>
              <a:gd name="T64" fmla="*/ 64 w 120"/>
              <a:gd name="T65" fmla="*/ 4 h 4"/>
              <a:gd name="T66" fmla="*/ 63 w 120"/>
              <a:gd name="T67" fmla="*/ 2 h 4"/>
              <a:gd name="T68" fmla="*/ 63 w 120"/>
              <a:gd name="T69" fmla="*/ 2 h 4"/>
              <a:gd name="T70" fmla="*/ 64 w 120"/>
              <a:gd name="T71" fmla="*/ 0 h 4"/>
              <a:gd name="T72" fmla="*/ 85 w 120"/>
              <a:gd name="T73" fmla="*/ 0 h 4"/>
              <a:gd name="T74" fmla="*/ 97 w 120"/>
              <a:gd name="T75" fmla="*/ 0 h 4"/>
              <a:gd name="T76" fmla="*/ 99 w 120"/>
              <a:gd name="T77" fmla="*/ 2 h 4"/>
              <a:gd name="T78" fmla="*/ 99 w 120"/>
              <a:gd name="T79" fmla="*/ 2 h 4"/>
              <a:gd name="T80" fmla="*/ 97 w 120"/>
              <a:gd name="T81" fmla="*/ 4 h 4"/>
              <a:gd name="T82" fmla="*/ 85 w 120"/>
              <a:gd name="T83" fmla="*/ 4 h 4"/>
              <a:gd name="T84" fmla="*/ 84 w 120"/>
              <a:gd name="T85" fmla="*/ 2 h 4"/>
              <a:gd name="T86" fmla="*/ 84 w 120"/>
              <a:gd name="T87" fmla="*/ 2 h 4"/>
              <a:gd name="T88" fmla="*/ 85 w 120"/>
              <a:gd name="T89" fmla="*/ 0 h 4"/>
              <a:gd name="T90" fmla="*/ 106 w 120"/>
              <a:gd name="T91" fmla="*/ 0 h 4"/>
              <a:gd name="T92" fmla="*/ 118 w 120"/>
              <a:gd name="T93" fmla="*/ 0 h 4"/>
              <a:gd name="T94" fmla="*/ 120 w 120"/>
              <a:gd name="T95" fmla="*/ 2 h 4"/>
              <a:gd name="T96" fmla="*/ 120 w 120"/>
              <a:gd name="T97" fmla="*/ 2 h 4"/>
              <a:gd name="T98" fmla="*/ 118 w 120"/>
              <a:gd name="T99" fmla="*/ 4 h 4"/>
              <a:gd name="T100" fmla="*/ 106 w 120"/>
              <a:gd name="T101" fmla="*/ 4 h 4"/>
              <a:gd name="T102" fmla="*/ 105 w 120"/>
              <a:gd name="T103" fmla="*/ 2 h 4"/>
              <a:gd name="T104" fmla="*/ 105 w 120"/>
              <a:gd name="T105" fmla="*/ 2 h 4"/>
              <a:gd name="T106" fmla="*/ 106 w 120"/>
              <a:gd name="T10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4">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rgbClr val="FEEAA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24" name="Freeform 12"/>
          <p:cNvSpPr>
            <a:spLocks noEditPoints="1"/>
          </p:cNvSpPr>
          <p:nvPr/>
        </p:nvSpPr>
        <p:spPr bwMode="auto">
          <a:xfrm>
            <a:off x="650776" y="2932409"/>
            <a:ext cx="626454" cy="20915"/>
          </a:xfrm>
          <a:custGeom>
            <a:avLst/>
            <a:gdLst>
              <a:gd name="T0" fmla="*/ 1 w 120"/>
              <a:gd name="T1" fmla="*/ 0 h 4"/>
              <a:gd name="T2" fmla="*/ 13 w 120"/>
              <a:gd name="T3" fmla="*/ 0 h 4"/>
              <a:gd name="T4" fmla="*/ 15 w 120"/>
              <a:gd name="T5" fmla="*/ 2 h 4"/>
              <a:gd name="T6" fmla="*/ 15 w 120"/>
              <a:gd name="T7" fmla="*/ 2 h 4"/>
              <a:gd name="T8" fmla="*/ 13 w 120"/>
              <a:gd name="T9" fmla="*/ 4 h 4"/>
              <a:gd name="T10" fmla="*/ 1 w 120"/>
              <a:gd name="T11" fmla="*/ 4 h 4"/>
              <a:gd name="T12" fmla="*/ 0 w 120"/>
              <a:gd name="T13" fmla="*/ 2 h 4"/>
              <a:gd name="T14" fmla="*/ 0 w 120"/>
              <a:gd name="T15" fmla="*/ 2 h 4"/>
              <a:gd name="T16" fmla="*/ 1 w 120"/>
              <a:gd name="T17" fmla="*/ 0 h 4"/>
              <a:gd name="T18" fmla="*/ 22 w 120"/>
              <a:gd name="T19" fmla="*/ 0 h 4"/>
              <a:gd name="T20" fmla="*/ 34 w 120"/>
              <a:gd name="T21" fmla="*/ 0 h 4"/>
              <a:gd name="T22" fmla="*/ 36 w 120"/>
              <a:gd name="T23" fmla="*/ 2 h 4"/>
              <a:gd name="T24" fmla="*/ 36 w 120"/>
              <a:gd name="T25" fmla="*/ 2 h 4"/>
              <a:gd name="T26" fmla="*/ 34 w 120"/>
              <a:gd name="T27" fmla="*/ 4 h 4"/>
              <a:gd name="T28" fmla="*/ 22 w 120"/>
              <a:gd name="T29" fmla="*/ 4 h 4"/>
              <a:gd name="T30" fmla="*/ 21 w 120"/>
              <a:gd name="T31" fmla="*/ 2 h 4"/>
              <a:gd name="T32" fmla="*/ 21 w 120"/>
              <a:gd name="T33" fmla="*/ 2 h 4"/>
              <a:gd name="T34" fmla="*/ 22 w 120"/>
              <a:gd name="T35" fmla="*/ 0 h 4"/>
              <a:gd name="T36" fmla="*/ 43 w 120"/>
              <a:gd name="T37" fmla="*/ 0 h 4"/>
              <a:gd name="T38" fmla="*/ 55 w 120"/>
              <a:gd name="T39" fmla="*/ 0 h 4"/>
              <a:gd name="T40" fmla="*/ 57 w 120"/>
              <a:gd name="T41" fmla="*/ 2 h 4"/>
              <a:gd name="T42" fmla="*/ 57 w 120"/>
              <a:gd name="T43" fmla="*/ 2 h 4"/>
              <a:gd name="T44" fmla="*/ 55 w 120"/>
              <a:gd name="T45" fmla="*/ 4 h 4"/>
              <a:gd name="T46" fmla="*/ 43 w 120"/>
              <a:gd name="T47" fmla="*/ 4 h 4"/>
              <a:gd name="T48" fmla="*/ 42 w 120"/>
              <a:gd name="T49" fmla="*/ 2 h 4"/>
              <a:gd name="T50" fmla="*/ 42 w 120"/>
              <a:gd name="T51" fmla="*/ 2 h 4"/>
              <a:gd name="T52" fmla="*/ 43 w 120"/>
              <a:gd name="T53" fmla="*/ 0 h 4"/>
              <a:gd name="T54" fmla="*/ 64 w 120"/>
              <a:gd name="T55" fmla="*/ 0 h 4"/>
              <a:gd name="T56" fmla="*/ 76 w 120"/>
              <a:gd name="T57" fmla="*/ 0 h 4"/>
              <a:gd name="T58" fmla="*/ 78 w 120"/>
              <a:gd name="T59" fmla="*/ 2 h 4"/>
              <a:gd name="T60" fmla="*/ 78 w 120"/>
              <a:gd name="T61" fmla="*/ 2 h 4"/>
              <a:gd name="T62" fmla="*/ 76 w 120"/>
              <a:gd name="T63" fmla="*/ 4 h 4"/>
              <a:gd name="T64" fmla="*/ 64 w 120"/>
              <a:gd name="T65" fmla="*/ 4 h 4"/>
              <a:gd name="T66" fmla="*/ 63 w 120"/>
              <a:gd name="T67" fmla="*/ 2 h 4"/>
              <a:gd name="T68" fmla="*/ 63 w 120"/>
              <a:gd name="T69" fmla="*/ 2 h 4"/>
              <a:gd name="T70" fmla="*/ 64 w 120"/>
              <a:gd name="T71" fmla="*/ 0 h 4"/>
              <a:gd name="T72" fmla="*/ 85 w 120"/>
              <a:gd name="T73" fmla="*/ 0 h 4"/>
              <a:gd name="T74" fmla="*/ 97 w 120"/>
              <a:gd name="T75" fmla="*/ 0 h 4"/>
              <a:gd name="T76" fmla="*/ 99 w 120"/>
              <a:gd name="T77" fmla="*/ 2 h 4"/>
              <a:gd name="T78" fmla="*/ 99 w 120"/>
              <a:gd name="T79" fmla="*/ 2 h 4"/>
              <a:gd name="T80" fmla="*/ 97 w 120"/>
              <a:gd name="T81" fmla="*/ 4 h 4"/>
              <a:gd name="T82" fmla="*/ 85 w 120"/>
              <a:gd name="T83" fmla="*/ 4 h 4"/>
              <a:gd name="T84" fmla="*/ 84 w 120"/>
              <a:gd name="T85" fmla="*/ 2 h 4"/>
              <a:gd name="T86" fmla="*/ 84 w 120"/>
              <a:gd name="T87" fmla="*/ 2 h 4"/>
              <a:gd name="T88" fmla="*/ 85 w 120"/>
              <a:gd name="T89" fmla="*/ 0 h 4"/>
              <a:gd name="T90" fmla="*/ 106 w 120"/>
              <a:gd name="T91" fmla="*/ 0 h 4"/>
              <a:gd name="T92" fmla="*/ 118 w 120"/>
              <a:gd name="T93" fmla="*/ 0 h 4"/>
              <a:gd name="T94" fmla="*/ 120 w 120"/>
              <a:gd name="T95" fmla="*/ 2 h 4"/>
              <a:gd name="T96" fmla="*/ 120 w 120"/>
              <a:gd name="T97" fmla="*/ 2 h 4"/>
              <a:gd name="T98" fmla="*/ 118 w 120"/>
              <a:gd name="T99" fmla="*/ 4 h 4"/>
              <a:gd name="T100" fmla="*/ 106 w 120"/>
              <a:gd name="T101" fmla="*/ 4 h 4"/>
              <a:gd name="T102" fmla="*/ 105 w 120"/>
              <a:gd name="T103" fmla="*/ 2 h 4"/>
              <a:gd name="T104" fmla="*/ 105 w 120"/>
              <a:gd name="T105" fmla="*/ 2 h 4"/>
              <a:gd name="T106" fmla="*/ 106 w 120"/>
              <a:gd name="T10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4">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rgbClr val="FEEAA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25" name="Freeform 13"/>
          <p:cNvSpPr>
            <a:spLocks/>
          </p:cNvSpPr>
          <p:nvPr/>
        </p:nvSpPr>
        <p:spPr bwMode="auto">
          <a:xfrm>
            <a:off x="848971" y="2154570"/>
            <a:ext cx="312729" cy="897354"/>
          </a:xfrm>
          <a:custGeom>
            <a:avLst/>
            <a:gdLst>
              <a:gd name="T0" fmla="*/ 0 w 314"/>
              <a:gd name="T1" fmla="*/ 0 h 901"/>
              <a:gd name="T2" fmla="*/ 314 w 314"/>
              <a:gd name="T3" fmla="*/ 299 h 901"/>
              <a:gd name="T4" fmla="*/ 314 w 314"/>
              <a:gd name="T5" fmla="*/ 901 h 901"/>
              <a:gd name="T6" fmla="*/ 0 w 314"/>
              <a:gd name="T7" fmla="*/ 603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3"/>
                </a:lnTo>
                <a:lnTo>
                  <a:pt x="0" y="0"/>
                </a:lnTo>
                <a:lnTo>
                  <a:pt x="0" y="0"/>
                </a:lnTo>
                <a:close/>
              </a:path>
            </a:pathLst>
          </a:custGeom>
          <a:solidFill>
            <a:srgbClr val="D46B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26" name="Freeform 14"/>
          <p:cNvSpPr>
            <a:spLocks noEditPoints="1"/>
          </p:cNvSpPr>
          <p:nvPr/>
        </p:nvSpPr>
        <p:spPr bwMode="auto">
          <a:xfrm>
            <a:off x="848971" y="2676449"/>
            <a:ext cx="312729" cy="317709"/>
          </a:xfrm>
          <a:custGeom>
            <a:avLst/>
            <a:gdLst>
              <a:gd name="T0" fmla="*/ 60 w 60"/>
              <a:gd name="T1" fmla="*/ 57 h 61"/>
              <a:gd name="T2" fmla="*/ 60 w 60"/>
              <a:gd name="T3" fmla="*/ 61 h 61"/>
              <a:gd name="T4" fmla="*/ 53 w 60"/>
              <a:gd name="T5" fmla="*/ 55 h 61"/>
              <a:gd name="T6" fmla="*/ 53 w 60"/>
              <a:gd name="T7" fmla="*/ 53 h 61"/>
              <a:gd name="T8" fmla="*/ 53 w 60"/>
              <a:gd name="T9" fmla="*/ 53 h 61"/>
              <a:gd name="T10" fmla="*/ 56 w 60"/>
              <a:gd name="T11" fmla="*/ 53 h 61"/>
              <a:gd name="T12" fmla="*/ 60 w 60"/>
              <a:gd name="T13" fmla="*/ 57 h 61"/>
              <a:gd name="T14" fmla="*/ 0 w 60"/>
              <a:gd name="T15" fmla="*/ 4 h 61"/>
              <a:gd name="T16" fmla="*/ 0 w 60"/>
              <a:gd name="T17" fmla="*/ 0 h 61"/>
              <a:gd name="T18" fmla="*/ 3 w 60"/>
              <a:gd name="T19" fmla="*/ 3 h 61"/>
              <a:gd name="T20" fmla="*/ 4 w 60"/>
              <a:gd name="T21" fmla="*/ 6 h 61"/>
              <a:gd name="T22" fmla="*/ 4 w 60"/>
              <a:gd name="T23" fmla="*/ 6 h 61"/>
              <a:gd name="T24" fmla="*/ 1 w 60"/>
              <a:gd name="T25" fmla="*/ 6 h 61"/>
              <a:gd name="T26" fmla="*/ 0 w 60"/>
              <a:gd name="T27" fmla="*/ 4 h 61"/>
              <a:gd name="T28" fmla="*/ 10 w 60"/>
              <a:gd name="T29" fmla="*/ 10 h 61"/>
              <a:gd name="T30" fmla="*/ 19 w 60"/>
              <a:gd name="T31" fmla="*/ 18 h 61"/>
              <a:gd name="T32" fmla="*/ 19 w 60"/>
              <a:gd name="T33" fmla="*/ 20 h 61"/>
              <a:gd name="T34" fmla="*/ 19 w 60"/>
              <a:gd name="T35" fmla="*/ 20 h 61"/>
              <a:gd name="T36" fmla="*/ 16 w 60"/>
              <a:gd name="T37" fmla="*/ 20 h 61"/>
              <a:gd name="T38" fmla="*/ 8 w 60"/>
              <a:gd name="T39" fmla="*/ 12 h 61"/>
              <a:gd name="T40" fmla="*/ 8 w 60"/>
              <a:gd name="T41" fmla="*/ 10 h 61"/>
              <a:gd name="T42" fmla="*/ 8 w 60"/>
              <a:gd name="T43" fmla="*/ 10 h 61"/>
              <a:gd name="T44" fmla="*/ 10 w 60"/>
              <a:gd name="T45" fmla="*/ 10 h 61"/>
              <a:gd name="T46" fmla="*/ 25 w 60"/>
              <a:gd name="T47" fmla="*/ 24 h 61"/>
              <a:gd name="T48" fmla="*/ 34 w 60"/>
              <a:gd name="T49" fmla="*/ 32 h 61"/>
              <a:gd name="T50" fmla="*/ 34 w 60"/>
              <a:gd name="T51" fmla="*/ 35 h 61"/>
              <a:gd name="T52" fmla="*/ 34 w 60"/>
              <a:gd name="T53" fmla="*/ 35 h 61"/>
              <a:gd name="T54" fmla="*/ 32 w 60"/>
              <a:gd name="T55" fmla="*/ 35 h 61"/>
              <a:gd name="T56" fmla="*/ 23 w 60"/>
              <a:gd name="T57" fmla="*/ 27 h 61"/>
              <a:gd name="T58" fmla="*/ 23 w 60"/>
              <a:gd name="T59" fmla="*/ 24 h 61"/>
              <a:gd name="T60" fmla="*/ 23 w 60"/>
              <a:gd name="T61" fmla="*/ 24 h 61"/>
              <a:gd name="T62" fmla="*/ 25 w 60"/>
              <a:gd name="T63" fmla="*/ 24 h 61"/>
              <a:gd name="T64" fmla="*/ 41 w 60"/>
              <a:gd name="T65" fmla="*/ 39 h 61"/>
              <a:gd name="T66" fmla="*/ 49 w 60"/>
              <a:gd name="T67" fmla="*/ 47 h 61"/>
              <a:gd name="T68" fmla="*/ 49 w 60"/>
              <a:gd name="T69" fmla="*/ 49 h 61"/>
              <a:gd name="T70" fmla="*/ 49 w 60"/>
              <a:gd name="T71" fmla="*/ 49 h 61"/>
              <a:gd name="T72" fmla="*/ 47 w 60"/>
              <a:gd name="T73" fmla="*/ 49 h 61"/>
              <a:gd name="T74" fmla="*/ 38 w 60"/>
              <a:gd name="T75" fmla="*/ 41 h 61"/>
              <a:gd name="T76" fmla="*/ 38 w 60"/>
              <a:gd name="T77" fmla="*/ 39 h 61"/>
              <a:gd name="T78" fmla="*/ 38 w 60"/>
              <a:gd name="T79" fmla="*/ 39 h 61"/>
              <a:gd name="T80" fmla="*/ 41 w 60"/>
              <a:gd name="T81" fmla="*/ 3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61">
                <a:moveTo>
                  <a:pt x="60" y="57"/>
                </a:moveTo>
                <a:cubicBezTo>
                  <a:pt x="60" y="61"/>
                  <a:pt x="60" y="61"/>
                  <a:pt x="60" y="61"/>
                </a:cubicBezTo>
                <a:cubicBezTo>
                  <a:pt x="58" y="59"/>
                  <a:pt x="56" y="57"/>
                  <a:pt x="53" y="55"/>
                </a:cubicBezTo>
                <a:cubicBezTo>
                  <a:pt x="53" y="55"/>
                  <a:pt x="53" y="54"/>
                  <a:pt x="53" y="53"/>
                </a:cubicBezTo>
                <a:cubicBezTo>
                  <a:pt x="53" y="53"/>
                  <a:pt x="53" y="53"/>
                  <a:pt x="53" y="53"/>
                </a:cubicBezTo>
                <a:cubicBezTo>
                  <a:pt x="54" y="52"/>
                  <a:pt x="55" y="52"/>
                  <a:pt x="56" y="53"/>
                </a:cubicBezTo>
                <a:cubicBezTo>
                  <a:pt x="57" y="54"/>
                  <a:pt x="58" y="56"/>
                  <a:pt x="60" y="57"/>
                </a:cubicBezTo>
                <a:close/>
                <a:moveTo>
                  <a:pt x="0" y="4"/>
                </a:moveTo>
                <a:cubicBezTo>
                  <a:pt x="0" y="0"/>
                  <a:pt x="0" y="0"/>
                  <a:pt x="0" y="0"/>
                </a:cubicBezTo>
                <a:cubicBezTo>
                  <a:pt x="1" y="1"/>
                  <a:pt x="2" y="2"/>
                  <a:pt x="3" y="3"/>
                </a:cubicBezTo>
                <a:cubicBezTo>
                  <a:pt x="4" y="4"/>
                  <a:pt x="4" y="5"/>
                  <a:pt x="4" y="6"/>
                </a:cubicBezTo>
                <a:cubicBezTo>
                  <a:pt x="4" y="6"/>
                  <a:pt x="4" y="6"/>
                  <a:pt x="4" y="6"/>
                </a:cubicBezTo>
                <a:cubicBezTo>
                  <a:pt x="3" y="6"/>
                  <a:pt x="2" y="6"/>
                  <a:pt x="1" y="6"/>
                </a:cubicBezTo>
                <a:cubicBezTo>
                  <a:pt x="1" y="5"/>
                  <a:pt x="0" y="5"/>
                  <a:pt x="0" y="4"/>
                </a:cubicBezTo>
                <a:close/>
                <a:moveTo>
                  <a:pt x="10" y="10"/>
                </a:moveTo>
                <a:cubicBezTo>
                  <a:pt x="13" y="12"/>
                  <a:pt x="16" y="15"/>
                  <a:pt x="19" y="18"/>
                </a:cubicBezTo>
                <a:cubicBezTo>
                  <a:pt x="19" y="18"/>
                  <a:pt x="19" y="19"/>
                  <a:pt x="19" y="20"/>
                </a:cubicBezTo>
                <a:cubicBezTo>
                  <a:pt x="19" y="20"/>
                  <a:pt x="19" y="20"/>
                  <a:pt x="19" y="20"/>
                </a:cubicBezTo>
                <a:cubicBezTo>
                  <a:pt x="18" y="21"/>
                  <a:pt x="17" y="21"/>
                  <a:pt x="16" y="20"/>
                </a:cubicBezTo>
                <a:cubicBezTo>
                  <a:pt x="14" y="17"/>
                  <a:pt x="11" y="15"/>
                  <a:pt x="8" y="12"/>
                </a:cubicBezTo>
                <a:cubicBezTo>
                  <a:pt x="7" y="11"/>
                  <a:pt x="7" y="10"/>
                  <a:pt x="8" y="10"/>
                </a:cubicBezTo>
                <a:cubicBezTo>
                  <a:pt x="8" y="10"/>
                  <a:pt x="8" y="10"/>
                  <a:pt x="8" y="10"/>
                </a:cubicBezTo>
                <a:cubicBezTo>
                  <a:pt x="8" y="9"/>
                  <a:pt x="9" y="9"/>
                  <a:pt x="10" y="10"/>
                </a:cubicBezTo>
                <a:close/>
                <a:moveTo>
                  <a:pt x="25" y="24"/>
                </a:moveTo>
                <a:cubicBezTo>
                  <a:pt x="28" y="27"/>
                  <a:pt x="31" y="30"/>
                  <a:pt x="34" y="32"/>
                </a:cubicBezTo>
                <a:cubicBezTo>
                  <a:pt x="35" y="33"/>
                  <a:pt x="35" y="34"/>
                  <a:pt x="34" y="35"/>
                </a:cubicBezTo>
                <a:cubicBezTo>
                  <a:pt x="34" y="35"/>
                  <a:pt x="34" y="35"/>
                  <a:pt x="34" y="35"/>
                </a:cubicBezTo>
                <a:cubicBezTo>
                  <a:pt x="33" y="35"/>
                  <a:pt x="32" y="35"/>
                  <a:pt x="32" y="35"/>
                </a:cubicBezTo>
                <a:cubicBezTo>
                  <a:pt x="29" y="32"/>
                  <a:pt x="26" y="29"/>
                  <a:pt x="23" y="27"/>
                </a:cubicBezTo>
                <a:cubicBezTo>
                  <a:pt x="22" y="26"/>
                  <a:pt x="22" y="25"/>
                  <a:pt x="23" y="24"/>
                </a:cubicBezTo>
                <a:cubicBezTo>
                  <a:pt x="23" y="24"/>
                  <a:pt x="23" y="24"/>
                  <a:pt x="23" y="24"/>
                </a:cubicBezTo>
                <a:cubicBezTo>
                  <a:pt x="24" y="24"/>
                  <a:pt x="25" y="23"/>
                  <a:pt x="25" y="24"/>
                </a:cubicBezTo>
                <a:close/>
                <a:moveTo>
                  <a:pt x="41" y="39"/>
                </a:moveTo>
                <a:cubicBezTo>
                  <a:pt x="43" y="41"/>
                  <a:pt x="46" y="44"/>
                  <a:pt x="49" y="47"/>
                </a:cubicBezTo>
                <a:cubicBezTo>
                  <a:pt x="50" y="47"/>
                  <a:pt x="50" y="48"/>
                  <a:pt x="49" y="49"/>
                </a:cubicBezTo>
                <a:cubicBezTo>
                  <a:pt x="49" y="49"/>
                  <a:pt x="49" y="49"/>
                  <a:pt x="49" y="49"/>
                </a:cubicBezTo>
                <a:cubicBezTo>
                  <a:pt x="48" y="50"/>
                  <a:pt x="47" y="50"/>
                  <a:pt x="47" y="49"/>
                </a:cubicBezTo>
                <a:cubicBezTo>
                  <a:pt x="44" y="46"/>
                  <a:pt x="41" y="44"/>
                  <a:pt x="38" y="41"/>
                </a:cubicBezTo>
                <a:cubicBezTo>
                  <a:pt x="38" y="40"/>
                  <a:pt x="38" y="39"/>
                  <a:pt x="38" y="39"/>
                </a:cubicBezTo>
                <a:cubicBezTo>
                  <a:pt x="38" y="39"/>
                  <a:pt x="38" y="39"/>
                  <a:pt x="38" y="39"/>
                </a:cubicBezTo>
                <a:cubicBezTo>
                  <a:pt x="39" y="38"/>
                  <a:pt x="40" y="38"/>
                  <a:pt x="41" y="39"/>
                </a:cubicBezTo>
                <a:close/>
              </a:path>
            </a:pathLst>
          </a:custGeom>
          <a:solidFill>
            <a:srgbClr val="F4B4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45" name="Freeform 34"/>
          <p:cNvSpPr>
            <a:spLocks/>
          </p:cNvSpPr>
          <p:nvPr/>
        </p:nvSpPr>
        <p:spPr bwMode="auto">
          <a:xfrm>
            <a:off x="1042186" y="2217315"/>
            <a:ext cx="1089572" cy="599564"/>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47" name="Freeform 36"/>
          <p:cNvSpPr>
            <a:spLocks/>
          </p:cNvSpPr>
          <p:nvPr/>
        </p:nvSpPr>
        <p:spPr bwMode="auto">
          <a:xfrm>
            <a:off x="848971" y="2154570"/>
            <a:ext cx="1226018" cy="600560"/>
          </a:xfrm>
          <a:custGeom>
            <a:avLst/>
            <a:gdLst>
              <a:gd name="T0" fmla="*/ 0 w 1231"/>
              <a:gd name="T1" fmla="*/ 0 h 603"/>
              <a:gd name="T2" fmla="*/ 1047 w 1231"/>
              <a:gd name="T3" fmla="*/ 0 h 603"/>
              <a:gd name="T4" fmla="*/ 1231 w 1231"/>
              <a:gd name="T5" fmla="*/ 299 h 603"/>
              <a:gd name="T6" fmla="*/ 1047 w 1231"/>
              <a:gd name="T7" fmla="*/ 603 h 603"/>
              <a:gd name="T8" fmla="*/ 0 w 1231"/>
              <a:gd name="T9" fmla="*/ 603 h 603"/>
              <a:gd name="T10" fmla="*/ 0 w 1231"/>
              <a:gd name="T11" fmla="*/ 0 h 603"/>
              <a:gd name="T12" fmla="*/ 0 w 1231"/>
              <a:gd name="T13" fmla="*/ 0 h 603"/>
            </a:gdLst>
            <a:ahLst/>
            <a:cxnLst>
              <a:cxn ang="0">
                <a:pos x="T0" y="T1"/>
              </a:cxn>
              <a:cxn ang="0">
                <a:pos x="T2" y="T3"/>
              </a:cxn>
              <a:cxn ang="0">
                <a:pos x="T4" y="T5"/>
              </a:cxn>
              <a:cxn ang="0">
                <a:pos x="T6" y="T7"/>
              </a:cxn>
              <a:cxn ang="0">
                <a:pos x="T8" y="T9"/>
              </a:cxn>
              <a:cxn ang="0">
                <a:pos x="T10" y="T11"/>
              </a:cxn>
              <a:cxn ang="0">
                <a:pos x="T12" y="T13"/>
              </a:cxn>
            </a:cxnLst>
            <a:rect l="0" t="0" r="r" b="b"/>
            <a:pathLst>
              <a:path w="1231" h="603">
                <a:moveTo>
                  <a:pt x="0" y="0"/>
                </a:moveTo>
                <a:lnTo>
                  <a:pt x="1047" y="0"/>
                </a:lnTo>
                <a:lnTo>
                  <a:pt x="1231" y="299"/>
                </a:lnTo>
                <a:lnTo>
                  <a:pt x="1047" y="603"/>
                </a:lnTo>
                <a:lnTo>
                  <a:pt x="0" y="603"/>
                </a:lnTo>
                <a:lnTo>
                  <a:pt x="0" y="0"/>
                </a:lnTo>
                <a:lnTo>
                  <a:pt x="0" y="0"/>
                </a:lnTo>
                <a:close/>
              </a:path>
            </a:pathLst>
          </a:custGeom>
          <a:solidFill>
            <a:srgbClr val="F4B4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49" name="Freeform 38"/>
          <p:cNvSpPr>
            <a:spLocks noEditPoints="1"/>
          </p:cNvSpPr>
          <p:nvPr/>
        </p:nvSpPr>
        <p:spPr bwMode="auto">
          <a:xfrm>
            <a:off x="848971" y="2489210"/>
            <a:ext cx="1152317" cy="229069"/>
          </a:xfrm>
          <a:custGeom>
            <a:avLst/>
            <a:gdLst>
              <a:gd name="T0" fmla="*/ 30 w 221"/>
              <a:gd name="T1" fmla="*/ 44 h 44"/>
              <a:gd name="T2" fmla="*/ 32 w 221"/>
              <a:gd name="T3" fmla="*/ 42 h 44"/>
              <a:gd name="T4" fmla="*/ 19 w 221"/>
              <a:gd name="T5" fmla="*/ 40 h 44"/>
              <a:gd name="T6" fmla="*/ 17 w 221"/>
              <a:gd name="T7" fmla="*/ 42 h 44"/>
              <a:gd name="T8" fmla="*/ 196 w 221"/>
              <a:gd name="T9" fmla="*/ 43 h 44"/>
              <a:gd name="T10" fmla="*/ 198 w 221"/>
              <a:gd name="T11" fmla="*/ 36 h 44"/>
              <a:gd name="T12" fmla="*/ 195 w 221"/>
              <a:gd name="T13" fmla="*/ 37 h 44"/>
              <a:gd name="T14" fmla="*/ 186 w 221"/>
              <a:gd name="T15" fmla="*/ 40 h 44"/>
              <a:gd name="T16" fmla="*/ 185 w 221"/>
              <a:gd name="T17" fmla="*/ 42 h 44"/>
              <a:gd name="T18" fmla="*/ 194 w 221"/>
              <a:gd name="T19" fmla="*/ 44 h 44"/>
              <a:gd name="T20" fmla="*/ 217 w 221"/>
              <a:gd name="T21" fmla="*/ 1 h 44"/>
              <a:gd name="T22" fmla="*/ 212 w 221"/>
              <a:gd name="T23" fmla="*/ 13 h 44"/>
              <a:gd name="T24" fmla="*/ 214 w 221"/>
              <a:gd name="T25" fmla="*/ 13 h 44"/>
              <a:gd name="T26" fmla="*/ 219 w 221"/>
              <a:gd name="T27" fmla="*/ 0 h 44"/>
              <a:gd name="T28" fmla="*/ 217 w 221"/>
              <a:gd name="T29" fmla="*/ 1 h 44"/>
              <a:gd name="T30" fmla="*/ 200 w 221"/>
              <a:gd name="T31" fmla="*/ 29 h 44"/>
              <a:gd name="T32" fmla="*/ 201 w 221"/>
              <a:gd name="T33" fmla="*/ 31 h 44"/>
              <a:gd name="T34" fmla="*/ 209 w 221"/>
              <a:gd name="T35" fmla="*/ 20 h 44"/>
              <a:gd name="T36" fmla="*/ 209 w 221"/>
              <a:gd name="T37" fmla="*/ 18 h 44"/>
              <a:gd name="T38" fmla="*/ 0 w 221"/>
              <a:gd name="T39" fmla="*/ 40 h 44"/>
              <a:gd name="T40" fmla="*/ 8 w 221"/>
              <a:gd name="T41" fmla="*/ 44 h 44"/>
              <a:gd name="T42" fmla="*/ 10 w 221"/>
              <a:gd name="T43" fmla="*/ 42 h 44"/>
              <a:gd name="T44" fmla="*/ 0 w 221"/>
              <a:gd name="T45" fmla="*/ 40 h 44"/>
              <a:gd name="T46" fmla="*/ 51 w 221"/>
              <a:gd name="T47" fmla="*/ 44 h 44"/>
              <a:gd name="T48" fmla="*/ 53 w 221"/>
              <a:gd name="T49" fmla="*/ 42 h 44"/>
              <a:gd name="T50" fmla="*/ 40 w 221"/>
              <a:gd name="T51" fmla="*/ 40 h 44"/>
              <a:gd name="T52" fmla="*/ 38 w 221"/>
              <a:gd name="T53" fmla="*/ 42 h 44"/>
              <a:gd name="T54" fmla="*/ 60 w 221"/>
              <a:gd name="T55" fmla="*/ 44 h 44"/>
              <a:gd name="T56" fmla="*/ 74 w 221"/>
              <a:gd name="T57" fmla="*/ 42 h 44"/>
              <a:gd name="T58" fmla="*/ 72 w 221"/>
              <a:gd name="T59" fmla="*/ 40 h 44"/>
              <a:gd name="T60" fmla="*/ 59 w 221"/>
              <a:gd name="T61" fmla="*/ 42 h 44"/>
              <a:gd name="T62" fmla="*/ 60 w 221"/>
              <a:gd name="T63" fmla="*/ 44 h 44"/>
              <a:gd name="T64" fmla="*/ 93 w 221"/>
              <a:gd name="T65" fmla="*/ 44 h 44"/>
              <a:gd name="T66" fmla="*/ 95 w 221"/>
              <a:gd name="T67" fmla="*/ 42 h 44"/>
              <a:gd name="T68" fmla="*/ 81 w 221"/>
              <a:gd name="T69" fmla="*/ 40 h 44"/>
              <a:gd name="T70" fmla="*/ 80 w 221"/>
              <a:gd name="T71" fmla="*/ 42 h 44"/>
              <a:gd name="T72" fmla="*/ 102 w 221"/>
              <a:gd name="T73" fmla="*/ 44 h 44"/>
              <a:gd name="T74" fmla="*/ 116 w 221"/>
              <a:gd name="T75" fmla="*/ 42 h 44"/>
              <a:gd name="T76" fmla="*/ 114 w 221"/>
              <a:gd name="T77" fmla="*/ 40 h 44"/>
              <a:gd name="T78" fmla="*/ 101 w 221"/>
              <a:gd name="T79" fmla="*/ 42 h 44"/>
              <a:gd name="T80" fmla="*/ 102 w 221"/>
              <a:gd name="T81" fmla="*/ 44 h 44"/>
              <a:gd name="T82" fmla="*/ 135 w 221"/>
              <a:gd name="T83" fmla="*/ 44 h 44"/>
              <a:gd name="T84" fmla="*/ 137 w 221"/>
              <a:gd name="T85" fmla="*/ 42 h 44"/>
              <a:gd name="T86" fmla="*/ 123 w 221"/>
              <a:gd name="T87" fmla="*/ 40 h 44"/>
              <a:gd name="T88" fmla="*/ 122 w 221"/>
              <a:gd name="T89" fmla="*/ 42 h 44"/>
              <a:gd name="T90" fmla="*/ 144 w 221"/>
              <a:gd name="T91" fmla="*/ 44 h 44"/>
              <a:gd name="T92" fmla="*/ 158 w 221"/>
              <a:gd name="T93" fmla="*/ 42 h 44"/>
              <a:gd name="T94" fmla="*/ 156 w 221"/>
              <a:gd name="T95" fmla="*/ 40 h 44"/>
              <a:gd name="T96" fmla="*/ 143 w 221"/>
              <a:gd name="T97" fmla="*/ 42 h 44"/>
              <a:gd name="T98" fmla="*/ 144 w 221"/>
              <a:gd name="T99" fmla="*/ 44 h 44"/>
              <a:gd name="T100" fmla="*/ 177 w 221"/>
              <a:gd name="T101" fmla="*/ 44 h 44"/>
              <a:gd name="T102" fmla="*/ 179 w 221"/>
              <a:gd name="T103" fmla="*/ 42 h 44"/>
              <a:gd name="T104" fmla="*/ 165 w 221"/>
              <a:gd name="T105" fmla="*/ 40 h 44"/>
              <a:gd name="T106" fmla="*/ 164 w 221"/>
              <a:gd name="T107" fmla="*/ 4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3"/>
                  <a:pt x="32" y="42"/>
                </a:cubicBezTo>
                <a:cubicBezTo>
                  <a:pt x="32" y="42"/>
                  <a:pt x="32" y="42"/>
                  <a:pt x="32" y="42"/>
                </a:cubicBezTo>
                <a:cubicBezTo>
                  <a:pt x="32" y="41"/>
                  <a:pt x="31" y="40"/>
                  <a:pt x="30" y="40"/>
                </a:cubicBezTo>
                <a:cubicBezTo>
                  <a:pt x="26" y="40"/>
                  <a:pt x="22" y="40"/>
                  <a:pt x="19" y="40"/>
                </a:cubicBezTo>
                <a:cubicBezTo>
                  <a:pt x="18" y="40"/>
                  <a:pt x="17" y="41"/>
                  <a:pt x="17" y="42"/>
                </a:cubicBezTo>
                <a:cubicBezTo>
                  <a:pt x="17" y="42"/>
                  <a:pt x="17" y="42"/>
                  <a:pt x="17" y="42"/>
                </a:cubicBezTo>
                <a:cubicBezTo>
                  <a:pt x="17" y="43"/>
                  <a:pt x="18" y="44"/>
                  <a:pt x="19" y="44"/>
                </a:cubicBezTo>
                <a:close/>
                <a:moveTo>
                  <a:pt x="196" y="43"/>
                </a:moveTo>
                <a:cubicBezTo>
                  <a:pt x="196" y="41"/>
                  <a:pt x="197" y="40"/>
                  <a:pt x="198" y="38"/>
                </a:cubicBezTo>
                <a:cubicBezTo>
                  <a:pt x="199" y="38"/>
                  <a:pt x="198" y="37"/>
                  <a:pt x="198" y="36"/>
                </a:cubicBezTo>
                <a:cubicBezTo>
                  <a:pt x="198" y="36"/>
                  <a:pt x="198" y="36"/>
                  <a:pt x="198" y="36"/>
                </a:cubicBezTo>
                <a:cubicBezTo>
                  <a:pt x="197" y="36"/>
                  <a:pt x="196" y="36"/>
                  <a:pt x="195" y="37"/>
                </a:cubicBezTo>
                <a:cubicBezTo>
                  <a:pt x="195" y="38"/>
                  <a:pt x="194" y="39"/>
                  <a:pt x="193" y="40"/>
                </a:cubicBezTo>
                <a:cubicBezTo>
                  <a:pt x="190" y="40"/>
                  <a:pt x="190" y="40"/>
                  <a:pt x="186" y="40"/>
                </a:cubicBezTo>
                <a:cubicBezTo>
                  <a:pt x="186" y="40"/>
                  <a:pt x="185" y="41"/>
                  <a:pt x="185" y="42"/>
                </a:cubicBezTo>
                <a:cubicBezTo>
                  <a:pt x="185" y="42"/>
                  <a:pt x="185" y="42"/>
                  <a:pt x="185" y="42"/>
                </a:cubicBezTo>
                <a:cubicBezTo>
                  <a:pt x="185" y="43"/>
                  <a:pt x="186" y="44"/>
                  <a:pt x="186" y="44"/>
                </a:cubicBezTo>
                <a:cubicBezTo>
                  <a:pt x="194" y="44"/>
                  <a:pt x="194" y="44"/>
                  <a:pt x="194" y="44"/>
                </a:cubicBezTo>
                <a:cubicBezTo>
                  <a:pt x="195" y="44"/>
                  <a:pt x="195" y="43"/>
                  <a:pt x="196" y="43"/>
                </a:cubicBezTo>
                <a:close/>
                <a:moveTo>
                  <a:pt x="217" y="1"/>
                </a:moveTo>
                <a:cubicBezTo>
                  <a:pt x="215" y="4"/>
                  <a:pt x="213" y="7"/>
                  <a:pt x="211" y="11"/>
                </a:cubicBezTo>
                <a:cubicBezTo>
                  <a:pt x="211" y="12"/>
                  <a:pt x="211" y="13"/>
                  <a:pt x="212" y="13"/>
                </a:cubicBezTo>
                <a:cubicBezTo>
                  <a:pt x="212" y="13"/>
                  <a:pt x="212" y="13"/>
                  <a:pt x="212" y="13"/>
                </a:cubicBezTo>
                <a:cubicBezTo>
                  <a:pt x="212" y="14"/>
                  <a:pt x="213" y="13"/>
                  <a:pt x="214" y="13"/>
                </a:cubicBezTo>
                <a:cubicBezTo>
                  <a:pt x="216" y="9"/>
                  <a:pt x="218" y="6"/>
                  <a:pt x="220" y="3"/>
                </a:cubicBezTo>
                <a:cubicBezTo>
                  <a:pt x="221" y="2"/>
                  <a:pt x="220" y="1"/>
                  <a:pt x="219" y="0"/>
                </a:cubicBezTo>
                <a:cubicBezTo>
                  <a:pt x="219" y="0"/>
                  <a:pt x="219" y="0"/>
                  <a:pt x="219" y="0"/>
                </a:cubicBezTo>
                <a:cubicBezTo>
                  <a:pt x="219" y="0"/>
                  <a:pt x="218" y="0"/>
                  <a:pt x="217" y="1"/>
                </a:cubicBezTo>
                <a:close/>
                <a:moveTo>
                  <a:pt x="206" y="19"/>
                </a:moveTo>
                <a:cubicBezTo>
                  <a:pt x="204" y="22"/>
                  <a:pt x="202" y="25"/>
                  <a:pt x="200" y="29"/>
                </a:cubicBezTo>
                <a:cubicBezTo>
                  <a:pt x="200" y="29"/>
                  <a:pt x="200" y="31"/>
                  <a:pt x="201" y="31"/>
                </a:cubicBezTo>
                <a:cubicBezTo>
                  <a:pt x="201" y="31"/>
                  <a:pt x="201" y="31"/>
                  <a:pt x="201" y="31"/>
                </a:cubicBezTo>
                <a:cubicBezTo>
                  <a:pt x="201" y="31"/>
                  <a:pt x="203" y="31"/>
                  <a:pt x="203" y="30"/>
                </a:cubicBezTo>
                <a:cubicBezTo>
                  <a:pt x="205" y="27"/>
                  <a:pt x="207" y="24"/>
                  <a:pt x="209" y="20"/>
                </a:cubicBezTo>
                <a:cubicBezTo>
                  <a:pt x="210" y="20"/>
                  <a:pt x="209" y="19"/>
                  <a:pt x="209" y="18"/>
                </a:cubicBezTo>
                <a:cubicBezTo>
                  <a:pt x="209" y="18"/>
                  <a:pt x="209" y="18"/>
                  <a:pt x="209" y="18"/>
                </a:cubicBezTo>
                <a:cubicBezTo>
                  <a:pt x="208" y="18"/>
                  <a:pt x="207" y="18"/>
                  <a:pt x="206" y="19"/>
                </a:cubicBezTo>
                <a:close/>
                <a:moveTo>
                  <a:pt x="0" y="40"/>
                </a:moveTo>
                <a:cubicBezTo>
                  <a:pt x="0" y="44"/>
                  <a:pt x="0" y="44"/>
                  <a:pt x="0" y="44"/>
                </a:cubicBezTo>
                <a:cubicBezTo>
                  <a:pt x="8" y="44"/>
                  <a:pt x="8" y="44"/>
                  <a:pt x="8" y="44"/>
                </a:cubicBezTo>
                <a:cubicBezTo>
                  <a:pt x="9" y="44"/>
                  <a:pt x="10" y="43"/>
                  <a:pt x="10" y="42"/>
                </a:cubicBezTo>
                <a:cubicBezTo>
                  <a:pt x="10" y="42"/>
                  <a:pt x="10" y="42"/>
                  <a:pt x="10" y="42"/>
                </a:cubicBezTo>
                <a:cubicBezTo>
                  <a:pt x="10" y="41"/>
                  <a:pt x="9" y="40"/>
                  <a:pt x="8" y="40"/>
                </a:cubicBezTo>
                <a:cubicBezTo>
                  <a:pt x="0" y="40"/>
                  <a:pt x="0" y="40"/>
                  <a:pt x="0" y="40"/>
                </a:cubicBezTo>
                <a:close/>
                <a:moveTo>
                  <a:pt x="40" y="44"/>
                </a:moveTo>
                <a:cubicBezTo>
                  <a:pt x="43" y="44"/>
                  <a:pt x="47" y="44"/>
                  <a:pt x="51" y="44"/>
                </a:cubicBezTo>
                <a:cubicBezTo>
                  <a:pt x="52" y="44"/>
                  <a:pt x="53" y="43"/>
                  <a:pt x="53" y="42"/>
                </a:cubicBezTo>
                <a:cubicBezTo>
                  <a:pt x="53" y="42"/>
                  <a:pt x="53" y="42"/>
                  <a:pt x="53" y="42"/>
                </a:cubicBezTo>
                <a:cubicBezTo>
                  <a:pt x="53" y="41"/>
                  <a:pt x="52" y="40"/>
                  <a:pt x="51" y="40"/>
                </a:cubicBezTo>
                <a:cubicBezTo>
                  <a:pt x="47" y="40"/>
                  <a:pt x="43" y="40"/>
                  <a:pt x="40" y="40"/>
                </a:cubicBezTo>
                <a:cubicBezTo>
                  <a:pt x="39" y="40"/>
                  <a:pt x="38" y="41"/>
                  <a:pt x="38" y="42"/>
                </a:cubicBezTo>
                <a:cubicBezTo>
                  <a:pt x="38" y="42"/>
                  <a:pt x="38" y="42"/>
                  <a:pt x="38" y="42"/>
                </a:cubicBezTo>
                <a:cubicBezTo>
                  <a:pt x="38" y="43"/>
                  <a:pt x="39" y="44"/>
                  <a:pt x="40" y="44"/>
                </a:cubicBezTo>
                <a:close/>
                <a:moveTo>
                  <a:pt x="60" y="44"/>
                </a:moveTo>
                <a:cubicBezTo>
                  <a:pt x="64" y="44"/>
                  <a:pt x="68" y="44"/>
                  <a:pt x="72" y="44"/>
                </a:cubicBezTo>
                <a:cubicBezTo>
                  <a:pt x="73" y="44"/>
                  <a:pt x="74" y="43"/>
                  <a:pt x="74" y="42"/>
                </a:cubicBezTo>
                <a:cubicBezTo>
                  <a:pt x="74" y="42"/>
                  <a:pt x="74" y="42"/>
                  <a:pt x="74" y="42"/>
                </a:cubicBezTo>
                <a:cubicBezTo>
                  <a:pt x="74" y="41"/>
                  <a:pt x="73" y="40"/>
                  <a:pt x="72" y="40"/>
                </a:cubicBezTo>
                <a:cubicBezTo>
                  <a:pt x="68" y="40"/>
                  <a:pt x="64" y="40"/>
                  <a:pt x="60" y="40"/>
                </a:cubicBezTo>
                <a:cubicBezTo>
                  <a:pt x="60" y="40"/>
                  <a:pt x="59" y="41"/>
                  <a:pt x="59" y="42"/>
                </a:cubicBezTo>
                <a:cubicBezTo>
                  <a:pt x="59" y="42"/>
                  <a:pt x="59" y="42"/>
                  <a:pt x="59" y="42"/>
                </a:cubicBezTo>
                <a:cubicBezTo>
                  <a:pt x="59" y="43"/>
                  <a:pt x="60" y="44"/>
                  <a:pt x="60" y="44"/>
                </a:cubicBezTo>
                <a:close/>
                <a:moveTo>
                  <a:pt x="81" y="44"/>
                </a:moveTo>
                <a:cubicBezTo>
                  <a:pt x="85" y="44"/>
                  <a:pt x="89" y="44"/>
                  <a:pt x="93" y="44"/>
                </a:cubicBezTo>
                <a:cubicBezTo>
                  <a:pt x="94" y="44"/>
                  <a:pt x="95" y="43"/>
                  <a:pt x="95" y="42"/>
                </a:cubicBezTo>
                <a:cubicBezTo>
                  <a:pt x="95" y="42"/>
                  <a:pt x="95" y="42"/>
                  <a:pt x="95" y="42"/>
                </a:cubicBezTo>
                <a:cubicBezTo>
                  <a:pt x="95" y="41"/>
                  <a:pt x="94" y="40"/>
                  <a:pt x="93" y="40"/>
                </a:cubicBezTo>
                <a:cubicBezTo>
                  <a:pt x="89" y="40"/>
                  <a:pt x="85" y="40"/>
                  <a:pt x="81" y="40"/>
                </a:cubicBezTo>
                <a:cubicBezTo>
                  <a:pt x="81" y="40"/>
                  <a:pt x="80" y="41"/>
                  <a:pt x="80" y="42"/>
                </a:cubicBezTo>
                <a:cubicBezTo>
                  <a:pt x="80" y="42"/>
                  <a:pt x="80" y="42"/>
                  <a:pt x="80" y="42"/>
                </a:cubicBezTo>
                <a:cubicBezTo>
                  <a:pt x="80" y="43"/>
                  <a:pt x="81" y="44"/>
                  <a:pt x="81" y="44"/>
                </a:cubicBezTo>
                <a:close/>
                <a:moveTo>
                  <a:pt x="102" y="44"/>
                </a:moveTo>
                <a:cubicBezTo>
                  <a:pt x="106" y="44"/>
                  <a:pt x="110" y="44"/>
                  <a:pt x="114" y="44"/>
                </a:cubicBezTo>
                <a:cubicBezTo>
                  <a:pt x="115" y="44"/>
                  <a:pt x="116" y="43"/>
                  <a:pt x="116" y="42"/>
                </a:cubicBezTo>
                <a:cubicBezTo>
                  <a:pt x="116" y="42"/>
                  <a:pt x="116" y="42"/>
                  <a:pt x="116" y="42"/>
                </a:cubicBezTo>
                <a:cubicBezTo>
                  <a:pt x="116" y="41"/>
                  <a:pt x="115" y="40"/>
                  <a:pt x="114" y="40"/>
                </a:cubicBezTo>
                <a:cubicBezTo>
                  <a:pt x="110" y="40"/>
                  <a:pt x="106" y="40"/>
                  <a:pt x="102" y="40"/>
                </a:cubicBezTo>
                <a:cubicBezTo>
                  <a:pt x="102" y="40"/>
                  <a:pt x="101" y="41"/>
                  <a:pt x="101" y="42"/>
                </a:cubicBezTo>
                <a:cubicBezTo>
                  <a:pt x="101" y="42"/>
                  <a:pt x="101" y="42"/>
                  <a:pt x="101" y="42"/>
                </a:cubicBezTo>
                <a:cubicBezTo>
                  <a:pt x="101" y="43"/>
                  <a:pt x="102" y="44"/>
                  <a:pt x="102" y="44"/>
                </a:cubicBezTo>
                <a:close/>
                <a:moveTo>
                  <a:pt x="123" y="44"/>
                </a:moveTo>
                <a:cubicBezTo>
                  <a:pt x="127" y="44"/>
                  <a:pt x="131" y="44"/>
                  <a:pt x="135" y="44"/>
                </a:cubicBezTo>
                <a:cubicBezTo>
                  <a:pt x="136" y="44"/>
                  <a:pt x="137" y="43"/>
                  <a:pt x="137" y="42"/>
                </a:cubicBezTo>
                <a:cubicBezTo>
                  <a:pt x="137" y="42"/>
                  <a:pt x="137" y="42"/>
                  <a:pt x="137" y="42"/>
                </a:cubicBezTo>
                <a:cubicBezTo>
                  <a:pt x="137" y="41"/>
                  <a:pt x="136" y="40"/>
                  <a:pt x="135" y="40"/>
                </a:cubicBezTo>
                <a:cubicBezTo>
                  <a:pt x="131" y="40"/>
                  <a:pt x="127" y="40"/>
                  <a:pt x="123" y="40"/>
                </a:cubicBezTo>
                <a:cubicBezTo>
                  <a:pt x="123" y="40"/>
                  <a:pt x="122" y="41"/>
                  <a:pt x="122" y="42"/>
                </a:cubicBezTo>
                <a:cubicBezTo>
                  <a:pt x="122" y="42"/>
                  <a:pt x="122" y="42"/>
                  <a:pt x="122" y="42"/>
                </a:cubicBezTo>
                <a:cubicBezTo>
                  <a:pt x="122" y="43"/>
                  <a:pt x="123" y="44"/>
                  <a:pt x="123" y="44"/>
                </a:cubicBezTo>
                <a:close/>
                <a:moveTo>
                  <a:pt x="144" y="44"/>
                </a:moveTo>
                <a:cubicBezTo>
                  <a:pt x="148" y="44"/>
                  <a:pt x="152" y="44"/>
                  <a:pt x="156" y="44"/>
                </a:cubicBezTo>
                <a:cubicBezTo>
                  <a:pt x="157" y="44"/>
                  <a:pt x="158" y="43"/>
                  <a:pt x="158" y="42"/>
                </a:cubicBezTo>
                <a:cubicBezTo>
                  <a:pt x="158" y="42"/>
                  <a:pt x="158" y="42"/>
                  <a:pt x="158" y="42"/>
                </a:cubicBezTo>
                <a:cubicBezTo>
                  <a:pt x="158" y="41"/>
                  <a:pt x="157" y="40"/>
                  <a:pt x="156" y="40"/>
                </a:cubicBezTo>
                <a:cubicBezTo>
                  <a:pt x="152" y="40"/>
                  <a:pt x="148" y="40"/>
                  <a:pt x="144" y="40"/>
                </a:cubicBezTo>
                <a:cubicBezTo>
                  <a:pt x="144" y="40"/>
                  <a:pt x="143" y="41"/>
                  <a:pt x="143" y="42"/>
                </a:cubicBezTo>
                <a:cubicBezTo>
                  <a:pt x="143" y="42"/>
                  <a:pt x="143" y="42"/>
                  <a:pt x="143" y="42"/>
                </a:cubicBezTo>
                <a:cubicBezTo>
                  <a:pt x="143" y="43"/>
                  <a:pt x="144" y="44"/>
                  <a:pt x="144" y="44"/>
                </a:cubicBezTo>
                <a:close/>
                <a:moveTo>
                  <a:pt x="165" y="44"/>
                </a:moveTo>
                <a:cubicBezTo>
                  <a:pt x="169" y="44"/>
                  <a:pt x="173" y="44"/>
                  <a:pt x="177" y="44"/>
                </a:cubicBezTo>
                <a:cubicBezTo>
                  <a:pt x="178" y="44"/>
                  <a:pt x="179" y="43"/>
                  <a:pt x="179" y="42"/>
                </a:cubicBezTo>
                <a:cubicBezTo>
                  <a:pt x="179" y="42"/>
                  <a:pt x="179" y="42"/>
                  <a:pt x="179" y="42"/>
                </a:cubicBezTo>
                <a:cubicBezTo>
                  <a:pt x="179" y="41"/>
                  <a:pt x="178" y="40"/>
                  <a:pt x="177" y="40"/>
                </a:cubicBezTo>
                <a:cubicBezTo>
                  <a:pt x="173" y="40"/>
                  <a:pt x="169" y="40"/>
                  <a:pt x="165" y="40"/>
                </a:cubicBezTo>
                <a:cubicBezTo>
                  <a:pt x="165" y="40"/>
                  <a:pt x="164" y="41"/>
                  <a:pt x="164" y="42"/>
                </a:cubicBezTo>
                <a:cubicBezTo>
                  <a:pt x="164" y="42"/>
                  <a:pt x="164" y="42"/>
                  <a:pt x="164" y="42"/>
                </a:cubicBezTo>
                <a:cubicBezTo>
                  <a:pt x="164" y="43"/>
                  <a:pt x="165" y="44"/>
                  <a:pt x="165" y="44"/>
                </a:cubicBezTo>
                <a:close/>
              </a:path>
            </a:pathLst>
          </a:custGeom>
          <a:solidFill>
            <a:srgbClr val="FDD8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51" name="Freeform 40"/>
          <p:cNvSpPr>
            <a:spLocks noEditPoints="1"/>
          </p:cNvSpPr>
          <p:nvPr/>
        </p:nvSpPr>
        <p:spPr bwMode="auto">
          <a:xfrm>
            <a:off x="848971" y="2191420"/>
            <a:ext cx="1173232" cy="270899"/>
          </a:xfrm>
          <a:custGeom>
            <a:avLst/>
            <a:gdLst>
              <a:gd name="T0" fmla="*/ 30 w 225"/>
              <a:gd name="T1" fmla="*/ 0 h 52"/>
              <a:gd name="T2" fmla="*/ 32 w 225"/>
              <a:gd name="T3" fmla="*/ 2 h 52"/>
              <a:gd name="T4" fmla="*/ 19 w 225"/>
              <a:gd name="T5" fmla="*/ 4 h 52"/>
              <a:gd name="T6" fmla="*/ 17 w 225"/>
              <a:gd name="T7" fmla="*/ 2 h 52"/>
              <a:gd name="T8" fmla="*/ 224 w 225"/>
              <a:gd name="T9" fmla="*/ 49 h 52"/>
              <a:gd name="T10" fmla="*/ 225 w 225"/>
              <a:gd name="T11" fmla="*/ 50 h 52"/>
              <a:gd name="T12" fmla="*/ 224 w 225"/>
              <a:gd name="T13" fmla="*/ 52 h 52"/>
              <a:gd name="T14" fmla="*/ 222 w 225"/>
              <a:gd name="T15" fmla="*/ 51 h 52"/>
              <a:gd name="T16" fmla="*/ 224 w 225"/>
              <a:gd name="T17" fmla="*/ 49 h 52"/>
              <a:gd name="T18" fmla="*/ 198 w 225"/>
              <a:gd name="T19" fmla="*/ 6 h 52"/>
              <a:gd name="T20" fmla="*/ 198 w 225"/>
              <a:gd name="T21" fmla="*/ 8 h 52"/>
              <a:gd name="T22" fmla="*/ 193 w 225"/>
              <a:gd name="T23" fmla="*/ 4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4 h 52"/>
              <a:gd name="T38" fmla="*/ 206 w 225"/>
              <a:gd name="T39" fmla="*/ 25 h 52"/>
              <a:gd name="T40" fmla="*/ 201 w 225"/>
              <a:gd name="T41" fmla="*/ 13 h 52"/>
              <a:gd name="T42" fmla="*/ 203 w 225"/>
              <a:gd name="T43" fmla="*/ 14 h 52"/>
              <a:gd name="T44" fmla="*/ 209 w 225"/>
              <a:gd name="T45" fmla="*/ 26 h 52"/>
              <a:gd name="T46" fmla="*/ 206 w 225"/>
              <a:gd name="T47" fmla="*/ 25 h 52"/>
              <a:gd name="T48" fmla="*/ 0 w 225"/>
              <a:gd name="T49" fmla="*/ 0 h 52"/>
              <a:gd name="T50" fmla="*/ 10 w 225"/>
              <a:gd name="T51" fmla="*/ 2 h 52"/>
              <a:gd name="T52" fmla="*/ 8 w 225"/>
              <a:gd name="T53" fmla="*/ 4 h 52"/>
              <a:gd name="T54" fmla="*/ 40 w 225"/>
              <a:gd name="T55" fmla="*/ 0 h 52"/>
              <a:gd name="T56" fmla="*/ 53 w 225"/>
              <a:gd name="T57" fmla="*/ 2 h 52"/>
              <a:gd name="T58" fmla="*/ 51 w 225"/>
              <a:gd name="T59" fmla="*/ 4 h 52"/>
              <a:gd name="T60" fmla="*/ 38 w 225"/>
              <a:gd name="T61" fmla="*/ 2 h 52"/>
              <a:gd name="T62" fmla="*/ 40 w 225"/>
              <a:gd name="T63" fmla="*/ 0 h 52"/>
              <a:gd name="T64" fmla="*/ 72 w 225"/>
              <a:gd name="T65" fmla="*/ 0 h 52"/>
              <a:gd name="T66" fmla="*/ 74 w 225"/>
              <a:gd name="T67" fmla="*/ 2 h 52"/>
              <a:gd name="T68" fmla="*/ 60 w 225"/>
              <a:gd name="T69" fmla="*/ 4 h 52"/>
              <a:gd name="T70" fmla="*/ 59 w 225"/>
              <a:gd name="T71" fmla="*/ 2 h 52"/>
              <a:gd name="T72" fmla="*/ 81 w 225"/>
              <a:gd name="T73" fmla="*/ 0 h 52"/>
              <a:gd name="T74" fmla="*/ 95 w 225"/>
              <a:gd name="T75" fmla="*/ 2 h 52"/>
              <a:gd name="T76" fmla="*/ 93 w 225"/>
              <a:gd name="T77" fmla="*/ 4 h 52"/>
              <a:gd name="T78" fmla="*/ 80 w 225"/>
              <a:gd name="T79" fmla="*/ 2 h 52"/>
              <a:gd name="T80" fmla="*/ 81 w 225"/>
              <a:gd name="T81" fmla="*/ 0 h 52"/>
              <a:gd name="T82" fmla="*/ 114 w 225"/>
              <a:gd name="T83" fmla="*/ 0 h 52"/>
              <a:gd name="T84" fmla="*/ 116 w 225"/>
              <a:gd name="T85" fmla="*/ 2 h 52"/>
              <a:gd name="T86" fmla="*/ 102 w 225"/>
              <a:gd name="T87" fmla="*/ 4 h 52"/>
              <a:gd name="T88" fmla="*/ 101 w 225"/>
              <a:gd name="T89" fmla="*/ 2 h 52"/>
              <a:gd name="T90" fmla="*/ 123 w 225"/>
              <a:gd name="T91" fmla="*/ 0 h 52"/>
              <a:gd name="T92" fmla="*/ 137 w 225"/>
              <a:gd name="T93" fmla="*/ 2 h 52"/>
              <a:gd name="T94" fmla="*/ 135 w 225"/>
              <a:gd name="T95" fmla="*/ 4 h 52"/>
              <a:gd name="T96" fmla="*/ 122 w 225"/>
              <a:gd name="T97" fmla="*/ 2 h 52"/>
              <a:gd name="T98" fmla="*/ 123 w 225"/>
              <a:gd name="T99" fmla="*/ 0 h 52"/>
              <a:gd name="T100" fmla="*/ 156 w 225"/>
              <a:gd name="T101" fmla="*/ 0 h 52"/>
              <a:gd name="T102" fmla="*/ 158 w 225"/>
              <a:gd name="T103" fmla="*/ 2 h 52"/>
              <a:gd name="T104" fmla="*/ 144 w 225"/>
              <a:gd name="T105" fmla="*/ 4 h 52"/>
              <a:gd name="T106" fmla="*/ 143 w 225"/>
              <a:gd name="T107" fmla="*/ 2 h 52"/>
              <a:gd name="T108" fmla="*/ 165 w 225"/>
              <a:gd name="T109" fmla="*/ 0 h 52"/>
              <a:gd name="T110" fmla="*/ 179 w 225"/>
              <a:gd name="T111" fmla="*/ 2 h 52"/>
              <a:gd name="T112" fmla="*/ 177 w 225"/>
              <a:gd name="T113" fmla="*/ 4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4"/>
                  <a:pt x="30" y="4"/>
                </a:cubicBezTo>
                <a:cubicBezTo>
                  <a:pt x="26" y="4"/>
                  <a:pt x="22" y="4"/>
                  <a:pt x="19" y="4"/>
                </a:cubicBezTo>
                <a:cubicBezTo>
                  <a:pt x="18" y="4"/>
                  <a:pt x="17" y="3"/>
                  <a:pt x="17" y="2"/>
                </a:cubicBezTo>
                <a:cubicBezTo>
                  <a:pt x="17" y="2"/>
                  <a:pt x="17" y="2"/>
                  <a:pt x="17" y="2"/>
                </a:cubicBezTo>
                <a:cubicBezTo>
                  <a:pt x="17" y="1"/>
                  <a:pt x="18" y="0"/>
                  <a:pt x="19" y="0"/>
                </a:cubicBezTo>
                <a:close/>
                <a:moveTo>
                  <a:pt x="224" y="49"/>
                </a:moveTo>
                <a:cubicBezTo>
                  <a:pt x="224" y="49"/>
                  <a:pt x="224" y="49"/>
                  <a:pt x="224" y="49"/>
                </a:cubicBezTo>
                <a:cubicBezTo>
                  <a:pt x="225" y="49"/>
                  <a:pt x="225" y="49"/>
                  <a:pt x="225" y="50"/>
                </a:cubicBezTo>
                <a:cubicBezTo>
                  <a:pt x="225" y="51"/>
                  <a:pt x="225" y="51"/>
                  <a:pt x="225" y="51"/>
                </a:cubicBezTo>
                <a:cubicBezTo>
                  <a:pt x="225" y="52"/>
                  <a:pt x="225" y="52"/>
                  <a:pt x="224" y="52"/>
                </a:cubicBezTo>
                <a:cubicBezTo>
                  <a:pt x="224" y="52"/>
                  <a:pt x="224" y="52"/>
                  <a:pt x="224" y="52"/>
                </a:cubicBezTo>
                <a:cubicBezTo>
                  <a:pt x="223" y="52"/>
                  <a:pt x="222" y="52"/>
                  <a:pt x="222" y="51"/>
                </a:cubicBezTo>
                <a:cubicBezTo>
                  <a:pt x="222" y="50"/>
                  <a:pt x="222" y="50"/>
                  <a:pt x="222" y="50"/>
                </a:cubicBezTo>
                <a:cubicBezTo>
                  <a:pt x="222" y="49"/>
                  <a:pt x="223" y="49"/>
                  <a:pt x="224" y="49"/>
                </a:cubicBezTo>
                <a:close/>
                <a:moveTo>
                  <a:pt x="196" y="1"/>
                </a:moveTo>
                <a:cubicBezTo>
                  <a:pt x="196" y="3"/>
                  <a:pt x="197" y="4"/>
                  <a:pt x="198" y="6"/>
                </a:cubicBezTo>
                <a:cubicBezTo>
                  <a:pt x="199" y="6"/>
                  <a:pt x="198" y="7"/>
                  <a:pt x="198" y="8"/>
                </a:cubicBezTo>
                <a:cubicBezTo>
                  <a:pt x="198" y="8"/>
                  <a:pt x="198" y="8"/>
                  <a:pt x="198" y="8"/>
                </a:cubicBezTo>
                <a:cubicBezTo>
                  <a:pt x="197" y="8"/>
                  <a:pt x="196" y="8"/>
                  <a:pt x="195" y="7"/>
                </a:cubicBezTo>
                <a:cubicBezTo>
                  <a:pt x="195" y="6"/>
                  <a:pt x="194" y="5"/>
                  <a:pt x="193" y="4"/>
                </a:cubicBezTo>
                <a:cubicBezTo>
                  <a:pt x="190" y="4"/>
                  <a:pt x="190" y="4"/>
                  <a:pt x="186" y="4"/>
                </a:cubicBezTo>
                <a:cubicBezTo>
                  <a:pt x="186" y="4"/>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7"/>
                  <a:pt x="211" y="33"/>
                </a:cubicBezTo>
                <a:cubicBezTo>
                  <a:pt x="211" y="32"/>
                  <a:pt x="211" y="31"/>
                  <a:pt x="212" y="31"/>
                </a:cubicBezTo>
                <a:cubicBezTo>
                  <a:pt x="212" y="31"/>
                  <a:pt x="212" y="31"/>
                  <a:pt x="212" y="31"/>
                </a:cubicBezTo>
                <a:cubicBezTo>
                  <a:pt x="212" y="30"/>
                  <a:pt x="213" y="31"/>
                  <a:pt x="214" y="31"/>
                </a:cubicBezTo>
                <a:cubicBezTo>
                  <a:pt x="216" y="35"/>
                  <a:pt x="218" y="38"/>
                  <a:pt x="220" y="41"/>
                </a:cubicBezTo>
                <a:cubicBezTo>
                  <a:pt x="221" y="42"/>
                  <a:pt x="220" y="43"/>
                  <a:pt x="219" y="44"/>
                </a:cubicBezTo>
                <a:cubicBezTo>
                  <a:pt x="219" y="44"/>
                  <a:pt x="219" y="44"/>
                  <a:pt x="219" y="44"/>
                </a:cubicBezTo>
                <a:cubicBezTo>
                  <a:pt x="219" y="44"/>
                  <a:pt x="218" y="44"/>
                  <a:pt x="217" y="43"/>
                </a:cubicBezTo>
                <a:close/>
                <a:moveTo>
                  <a:pt x="206" y="25"/>
                </a:moveTo>
                <a:cubicBezTo>
                  <a:pt x="204" y="22"/>
                  <a:pt x="202" y="19"/>
                  <a:pt x="200" y="15"/>
                </a:cubicBezTo>
                <a:cubicBezTo>
                  <a:pt x="200" y="14"/>
                  <a:pt x="200" y="13"/>
                  <a:pt x="201" y="13"/>
                </a:cubicBezTo>
                <a:cubicBezTo>
                  <a:pt x="201" y="13"/>
                  <a:pt x="201" y="13"/>
                  <a:pt x="201" y="13"/>
                </a:cubicBezTo>
                <a:cubicBezTo>
                  <a:pt x="201" y="12"/>
                  <a:pt x="203" y="13"/>
                  <a:pt x="203" y="14"/>
                </a:cubicBezTo>
                <a:cubicBezTo>
                  <a:pt x="205" y="17"/>
                  <a:pt x="207" y="20"/>
                  <a:pt x="209" y="24"/>
                </a:cubicBezTo>
                <a:cubicBezTo>
                  <a:pt x="210" y="24"/>
                  <a:pt x="209" y="25"/>
                  <a:pt x="209" y="26"/>
                </a:cubicBezTo>
                <a:cubicBezTo>
                  <a:pt x="209" y="26"/>
                  <a:pt x="209" y="26"/>
                  <a:pt x="209" y="26"/>
                </a:cubicBezTo>
                <a:cubicBezTo>
                  <a:pt x="208" y="26"/>
                  <a:pt x="207" y="26"/>
                  <a:pt x="206" y="25"/>
                </a:cubicBezTo>
                <a:close/>
                <a:moveTo>
                  <a:pt x="0" y="4"/>
                </a:moveTo>
                <a:cubicBezTo>
                  <a:pt x="0" y="0"/>
                  <a:pt x="0" y="0"/>
                  <a:pt x="0" y="0"/>
                </a:cubicBezTo>
                <a:cubicBezTo>
                  <a:pt x="8" y="0"/>
                  <a:pt x="8" y="0"/>
                  <a:pt x="8" y="0"/>
                </a:cubicBezTo>
                <a:cubicBezTo>
                  <a:pt x="9" y="0"/>
                  <a:pt x="10" y="1"/>
                  <a:pt x="10" y="2"/>
                </a:cubicBezTo>
                <a:cubicBezTo>
                  <a:pt x="10" y="2"/>
                  <a:pt x="10" y="2"/>
                  <a:pt x="10" y="2"/>
                </a:cubicBezTo>
                <a:cubicBezTo>
                  <a:pt x="10" y="3"/>
                  <a:pt x="9" y="4"/>
                  <a:pt x="8" y="4"/>
                </a:cubicBezTo>
                <a:cubicBezTo>
                  <a:pt x="0" y="4"/>
                  <a:pt x="0" y="4"/>
                  <a:pt x="0" y="4"/>
                </a:cubicBezTo>
                <a:close/>
                <a:moveTo>
                  <a:pt x="40" y="0"/>
                </a:moveTo>
                <a:cubicBezTo>
                  <a:pt x="43" y="0"/>
                  <a:pt x="47" y="0"/>
                  <a:pt x="51" y="0"/>
                </a:cubicBezTo>
                <a:cubicBezTo>
                  <a:pt x="52" y="0"/>
                  <a:pt x="53" y="1"/>
                  <a:pt x="53" y="2"/>
                </a:cubicBezTo>
                <a:cubicBezTo>
                  <a:pt x="53" y="2"/>
                  <a:pt x="53" y="2"/>
                  <a:pt x="53" y="2"/>
                </a:cubicBezTo>
                <a:cubicBezTo>
                  <a:pt x="53" y="3"/>
                  <a:pt x="52" y="4"/>
                  <a:pt x="51" y="4"/>
                </a:cubicBezTo>
                <a:cubicBezTo>
                  <a:pt x="47" y="4"/>
                  <a:pt x="43" y="4"/>
                  <a:pt x="40" y="4"/>
                </a:cubicBezTo>
                <a:cubicBezTo>
                  <a:pt x="39" y="4"/>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4"/>
                  <a:pt x="72" y="4"/>
                </a:cubicBezTo>
                <a:cubicBezTo>
                  <a:pt x="68" y="4"/>
                  <a:pt x="64" y="4"/>
                  <a:pt x="60" y="4"/>
                </a:cubicBezTo>
                <a:cubicBezTo>
                  <a:pt x="60" y="4"/>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4"/>
                  <a:pt x="93" y="4"/>
                </a:cubicBezTo>
                <a:cubicBezTo>
                  <a:pt x="89" y="4"/>
                  <a:pt x="85" y="4"/>
                  <a:pt x="81" y="4"/>
                </a:cubicBezTo>
                <a:cubicBezTo>
                  <a:pt x="81" y="4"/>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4"/>
                  <a:pt x="114" y="4"/>
                </a:cubicBezTo>
                <a:cubicBezTo>
                  <a:pt x="110" y="4"/>
                  <a:pt x="106" y="4"/>
                  <a:pt x="102" y="4"/>
                </a:cubicBezTo>
                <a:cubicBezTo>
                  <a:pt x="102" y="4"/>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4"/>
                  <a:pt x="135" y="4"/>
                </a:cubicBezTo>
                <a:cubicBezTo>
                  <a:pt x="131" y="4"/>
                  <a:pt x="127" y="4"/>
                  <a:pt x="123" y="4"/>
                </a:cubicBezTo>
                <a:cubicBezTo>
                  <a:pt x="123" y="4"/>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4"/>
                  <a:pt x="156" y="4"/>
                </a:cubicBezTo>
                <a:cubicBezTo>
                  <a:pt x="152" y="4"/>
                  <a:pt x="148" y="4"/>
                  <a:pt x="144" y="4"/>
                </a:cubicBezTo>
                <a:cubicBezTo>
                  <a:pt x="144" y="4"/>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4"/>
                  <a:pt x="177" y="4"/>
                </a:cubicBezTo>
                <a:cubicBezTo>
                  <a:pt x="173" y="4"/>
                  <a:pt x="169" y="4"/>
                  <a:pt x="165" y="4"/>
                </a:cubicBezTo>
                <a:cubicBezTo>
                  <a:pt x="165" y="4"/>
                  <a:pt x="164" y="3"/>
                  <a:pt x="164" y="2"/>
                </a:cubicBezTo>
                <a:cubicBezTo>
                  <a:pt x="164" y="2"/>
                  <a:pt x="164" y="2"/>
                  <a:pt x="164" y="2"/>
                </a:cubicBezTo>
                <a:cubicBezTo>
                  <a:pt x="164" y="1"/>
                  <a:pt x="165" y="0"/>
                  <a:pt x="165" y="0"/>
                </a:cubicBezTo>
                <a:close/>
              </a:path>
            </a:pathLst>
          </a:custGeom>
          <a:solidFill>
            <a:srgbClr val="FDD8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53" name="Freeform 45"/>
          <p:cNvSpPr>
            <a:spLocks noChangeAspect="1" noEditPoints="1"/>
          </p:cNvSpPr>
          <p:nvPr/>
        </p:nvSpPr>
        <p:spPr bwMode="auto">
          <a:xfrm>
            <a:off x="1039908" y="2302482"/>
            <a:ext cx="174583" cy="291355"/>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rgbClr val="FFFFFF"/>
          </a:solidFill>
          <a:ln>
            <a:noFill/>
          </a:ln>
        </p:spPr>
        <p:txBody>
          <a:bodyPr vert="horz" wrap="square" lIns="93256" tIns="46627" rIns="93256" bIns="46627"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defRPr/>
            </a:pPr>
            <a:endParaRPr lang="en-US" b="1" kern="0" dirty="0">
              <a:solidFill>
                <a:srgbClr val="FFFFFF"/>
              </a:solidFill>
              <a:latin typeface="微软雅黑" panose="020B0503020204020204" pitchFamily="34" charset="-122"/>
              <a:ea typeface="微软雅黑" panose="020B0503020204020204" pitchFamily="34" charset="-122"/>
            </a:endParaRPr>
          </a:p>
        </p:txBody>
      </p:sp>
      <p:sp>
        <p:nvSpPr>
          <p:cNvPr id="59" name="文本框 67"/>
          <p:cNvSpPr txBox="1"/>
          <p:nvPr/>
        </p:nvSpPr>
        <p:spPr>
          <a:xfrm>
            <a:off x="1384032" y="2207138"/>
            <a:ext cx="405880" cy="523220"/>
          </a:xfrm>
          <a:prstGeom prst="rect">
            <a:avLst/>
          </a:prstGeom>
          <a:noFill/>
        </p:spPr>
        <p:txBody>
          <a:bodyPr wrap="none" rtlCol="0">
            <a:spAutoFit/>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r>
              <a:rPr lang="en-US" altLang="zh-CN"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2" name="圆角矩形 61"/>
          <p:cNvSpPr/>
          <p:nvPr/>
        </p:nvSpPr>
        <p:spPr>
          <a:xfrm>
            <a:off x="2432634" y="2155745"/>
            <a:ext cx="6845807" cy="3937551"/>
          </a:xfrm>
          <a:prstGeom prst="roundRect">
            <a:avLst>
              <a:gd name="adj" fmla="val 9584"/>
            </a:avLst>
          </a:prstGeom>
          <a:solidFill>
            <a:srgbClr val="F4B400"/>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800" b="1" kern="0" dirty="0" smtClean="0">
                <a:effectLst>
                  <a:outerShdw blurRad="38100" dist="38100" dir="2700000" algn="tl">
                    <a:srgbClr val="000000">
                      <a:alpha val="43137"/>
                    </a:srgbClr>
                  </a:outerShdw>
                </a:effectLst>
                <a:latin typeface="Calibri"/>
                <a:ea typeface="微软雅黑"/>
              </a:rPr>
              <a:t>升学：</a:t>
            </a:r>
            <a:r>
              <a:rPr lang="zh-CN" altLang="en-US" sz="2800" b="1" kern="0" dirty="0" smtClean="0">
                <a:solidFill>
                  <a:schemeClr val="bg1"/>
                </a:solidFill>
                <a:effectLst>
                  <a:outerShdw blurRad="38100" dist="38100" dir="2700000" algn="tl">
                    <a:srgbClr val="000000">
                      <a:alpha val="43137"/>
                    </a:srgbClr>
                  </a:outerShdw>
                </a:effectLst>
                <a:latin typeface="Calibri"/>
                <a:ea typeface="微软雅黑"/>
              </a:rPr>
              <a:t>艺术</a:t>
            </a:r>
            <a:r>
              <a:rPr lang="zh-CN" altLang="en-US" sz="2800" b="1" kern="0" dirty="0">
                <a:solidFill>
                  <a:schemeClr val="bg1"/>
                </a:solidFill>
                <a:effectLst>
                  <a:outerShdw blurRad="38100" dist="38100" dir="2700000" algn="tl">
                    <a:srgbClr val="000000">
                      <a:alpha val="43137"/>
                    </a:srgbClr>
                  </a:outerShdw>
                </a:effectLst>
                <a:latin typeface="Calibri"/>
                <a:ea typeface="微软雅黑"/>
              </a:rPr>
              <a:t>联考上线率高达</a:t>
            </a:r>
            <a:r>
              <a:rPr lang="en-US" altLang="zh-CN" sz="2800" b="1" kern="0" dirty="0">
                <a:solidFill>
                  <a:schemeClr val="bg1"/>
                </a:solidFill>
                <a:effectLst>
                  <a:outerShdw blurRad="38100" dist="38100" dir="2700000" algn="tl">
                    <a:srgbClr val="000000">
                      <a:alpha val="43137"/>
                    </a:srgbClr>
                  </a:outerShdw>
                </a:effectLst>
                <a:latin typeface="Calibri"/>
                <a:ea typeface="微软雅黑"/>
              </a:rPr>
              <a:t>90%</a:t>
            </a:r>
            <a:r>
              <a:rPr lang="zh-CN" altLang="en-US" sz="2800" b="1" kern="0" dirty="0">
                <a:solidFill>
                  <a:schemeClr val="bg1"/>
                </a:solidFill>
                <a:effectLst>
                  <a:outerShdw blurRad="38100" dist="38100" dir="2700000" algn="tl">
                    <a:srgbClr val="000000">
                      <a:alpha val="43137"/>
                    </a:srgbClr>
                  </a:outerShdw>
                </a:effectLst>
                <a:latin typeface="Calibri"/>
                <a:ea typeface="微软雅黑"/>
              </a:rPr>
              <a:t>，传媒部音乐、美术、传媒三个专业</a:t>
            </a:r>
            <a:r>
              <a:rPr lang="en-US" altLang="zh-CN" sz="2800" b="1" kern="0" dirty="0">
                <a:solidFill>
                  <a:schemeClr val="bg1"/>
                </a:solidFill>
                <a:effectLst>
                  <a:outerShdw blurRad="38100" dist="38100" dir="2700000" algn="tl">
                    <a:srgbClr val="000000">
                      <a:alpha val="43137"/>
                    </a:srgbClr>
                  </a:outerShdw>
                </a:effectLst>
                <a:latin typeface="Calibri"/>
                <a:ea typeface="微软雅黑"/>
              </a:rPr>
              <a:t>90%</a:t>
            </a:r>
            <a:r>
              <a:rPr lang="zh-CN" altLang="en-US" sz="2800" b="1" kern="0" dirty="0">
                <a:solidFill>
                  <a:schemeClr val="bg1"/>
                </a:solidFill>
                <a:effectLst>
                  <a:outerShdw blurRad="38100" dist="38100" dir="2700000" algn="tl">
                    <a:srgbClr val="000000">
                      <a:alpha val="43137"/>
                    </a:srgbClr>
                  </a:outerShdw>
                </a:effectLst>
                <a:latin typeface="Calibri"/>
                <a:ea typeface="微软雅黑"/>
              </a:rPr>
              <a:t>的同学达到本科专业的资格线，且大部分同学高于省本科线</a:t>
            </a:r>
            <a:r>
              <a:rPr lang="en-US" altLang="zh-CN" sz="2800" b="1" kern="0" dirty="0">
                <a:solidFill>
                  <a:schemeClr val="bg1"/>
                </a:solidFill>
                <a:effectLst>
                  <a:outerShdw blurRad="38100" dist="38100" dir="2700000" algn="tl">
                    <a:srgbClr val="000000">
                      <a:alpha val="43137"/>
                    </a:srgbClr>
                  </a:outerShdw>
                </a:effectLst>
                <a:latin typeface="Calibri"/>
                <a:ea typeface="微软雅黑"/>
              </a:rPr>
              <a:t>20—50</a:t>
            </a:r>
            <a:r>
              <a:rPr lang="zh-CN" altLang="en-US" sz="2800" b="1" kern="0" dirty="0">
                <a:solidFill>
                  <a:schemeClr val="bg1"/>
                </a:solidFill>
                <a:effectLst>
                  <a:outerShdw blurRad="38100" dist="38100" dir="2700000" algn="tl">
                    <a:srgbClr val="000000">
                      <a:alpha val="43137"/>
                    </a:srgbClr>
                  </a:outerShdw>
                </a:effectLst>
                <a:latin typeface="Calibri"/>
                <a:ea typeface="微软雅黑"/>
              </a:rPr>
              <a:t>分。高职院校自主招生成绩突出，共有</a:t>
            </a:r>
            <a:r>
              <a:rPr lang="en-US" altLang="zh-CN" sz="2800" b="1" kern="0" dirty="0">
                <a:solidFill>
                  <a:schemeClr val="bg1"/>
                </a:solidFill>
                <a:effectLst>
                  <a:outerShdw blurRad="38100" dist="38100" dir="2700000" algn="tl">
                    <a:srgbClr val="000000">
                      <a:alpha val="43137"/>
                    </a:srgbClr>
                  </a:outerShdw>
                </a:effectLst>
                <a:latin typeface="Calibri"/>
                <a:ea typeface="微软雅黑"/>
              </a:rPr>
              <a:t>8</a:t>
            </a:r>
            <a:r>
              <a:rPr lang="zh-CN" altLang="en-US" sz="2800" b="1" kern="0" dirty="0">
                <a:solidFill>
                  <a:schemeClr val="bg1"/>
                </a:solidFill>
                <a:effectLst>
                  <a:outerShdw blurRad="38100" dist="38100" dir="2700000" algn="tl">
                    <a:srgbClr val="000000">
                      <a:alpha val="43137"/>
                    </a:srgbClr>
                  </a:outerShdw>
                </a:effectLst>
                <a:latin typeface="Calibri"/>
                <a:ea typeface="微软雅黑"/>
              </a:rPr>
              <a:t>位学生被高职院校提前录取，其中有</a:t>
            </a:r>
            <a:r>
              <a:rPr lang="en-US" altLang="zh-CN" sz="2800" b="1" kern="0" dirty="0">
                <a:solidFill>
                  <a:schemeClr val="bg1"/>
                </a:solidFill>
                <a:effectLst>
                  <a:outerShdw blurRad="38100" dist="38100" dir="2700000" algn="tl">
                    <a:srgbClr val="000000">
                      <a:alpha val="43137"/>
                    </a:srgbClr>
                  </a:outerShdw>
                </a:effectLst>
                <a:latin typeface="Calibri"/>
                <a:ea typeface="微软雅黑"/>
              </a:rPr>
              <a:t>7</a:t>
            </a:r>
            <a:r>
              <a:rPr lang="zh-CN" altLang="en-US" sz="2800" b="1" kern="0" dirty="0">
                <a:solidFill>
                  <a:schemeClr val="bg1"/>
                </a:solidFill>
                <a:effectLst>
                  <a:outerShdw blurRad="38100" dist="38100" dir="2700000" algn="tl">
                    <a:srgbClr val="000000">
                      <a:alpha val="43137"/>
                    </a:srgbClr>
                  </a:outerShdw>
                </a:effectLst>
                <a:latin typeface="Calibri"/>
                <a:ea typeface="微软雅黑"/>
              </a:rPr>
              <a:t>位被深圳市职业技术学院录取。高职类高考达线率达到</a:t>
            </a:r>
            <a:r>
              <a:rPr lang="en-US" altLang="zh-CN" sz="2800" b="1" kern="0" dirty="0">
                <a:solidFill>
                  <a:schemeClr val="bg1"/>
                </a:solidFill>
                <a:effectLst>
                  <a:outerShdw blurRad="38100" dist="38100" dir="2700000" algn="tl">
                    <a:srgbClr val="000000">
                      <a:alpha val="43137"/>
                    </a:srgbClr>
                  </a:outerShdw>
                </a:effectLst>
                <a:latin typeface="Calibri"/>
                <a:ea typeface="微软雅黑"/>
              </a:rPr>
              <a:t>93.6%</a:t>
            </a:r>
            <a:r>
              <a:rPr lang="zh-CN" altLang="en-US" sz="2800" b="1" kern="0" dirty="0">
                <a:solidFill>
                  <a:schemeClr val="bg1"/>
                </a:solidFill>
                <a:effectLst>
                  <a:outerShdw blurRad="38100" dist="38100" dir="2700000" algn="tl">
                    <a:srgbClr val="000000">
                      <a:alpha val="43137"/>
                    </a:srgbClr>
                  </a:outerShdw>
                </a:effectLst>
                <a:latin typeface="Calibri"/>
                <a:ea typeface="微软雅黑"/>
              </a:rPr>
              <a:t>。</a:t>
            </a:r>
            <a:r>
              <a:rPr lang="en-US" altLang="zh-CN" sz="2800" b="1" kern="0" dirty="0">
                <a:solidFill>
                  <a:schemeClr val="bg1"/>
                </a:solidFill>
                <a:effectLst>
                  <a:outerShdw blurRad="38100" dist="38100" dir="2700000" algn="tl">
                    <a:srgbClr val="000000">
                      <a:alpha val="43137"/>
                    </a:srgbClr>
                  </a:outerShdw>
                </a:effectLst>
                <a:latin typeface="Calibri"/>
                <a:ea typeface="微软雅黑"/>
              </a:rPr>
              <a:t>2017</a:t>
            </a:r>
            <a:r>
              <a:rPr lang="zh-CN" altLang="en-US" sz="2800" b="1" kern="0" dirty="0">
                <a:solidFill>
                  <a:schemeClr val="bg1"/>
                </a:solidFill>
                <a:effectLst>
                  <a:outerShdw blurRad="38100" dist="38100" dir="2700000" algn="tl">
                    <a:srgbClr val="000000">
                      <a:alpha val="43137"/>
                    </a:srgbClr>
                  </a:outerShdw>
                </a:effectLst>
                <a:latin typeface="Calibri"/>
                <a:ea typeface="微软雅黑"/>
              </a:rPr>
              <a:t>年</a:t>
            </a:r>
            <a:r>
              <a:rPr lang="en-US" altLang="zh-CN" sz="2800" b="1" kern="0" dirty="0">
                <a:solidFill>
                  <a:schemeClr val="bg1"/>
                </a:solidFill>
                <a:effectLst>
                  <a:outerShdw blurRad="38100" dist="38100" dir="2700000" algn="tl">
                    <a:srgbClr val="000000">
                      <a:alpha val="43137"/>
                    </a:srgbClr>
                  </a:outerShdw>
                </a:effectLst>
                <a:latin typeface="Calibri"/>
                <a:ea typeface="微软雅黑"/>
              </a:rPr>
              <a:t>9</a:t>
            </a:r>
            <a:r>
              <a:rPr lang="zh-CN" altLang="en-US" sz="2800" b="1" kern="0" dirty="0">
                <a:solidFill>
                  <a:schemeClr val="bg1"/>
                </a:solidFill>
                <a:effectLst>
                  <a:outerShdw blurRad="38100" dist="38100" dir="2700000" algn="tl">
                    <a:srgbClr val="000000">
                      <a:alpha val="43137"/>
                    </a:srgbClr>
                  </a:outerShdw>
                </a:effectLst>
                <a:latin typeface="Calibri"/>
                <a:ea typeface="微软雅黑"/>
              </a:rPr>
              <a:t>月</a:t>
            </a:r>
            <a:r>
              <a:rPr lang="en-US" altLang="zh-CN" sz="2800" b="1" kern="0" dirty="0">
                <a:solidFill>
                  <a:schemeClr val="bg1"/>
                </a:solidFill>
                <a:effectLst>
                  <a:outerShdw blurRad="38100" dist="38100" dir="2700000" algn="tl">
                    <a:srgbClr val="000000">
                      <a:alpha val="43137"/>
                    </a:srgbClr>
                  </a:outerShdw>
                </a:effectLst>
                <a:latin typeface="Calibri"/>
                <a:ea typeface="微软雅黑"/>
              </a:rPr>
              <a:t>7</a:t>
            </a:r>
            <a:r>
              <a:rPr lang="zh-CN" altLang="en-US" sz="2800" b="1" kern="0" dirty="0">
                <a:solidFill>
                  <a:schemeClr val="bg1"/>
                </a:solidFill>
                <a:effectLst>
                  <a:outerShdw blurRad="38100" dist="38100" dir="2700000" algn="tl">
                    <a:srgbClr val="000000">
                      <a:alpha val="43137"/>
                    </a:srgbClr>
                  </a:outerShdw>
                </a:effectLst>
                <a:latin typeface="Calibri"/>
                <a:ea typeface="微软雅黑"/>
              </a:rPr>
              <a:t>名国际班学生升入新西兰怀卡托理工学院。</a:t>
            </a:r>
            <a:endParaRPr kumimoji="0" lang="zh-CN" alt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a:ea typeface="微软雅黑"/>
            </a:endParaRPr>
          </a:p>
        </p:txBody>
      </p:sp>
    </p:spTree>
    <p:extLst>
      <p:ext uri="{BB962C8B-B14F-4D97-AF65-F5344CB8AC3E}">
        <p14:creationId xmlns:p14="http://schemas.microsoft.com/office/powerpoint/2010/main" xmlns="" val="97262742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50689" y="1268760"/>
            <a:ext cx="11975528" cy="5760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endParaRPr>
          </a:p>
        </p:txBody>
      </p:sp>
      <p:sp>
        <p:nvSpPr>
          <p:cNvPr id="15" name="TextBox 1"/>
          <p:cNvSpPr txBox="1">
            <a:spLocks noChangeArrowheads="1"/>
          </p:cNvSpPr>
          <p:nvPr/>
        </p:nvSpPr>
        <p:spPr bwMode="auto">
          <a:xfrm>
            <a:off x="1202631" y="44624"/>
            <a:ext cx="10923586" cy="769441"/>
          </a:xfrm>
          <a:prstGeom prst="rect">
            <a:avLst/>
          </a:prstGeom>
          <a:noFill/>
          <a:ln w="9525">
            <a:noFill/>
            <a:miter lim="800000"/>
            <a:headEnd/>
            <a:tailEnd/>
          </a:ln>
        </p:spPr>
        <p:txBody>
          <a:bodyPr wrap="square">
            <a:spAutoFit/>
          </a:bodyPr>
          <a:lstStyle/>
          <a:p>
            <a:pPr lvl="0"/>
            <a:r>
              <a:rPr lang="zh-CN" altLang="en-US" sz="4400" b="1" dirty="0">
                <a:solidFill>
                  <a:srgbClr val="002060"/>
                </a:solidFill>
                <a:effectLst>
                  <a:outerShdw blurRad="38100" dist="38100" dir="2700000" algn="tl">
                    <a:srgbClr val="000000">
                      <a:alpha val="43137"/>
                    </a:srgbClr>
                  </a:outerShdw>
                </a:effectLst>
                <a:latin typeface="微软雅黑" pitchFamily="34" charset="-122"/>
                <a:ea typeface="微软雅黑" pitchFamily="34" charset="-122"/>
              </a:rPr>
              <a:t>四、资助效益：</a:t>
            </a:r>
            <a:r>
              <a:rPr lang="zh-CN" altLang="en-US"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很突出</a:t>
            </a:r>
            <a:endParaRPr lang="zh-CN" altLang="zh-CN"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 name="矩形 11"/>
          <p:cNvSpPr/>
          <p:nvPr/>
        </p:nvSpPr>
        <p:spPr>
          <a:xfrm>
            <a:off x="338535" y="1260049"/>
            <a:ext cx="10369152" cy="584775"/>
          </a:xfrm>
          <a:prstGeom prst="rect">
            <a:avLst/>
          </a:prstGeom>
        </p:spPr>
        <p:txBody>
          <a:bodyPr wrap="square">
            <a:spAutoFit/>
          </a:bodyPr>
          <a:lstStyle/>
          <a:p>
            <a:pPr eaLnBrk="1" fontAlgn="auto" hangingPunct="1">
              <a:spcBef>
                <a:spcPts val="0"/>
              </a:spcBef>
              <a:spcAft>
                <a:spcPts val="0"/>
              </a:spcAft>
            </a:pPr>
            <a:r>
              <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（一）整体办学成绩</a:t>
            </a:r>
            <a:endParaRPr lang="zh-CN" altLang="en-US" sz="32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endParaRPr>
          </a:p>
        </p:txBody>
      </p:sp>
      <p:sp>
        <p:nvSpPr>
          <p:cNvPr id="77" name="矩形 76"/>
          <p:cNvSpPr/>
          <p:nvPr/>
        </p:nvSpPr>
        <p:spPr>
          <a:xfrm>
            <a:off x="710759" y="6463922"/>
            <a:ext cx="10985500" cy="984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4" name="Freeform 5"/>
          <p:cNvSpPr>
            <a:spLocks/>
          </p:cNvSpPr>
          <p:nvPr/>
        </p:nvSpPr>
        <p:spPr bwMode="auto">
          <a:xfrm>
            <a:off x="271715" y="2287967"/>
            <a:ext cx="678244" cy="599564"/>
          </a:xfrm>
          <a:custGeom>
            <a:avLst/>
            <a:gdLst>
              <a:gd name="T0" fmla="*/ 0 w 681"/>
              <a:gd name="T1" fmla="*/ 0 h 602"/>
              <a:gd name="T2" fmla="*/ 681 w 681"/>
              <a:gd name="T3" fmla="*/ 0 h 602"/>
              <a:gd name="T4" fmla="*/ 681 w 681"/>
              <a:gd name="T5" fmla="*/ 602 h 602"/>
              <a:gd name="T6" fmla="*/ 0 w 681"/>
              <a:gd name="T7" fmla="*/ 602 h 602"/>
              <a:gd name="T8" fmla="*/ 183 w 681"/>
              <a:gd name="T9" fmla="*/ 304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304"/>
                </a:lnTo>
                <a:lnTo>
                  <a:pt x="0" y="0"/>
                </a:lnTo>
                <a:lnTo>
                  <a:pt x="0" y="0"/>
                </a:lnTo>
                <a:close/>
              </a:path>
            </a:pathLst>
          </a:custGeom>
          <a:solidFill>
            <a:srgbClr val="4BAEE2"/>
          </a:solidFill>
          <a:ln>
            <a:noFill/>
          </a:ln>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17" name="Freeform 6"/>
          <p:cNvSpPr>
            <a:spLocks noEditPoints="1"/>
          </p:cNvSpPr>
          <p:nvPr/>
        </p:nvSpPr>
        <p:spPr bwMode="auto">
          <a:xfrm>
            <a:off x="344419" y="2329797"/>
            <a:ext cx="626454" cy="15935"/>
          </a:xfrm>
          <a:custGeom>
            <a:avLst/>
            <a:gdLst>
              <a:gd name="T0" fmla="*/ 1 w 120"/>
              <a:gd name="T1" fmla="*/ 0 h 3"/>
              <a:gd name="T2" fmla="*/ 13 w 120"/>
              <a:gd name="T3" fmla="*/ 0 h 3"/>
              <a:gd name="T4" fmla="*/ 15 w 120"/>
              <a:gd name="T5" fmla="*/ 1 h 3"/>
              <a:gd name="T6" fmla="*/ 15 w 120"/>
              <a:gd name="T7" fmla="*/ 1 h 3"/>
              <a:gd name="T8" fmla="*/ 13 w 120"/>
              <a:gd name="T9" fmla="*/ 3 h 3"/>
              <a:gd name="T10" fmla="*/ 1 w 120"/>
              <a:gd name="T11" fmla="*/ 3 h 3"/>
              <a:gd name="T12" fmla="*/ 0 w 120"/>
              <a:gd name="T13" fmla="*/ 1 h 3"/>
              <a:gd name="T14" fmla="*/ 0 w 120"/>
              <a:gd name="T15" fmla="*/ 1 h 3"/>
              <a:gd name="T16" fmla="*/ 1 w 120"/>
              <a:gd name="T17" fmla="*/ 0 h 3"/>
              <a:gd name="T18" fmla="*/ 22 w 120"/>
              <a:gd name="T19" fmla="*/ 0 h 3"/>
              <a:gd name="T20" fmla="*/ 34 w 120"/>
              <a:gd name="T21" fmla="*/ 0 h 3"/>
              <a:gd name="T22" fmla="*/ 36 w 120"/>
              <a:gd name="T23" fmla="*/ 1 h 3"/>
              <a:gd name="T24" fmla="*/ 36 w 120"/>
              <a:gd name="T25" fmla="*/ 1 h 3"/>
              <a:gd name="T26" fmla="*/ 34 w 120"/>
              <a:gd name="T27" fmla="*/ 3 h 3"/>
              <a:gd name="T28" fmla="*/ 22 w 120"/>
              <a:gd name="T29" fmla="*/ 3 h 3"/>
              <a:gd name="T30" fmla="*/ 21 w 120"/>
              <a:gd name="T31" fmla="*/ 1 h 3"/>
              <a:gd name="T32" fmla="*/ 21 w 120"/>
              <a:gd name="T33" fmla="*/ 1 h 3"/>
              <a:gd name="T34" fmla="*/ 22 w 120"/>
              <a:gd name="T35" fmla="*/ 0 h 3"/>
              <a:gd name="T36" fmla="*/ 43 w 120"/>
              <a:gd name="T37" fmla="*/ 0 h 3"/>
              <a:gd name="T38" fmla="*/ 55 w 120"/>
              <a:gd name="T39" fmla="*/ 0 h 3"/>
              <a:gd name="T40" fmla="*/ 57 w 120"/>
              <a:gd name="T41" fmla="*/ 1 h 3"/>
              <a:gd name="T42" fmla="*/ 57 w 120"/>
              <a:gd name="T43" fmla="*/ 1 h 3"/>
              <a:gd name="T44" fmla="*/ 55 w 120"/>
              <a:gd name="T45" fmla="*/ 3 h 3"/>
              <a:gd name="T46" fmla="*/ 43 w 120"/>
              <a:gd name="T47" fmla="*/ 3 h 3"/>
              <a:gd name="T48" fmla="*/ 42 w 120"/>
              <a:gd name="T49" fmla="*/ 1 h 3"/>
              <a:gd name="T50" fmla="*/ 42 w 120"/>
              <a:gd name="T51" fmla="*/ 1 h 3"/>
              <a:gd name="T52" fmla="*/ 43 w 120"/>
              <a:gd name="T53" fmla="*/ 0 h 3"/>
              <a:gd name="T54" fmla="*/ 64 w 120"/>
              <a:gd name="T55" fmla="*/ 0 h 3"/>
              <a:gd name="T56" fmla="*/ 76 w 120"/>
              <a:gd name="T57" fmla="*/ 0 h 3"/>
              <a:gd name="T58" fmla="*/ 78 w 120"/>
              <a:gd name="T59" fmla="*/ 1 h 3"/>
              <a:gd name="T60" fmla="*/ 78 w 120"/>
              <a:gd name="T61" fmla="*/ 1 h 3"/>
              <a:gd name="T62" fmla="*/ 76 w 120"/>
              <a:gd name="T63" fmla="*/ 3 h 3"/>
              <a:gd name="T64" fmla="*/ 64 w 120"/>
              <a:gd name="T65" fmla="*/ 3 h 3"/>
              <a:gd name="T66" fmla="*/ 63 w 120"/>
              <a:gd name="T67" fmla="*/ 1 h 3"/>
              <a:gd name="T68" fmla="*/ 63 w 120"/>
              <a:gd name="T69" fmla="*/ 1 h 3"/>
              <a:gd name="T70" fmla="*/ 64 w 120"/>
              <a:gd name="T71" fmla="*/ 0 h 3"/>
              <a:gd name="T72" fmla="*/ 85 w 120"/>
              <a:gd name="T73" fmla="*/ 0 h 3"/>
              <a:gd name="T74" fmla="*/ 97 w 120"/>
              <a:gd name="T75" fmla="*/ 0 h 3"/>
              <a:gd name="T76" fmla="*/ 99 w 120"/>
              <a:gd name="T77" fmla="*/ 1 h 3"/>
              <a:gd name="T78" fmla="*/ 99 w 120"/>
              <a:gd name="T79" fmla="*/ 1 h 3"/>
              <a:gd name="T80" fmla="*/ 97 w 120"/>
              <a:gd name="T81" fmla="*/ 3 h 3"/>
              <a:gd name="T82" fmla="*/ 85 w 120"/>
              <a:gd name="T83" fmla="*/ 3 h 3"/>
              <a:gd name="T84" fmla="*/ 84 w 120"/>
              <a:gd name="T85" fmla="*/ 1 h 3"/>
              <a:gd name="T86" fmla="*/ 84 w 120"/>
              <a:gd name="T87" fmla="*/ 1 h 3"/>
              <a:gd name="T88" fmla="*/ 85 w 120"/>
              <a:gd name="T89" fmla="*/ 0 h 3"/>
              <a:gd name="T90" fmla="*/ 106 w 120"/>
              <a:gd name="T91" fmla="*/ 0 h 3"/>
              <a:gd name="T92" fmla="*/ 118 w 120"/>
              <a:gd name="T93" fmla="*/ 0 h 3"/>
              <a:gd name="T94" fmla="*/ 120 w 120"/>
              <a:gd name="T95" fmla="*/ 1 h 3"/>
              <a:gd name="T96" fmla="*/ 120 w 120"/>
              <a:gd name="T97" fmla="*/ 1 h 3"/>
              <a:gd name="T98" fmla="*/ 118 w 120"/>
              <a:gd name="T99" fmla="*/ 3 h 3"/>
              <a:gd name="T100" fmla="*/ 106 w 120"/>
              <a:gd name="T101" fmla="*/ 3 h 3"/>
              <a:gd name="T102" fmla="*/ 105 w 120"/>
              <a:gd name="T103" fmla="*/ 1 h 3"/>
              <a:gd name="T104" fmla="*/ 105 w 120"/>
              <a:gd name="T105" fmla="*/ 1 h 3"/>
              <a:gd name="T106" fmla="*/ 106 w 120"/>
              <a:gd name="T10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3">
                <a:moveTo>
                  <a:pt x="1" y="0"/>
                </a:moveTo>
                <a:cubicBezTo>
                  <a:pt x="5" y="0"/>
                  <a:pt x="9" y="0"/>
                  <a:pt x="13" y="0"/>
                </a:cubicBezTo>
                <a:cubicBezTo>
                  <a:pt x="14" y="0"/>
                  <a:pt x="15" y="0"/>
                  <a:pt x="15" y="1"/>
                </a:cubicBezTo>
                <a:cubicBezTo>
                  <a:pt x="15" y="1"/>
                  <a:pt x="15" y="1"/>
                  <a:pt x="15" y="1"/>
                </a:cubicBezTo>
                <a:cubicBezTo>
                  <a:pt x="15" y="2"/>
                  <a:pt x="14" y="3"/>
                  <a:pt x="13" y="3"/>
                </a:cubicBezTo>
                <a:cubicBezTo>
                  <a:pt x="9" y="3"/>
                  <a:pt x="5" y="3"/>
                  <a:pt x="1" y="3"/>
                </a:cubicBezTo>
                <a:cubicBezTo>
                  <a:pt x="0" y="3"/>
                  <a:pt x="0" y="2"/>
                  <a:pt x="0" y="1"/>
                </a:cubicBezTo>
                <a:cubicBezTo>
                  <a:pt x="0" y="1"/>
                  <a:pt x="0" y="1"/>
                  <a:pt x="0" y="1"/>
                </a:cubicBezTo>
                <a:cubicBezTo>
                  <a:pt x="0" y="0"/>
                  <a:pt x="0" y="0"/>
                  <a:pt x="1" y="0"/>
                </a:cubicBezTo>
                <a:close/>
                <a:moveTo>
                  <a:pt x="22" y="0"/>
                </a:moveTo>
                <a:cubicBezTo>
                  <a:pt x="26" y="0"/>
                  <a:pt x="30" y="0"/>
                  <a:pt x="34" y="0"/>
                </a:cubicBezTo>
                <a:cubicBezTo>
                  <a:pt x="35" y="0"/>
                  <a:pt x="36" y="0"/>
                  <a:pt x="36" y="1"/>
                </a:cubicBezTo>
                <a:cubicBezTo>
                  <a:pt x="36" y="1"/>
                  <a:pt x="36" y="1"/>
                  <a:pt x="36" y="1"/>
                </a:cubicBezTo>
                <a:cubicBezTo>
                  <a:pt x="36" y="2"/>
                  <a:pt x="35" y="3"/>
                  <a:pt x="34" y="3"/>
                </a:cubicBezTo>
                <a:cubicBezTo>
                  <a:pt x="30" y="3"/>
                  <a:pt x="26" y="3"/>
                  <a:pt x="22" y="3"/>
                </a:cubicBezTo>
                <a:cubicBezTo>
                  <a:pt x="21" y="3"/>
                  <a:pt x="21" y="2"/>
                  <a:pt x="21" y="1"/>
                </a:cubicBezTo>
                <a:cubicBezTo>
                  <a:pt x="21" y="1"/>
                  <a:pt x="21" y="1"/>
                  <a:pt x="21" y="1"/>
                </a:cubicBezTo>
                <a:cubicBezTo>
                  <a:pt x="21" y="0"/>
                  <a:pt x="21" y="0"/>
                  <a:pt x="22" y="0"/>
                </a:cubicBezTo>
                <a:close/>
                <a:moveTo>
                  <a:pt x="43" y="0"/>
                </a:moveTo>
                <a:cubicBezTo>
                  <a:pt x="47" y="0"/>
                  <a:pt x="51" y="0"/>
                  <a:pt x="55" y="0"/>
                </a:cubicBezTo>
                <a:cubicBezTo>
                  <a:pt x="56" y="0"/>
                  <a:pt x="57" y="0"/>
                  <a:pt x="57" y="1"/>
                </a:cubicBezTo>
                <a:cubicBezTo>
                  <a:pt x="57" y="1"/>
                  <a:pt x="57" y="1"/>
                  <a:pt x="57" y="1"/>
                </a:cubicBezTo>
                <a:cubicBezTo>
                  <a:pt x="57" y="2"/>
                  <a:pt x="56" y="3"/>
                  <a:pt x="55" y="3"/>
                </a:cubicBezTo>
                <a:cubicBezTo>
                  <a:pt x="51" y="3"/>
                  <a:pt x="47" y="3"/>
                  <a:pt x="43" y="3"/>
                </a:cubicBezTo>
                <a:cubicBezTo>
                  <a:pt x="42" y="3"/>
                  <a:pt x="42" y="2"/>
                  <a:pt x="42" y="1"/>
                </a:cubicBezTo>
                <a:cubicBezTo>
                  <a:pt x="42" y="1"/>
                  <a:pt x="42" y="1"/>
                  <a:pt x="42" y="1"/>
                </a:cubicBezTo>
                <a:cubicBezTo>
                  <a:pt x="42" y="0"/>
                  <a:pt x="42" y="0"/>
                  <a:pt x="43" y="0"/>
                </a:cubicBezTo>
                <a:close/>
                <a:moveTo>
                  <a:pt x="64" y="0"/>
                </a:moveTo>
                <a:cubicBezTo>
                  <a:pt x="68" y="0"/>
                  <a:pt x="72" y="0"/>
                  <a:pt x="76" y="0"/>
                </a:cubicBezTo>
                <a:cubicBezTo>
                  <a:pt x="77" y="0"/>
                  <a:pt x="78" y="0"/>
                  <a:pt x="78" y="1"/>
                </a:cubicBezTo>
                <a:cubicBezTo>
                  <a:pt x="78" y="1"/>
                  <a:pt x="78" y="1"/>
                  <a:pt x="78" y="1"/>
                </a:cubicBezTo>
                <a:cubicBezTo>
                  <a:pt x="78" y="2"/>
                  <a:pt x="77" y="3"/>
                  <a:pt x="76" y="3"/>
                </a:cubicBezTo>
                <a:cubicBezTo>
                  <a:pt x="72" y="3"/>
                  <a:pt x="68" y="3"/>
                  <a:pt x="64" y="3"/>
                </a:cubicBezTo>
                <a:cubicBezTo>
                  <a:pt x="63" y="3"/>
                  <a:pt x="63" y="2"/>
                  <a:pt x="63" y="1"/>
                </a:cubicBezTo>
                <a:cubicBezTo>
                  <a:pt x="63" y="1"/>
                  <a:pt x="63" y="1"/>
                  <a:pt x="63" y="1"/>
                </a:cubicBezTo>
                <a:cubicBezTo>
                  <a:pt x="63" y="0"/>
                  <a:pt x="63" y="0"/>
                  <a:pt x="64" y="0"/>
                </a:cubicBezTo>
                <a:close/>
                <a:moveTo>
                  <a:pt x="85" y="0"/>
                </a:moveTo>
                <a:cubicBezTo>
                  <a:pt x="89" y="0"/>
                  <a:pt x="93" y="0"/>
                  <a:pt x="97" y="0"/>
                </a:cubicBezTo>
                <a:cubicBezTo>
                  <a:pt x="98" y="0"/>
                  <a:pt x="99" y="0"/>
                  <a:pt x="99" y="1"/>
                </a:cubicBezTo>
                <a:cubicBezTo>
                  <a:pt x="99" y="1"/>
                  <a:pt x="99" y="1"/>
                  <a:pt x="99" y="1"/>
                </a:cubicBezTo>
                <a:cubicBezTo>
                  <a:pt x="99" y="2"/>
                  <a:pt x="98" y="3"/>
                  <a:pt x="97" y="3"/>
                </a:cubicBezTo>
                <a:cubicBezTo>
                  <a:pt x="93" y="3"/>
                  <a:pt x="89" y="3"/>
                  <a:pt x="85" y="3"/>
                </a:cubicBezTo>
                <a:cubicBezTo>
                  <a:pt x="84" y="3"/>
                  <a:pt x="84" y="2"/>
                  <a:pt x="84" y="1"/>
                </a:cubicBezTo>
                <a:cubicBezTo>
                  <a:pt x="84" y="1"/>
                  <a:pt x="84" y="1"/>
                  <a:pt x="84" y="1"/>
                </a:cubicBezTo>
                <a:cubicBezTo>
                  <a:pt x="84" y="0"/>
                  <a:pt x="84" y="0"/>
                  <a:pt x="85" y="0"/>
                </a:cubicBezTo>
                <a:close/>
                <a:moveTo>
                  <a:pt x="106" y="0"/>
                </a:moveTo>
                <a:cubicBezTo>
                  <a:pt x="110" y="0"/>
                  <a:pt x="114" y="0"/>
                  <a:pt x="118" y="0"/>
                </a:cubicBezTo>
                <a:cubicBezTo>
                  <a:pt x="119" y="0"/>
                  <a:pt x="120" y="0"/>
                  <a:pt x="120" y="1"/>
                </a:cubicBezTo>
                <a:cubicBezTo>
                  <a:pt x="120" y="1"/>
                  <a:pt x="120" y="1"/>
                  <a:pt x="120" y="1"/>
                </a:cubicBezTo>
                <a:cubicBezTo>
                  <a:pt x="120" y="2"/>
                  <a:pt x="119" y="3"/>
                  <a:pt x="118" y="3"/>
                </a:cubicBezTo>
                <a:cubicBezTo>
                  <a:pt x="114" y="3"/>
                  <a:pt x="110" y="3"/>
                  <a:pt x="106" y="3"/>
                </a:cubicBezTo>
                <a:cubicBezTo>
                  <a:pt x="105" y="3"/>
                  <a:pt x="105" y="2"/>
                  <a:pt x="105" y="1"/>
                </a:cubicBezTo>
                <a:cubicBezTo>
                  <a:pt x="105" y="1"/>
                  <a:pt x="105" y="1"/>
                  <a:pt x="105" y="1"/>
                </a:cubicBezTo>
                <a:cubicBezTo>
                  <a:pt x="105" y="0"/>
                  <a:pt x="105" y="0"/>
                  <a:pt x="106" y="0"/>
                </a:cubicBezTo>
                <a:close/>
              </a:path>
            </a:pathLst>
          </a:custGeom>
          <a:solidFill>
            <a:srgbClr val="BCE1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18" name="Freeform 7"/>
          <p:cNvSpPr>
            <a:spLocks noEditPoints="1"/>
          </p:cNvSpPr>
          <p:nvPr/>
        </p:nvSpPr>
        <p:spPr bwMode="auto">
          <a:xfrm>
            <a:off x="344419" y="2835741"/>
            <a:ext cx="626454" cy="15935"/>
          </a:xfrm>
          <a:custGeom>
            <a:avLst/>
            <a:gdLst>
              <a:gd name="T0" fmla="*/ 1 w 120"/>
              <a:gd name="T1" fmla="*/ 0 h 3"/>
              <a:gd name="T2" fmla="*/ 13 w 120"/>
              <a:gd name="T3" fmla="*/ 0 h 3"/>
              <a:gd name="T4" fmla="*/ 15 w 120"/>
              <a:gd name="T5" fmla="*/ 1 h 3"/>
              <a:gd name="T6" fmla="*/ 15 w 120"/>
              <a:gd name="T7" fmla="*/ 1 h 3"/>
              <a:gd name="T8" fmla="*/ 13 w 120"/>
              <a:gd name="T9" fmla="*/ 3 h 3"/>
              <a:gd name="T10" fmla="*/ 1 w 120"/>
              <a:gd name="T11" fmla="*/ 3 h 3"/>
              <a:gd name="T12" fmla="*/ 0 w 120"/>
              <a:gd name="T13" fmla="*/ 1 h 3"/>
              <a:gd name="T14" fmla="*/ 0 w 120"/>
              <a:gd name="T15" fmla="*/ 1 h 3"/>
              <a:gd name="T16" fmla="*/ 1 w 120"/>
              <a:gd name="T17" fmla="*/ 0 h 3"/>
              <a:gd name="T18" fmla="*/ 22 w 120"/>
              <a:gd name="T19" fmla="*/ 0 h 3"/>
              <a:gd name="T20" fmla="*/ 34 w 120"/>
              <a:gd name="T21" fmla="*/ 0 h 3"/>
              <a:gd name="T22" fmla="*/ 36 w 120"/>
              <a:gd name="T23" fmla="*/ 1 h 3"/>
              <a:gd name="T24" fmla="*/ 36 w 120"/>
              <a:gd name="T25" fmla="*/ 1 h 3"/>
              <a:gd name="T26" fmla="*/ 34 w 120"/>
              <a:gd name="T27" fmla="*/ 3 h 3"/>
              <a:gd name="T28" fmla="*/ 22 w 120"/>
              <a:gd name="T29" fmla="*/ 3 h 3"/>
              <a:gd name="T30" fmla="*/ 21 w 120"/>
              <a:gd name="T31" fmla="*/ 1 h 3"/>
              <a:gd name="T32" fmla="*/ 21 w 120"/>
              <a:gd name="T33" fmla="*/ 1 h 3"/>
              <a:gd name="T34" fmla="*/ 22 w 120"/>
              <a:gd name="T35" fmla="*/ 0 h 3"/>
              <a:gd name="T36" fmla="*/ 43 w 120"/>
              <a:gd name="T37" fmla="*/ 0 h 3"/>
              <a:gd name="T38" fmla="*/ 55 w 120"/>
              <a:gd name="T39" fmla="*/ 0 h 3"/>
              <a:gd name="T40" fmla="*/ 57 w 120"/>
              <a:gd name="T41" fmla="*/ 1 h 3"/>
              <a:gd name="T42" fmla="*/ 57 w 120"/>
              <a:gd name="T43" fmla="*/ 1 h 3"/>
              <a:gd name="T44" fmla="*/ 55 w 120"/>
              <a:gd name="T45" fmla="*/ 3 h 3"/>
              <a:gd name="T46" fmla="*/ 43 w 120"/>
              <a:gd name="T47" fmla="*/ 3 h 3"/>
              <a:gd name="T48" fmla="*/ 42 w 120"/>
              <a:gd name="T49" fmla="*/ 1 h 3"/>
              <a:gd name="T50" fmla="*/ 42 w 120"/>
              <a:gd name="T51" fmla="*/ 1 h 3"/>
              <a:gd name="T52" fmla="*/ 43 w 120"/>
              <a:gd name="T53" fmla="*/ 0 h 3"/>
              <a:gd name="T54" fmla="*/ 64 w 120"/>
              <a:gd name="T55" fmla="*/ 0 h 3"/>
              <a:gd name="T56" fmla="*/ 76 w 120"/>
              <a:gd name="T57" fmla="*/ 0 h 3"/>
              <a:gd name="T58" fmla="*/ 78 w 120"/>
              <a:gd name="T59" fmla="*/ 1 h 3"/>
              <a:gd name="T60" fmla="*/ 78 w 120"/>
              <a:gd name="T61" fmla="*/ 1 h 3"/>
              <a:gd name="T62" fmla="*/ 76 w 120"/>
              <a:gd name="T63" fmla="*/ 3 h 3"/>
              <a:gd name="T64" fmla="*/ 64 w 120"/>
              <a:gd name="T65" fmla="*/ 3 h 3"/>
              <a:gd name="T66" fmla="*/ 63 w 120"/>
              <a:gd name="T67" fmla="*/ 1 h 3"/>
              <a:gd name="T68" fmla="*/ 63 w 120"/>
              <a:gd name="T69" fmla="*/ 1 h 3"/>
              <a:gd name="T70" fmla="*/ 64 w 120"/>
              <a:gd name="T71" fmla="*/ 0 h 3"/>
              <a:gd name="T72" fmla="*/ 85 w 120"/>
              <a:gd name="T73" fmla="*/ 0 h 3"/>
              <a:gd name="T74" fmla="*/ 97 w 120"/>
              <a:gd name="T75" fmla="*/ 0 h 3"/>
              <a:gd name="T76" fmla="*/ 99 w 120"/>
              <a:gd name="T77" fmla="*/ 1 h 3"/>
              <a:gd name="T78" fmla="*/ 99 w 120"/>
              <a:gd name="T79" fmla="*/ 1 h 3"/>
              <a:gd name="T80" fmla="*/ 97 w 120"/>
              <a:gd name="T81" fmla="*/ 3 h 3"/>
              <a:gd name="T82" fmla="*/ 85 w 120"/>
              <a:gd name="T83" fmla="*/ 3 h 3"/>
              <a:gd name="T84" fmla="*/ 84 w 120"/>
              <a:gd name="T85" fmla="*/ 1 h 3"/>
              <a:gd name="T86" fmla="*/ 84 w 120"/>
              <a:gd name="T87" fmla="*/ 1 h 3"/>
              <a:gd name="T88" fmla="*/ 85 w 120"/>
              <a:gd name="T89" fmla="*/ 0 h 3"/>
              <a:gd name="T90" fmla="*/ 106 w 120"/>
              <a:gd name="T91" fmla="*/ 0 h 3"/>
              <a:gd name="T92" fmla="*/ 118 w 120"/>
              <a:gd name="T93" fmla="*/ 0 h 3"/>
              <a:gd name="T94" fmla="*/ 120 w 120"/>
              <a:gd name="T95" fmla="*/ 1 h 3"/>
              <a:gd name="T96" fmla="*/ 120 w 120"/>
              <a:gd name="T97" fmla="*/ 1 h 3"/>
              <a:gd name="T98" fmla="*/ 118 w 120"/>
              <a:gd name="T99" fmla="*/ 3 h 3"/>
              <a:gd name="T100" fmla="*/ 106 w 120"/>
              <a:gd name="T101" fmla="*/ 3 h 3"/>
              <a:gd name="T102" fmla="*/ 105 w 120"/>
              <a:gd name="T103" fmla="*/ 1 h 3"/>
              <a:gd name="T104" fmla="*/ 105 w 120"/>
              <a:gd name="T105" fmla="*/ 1 h 3"/>
              <a:gd name="T106" fmla="*/ 106 w 120"/>
              <a:gd name="T10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3">
                <a:moveTo>
                  <a:pt x="1" y="0"/>
                </a:moveTo>
                <a:cubicBezTo>
                  <a:pt x="5" y="0"/>
                  <a:pt x="9" y="0"/>
                  <a:pt x="13" y="0"/>
                </a:cubicBezTo>
                <a:cubicBezTo>
                  <a:pt x="14" y="0"/>
                  <a:pt x="15" y="0"/>
                  <a:pt x="15" y="1"/>
                </a:cubicBezTo>
                <a:cubicBezTo>
                  <a:pt x="15" y="1"/>
                  <a:pt x="15" y="1"/>
                  <a:pt x="15" y="1"/>
                </a:cubicBezTo>
                <a:cubicBezTo>
                  <a:pt x="15" y="2"/>
                  <a:pt x="14" y="3"/>
                  <a:pt x="13" y="3"/>
                </a:cubicBezTo>
                <a:cubicBezTo>
                  <a:pt x="9" y="3"/>
                  <a:pt x="5" y="3"/>
                  <a:pt x="1" y="3"/>
                </a:cubicBezTo>
                <a:cubicBezTo>
                  <a:pt x="0" y="3"/>
                  <a:pt x="0" y="2"/>
                  <a:pt x="0" y="1"/>
                </a:cubicBezTo>
                <a:cubicBezTo>
                  <a:pt x="0" y="1"/>
                  <a:pt x="0" y="1"/>
                  <a:pt x="0" y="1"/>
                </a:cubicBezTo>
                <a:cubicBezTo>
                  <a:pt x="0" y="0"/>
                  <a:pt x="0" y="0"/>
                  <a:pt x="1" y="0"/>
                </a:cubicBezTo>
                <a:close/>
                <a:moveTo>
                  <a:pt x="22" y="0"/>
                </a:moveTo>
                <a:cubicBezTo>
                  <a:pt x="26" y="0"/>
                  <a:pt x="30" y="0"/>
                  <a:pt x="34" y="0"/>
                </a:cubicBezTo>
                <a:cubicBezTo>
                  <a:pt x="35" y="0"/>
                  <a:pt x="36" y="0"/>
                  <a:pt x="36" y="1"/>
                </a:cubicBezTo>
                <a:cubicBezTo>
                  <a:pt x="36" y="1"/>
                  <a:pt x="36" y="1"/>
                  <a:pt x="36" y="1"/>
                </a:cubicBezTo>
                <a:cubicBezTo>
                  <a:pt x="36" y="2"/>
                  <a:pt x="35" y="3"/>
                  <a:pt x="34" y="3"/>
                </a:cubicBezTo>
                <a:cubicBezTo>
                  <a:pt x="30" y="3"/>
                  <a:pt x="26" y="3"/>
                  <a:pt x="22" y="3"/>
                </a:cubicBezTo>
                <a:cubicBezTo>
                  <a:pt x="21" y="3"/>
                  <a:pt x="21" y="2"/>
                  <a:pt x="21" y="1"/>
                </a:cubicBezTo>
                <a:cubicBezTo>
                  <a:pt x="21" y="1"/>
                  <a:pt x="21" y="1"/>
                  <a:pt x="21" y="1"/>
                </a:cubicBezTo>
                <a:cubicBezTo>
                  <a:pt x="21" y="0"/>
                  <a:pt x="21" y="0"/>
                  <a:pt x="22" y="0"/>
                </a:cubicBezTo>
                <a:close/>
                <a:moveTo>
                  <a:pt x="43" y="0"/>
                </a:moveTo>
                <a:cubicBezTo>
                  <a:pt x="47" y="0"/>
                  <a:pt x="51" y="0"/>
                  <a:pt x="55" y="0"/>
                </a:cubicBezTo>
                <a:cubicBezTo>
                  <a:pt x="56" y="0"/>
                  <a:pt x="57" y="0"/>
                  <a:pt x="57" y="1"/>
                </a:cubicBezTo>
                <a:cubicBezTo>
                  <a:pt x="57" y="1"/>
                  <a:pt x="57" y="1"/>
                  <a:pt x="57" y="1"/>
                </a:cubicBezTo>
                <a:cubicBezTo>
                  <a:pt x="57" y="2"/>
                  <a:pt x="56" y="3"/>
                  <a:pt x="55" y="3"/>
                </a:cubicBezTo>
                <a:cubicBezTo>
                  <a:pt x="51" y="3"/>
                  <a:pt x="47" y="3"/>
                  <a:pt x="43" y="3"/>
                </a:cubicBezTo>
                <a:cubicBezTo>
                  <a:pt x="42" y="3"/>
                  <a:pt x="42" y="2"/>
                  <a:pt x="42" y="1"/>
                </a:cubicBezTo>
                <a:cubicBezTo>
                  <a:pt x="42" y="1"/>
                  <a:pt x="42" y="1"/>
                  <a:pt x="42" y="1"/>
                </a:cubicBezTo>
                <a:cubicBezTo>
                  <a:pt x="42" y="0"/>
                  <a:pt x="42" y="0"/>
                  <a:pt x="43" y="0"/>
                </a:cubicBezTo>
                <a:close/>
                <a:moveTo>
                  <a:pt x="64" y="0"/>
                </a:moveTo>
                <a:cubicBezTo>
                  <a:pt x="68" y="0"/>
                  <a:pt x="72" y="0"/>
                  <a:pt x="76" y="0"/>
                </a:cubicBezTo>
                <a:cubicBezTo>
                  <a:pt x="77" y="0"/>
                  <a:pt x="78" y="0"/>
                  <a:pt x="78" y="1"/>
                </a:cubicBezTo>
                <a:cubicBezTo>
                  <a:pt x="78" y="1"/>
                  <a:pt x="78" y="1"/>
                  <a:pt x="78" y="1"/>
                </a:cubicBezTo>
                <a:cubicBezTo>
                  <a:pt x="78" y="2"/>
                  <a:pt x="77" y="3"/>
                  <a:pt x="76" y="3"/>
                </a:cubicBezTo>
                <a:cubicBezTo>
                  <a:pt x="72" y="3"/>
                  <a:pt x="68" y="3"/>
                  <a:pt x="64" y="3"/>
                </a:cubicBezTo>
                <a:cubicBezTo>
                  <a:pt x="63" y="3"/>
                  <a:pt x="63" y="2"/>
                  <a:pt x="63" y="1"/>
                </a:cubicBezTo>
                <a:cubicBezTo>
                  <a:pt x="63" y="1"/>
                  <a:pt x="63" y="1"/>
                  <a:pt x="63" y="1"/>
                </a:cubicBezTo>
                <a:cubicBezTo>
                  <a:pt x="63" y="0"/>
                  <a:pt x="63" y="0"/>
                  <a:pt x="64" y="0"/>
                </a:cubicBezTo>
                <a:close/>
                <a:moveTo>
                  <a:pt x="85" y="0"/>
                </a:moveTo>
                <a:cubicBezTo>
                  <a:pt x="89" y="0"/>
                  <a:pt x="93" y="0"/>
                  <a:pt x="97" y="0"/>
                </a:cubicBezTo>
                <a:cubicBezTo>
                  <a:pt x="98" y="0"/>
                  <a:pt x="99" y="0"/>
                  <a:pt x="99" y="1"/>
                </a:cubicBezTo>
                <a:cubicBezTo>
                  <a:pt x="99" y="1"/>
                  <a:pt x="99" y="1"/>
                  <a:pt x="99" y="1"/>
                </a:cubicBezTo>
                <a:cubicBezTo>
                  <a:pt x="99" y="2"/>
                  <a:pt x="98" y="3"/>
                  <a:pt x="97" y="3"/>
                </a:cubicBezTo>
                <a:cubicBezTo>
                  <a:pt x="93" y="3"/>
                  <a:pt x="89" y="3"/>
                  <a:pt x="85" y="3"/>
                </a:cubicBezTo>
                <a:cubicBezTo>
                  <a:pt x="84" y="3"/>
                  <a:pt x="84" y="2"/>
                  <a:pt x="84" y="1"/>
                </a:cubicBezTo>
                <a:cubicBezTo>
                  <a:pt x="84" y="1"/>
                  <a:pt x="84" y="1"/>
                  <a:pt x="84" y="1"/>
                </a:cubicBezTo>
                <a:cubicBezTo>
                  <a:pt x="84" y="0"/>
                  <a:pt x="84" y="0"/>
                  <a:pt x="85" y="0"/>
                </a:cubicBezTo>
                <a:close/>
                <a:moveTo>
                  <a:pt x="106" y="0"/>
                </a:moveTo>
                <a:cubicBezTo>
                  <a:pt x="110" y="0"/>
                  <a:pt x="114" y="0"/>
                  <a:pt x="118" y="0"/>
                </a:cubicBezTo>
                <a:cubicBezTo>
                  <a:pt x="119" y="0"/>
                  <a:pt x="120" y="0"/>
                  <a:pt x="120" y="1"/>
                </a:cubicBezTo>
                <a:cubicBezTo>
                  <a:pt x="120" y="1"/>
                  <a:pt x="120" y="1"/>
                  <a:pt x="120" y="1"/>
                </a:cubicBezTo>
                <a:cubicBezTo>
                  <a:pt x="120" y="2"/>
                  <a:pt x="119" y="3"/>
                  <a:pt x="118" y="3"/>
                </a:cubicBezTo>
                <a:cubicBezTo>
                  <a:pt x="114" y="3"/>
                  <a:pt x="110" y="3"/>
                  <a:pt x="106" y="3"/>
                </a:cubicBezTo>
                <a:cubicBezTo>
                  <a:pt x="105" y="3"/>
                  <a:pt x="105" y="2"/>
                  <a:pt x="105" y="1"/>
                </a:cubicBezTo>
                <a:cubicBezTo>
                  <a:pt x="105" y="1"/>
                  <a:pt x="105" y="1"/>
                  <a:pt x="105" y="1"/>
                </a:cubicBezTo>
                <a:cubicBezTo>
                  <a:pt x="105" y="0"/>
                  <a:pt x="105" y="0"/>
                  <a:pt x="106" y="0"/>
                </a:cubicBezTo>
                <a:close/>
              </a:path>
            </a:pathLst>
          </a:custGeom>
          <a:solidFill>
            <a:srgbClr val="BCE1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20" name="Freeform 8"/>
          <p:cNvSpPr>
            <a:spLocks/>
          </p:cNvSpPr>
          <p:nvPr/>
        </p:nvSpPr>
        <p:spPr bwMode="auto">
          <a:xfrm>
            <a:off x="542614" y="2053918"/>
            <a:ext cx="312729" cy="896357"/>
          </a:xfrm>
          <a:custGeom>
            <a:avLst/>
            <a:gdLst>
              <a:gd name="T0" fmla="*/ 0 w 314"/>
              <a:gd name="T1" fmla="*/ 0 h 900"/>
              <a:gd name="T2" fmla="*/ 314 w 314"/>
              <a:gd name="T3" fmla="*/ 298 h 900"/>
              <a:gd name="T4" fmla="*/ 314 w 314"/>
              <a:gd name="T5" fmla="*/ 900 h 900"/>
              <a:gd name="T6" fmla="*/ 0 w 314"/>
              <a:gd name="T7" fmla="*/ 602 h 900"/>
              <a:gd name="T8" fmla="*/ 0 w 314"/>
              <a:gd name="T9" fmla="*/ 0 h 900"/>
              <a:gd name="T10" fmla="*/ 0 w 314"/>
              <a:gd name="T11" fmla="*/ 0 h 900"/>
            </a:gdLst>
            <a:ahLst/>
            <a:cxnLst>
              <a:cxn ang="0">
                <a:pos x="T0" y="T1"/>
              </a:cxn>
              <a:cxn ang="0">
                <a:pos x="T2" y="T3"/>
              </a:cxn>
              <a:cxn ang="0">
                <a:pos x="T4" y="T5"/>
              </a:cxn>
              <a:cxn ang="0">
                <a:pos x="T6" y="T7"/>
              </a:cxn>
              <a:cxn ang="0">
                <a:pos x="T8" y="T9"/>
              </a:cxn>
              <a:cxn ang="0">
                <a:pos x="T10" y="T11"/>
              </a:cxn>
            </a:cxnLst>
            <a:rect l="0" t="0" r="r" b="b"/>
            <a:pathLst>
              <a:path w="314" h="900">
                <a:moveTo>
                  <a:pt x="0" y="0"/>
                </a:moveTo>
                <a:lnTo>
                  <a:pt x="314" y="298"/>
                </a:lnTo>
                <a:lnTo>
                  <a:pt x="314" y="900"/>
                </a:lnTo>
                <a:lnTo>
                  <a:pt x="0" y="602"/>
                </a:lnTo>
                <a:lnTo>
                  <a:pt x="0" y="0"/>
                </a:lnTo>
                <a:lnTo>
                  <a:pt x="0" y="0"/>
                </a:lnTo>
                <a:close/>
              </a:path>
            </a:pathLst>
          </a:custGeom>
          <a:solidFill>
            <a:schemeClr val="tx2">
              <a:lumMod val="60000"/>
              <a:lumOff val="40000"/>
            </a:schemeClr>
          </a:solidFill>
          <a:ln>
            <a:noFill/>
          </a:ln>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21" name="Freeform 9"/>
          <p:cNvSpPr>
            <a:spLocks noEditPoints="1"/>
          </p:cNvSpPr>
          <p:nvPr/>
        </p:nvSpPr>
        <p:spPr bwMode="auto">
          <a:xfrm>
            <a:off x="542614" y="2574801"/>
            <a:ext cx="312729" cy="323685"/>
          </a:xfrm>
          <a:custGeom>
            <a:avLst/>
            <a:gdLst>
              <a:gd name="T0" fmla="*/ 60 w 60"/>
              <a:gd name="T1" fmla="*/ 57 h 62"/>
              <a:gd name="T2" fmla="*/ 60 w 60"/>
              <a:gd name="T3" fmla="*/ 62 h 62"/>
              <a:gd name="T4" fmla="*/ 53 w 60"/>
              <a:gd name="T5" fmla="*/ 56 h 62"/>
              <a:gd name="T6" fmla="*/ 53 w 60"/>
              <a:gd name="T7" fmla="*/ 53 h 62"/>
              <a:gd name="T8" fmla="*/ 53 w 60"/>
              <a:gd name="T9" fmla="*/ 53 h 62"/>
              <a:gd name="T10" fmla="*/ 56 w 60"/>
              <a:gd name="T11" fmla="*/ 53 h 62"/>
              <a:gd name="T12" fmla="*/ 60 w 60"/>
              <a:gd name="T13" fmla="*/ 57 h 62"/>
              <a:gd name="T14" fmla="*/ 0 w 60"/>
              <a:gd name="T15" fmla="*/ 4 h 62"/>
              <a:gd name="T16" fmla="*/ 0 w 60"/>
              <a:gd name="T17" fmla="*/ 0 h 62"/>
              <a:gd name="T18" fmla="*/ 3 w 60"/>
              <a:gd name="T19" fmla="*/ 3 h 62"/>
              <a:gd name="T20" fmla="*/ 4 w 60"/>
              <a:gd name="T21" fmla="*/ 6 h 62"/>
              <a:gd name="T22" fmla="*/ 4 w 60"/>
              <a:gd name="T23" fmla="*/ 6 h 62"/>
              <a:gd name="T24" fmla="*/ 1 w 60"/>
              <a:gd name="T25" fmla="*/ 6 h 62"/>
              <a:gd name="T26" fmla="*/ 0 w 60"/>
              <a:gd name="T27" fmla="*/ 4 h 62"/>
              <a:gd name="T28" fmla="*/ 10 w 60"/>
              <a:gd name="T29" fmla="*/ 10 h 62"/>
              <a:gd name="T30" fmla="*/ 19 w 60"/>
              <a:gd name="T31" fmla="*/ 18 h 62"/>
              <a:gd name="T32" fmla="*/ 19 w 60"/>
              <a:gd name="T33" fmla="*/ 20 h 62"/>
              <a:gd name="T34" fmla="*/ 19 w 60"/>
              <a:gd name="T35" fmla="*/ 20 h 62"/>
              <a:gd name="T36" fmla="*/ 16 w 60"/>
              <a:gd name="T37" fmla="*/ 20 h 62"/>
              <a:gd name="T38" fmla="*/ 8 w 60"/>
              <a:gd name="T39" fmla="*/ 12 h 62"/>
              <a:gd name="T40" fmla="*/ 8 w 60"/>
              <a:gd name="T41" fmla="*/ 10 h 62"/>
              <a:gd name="T42" fmla="*/ 8 w 60"/>
              <a:gd name="T43" fmla="*/ 10 h 62"/>
              <a:gd name="T44" fmla="*/ 10 w 60"/>
              <a:gd name="T45" fmla="*/ 10 h 62"/>
              <a:gd name="T46" fmla="*/ 25 w 60"/>
              <a:gd name="T47" fmla="*/ 24 h 62"/>
              <a:gd name="T48" fmla="*/ 34 w 60"/>
              <a:gd name="T49" fmla="*/ 32 h 62"/>
              <a:gd name="T50" fmla="*/ 34 w 60"/>
              <a:gd name="T51" fmla="*/ 35 h 62"/>
              <a:gd name="T52" fmla="*/ 34 w 60"/>
              <a:gd name="T53" fmla="*/ 35 h 62"/>
              <a:gd name="T54" fmla="*/ 32 w 60"/>
              <a:gd name="T55" fmla="*/ 35 h 62"/>
              <a:gd name="T56" fmla="*/ 23 w 60"/>
              <a:gd name="T57" fmla="*/ 27 h 62"/>
              <a:gd name="T58" fmla="*/ 23 w 60"/>
              <a:gd name="T59" fmla="*/ 24 h 62"/>
              <a:gd name="T60" fmla="*/ 23 w 60"/>
              <a:gd name="T61" fmla="*/ 24 h 62"/>
              <a:gd name="T62" fmla="*/ 25 w 60"/>
              <a:gd name="T63" fmla="*/ 24 h 62"/>
              <a:gd name="T64" fmla="*/ 41 w 60"/>
              <a:gd name="T65" fmla="*/ 39 h 62"/>
              <a:gd name="T66" fmla="*/ 49 w 60"/>
              <a:gd name="T67" fmla="*/ 47 h 62"/>
              <a:gd name="T68" fmla="*/ 49 w 60"/>
              <a:gd name="T69" fmla="*/ 49 h 62"/>
              <a:gd name="T70" fmla="*/ 49 w 60"/>
              <a:gd name="T71" fmla="*/ 49 h 62"/>
              <a:gd name="T72" fmla="*/ 47 w 60"/>
              <a:gd name="T73" fmla="*/ 49 h 62"/>
              <a:gd name="T74" fmla="*/ 38 w 60"/>
              <a:gd name="T75" fmla="*/ 41 h 62"/>
              <a:gd name="T76" fmla="*/ 38 w 60"/>
              <a:gd name="T77" fmla="*/ 39 h 62"/>
              <a:gd name="T78" fmla="*/ 38 w 60"/>
              <a:gd name="T79" fmla="*/ 39 h 62"/>
              <a:gd name="T80" fmla="*/ 41 w 60"/>
              <a:gd name="T81" fmla="*/ 3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62">
                <a:moveTo>
                  <a:pt x="60" y="57"/>
                </a:moveTo>
                <a:cubicBezTo>
                  <a:pt x="60" y="62"/>
                  <a:pt x="60" y="62"/>
                  <a:pt x="60" y="62"/>
                </a:cubicBezTo>
                <a:cubicBezTo>
                  <a:pt x="58" y="60"/>
                  <a:pt x="56" y="58"/>
                  <a:pt x="53" y="56"/>
                </a:cubicBezTo>
                <a:cubicBezTo>
                  <a:pt x="53" y="55"/>
                  <a:pt x="53" y="54"/>
                  <a:pt x="53" y="53"/>
                </a:cubicBezTo>
                <a:cubicBezTo>
                  <a:pt x="53" y="53"/>
                  <a:pt x="53" y="53"/>
                  <a:pt x="53" y="53"/>
                </a:cubicBezTo>
                <a:cubicBezTo>
                  <a:pt x="54" y="53"/>
                  <a:pt x="55" y="53"/>
                  <a:pt x="56" y="53"/>
                </a:cubicBezTo>
                <a:cubicBezTo>
                  <a:pt x="57" y="55"/>
                  <a:pt x="58" y="56"/>
                  <a:pt x="60" y="57"/>
                </a:cubicBezTo>
                <a:close/>
                <a:moveTo>
                  <a:pt x="0" y="4"/>
                </a:moveTo>
                <a:cubicBezTo>
                  <a:pt x="0" y="0"/>
                  <a:pt x="0" y="0"/>
                  <a:pt x="0" y="0"/>
                </a:cubicBezTo>
                <a:cubicBezTo>
                  <a:pt x="1" y="1"/>
                  <a:pt x="2" y="2"/>
                  <a:pt x="3" y="3"/>
                </a:cubicBezTo>
                <a:cubicBezTo>
                  <a:pt x="4" y="4"/>
                  <a:pt x="4" y="5"/>
                  <a:pt x="4" y="6"/>
                </a:cubicBezTo>
                <a:cubicBezTo>
                  <a:pt x="4" y="6"/>
                  <a:pt x="4" y="6"/>
                  <a:pt x="4" y="6"/>
                </a:cubicBezTo>
                <a:cubicBezTo>
                  <a:pt x="3" y="7"/>
                  <a:pt x="2" y="7"/>
                  <a:pt x="1" y="6"/>
                </a:cubicBezTo>
                <a:cubicBezTo>
                  <a:pt x="1" y="5"/>
                  <a:pt x="0" y="5"/>
                  <a:pt x="0" y="4"/>
                </a:cubicBezTo>
                <a:close/>
                <a:moveTo>
                  <a:pt x="10" y="10"/>
                </a:moveTo>
                <a:cubicBezTo>
                  <a:pt x="13" y="13"/>
                  <a:pt x="16" y="15"/>
                  <a:pt x="19" y="18"/>
                </a:cubicBezTo>
                <a:cubicBezTo>
                  <a:pt x="19" y="19"/>
                  <a:pt x="19" y="20"/>
                  <a:pt x="19" y="20"/>
                </a:cubicBezTo>
                <a:cubicBezTo>
                  <a:pt x="19" y="20"/>
                  <a:pt x="19" y="20"/>
                  <a:pt x="19" y="20"/>
                </a:cubicBezTo>
                <a:cubicBezTo>
                  <a:pt x="18" y="21"/>
                  <a:pt x="17" y="21"/>
                  <a:pt x="16" y="20"/>
                </a:cubicBezTo>
                <a:cubicBezTo>
                  <a:pt x="14" y="18"/>
                  <a:pt x="11" y="15"/>
                  <a:pt x="8" y="12"/>
                </a:cubicBezTo>
                <a:cubicBezTo>
                  <a:pt x="7" y="12"/>
                  <a:pt x="7" y="11"/>
                  <a:pt x="8" y="10"/>
                </a:cubicBezTo>
                <a:cubicBezTo>
                  <a:pt x="8" y="10"/>
                  <a:pt x="8" y="10"/>
                  <a:pt x="8" y="10"/>
                </a:cubicBezTo>
                <a:cubicBezTo>
                  <a:pt x="8" y="9"/>
                  <a:pt x="9" y="9"/>
                  <a:pt x="10" y="10"/>
                </a:cubicBezTo>
                <a:close/>
                <a:moveTo>
                  <a:pt x="25" y="24"/>
                </a:moveTo>
                <a:cubicBezTo>
                  <a:pt x="28" y="27"/>
                  <a:pt x="31" y="30"/>
                  <a:pt x="34" y="32"/>
                </a:cubicBezTo>
                <a:cubicBezTo>
                  <a:pt x="35" y="33"/>
                  <a:pt x="35" y="34"/>
                  <a:pt x="34" y="35"/>
                </a:cubicBezTo>
                <a:cubicBezTo>
                  <a:pt x="34" y="35"/>
                  <a:pt x="34" y="35"/>
                  <a:pt x="34" y="35"/>
                </a:cubicBezTo>
                <a:cubicBezTo>
                  <a:pt x="33" y="35"/>
                  <a:pt x="32" y="35"/>
                  <a:pt x="32" y="35"/>
                </a:cubicBezTo>
                <a:cubicBezTo>
                  <a:pt x="29" y="32"/>
                  <a:pt x="26" y="29"/>
                  <a:pt x="23" y="27"/>
                </a:cubicBezTo>
                <a:cubicBezTo>
                  <a:pt x="22" y="26"/>
                  <a:pt x="22" y="25"/>
                  <a:pt x="23" y="24"/>
                </a:cubicBezTo>
                <a:cubicBezTo>
                  <a:pt x="23" y="24"/>
                  <a:pt x="23" y="24"/>
                  <a:pt x="23" y="24"/>
                </a:cubicBezTo>
                <a:cubicBezTo>
                  <a:pt x="24" y="24"/>
                  <a:pt x="25" y="24"/>
                  <a:pt x="25" y="24"/>
                </a:cubicBezTo>
                <a:close/>
                <a:moveTo>
                  <a:pt x="41" y="39"/>
                </a:moveTo>
                <a:cubicBezTo>
                  <a:pt x="43" y="42"/>
                  <a:pt x="46" y="44"/>
                  <a:pt x="49" y="47"/>
                </a:cubicBezTo>
                <a:cubicBezTo>
                  <a:pt x="50" y="48"/>
                  <a:pt x="50" y="49"/>
                  <a:pt x="49" y="49"/>
                </a:cubicBezTo>
                <a:cubicBezTo>
                  <a:pt x="49" y="49"/>
                  <a:pt x="49" y="49"/>
                  <a:pt x="49" y="49"/>
                </a:cubicBezTo>
                <a:cubicBezTo>
                  <a:pt x="48" y="50"/>
                  <a:pt x="47" y="50"/>
                  <a:pt x="47" y="49"/>
                </a:cubicBezTo>
                <a:cubicBezTo>
                  <a:pt x="44" y="47"/>
                  <a:pt x="41" y="44"/>
                  <a:pt x="38" y="41"/>
                </a:cubicBezTo>
                <a:cubicBezTo>
                  <a:pt x="38" y="41"/>
                  <a:pt x="38" y="40"/>
                  <a:pt x="38" y="39"/>
                </a:cubicBezTo>
                <a:cubicBezTo>
                  <a:pt x="38" y="39"/>
                  <a:pt x="38" y="39"/>
                  <a:pt x="38" y="39"/>
                </a:cubicBezTo>
                <a:cubicBezTo>
                  <a:pt x="39" y="38"/>
                  <a:pt x="40" y="38"/>
                  <a:pt x="41" y="39"/>
                </a:cubicBezTo>
                <a:close/>
              </a:path>
            </a:pathLst>
          </a:custGeom>
          <a:solidFill>
            <a:srgbClr val="369C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46" name="Freeform 35"/>
          <p:cNvSpPr>
            <a:spLocks/>
          </p:cNvSpPr>
          <p:nvPr/>
        </p:nvSpPr>
        <p:spPr bwMode="auto">
          <a:xfrm>
            <a:off x="735829" y="2121642"/>
            <a:ext cx="1089572" cy="593588"/>
          </a:xfrm>
          <a:custGeom>
            <a:avLst/>
            <a:gdLst>
              <a:gd name="T0" fmla="*/ 0 w 1094"/>
              <a:gd name="T1" fmla="*/ 0 h 596"/>
              <a:gd name="T2" fmla="*/ 911 w 1094"/>
              <a:gd name="T3" fmla="*/ 0 h 596"/>
              <a:gd name="T4" fmla="*/ 1094 w 1094"/>
              <a:gd name="T5" fmla="*/ 298 h 596"/>
              <a:gd name="T6" fmla="*/ 911 w 1094"/>
              <a:gd name="T7" fmla="*/ 596 h 596"/>
              <a:gd name="T8" fmla="*/ 0 w 1094"/>
              <a:gd name="T9" fmla="*/ 596 h 596"/>
              <a:gd name="T10" fmla="*/ 0 w 1094"/>
              <a:gd name="T11" fmla="*/ 0 h 596"/>
              <a:gd name="T12" fmla="*/ 0 w 1094"/>
              <a:gd name="T13" fmla="*/ 0 h 596"/>
            </a:gdLst>
            <a:ahLst/>
            <a:cxnLst>
              <a:cxn ang="0">
                <a:pos x="T0" y="T1"/>
              </a:cxn>
              <a:cxn ang="0">
                <a:pos x="T2" y="T3"/>
              </a:cxn>
              <a:cxn ang="0">
                <a:pos x="T4" y="T5"/>
              </a:cxn>
              <a:cxn ang="0">
                <a:pos x="T6" y="T7"/>
              </a:cxn>
              <a:cxn ang="0">
                <a:pos x="T8" y="T9"/>
              </a:cxn>
              <a:cxn ang="0">
                <a:pos x="T10" y="T11"/>
              </a:cxn>
              <a:cxn ang="0">
                <a:pos x="T12" y="T13"/>
              </a:cxn>
            </a:cxnLst>
            <a:rect l="0" t="0" r="r" b="b"/>
            <a:pathLst>
              <a:path w="1094" h="596">
                <a:moveTo>
                  <a:pt x="0" y="0"/>
                </a:moveTo>
                <a:lnTo>
                  <a:pt x="911" y="0"/>
                </a:lnTo>
                <a:lnTo>
                  <a:pt x="1094" y="298"/>
                </a:lnTo>
                <a:lnTo>
                  <a:pt x="911" y="596"/>
                </a:lnTo>
                <a:lnTo>
                  <a:pt x="0" y="596"/>
                </a:lnTo>
                <a:lnTo>
                  <a:pt x="0" y="0"/>
                </a:lnTo>
                <a:lnTo>
                  <a:pt x="0" y="0"/>
                </a:lnTo>
                <a:close/>
              </a:path>
            </a:pathLst>
          </a:custGeom>
          <a:solidFill>
            <a:srgbClr val="C9CAC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48" name="Freeform 37"/>
          <p:cNvSpPr>
            <a:spLocks/>
          </p:cNvSpPr>
          <p:nvPr/>
        </p:nvSpPr>
        <p:spPr bwMode="auto">
          <a:xfrm>
            <a:off x="542614" y="2053918"/>
            <a:ext cx="1226018" cy="599564"/>
          </a:xfrm>
          <a:custGeom>
            <a:avLst/>
            <a:gdLst>
              <a:gd name="T0" fmla="*/ 0 w 1231"/>
              <a:gd name="T1" fmla="*/ 0 h 602"/>
              <a:gd name="T2" fmla="*/ 1047 w 1231"/>
              <a:gd name="T3" fmla="*/ 0 h 602"/>
              <a:gd name="T4" fmla="*/ 1231 w 1231"/>
              <a:gd name="T5" fmla="*/ 303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303"/>
                </a:lnTo>
                <a:lnTo>
                  <a:pt x="1047" y="602"/>
                </a:lnTo>
                <a:lnTo>
                  <a:pt x="0" y="602"/>
                </a:lnTo>
                <a:lnTo>
                  <a:pt x="0" y="0"/>
                </a:lnTo>
                <a:lnTo>
                  <a:pt x="0" y="0"/>
                </a:lnTo>
                <a:close/>
              </a:path>
            </a:pathLst>
          </a:custGeom>
          <a:solidFill>
            <a:srgbClr val="2AA1DC"/>
          </a:solidFill>
          <a:ln>
            <a:noFill/>
          </a:ln>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50" name="Freeform 39"/>
          <p:cNvSpPr>
            <a:spLocks noEditPoints="1"/>
          </p:cNvSpPr>
          <p:nvPr/>
        </p:nvSpPr>
        <p:spPr bwMode="auto">
          <a:xfrm>
            <a:off x="542614" y="2387562"/>
            <a:ext cx="1152317" cy="229069"/>
          </a:xfrm>
          <a:custGeom>
            <a:avLst/>
            <a:gdLst>
              <a:gd name="T0" fmla="*/ 30 w 221"/>
              <a:gd name="T1" fmla="*/ 44 h 44"/>
              <a:gd name="T2" fmla="*/ 32 w 221"/>
              <a:gd name="T3" fmla="*/ 42 h 44"/>
              <a:gd name="T4" fmla="*/ 19 w 221"/>
              <a:gd name="T5" fmla="*/ 40 h 44"/>
              <a:gd name="T6" fmla="*/ 17 w 221"/>
              <a:gd name="T7" fmla="*/ 42 h 44"/>
              <a:gd name="T8" fmla="*/ 196 w 221"/>
              <a:gd name="T9" fmla="*/ 43 h 44"/>
              <a:gd name="T10" fmla="*/ 198 w 221"/>
              <a:gd name="T11" fmla="*/ 36 h 44"/>
              <a:gd name="T12" fmla="*/ 195 w 221"/>
              <a:gd name="T13" fmla="*/ 37 h 44"/>
              <a:gd name="T14" fmla="*/ 186 w 221"/>
              <a:gd name="T15" fmla="*/ 40 h 44"/>
              <a:gd name="T16" fmla="*/ 185 w 221"/>
              <a:gd name="T17" fmla="*/ 42 h 44"/>
              <a:gd name="T18" fmla="*/ 194 w 221"/>
              <a:gd name="T19" fmla="*/ 44 h 44"/>
              <a:gd name="T20" fmla="*/ 217 w 221"/>
              <a:gd name="T21" fmla="*/ 1 h 44"/>
              <a:gd name="T22" fmla="*/ 212 w 221"/>
              <a:gd name="T23" fmla="*/ 13 h 44"/>
              <a:gd name="T24" fmla="*/ 214 w 221"/>
              <a:gd name="T25" fmla="*/ 13 h 44"/>
              <a:gd name="T26" fmla="*/ 219 w 221"/>
              <a:gd name="T27" fmla="*/ 0 h 44"/>
              <a:gd name="T28" fmla="*/ 217 w 221"/>
              <a:gd name="T29" fmla="*/ 1 h 44"/>
              <a:gd name="T30" fmla="*/ 200 w 221"/>
              <a:gd name="T31" fmla="*/ 29 h 44"/>
              <a:gd name="T32" fmla="*/ 201 w 221"/>
              <a:gd name="T33" fmla="*/ 31 h 44"/>
              <a:gd name="T34" fmla="*/ 209 w 221"/>
              <a:gd name="T35" fmla="*/ 21 h 44"/>
              <a:gd name="T36" fmla="*/ 209 w 221"/>
              <a:gd name="T37" fmla="*/ 18 h 44"/>
              <a:gd name="T38" fmla="*/ 0 w 221"/>
              <a:gd name="T39" fmla="*/ 40 h 44"/>
              <a:gd name="T40" fmla="*/ 8 w 221"/>
              <a:gd name="T41" fmla="*/ 44 h 44"/>
              <a:gd name="T42" fmla="*/ 10 w 221"/>
              <a:gd name="T43" fmla="*/ 42 h 44"/>
              <a:gd name="T44" fmla="*/ 0 w 221"/>
              <a:gd name="T45" fmla="*/ 40 h 44"/>
              <a:gd name="T46" fmla="*/ 51 w 221"/>
              <a:gd name="T47" fmla="*/ 44 h 44"/>
              <a:gd name="T48" fmla="*/ 53 w 221"/>
              <a:gd name="T49" fmla="*/ 42 h 44"/>
              <a:gd name="T50" fmla="*/ 40 w 221"/>
              <a:gd name="T51" fmla="*/ 40 h 44"/>
              <a:gd name="T52" fmla="*/ 38 w 221"/>
              <a:gd name="T53" fmla="*/ 42 h 44"/>
              <a:gd name="T54" fmla="*/ 60 w 221"/>
              <a:gd name="T55" fmla="*/ 44 h 44"/>
              <a:gd name="T56" fmla="*/ 74 w 221"/>
              <a:gd name="T57" fmla="*/ 42 h 44"/>
              <a:gd name="T58" fmla="*/ 72 w 221"/>
              <a:gd name="T59" fmla="*/ 40 h 44"/>
              <a:gd name="T60" fmla="*/ 59 w 221"/>
              <a:gd name="T61" fmla="*/ 42 h 44"/>
              <a:gd name="T62" fmla="*/ 60 w 221"/>
              <a:gd name="T63" fmla="*/ 44 h 44"/>
              <a:gd name="T64" fmla="*/ 93 w 221"/>
              <a:gd name="T65" fmla="*/ 44 h 44"/>
              <a:gd name="T66" fmla="*/ 95 w 221"/>
              <a:gd name="T67" fmla="*/ 42 h 44"/>
              <a:gd name="T68" fmla="*/ 81 w 221"/>
              <a:gd name="T69" fmla="*/ 40 h 44"/>
              <a:gd name="T70" fmla="*/ 80 w 221"/>
              <a:gd name="T71" fmla="*/ 42 h 44"/>
              <a:gd name="T72" fmla="*/ 102 w 221"/>
              <a:gd name="T73" fmla="*/ 44 h 44"/>
              <a:gd name="T74" fmla="*/ 116 w 221"/>
              <a:gd name="T75" fmla="*/ 42 h 44"/>
              <a:gd name="T76" fmla="*/ 114 w 221"/>
              <a:gd name="T77" fmla="*/ 40 h 44"/>
              <a:gd name="T78" fmla="*/ 101 w 221"/>
              <a:gd name="T79" fmla="*/ 42 h 44"/>
              <a:gd name="T80" fmla="*/ 102 w 221"/>
              <a:gd name="T81" fmla="*/ 44 h 44"/>
              <a:gd name="T82" fmla="*/ 135 w 221"/>
              <a:gd name="T83" fmla="*/ 44 h 44"/>
              <a:gd name="T84" fmla="*/ 137 w 221"/>
              <a:gd name="T85" fmla="*/ 42 h 44"/>
              <a:gd name="T86" fmla="*/ 123 w 221"/>
              <a:gd name="T87" fmla="*/ 40 h 44"/>
              <a:gd name="T88" fmla="*/ 122 w 221"/>
              <a:gd name="T89" fmla="*/ 42 h 44"/>
              <a:gd name="T90" fmla="*/ 144 w 221"/>
              <a:gd name="T91" fmla="*/ 44 h 44"/>
              <a:gd name="T92" fmla="*/ 158 w 221"/>
              <a:gd name="T93" fmla="*/ 42 h 44"/>
              <a:gd name="T94" fmla="*/ 156 w 221"/>
              <a:gd name="T95" fmla="*/ 40 h 44"/>
              <a:gd name="T96" fmla="*/ 143 w 221"/>
              <a:gd name="T97" fmla="*/ 42 h 44"/>
              <a:gd name="T98" fmla="*/ 144 w 221"/>
              <a:gd name="T99" fmla="*/ 44 h 44"/>
              <a:gd name="T100" fmla="*/ 177 w 221"/>
              <a:gd name="T101" fmla="*/ 44 h 44"/>
              <a:gd name="T102" fmla="*/ 179 w 221"/>
              <a:gd name="T103" fmla="*/ 42 h 44"/>
              <a:gd name="T104" fmla="*/ 165 w 221"/>
              <a:gd name="T105" fmla="*/ 40 h 44"/>
              <a:gd name="T106" fmla="*/ 164 w 221"/>
              <a:gd name="T107" fmla="*/ 4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3"/>
                  <a:pt x="32" y="42"/>
                </a:cubicBezTo>
                <a:cubicBezTo>
                  <a:pt x="32" y="42"/>
                  <a:pt x="32" y="42"/>
                  <a:pt x="32" y="42"/>
                </a:cubicBezTo>
                <a:cubicBezTo>
                  <a:pt x="32" y="41"/>
                  <a:pt x="31" y="40"/>
                  <a:pt x="30" y="40"/>
                </a:cubicBezTo>
                <a:cubicBezTo>
                  <a:pt x="26" y="40"/>
                  <a:pt x="22" y="40"/>
                  <a:pt x="19" y="40"/>
                </a:cubicBezTo>
                <a:cubicBezTo>
                  <a:pt x="18" y="40"/>
                  <a:pt x="17" y="41"/>
                  <a:pt x="17" y="42"/>
                </a:cubicBezTo>
                <a:cubicBezTo>
                  <a:pt x="17" y="42"/>
                  <a:pt x="17" y="42"/>
                  <a:pt x="17" y="42"/>
                </a:cubicBezTo>
                <a:cubicBezTo>
                  <a:pt x="17" y="43"/>
                  <a:pt x="18" y="44"/>
                  <a:pt x="19" y="44"/>
                </a:cubicBezTo>
                <a:close/>
                <a:moveTo>
                  <a:pt x="196" y="43"/>
                </a:moveTo>
                <a:cubicBezTo>
                  <a:pt x="196" y="41"/>
                  <a:pt x="197" y="40"/>
                  <a:pt x="198" y="39"/>
                </a:cubicBezTo>
                <a:cubicBezTo>
                  <a:pt x="199" y="38"/>
                  <a:pt x="198" y="37"/>
                  <a:pt x="198" y="36"/>
                </a:cubicBezTo>
                <a:cubicBezTo>
                  <a:pt x="198" y="36"/>
                  <a:pt x="198" y="36"/>
                  <a:pt x="198" y="36"/>
                </a:cubicBezTo>
                <a:cubicBezTo>
                  <a:pt x="197" y="36"/>
                  <a:pt x="196" y="36"/>
                  <a:pt x="195" y="37"/>
                </a:cubicBezTo>
                <a:cubicBezTo>
                  <a:pt x="195" y="38"/>
                  <a:pt x="194" y="39"/>
                  <a:pt x="193" y="40"/>
                </a:cubicBezTo>
                <a:cubicBezTo>
                  <a:pt x="190" y="40"/>
                  <a:pt x="190" y="40"/>
                  <a:pt x="186" y="40"/>
                </a:cubicBezTo>
                <a:cubicBezTo>
                  <a:pt x="186" y="40"/>
                  <a:pt x="185" y="41"/>
                  <a:pt x="185" y="42"/>
                </a:cubicBezTo>
                <a:cubicBezTo>
                  <a:pt x="185" y="42"/>
                  <a:pt x="185" y="42"/>
                  <a:pt x="185" y="42"/>
                </a:cubicBezTo>
                <a:cubicBezTo>
                  <a:pt x="185" y="43"/>
                  <a:pt x="186" y="44"/>
                  <a:pt x="186" y="44"/>
                </a:cubicBezTo>
                <a:cubicBezTo>
                  <a:pt x="194" y="44"/>
                  <a:pt x="194" y="44"/>
                  <a:pt x="194" y="44"/>
                </a:cubicBezTo>
                <a:cubicBezTo>
                  <a:pt x="195" y="44"/>
                  <a:pt x="195" y="43"/>
                  <a:pt x="196" y="43"/>
                </a:cubicBezTo>
                <a:close/>
                <a:moveTo>
                  <a:pt x="217" y="1"/>
                </a:moveTo>
                <a:cubicBezTo>
                  <a:pt x="215" y="4"/>
                  <a:pt x="213" y="8"/>
                  <a:pt x="211" y="11"/>
                </a:cubicBezTo>
                <a:cubicBezTo>
                  <a:pt x="211" y="12"/>
                  <a:pt x="211" y="13"/>
                  <a:pt x="212" y="13"/>
                </a:cubicBezTo>
                <a:cubicBezTo>
                  <a:pt x="212" y="13"/>
                  <a:pt x="212" y="13"/>
                  <a:pt x="212" y="13"/>
                </a:cubicBezTo>
                <a:cubicBezTo>
                  <a:pt x="212" y="14"/>
                  <a:pt x="213" y="14"/>
                  <a:pt x="214" y="13"/>
                </a:cubicBezTo>
                <a:cubicBezTo>
                  <a:pt x="216" y="9"/>
                  <a:pt x="218" y="6"/>
                  <a:pt x="220" y="3"/>
                </a:cubicBezTo>
                <a:cubicBezTo>
                  <a:pt x="221" y="2"/>
                  <a:pt x="220" y="1"/>
                  <a:pt x="219" y="0"/>
                </a:cubicBezTo>
                <a:cubicBezTo>
                  <a:pt x="219" y="0"/>
                  <a:pt x="219" y="0"/>
                  <a:pt x="219" y="0"/>
                </a:cubicBezTo>
                <a:cubicBezTo>
                  <a:pt x="219" y="0"/>
                  <a:pt x="218" y="0"/>
                  <a:pt x="217" y="1"/>
                </a:cubicBezTo>
                <a:close/>
                <a:moveTo>
                  <a:pt x="206" y="19"/>
                </a:moveTo>
                <a:cubicBezTo>
                  <a:pt x="204" y="22"/>
                  <a:pt x="202" y="26"/>
                  <a:pt x="200" y="29"/>
                </a:cubicBezTo>
                <a:cubicBezTo>
                  <a:pt x="200" y="30"/>
                  <a:pt x="200" y="31"/>
                  <a:pt x="201" y="31"/>
                </a:cubicBezTo>
                <a:cubicBezTo>
                  <a:pt x="201" y="31"/>
                  <a:pt x="201" y="31"/>
                  <a:pt x="201" y="31"/>
                </a:cubicBezTo>
                <a:cubicBezTo>
                  <a:pt x="201" y="32"/>
                  <a:pt x="203" y="31"/>
                  <a:pt x="203" y="31"/>
                </a:cubicBezTo>
                <a:cubicBezTo>
                  <a:pt x="205" y="27"/>
                  <a:pt x="207" y="24"/>
                  <a:pt x="209" y="21"/>
                </a:cubicBezTo>
                <a:cubicBezTo>
                  <a:pt x="210" y="20"/>
                  <a:pt x="209" y="19"/>
                  <a:pt x="209" y="18"/>
                </a:cubicBezTo>
                <a:cubicBezTo>
                  <a:pt x="209" y="18"/>
                  <a:pt x="209" y="18"/>
                  <a:pt x="209" y="18"/>
                </a:cubicBezTo>
                <a:cubicBezTo>
                  <a:pt x="208" y="18"/>
                  <a:pt x="207" y="18"/>
                  <a:pt x="206" y="19"/>
                </a:cubicBezTo>
                <a:close/>
                <a:moveTo>
                  <a:pt x="0" y="40"/>
                </a:moveTo>
                <a:cubicBezTo>
                  <a:pt x="0" y="44"/>
                  <a:pt x="0" y="44"/>
                  <a:pt x="0" y="44"/>
                </a:cubicBezTo>
                <a:cubicBezTo>
                  <a:pt x="8" y="44"/>
                  <a:pt x="8" y="44"/>
                  <a:pt x="8" y="44"/>
                </a:cubicBezTo>
                <a:cubicBezTo>
                  <a:pt x="9" y="44"/>
                  <a:pt x="10" y="43"/>
                  <a:pt x="10" y="42"/>
                </a:cubicBezTo>
                <a:cubicBezTo>
                  <a:pt x="10" y="42"/>
                  <a:pt x="10" y="42"/>
                  <a:pt x="10" y="42"/>
                </a:cubicBezTo>
                <a:cubicBezTo>
                  <a:pt x="10" y="41"/>
                  <a:pt x="9" y="40"/>
                  <a:pt x="8" y="40"/>
                </a:cubicBezTo>
                <a:cubicBezTo>
                  <a:pt x="0" y="40"/>
                  <a:pt x="0" y="40"/>
                  <a:pt x="0" y="40"/>
                </a:cubicBezTo>
                <a:close/>
                <a:moveTo>
                  <a:pt x="40" y="44"/>
                </a:moveTo>
                <a:cubicBezTo>
                  <a:pt x="43" y="44"/>
                  <a:pt x="47" y="44"/>
                  <a:pt x="51" y="44"/>
                </a:cubicBezTo>
                <a:cubicBezTo>
                  <a:pt x="52" y="44"/>
                  <a:pt x="53" y="43"/>
                  <a:pt x="53" y="42"/>
                </a:cubicBezTo>
                <a:cubicBezTo>
                  <a:pt x="53" y="42"/>
                  <a:pt x="53" y="42"/>
                  <a:pt x="53" y="42"/>
                </a:cubicBezTo>
                <a:cubicBezTo>
                  <a:pt x="53" y="41"/>
                  <a:pt x="52" y="40"/>
                  <a:pt x="51" y="40"/>
                </a:cubicBezTo>
                <a:cubicBezTo>
                  <a:pt x="47" y="40"/>
                  <a:pt x="43" y="40"/>
                  <a:pt x="40" y="40"/>
                </a:cubicBezTo>
                <a:cubicBezTo>
                  <a:pt x="39" y="40"/>
                  <a:pt x="38" y="41"/>
                  <a:pt x="38" y="42"/>
                </a:cubicBezTo>
                <a:cubicBezTo>
                  <a:pt x="38" y="42"/>
                  <a:pt x="38" y="42"/>
                  <a:pt x="38" y="42"/>
                </a:cubicBezTo>
                <a:cubicBezTo>
                  <a:pt x="38" y="43"/>
                  <a:pt x="39" y="44"/>
                  <a:pt x="40" y="44"/>
                </a:cubicBezTo>
                <a:close/>
                <a:moveTo>
                  <a:pt x="60" y="44"/>
                </a:moveTo>
                <a:cubicBezTo>
                  <a:pt x="64" y="44"/>
                  <a:pt x="68" y="44"/>
                  <a:pt x="72" y="44"/>
                </a:cubicBezTo>
                <a:cubicBezTo>
                  <a:pt x="73" y="44"/>
                  <a:pt x="74" y="43"/>
                  <a:pt x="74" y="42"/>
                </a:cubicBezTo>
                <a:cubicBezTo>
                  <a:pt x="74" y="42"/>
                  <a:pt x="74" y="42"/>
                  <a:pt x="74" y="42"/>
                </a:cubicBezTo>
                <a:cubicBezTo>
                  <a:pt x="74" y="41"/>
                  <a:pt x="73" y="40"/>
                  <a:pt x="72" y="40"/>
                </a:cubicBezTo>
                <a:cubicBezTo>
                  <a:pt x="68" y="40"/>
                  <a:pt x="64" y="40"/>
                  <a:pt x="60" y="40"/>
                </a:cubicBezTo>
                <a:cubicBezTo>
                  <a:pt x="60" y="40"/>
                  <a:pt x="59" y="41"/>
                  <a:pt x="59" y="42"/>
                </a:cubicBezTo>
                <a:cubicBezTo>
                  <a:pt x="59" y="42"/>
                  <a:pt x="59" y="42"/>
                  <a:pt x="59" y="42"/>
                </a:cubicBezTo>
                <a:cubicBezTo>
                  <a:pt x="59" y="43"/>
                  <a:pt x="60" y="44"/>
                  <a:pt x="60" y="44"/>
                </a:cubicBezTo>
                <a:close/>
                <a:moveTo>
                  <a:pt x="81" y="44"/>
                </a:moveTo>
                <a:cubicBezTo>
                  <a:pt x="85" y="44"/>
                  <a:pt x="89" y="44"/>
                  <a:pt x="93" y="44"/>
                </a:cubicBezTo>
                <a:cubicBezTo>
                  <a:pt x="94" y="44"/>
                  <a:pt x="95" y="43"/>
                  <a:pt x="95" y="42"/>
                </a:cubicBezTo>
                <a:cubicBezTo>
                  <a:pt x="95" y="42"/>
                  <a:pt x="95" y="42"/>
                  <a:pt x="95" y="42"/>
                </a:cubicBezTo>
                <a:cubicBezTo>
                  <a:pt x="95" y="41"/>
                  <a:pt x="94" y="40"/>
                  <a:pt x="93" y="40"/>
                </a:cubicBezTo>
                <a:cubicBezTo>
                  <a:pt x="89" y="40"/>
                  <a:pt x="85" y="40"/>
                  <a:pt x="81" y="40"/>
                </a:cubicBezTo>
                <a:cubicBezTo>
                  <a:pt x="81" y="40"/>
                  <a:pt x="80" y="41"/>
                  <a:pt x="80" y="42"/>
                </a:cubicBezTo>
                <a:cubicBezTo>
                  <a:pt x="80" y="42"/>
                  <a:pt x="80" y="42"/>
                  <a:pt x="80" y="42"/>
                </a:cubicBezTo>
                <a:cubicBezTo>
                  <a:pt x="80" y="43"/>
                  <a:pt x="81" y="44"/>
                  <a:pt x="81" y="44"/>
                </a:cubicBezTo>
                <a:close/>
                <a:moveTo>
                  <a:pt x="102" y="44"/>
                </a:moveTo>
                <a:cubicBezTo>
                  <a:pt x="106" y="44"/>
                  <a:pt x="110" y="44"/>
                  <a:pt x="114" y="44"/>
                </a:cubicBezTo>
                <a:cubicBezTo>
                  <a:pt x="115" y="44"/>
                  <a:pt x="116" y="43"/>
                  <a:pt x="116" y="42"/>
                </a:cubicBezTo>
                <a:cubicBezTo>
                  <a:pt x="116" y="42"/>
                  <a:pt x="116" y="42"/>
                  <a:pt x="116" y="42"/>
                </a:cubicBezTo>
                <a:cubicBezTo>
                  <a:pt x="116" y="41"/>
                  <a:pt x="115" y="40"/>
                  <a:pt x="114" y="40"/>
                </a:cubicBezTo>
                <a:cubicBezTo>
                  <a:pt x="110" y="40"/>
                  <a:pt x="106" y="40"/>
                  <a:pt x="102" y="40"/>
                </a:cubicBezTo>
                <a:cubicBezTo>
                  <a:pt x="102" y="40"/>
                  <a:pt x="101" y="41"/>
                  <a:pt x="101" y="42"/>
                </a:cubicBezTo>
                <a:cubicBezTo>
                  <a:pt x="101" y="42"/>
                  <a:pt x="101" y="42"/>
                  <a:pt x="101" y="42"/>
                </a:cubicBezTo>
                <a:cubicBezTo>
                  <a:pt x="101" y="43"/>
                  <a:pt x="102" y="44"/>
                  <a:pt x="102" y="44"/>
                </a:cubicBezTo>
                <a:close/>
                <a:moveTo>
                  <a:pt x="123" y="44"/>
                </a:moveTo>
                <a:cubicBezTo>
                  <a:pt x="127" y="44"/>
                  <a:pt x="131" y="44"/>
                  <a:pt x="135" y="44"/>
                </a:cubicBezTo>
                <a:cubicBezTo>
                  <a:pt x="136" y="44"/>
                  <a:pt x="137" y="43"/>
                  <a:pt x="137" y="42"/>
                </a:cubicBezTo>
                <a:cubicBezTo>
                  <a:pt x="137" y="42"/>
                  <a:pt x="137" y="42"/>
                  <a:pt x="137" y="42"/>
                </a:cubicBezTo>
                <a:cubicBezTo>
                  <a:pt x="137" y="41"/>
                  <a:pt x="136" y="40"/>
                  <a:pt x="135" y="40"/>
                </a:cubicBezTo>
                <a:cubicBezTo>
                  <a:pt x="131" y="40"/>
                  <a:pt x="127" y="40"/>
                  <a:pt x="123" y="40"/>
                </a:cubicBezTo>
                <a:cubicBezTo>
                  <a:pt x="123" y="40"/>
                  <a:pt x="122" y="41"/>
                  <a:pt x="122" y="42"/>
                </a:cubicBezTo>
                <a:cubicBezTo>
                  <a:pt x="122" y="42"/>
                  <a:pt x="122" y="42"/>
                  <a:pt x="122" y="42"/>
                </a:cubicBezTo>
                <a:cubicBezTo>
                  <a:pt x="122" y="43"/>
                  <a:pt x="123" y="44"/>
                  <a:pt x="123" y="44"/>
                </a:cubicBezTo>
                <a:close/>
                <a:moveTo>
                  <a:pt x="144" y="44"/>
                </a:moveTo>
                <a:cubicBezTo>
                  <a:pt x="148" y="44"/>
                  <a:pt x="152" y="44"/>
                  <a:pt x="156" y="44"/>
                </a:cubicBezTo>
                <a:cubicBezTo>
                  <a:pt x="157" y="44"/>
                  <a:pt x="158" y="43"/>
                  <a:pt x="158" y="42"/>
                </a:cubicBezTo>
                <a:cubicBezTo>
                  <a:pt x="158" y="42"/>
                  <a:pt x="158" y="42"/>
                  <a:pt x="158" y="42"/>
                </a:cubicBezTo>
                <a:cubicBezTo>
                  <a:pt x="158" y="41"/>
                  <a:pt x="157" y="40"/>
                  <a:pt x="156" y="40"/>
                </a:cubicBezTo>
                <a:cubicBezTo>
                  <a:pt x="152" y="40"/>
                  <a:pt x="148" y="40"/>
                  <a:pt x="144" y="40"/>
                </a:cubicBezTo>
                <a:cubicBezTo>
                  <a:pt x="144" y="40"/>
                  <a:pt x="143" y="41"/>
                  <a:pt x="143" y="42"/>
                </a:cubicBezTo>
                <a:cubicBezTo>
                  <a:pt x="143" y="42"/>
                  <a:pt x="143" y="42"/>
                  <a:pt x="143" y="42"/>
                </a:cubicBezTo>
                <a:cubicBezTo>
                  <a:pt x="143" y="43"/>
                  <a:pt x="144" y="44"/>
                  <a:pt x="144" y="44"/>
                </a:cubicBezTo>
                <a:close/>
                <a:moveTo>
                  <a:pt x="165" y="44"/>
                </a:moveTo>
                <a:cubicBezTo>
                  <a:pt x="169" y="44"/>
                  <a:pt x="173" y="44"/>
                  <a:pt x="177" y="44"/>
                </a:cubicBezTo>
                <a:cubicBezTo>
                  <a:pt x="178" y="44"/>
                  <a:pt x="179" y="43"/>
                  <a:pt x="179" y="42"/>
                </a:cubicBezTo>
                <a:cubicBezTo>
                  <a:pt x="179" y="42"/>
                  <a:pt x="179" y="42"/>
                  <a:pt x="179" y="42"/>
                </a:cubicBezTo>
                <a:cubicBezTo>
                  <a:pt x="179" y="41"/>
                  <a:pt x="178" y="40"/>
                  <a:pt x="177" y="40"/>
                </a:cubicBezTo>
                <a:cubicBezTo>
                  <a:pt x="173" y="40"/>
                  <a:pt x="169" y="40"/>
                  <a:pt x="165" y="40"/>
                </a:cubicBezTo>
                <a:cubicBezTo>
                  <a:pt x="165" y="40"/>
                  <a:pt x="164" y="41"/>
                  <a:pt x="164" y="42"/>
                </a:cubicBezTo>
                <a:cubicBezTo>
                  <a:pt x="164" y="42"/>
                  <a:pt x="164" y="42"/>
                  <a:pt x="164" y="42"/>
                </a:cubicBezTo>
                <a:cubicBezTo>
                  <a:pt x="164" y="43"/>
                  <a:pt x="165" y="44"/>
                  <a:pt x="165" y="44"/>
                </a:cubicBezTo>
                <a:close/>
              </a:path>
            </a:pathLst>
          </a:custGeom>
          <a:solidFill>
            <a:srgbClr val="82C3D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52" name="Freeform 41"/>
          <p:cNvSpPr>
            <a:spLocks noEditPoints="1"/>
          </p:cNvSpPr>
          <p:nvPr/>
        </p:nvSpPr>
        <p:spPr bwMode="auto">
          <a:xfrm>
            <a:off x="542614" y="2094752"/>
            <a:ext cx="1173232" cy="271895"/>
          </a:xfrm>
          <a:custGeom>
            <a:avLst/>
            <a:gdLst>
              <a:gd name="T0" fmla="*/ 30 w 225"/>
              <a:gd name="T1" fmla="*/ 0 h 52"/>
              <a:gd name="T2" fmla="*/ 32 w 225"/>
              <a:gd name="T3" fmla="*/ 1 h 52"/>
              <a:gd name="T4" fmla="*/ 19 w 225"/>
              <a:gd name="T5" fmla="*/ 3 h 52"/>
              <a:gd name="T6" fmla="*/ 17 w 225"/>
              <a:gd name="T7" fmla="*/ 1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7 h 52"/>
              <a:gd name="T22" fmla="*/ 193 w 225"/>
              <a:gd name="T23" fmla="*/ 3 h 52"/>
              <a:gd name="T24" fmla="*/ 185 w 225"/>
              <a:gd name="T25" fmla="*/ 1 h 52"/>
              <a:gd name="T26" fmla="*/ 186 w 225"/>
              <a:gd name="T27" fmla="*/ 0 h 52"/>
              <a:gd name="T28" fmla="*/ 196 w 225"/>
              <a:gd name="T29" fmla="*/ 1 h 52"/>
              <a:gd name="T30" fmla="*/ 211 w 225"/>
              <a:gd name="T31" fmla="*/ 32 h 52"/>
              <a:gd name="T32" fmla="*/ 212 w 225"/>
              <a:gd name="T33" fmla="*/ 30 h 52"/>
              <a:gd name="T34" fmla="*/ 220 w 225"/>
              <a:gd name="T35" fmla="*/ 41 h 52"/>
              <a:gd name="T36" fmla="*/ 219 w 225"/>
              <a:gd name="T37" fmla="*/ 43 h 52"/>
              <a:gd name="T38" fmla="*/ 206 w 225"/>
              <a:gd name="T39" fmla="*/ 24 h 52"/>
              <a:gd name="T40" fmla="*/ 201 w 225"/>
              <a:gd name="T41" fmla="*/ 12 h 52"/>
              <a:gd name="T42" fmla="*/ 203 w 225"/>
              <a:gd name="T43" fmla="*/ 13 h 52"/>
              <a:gd name="T44" fmla="*/ 209 w 225"/>
              <a:gd name="T45" fmla="*/ 25 h 52"/>
              <a:gd name="T46" fmla="*/ 206 w 225"/>
              <a:gd name="T47" fmla="*/ 24 h 52"/>
              <a:gd name="T48" fmla="*/ 0 w 225"/>
              <a:gd name="T49" fmla="*/ 0 h 52"/>
              <a:gd name="T50" fmla="*/ 10 w 225"/>
              <a:gd name="T51" fmla="*/ 1 h 52"/>
              <a:gd name="T52" fmla="*/ 8 w 225"/>
              <a:gd name="T53" fmla="*/ 3 h 52"/>
              <a:gd name="T54" fmla="*/ 40 w 225"/>
              <a:gd name="T55" fmla="*/ 0 h 52"/>
              <a:gd name="T56" fmla="*/ 53 w 225"/>
              <a:gd name="T57" fmla="*/ 1 h 52"/>
              <a:gd name="T58" fmla="*/ 51 w 225"/>
              <a:gd name="T59" fmla="*/ 3 h 52"/>
              <a:gd name="T60" fmla="*/ 38 w 225"/>
              <a:gd name="T61" fmla="*/ 1 h 52"/>
              <a:gd name="T62" fmla="*/ 40 w 225"/>
              <a:gd name="T63" fmla="*/ 0 h 52"/>
              <a:gd name="T64" fmla="*/ 72 w 225"/>
              <a:gd name="T65" fmla="*/ 0 h 52"/>
              <a:gd name="T66" fmla="*/ 74 w 225"/>
              <a:gd name="T67" fmla="*/ 1 h 52"/>
              <a:gd name="T68" fmla="*/ 60 w 225"/>
              <a:gd name="T69" fmla="*/ 3 h 52"/>
              <a:gd name="T70" fmla="*/ 59 w 225"/>
              <a:gd name="T71" fmla="*/ 1 h 52"/>
              <a:gd name="T72" fmla="*/ 81 w 225"/>
              <a:gd name="T73" fmla="*/ 0 h 52"/>
              <a:gd name="T74" fmla="*/ 95 w 225"/>
              <a:gd name="T75" fmla="*/ 1 h 52"/>
              <a:gd name="T76" fmla="*/ 93 w 225"/>
              <a:gd name="T77" fmla="*/ 3 h 52"/>
              <a:gd name="T78" fmla="*/ 80 w 225"/>
              <a:gd name="T79" fmla="*/ 1 h 52"/>
              <a:gd name="T80" fmla="*/ 81 w 225"/>
              <a:gd name="T81" fmla="*/ 0 h 52"/>
              <a:gd name="T82" fmla="*/ 114 w 225"/>
              <a:gd name="T83" fmla="*/ 0 h 52"/>
              <a:gd name="T84" fmla="*/ 116 w 225"/>
              <a:gd name="T85" fmla="*/ 1 h 52"/>
              <a:gd name="T86" fmla="*/ 102 w 225"/>
              <a:gd name="T87" fmla="*/ 3 h 52"/>
              <a:gd name="T88" fmla="*/ 101 w 225"/>
              <a:gd name="T89" fmla="*/ 1 h 52"/>
              <a:gd name="T90" fmla="*/ 123 w 225"/>
              <a:gd name="T91" fmla="*/ 0 h 52"/>
              <a:gd name="T92" fmla="*/ 137 w 225"/>
              <a:gd name="T93" fmla="*/ 1 h 52"/>
              <a:gd name="T94" fmla="*/ 135 w 225"/>
              <a:gd name="T95" fmla="*/ 3 h 52"/>
              <a:gd name="T96" fmla="*/ 122 w 225"/>
              <a:gd name="T97" fmla="*/ 1 h 52"/>
              <a:gd name="T98" fmla="*/ 123 w 225"/>
              <a:gd name="T99" fmla="*/ 0 h 52"/>
              <a:gd name="T100" fmla="*/ 156 w 225"/>
              <a:gd name="T101" fmla="*/ 0 h 52"/>
              <a:gd name="T102" fmla="*/ 158 w 225"/>
              <a:gd name="T103" fmla="*/ 1 h 52"/>
              <a:gd name="T104" fmla="*/ 144 w 225"/>
              <a:gd name="T105" fmla="*/ 3 h 52"/>
              <a:gd name="T106" fmla="*/ 143 w 225"/>
              <a:gd name="T107" fmla="*/ 1 h 52"/>
              <a:gd name="T108" fmla="*/ 165 w 225"/>
              <a:gd name="T109" fmla="*/ 0 h 52"/>
              <a:gd name="T110" fmla="*/ 179 w 225"/>
              <a:gd name="T111" fmla="*/ 1 h 52"/>
              <a:gd name="T112" fmla="*/ 177 w 225"/>
              <a:gd name="T113" fmla="*/ 3 h 52"/>
              <a:gd name="T114" fmla="*/ 164 w 225"/>
              <a:gd name="T115" fmla="*/ 1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0"/>
                  <a:pt x="32" y="1"/>
                </a:cubicBezTo>
                <a:cubicBezTo>
                  <a:pt x="32" y="1"/>
                  <a:pt x="32" y="1"/>
                  <a:pt x="32" y="1"/>
                </a:cubicBezTo>
                <a:cubicBezTo>
                  <a:pt x="32" y="2"/>
                  <a:pt x="31" y="3"/>
                  <a:pt x="30" y="3"/>
                </a:cubicBezTo>
                <a:cubicBezTo>
                  <a:pt x="26" y="3"/>
                  <a:pt x="22" y="3"/>
                  <a:pt x="19" y="3"/>
                </a:cubicBezTo>
                <a:cubicBezTo>
                  <a:pt x="18" y="3"/>
                  <a:pt x="17" y="2"/>
                  <a:pt x="17" y="1"/>
                </a:cubicBezTo>
                <a:cubicBezTo>
                  <a:pt x="17" y="1"/>
                  <a:pt x="17" y="1"/>
                  <a:pt x="17" y="1"/>
                </a:cubicBezTo>
                <a:cubicBezTo>
                  <a:pt x="17" y="0"/>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2"/>
                  <a:pt x="197" y="3"/>
                  <a:pt x="198" y="5"/>
                </a:cubicBezTo>
                <a:cubicBezTo>
                  <a:pt x="199" y="6"/>
                  <a:pt x="198" y="7"/>
                  <a:pt x="198" y="7"/>
                </a:cubicBezTo>
                <a:cubicBezTo>
                  <a:pt x="198" y="7"/>
                  <a:pt x="198" y="7"/>
                  <a:pt x="198" y="7"/>
                </a:cubicBezTo>
                <a:cubicBezTo>
                  <a:pt x="197" y="8"/>
                  <a:pt x="196" y="7"/>
                  <a:pt x="195" y="7"/>
                </a:cubicBezTo>
                <a:cubicBezTo>
                  <a:pt x="195" y="5"/>
                  <a:pt x="194" y="4"/>
                  <a:pt x="193" y="3"/>
                </a:cubicBezTo>
                <a:cubicBezTo>
                  <a:pt x="190" y="3"/>
                  <a:pt x="190" y="3"/>
                  <a:pt x="186" y="3"/>
                </a:cubicBezTo>
                <a:cubicBezTo>
                  <a:pt x="186" y="3"/>
                  <a:pt x="185" y="2"/>
                  <a:pt x="185" y="1"/>
                </a:cubicBezTo>
                <a:cubicBezTo>
                  <a:pt x="185" y="1"/>
                  <a:pt x="185" y="1"/>
                  <a:pt x="185" y="1"/>
                </a:cubicBezTo>
                <a:cubicBezTo>
                  <a:pt x="185" y="0"/>
                  <a:pt x="186" y="0"/>
                  <a:pt x="186" y="0"/>
                </a:cubicBezTo>
                <a:cubicBezTo>
                  <a:pt x="194" y="0"/>
                  <a:pt x="194" y="0"/>
                  <a:pt x="194" y="0"/>
                </a:cubicBezTo>
                <a:cubicBezTo>
                  <a:pt x="195" y="0"/>
                  <a:pt x="195" y="0"/>
                  <a:pt x="196" y="1"/>
                </a:cubicBezTo>
                <a:close/>
                <a:moveTo>
                  <a:pt x="217" y="42"/>
                </a:moveTo>
                <a:cubicBezTo>
                  <a:pt x="215" y="39"/>
                  <a:pt x="213" y="36"/>
                  <a:pt x="211" y="32"/>
                </a:cubicBezTo>
                <a:cubicBezTo>
                  <a:pt x="211" y="32"/>
                  <a:pt x="211" y="31"/>
                  <a:pt x="212" y="30"/>
                </a:cubicBezTo>
                <a:cubicBezTo>
                  <a:pt x="212" y="30"/>
                  <a:pt x="212" y="30"/>
                  <a:pt x="212" y="30"/>
                </a:cubicBezTo>
                <a:cubicBezTo>
                  <a:pt x="212" y="30"/>
                  <a:pt x="213" y="30"/>
                  <a:pt x="214" y="31"/>
                </a:cubicBezTo>
                <a:cubicBezTo>
                  <a:pt x="216" y="34"/>
                  <a:pt x="218" y="37"/>
                  <a:pt x="220" y="41"/>
                </a:cubicBezTo>
                <a:cubicBezTo>
                  <a:pt x="221" y="41"/>
                  <a:pt x="220" y="42"/>
                  <a:pt x="219" y="43"/>
                </a:cubicBezTo>
                <a:cubicBezTo>
                  <a:pt x="219" y="43"/>
                  <a:pt x="219" y="43"/>
                  <a:pt x="219" y="43"/>
                </a:cubicBezTo>
                <a:cubicBezTo>
                  <a:pt x="219" y="43"/>
                  <a:pt x="218" y="43"/>
                  <a:pt x="217" y="42"/>
                </a:cubicBezTo>
                <a:close/>
                <a:moveTo>
                  <a:pt x="206" y="24"/>
                </a:moveTo>
                <a:cubicBezTo>
                  <a:pt x="204" y="21"/>
                  <a:pt x="202" y="18"/>
                  <a:pt x="200" y="14"/>
                </a:cubicBezTo>
                <a:cubicBezTo>
                  <a:pt x="200" y="14"/>
                  <a:pt x="200" y="13"/>
                  <a:pt x="201" y="12"/>
                </a:cubicBezTo>
                <a:cubicBezTo>
                  <a:pt x="201" y="12"/>
                  <a:pt x="201" y="12"/>
                  <a:pt x="201" y="12"/>
                </a:cubicBezTo>
                <a:cubicBezTo>
                  <a:pt x="201" y="12"/>
                  <a:pt x="203" y="12"/>
                  <a:pt x="203" y="13"/>
                </a:cubicBezTo>
                <a:cubicBezTo>
                  <a:pt x="205" y="16"/>
                  <a:pt x="207" y="19"/>
                  <a:pt x="209" y="23"/>
                </a:cubicBezTo>
                <a:cubicBezTo>
                  <a:pt x="210" y="24"/>
                  <a:pt x="209" y="25"/>
                  <a:pt x="209" y="25"/>
                </a:cubicBezTo>
                <a:cubicBezTo>
                  <a:pt x="209" y="25"/>
                  <a:pt x="209" y="25"/>
                  <a:pt x="209" y="25"/>
                </a:cubicBezTo>
                <a:cubicBezTo>
                  <a:pt x="208" y="26"/>
                  <a:pt x="207" y="25"/>
                  <a:pt x="206" y="24"/>
                </a:cubicBezTo>
                <a:close/>
                <a:moveTo>
                  <a:pt x="0" y="3"/>
                </a:moveTo>
                <a:cubicBezTo>
                  <a:pt x="0" y="0"/>
                  <a:pt x="0" y="0"/>
                  <a:pt x="0" y="0"/>
                </a:cubicBezTo>
                <a:cubicBezTo>
                  <a:pt x="8" y="0"/>
                  <a:pt x="8" y="0"/>
                  <a:pt x="8" y="0"/>
                </a:cubicBezTo>
                <a:cubicBezTo>
                  <a:pt x="9" y="0"/>
                  <a:pt x="10" y="0"/>
                  <a:pt x="10" y="1"/>
                </a:cubicBezTo>
                <a:cubicBezTo>
                  <a:pt x="10" y="1"/>
                  <a:pt x="10" y="1"/>
                  <a:pt x="10" y="1"/>
                </a:cubicBezTo>
                <a:cubicBezTo>
                  <a:pt x="10" y="2"/>
                  <a:pt x="9" y="3"/>
                  <a:pt x="8" y="3"/>
                </a:cubicBezTo>
                <a:cubicBezTo>
                  <a:pt x="0" y="3"/>
                  <a:pt x="0" y="3"/>
                  <a:pt x="0" y="3"/>
                </a:cubicBezTo>
                <a:close/>
                <a:moveTo>
                  <a:pt x="40" y="0"/>
                </a:moveTo>
                <a:cubicBezTo>
                  <a:pt x="43" y="0"/>
                  <a:pt x="47" y="0"/>
                  <a:pt x="51" y="0"/>
                </a:cubicBezTo>
                <a:cubicBezTo>
                  <a:pt x="52" y="0"/>
                  <a:pt x="53" y="0"/>
                  <a:pt x="53" y="1"/>
                </a:cubicBezTo>
                <a:cubicBezTo>
                  <a:pt x="53" y="1"/>
                  <a:pt x="53" y="1"/>
                  <a:pt x="53" y="1"/>
                </a:cubicBezTo>
                <a:cubicBezTo>
                  <a:pt x="53" y="2"/>
                  <a:pt x="52" y="3"/>
                  <a:pt x="51" y="3"/>
                </a:cubicBezTo>
                <a:cubicBezTo>
                  <a:pt x="47" y="3"/>
                  <a:pt x="43" y="3"/>
                  <a:pt x="40" y="3"/>
                </a:cubicBezTo>
                <a:cubicBezTo>
                  <a:pt x="39" y="3"/>
                  <a:pt x="38" y="2"/>
                  <a:pt x="38" y="1"/>
                </a:cubicBezTo>
                <a:cubicBezTo>
                  <a:pt x="38" y="1"/>
                  <a:pt x="38" y="1"/>
                  <a:pt x="38" y="1"/>
                </a:cubicBezTo>
                <a:cubicBezTo>
                  <a:pt x="38" y="0"/>
                  <a:pt x="39" y="0"/>
                  <a:pt x="40" y="0"/>
                </a:cubicBezTo>
                <a:close/>
                <a:moveTo>
                  <a:pt x="60" y="0"/>
                </a:moveTo>
                <a:cubicBezTo>
                  <a:pt x="64" y="0"/>
                  <a:pt x="68" y="0"/>
                  <a:pt x="72" y="0"/>
                </a:cubicBezTo>
                <a:cubicBezTo>
                  <a:pt x="73" y="0"/>
                  <a:pt x="74" y="0"/>
                  <a:pt x="74" y="1"/>
                </a:cubicBezTo>
                <a:cubicBezTo>
                  <a:pt x="74" y="1"/>
                  <a:pt x="74" y="1"/>
                  <a:pt x="74" y="1"/>
                </a:cubicBezTo>
                <a:cubicBezTo>
                  <a:pt x="74" y="2"/>
                  <a:pt x="73" y="3"/>
                  <a:pt x="72" y="3"/>
                </a:cubicBezTo>
                <a:cubicBezTo>
                  <a:pt x="68" y="3"/>
                  <a:pt x="64" y="3"/>
                  <a:pt x="60" y="3"/>
                </a:cubicBezTo>
                <a:cubicBezTo>
                  <a:pt x="60" y="3"/>
                  <a:pt x="59" y="2"/>
                  <a:pt x="59" y="1"/>
                </a:cubicBezTo>
                <a:cubicBezTo>
                  <a:pt x="59" y="1"/>
                  <a:pt x="59" y="1"/>
                  <a:pt x="59" y="1"/>
                </a:cubicBezTo>
                <a:cubicBezTo>
                  <a:pt x="59" y="0"/>
                  <a:pt x="60" y="0"/>
                  <a:pt x="60" y="0"/>
                </a:cubicBezTo>
                <a:close/>
                <a:moveTo>
                  <a:pt x="81" y="0"/>
                </a:moveTo>
                <a:cubicBezTo>
                  <a:pt x="85" y="0"/>
                  <a:pt x="89" y="0"/>
                  <a:pt x="93" y="0"/>
                </a:cubicBezTo>
                <a:cubicBezTo>
                  <a:pt x="94" y="0"/>
                  <a:pt x="95" y="0"/>
                  <a:pt x="95" y="1"/>
                </a:cubicBezTo>
                <a:cubicBezTo>
                  <a:pt x="95" y="1"/>
                  <a:pt x="95" y="1"/>
                  <a:pt x="95" y="1"/>
                </a:cubicBezTo>
                <a:cubicBezTo>
                  <a:pt x="95" y="2"/>
                  <a:pt x="94" y="3"/>
                  <a:pt x="93" y="3"/>
                </a:cubicBezTo>
                <a:cubicBezTo>
                  <a:pt x="89" y="3"/>
                  <a:pt x="85" y="3"/>
                  <a:pt x="81" y="3"/>
                </a:cubicBezTo>
                <a:cubicBezTo>
                  <a:pt x="81" y="3"/>
                  <a:pt x="80" y="2"/>
                  <a:pt x="80" y="1"/>
                </a:cubicBezTo>
                <a:cubicBezTo>
                  <a:pt x="80" y="1"/>
                  <a:pt x="80" y="1"/>
                  <a:pt x="80" y="1"/>
                </a:cubicBezTo>
                <a:cubicBezTo>
                  <a:pt x="80" y="0"/>
                  <a:pt x="81" y="0"/>
                  <a:pt x="81" y="0"/>
                </a:cubicBezTo>
                <a:close/>
                <a:moveTo>
                  <a:pt x="102" y="0"/>
                </a:moveTo>
                <a:cubicBezTo>
                  <a:pt x="106" y="0"/>
                  <a:pt x="110" y="0"/>
                  <a:pt x="114" y="0"/>
                </a:cubicBezTo>
                <a:cubicBezTo>
                  <a:pt x="115" y="0"/>
                  <a:pt x="116" y="0"/>
                  <a:pt x="116" y="1"/>
                </a:cubicBezTo>
                <a:cubicBezTo>
                  <a:pt x="116" y="1"/>
                  <a:pt x="116" y="1"/>
                  <a:pt x="116" y="1"/>
                </a:cubicBezTo>
                <a:cubicBezTo>
                  <a:pt x="116" y="2"/>
                  <a:pt x="115" y="3"/>
                  <a:pt x="114" y="3"/>
                </a:cubicBezTo>
                <a:cubicBezTo>
                  <a:pt x="110" y="3"/>
                  <a:pt x="106" y="3"/>
                  <a:pt x="102" y="3"/>
                </a:cubicBezTo>
                <a:cubicBezTo>
                  <a:pt x="102" y="3"/>
                  <a:pt x="101" y="2"/>
                  <a:pt x="101" y="1"/>
                </a:cubicBezTo>
                <a:cubicBezTo>
                  <a:pt x="101" y="1"/>
                  <a:pt x="101" y="1"/>
                  <a:pt x="101" y="1"/>
                </a:cubicBezTo>
                <a:cubicBezTo>
                  <a:pt x="101" y="0"/>
                  <a:pt x="102" y="0"/>
                  <a:pt x="102" y="0"/>
                </a:cubicBezTo>
                <a:close/>
                <a:moveTo>
                  <a:pt x="123" y="0"/>
                </a:moveTo>
                <a:cubicBezTo>
                  <a:pt x="127" y="0"/>
                  <a:pt x="131" y="0"/>
                  <a:pt x="135" y="0"/>
                </a:cubicBezTo>
                <a:cubicBezTo>
                  <a:pt x="136" y="0"/>
                  <a:pt x="137" y="0"/>
                  <a:pt x="137" y="1"/>
                </a:cubicBezTo>
                <a:cubicBezTo>
                  <a:pt x="137" y="1"/>
                  <a:pt x="137" y="1"/>
                  <a:pt x="137" y="1"/>
                </a:cubicBezTo>
                <a:cubicBezTo>
                  <a:pt x="137" y="2"/>
                  <a:pt x="136" y="3"/>
                  <a:pt x="135" y="3"/>
                </a:cubicBezTo>
                <a:cubicBezTo>
                  <a:pt x="131" y="3"/>
                  <a:pt x="127" y="3"/>
                  <a:pt x="123" y="3"/>
                </a:cubicBezTo>
                <a:cubicBezTo>
                  <a:pt x="123" y="3"/>
                  <a:pt x="122" y="2"/>
                  <a:pt x="122" y="1"/>
                </a:cubicBezTo>
                <a:cubicBezTo>
                  <a:pt x="122" y="1"/>
                  <a:pt x="122" y="1"/>
                  <a:pt x="122" y="1"/>
                </a:cubicBezTo>
                <a:cubicBezTo>
                  <a:pt x="122" y="0"/>
                  <a:pt x="123" y="0"/>
                  <a:pt x="123" y="0"/>
                </a:cubicBezTo>
                <a:close/>
                <a:moveTo>
                  <a:pt x="144" y="0"/>
                </a:moveTo>
                <a:cubicBezTo>
                  <a:pt x="148" y="0"/>
                  <a:pt x="152" y="0"/>
                  <a:pt x="156" y="0"/>
                </a:cubicBezTo>
                <a:cubicBezTo>
                  <a:pt x="157" y="0"/>
                  <a:pt x="158" y="0"/>
                  <a:pt x="158" y="1"/>
                </a:cubicBezTo>
                <a:cubicBezTo>
                  <a:pt x="158" y="1"/>
                  <a:pt x="158" y="1"/>
                  <a:pt x="158" y="1"/>
                </a:cubicBezTo>
                <a:cubicBezTo>
                  <a:pt x="158" y="2"/>
                  <a:pt x="157" y="3"/>
                  <a:pt x="156" y="3"/>
                </a:cubicBezTo>
                <a:cubicBezTo>
                  <a:pt x="152" y="3"/>
                  <a:pt x="148" y="3"/>
                  <a:pt x="144" y="3"/>
                </a:cubicBezTo>
                <a:cubicBezTo>
                  <a:pt x="144" y="3"/>
                  <a:pt x="143" y="2"/>
                  <a:pt x="143" y="1"/>
                </a:cubicBezTo>
                <a:cubicBezTo>
                  <a:pt x="143" y="1"/>
                  <a:pt x="143" y="1"/>
                  <a:pt x="143" y="1"/>
                </a:cubicBezTo>
                <a:cubicBezTo>
                  <a:pt x="143" y="0"/>
                  <a:pt x="144" y="0"/>
                  <a:pt x="144" y="0"/>
                </a:cubicBezTo>
                <a:close/>
                <a:moveTo>
                  <a:pt x="165" y="0"/>
                </a:moveTo>
                <a:cubicBezTo>
                  <a:pt x="169" y="0"/>
                  <a:pt x="173" y="0"/>
                  <a:pt x="177" y="0"/>
                </a:cubicBezTo>
                <a:cubicBezTo>
                  <a:pt x="178" y="0"/>
                  <a:pt x="179" y="0"/>
                  <a:pt x="179" y="1"/>
                </a:cubicBezTo>
                <a:cubicBezTo>
                  <a:pt x="179" y="1"/>
                  <a:pt x="179" y="1"/>
                  <a:pt x="179" y="1"/>
                </a:cubicBezTo>
                <a:cubicBezTo>
                  <a:pt x="179" y="2"/>
                  <a:pt x="178" y="3"/>
                  <a:pt x="177" y="3"/>
                </a:cubicBezTo>
                <a:cubicBezTo>
                  <a:pt x="173" y="3"/>
                  <a:pt x="169" y="3"/>
                  <a:pt x="165" y="3"/>
                </a:cubicBezTo>
                <a:cubicBezTo>
                  <a:pt x="165" y="3"/>
                  <a:pt x="164" y="2"/>
                  <a:pt x="164" y="1"/>
                </a:cubicBezTo>
                <a:cubicBezTo>
                  <a:pt x="164" y="1"/>
                  <a:pt x="164" y="1"/>
                  <a:pt x="164" y="1"/>
                </a:cubicBezTo>
                <a:cubicBezTo>
                  <a:pt x="164" y="0"/>
                  <a:pt x="165" y="0"/>
                  <a:pt x="165" y="0"/>
                </a:cubicBezTo>
                <a:close/>
              </a:path>
            </a:pathLst>
          </a:custGeom>
          <a:solidFill>
            <a:srgbClr val="82C3D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grpSp>
        <p:nvGrpSpPr>
          <p:cNvPr id="55" name="组合 54"/>
          <p:cNvGrpSpPr/>
          <p:nvPr/>
        </p:nvGrpSpPr>
        <p:grpSpPr>
          <a:xfrm>
            <a:off x="665726" y="2182397"/>
            <a:ext cx="232651" cy="314000"/>
            <a:chOff x="3260005" y="1560934"/>
            <a:chExt cx="370834" cy="500500"/>
          </a:xfrm>
        </p:grpSpPr>
        <p:sp>
          <p:nvSpPr>
            <p:cNvPr id="64" name="Freeform 41"/>
            <p:cNvSpPr>
              <a:spLocks/>
            </p:cNvSpPr>
            <p:nvPr/>
          </p:nvSpPr>
          <p:spPr bwMode="auto">
            <a:xfrm>
              <a:off x="3320003" y="1560934"/>
              <a:ext cx="310836" cy="403323"/>
            </a:xfrm>
            <a:custGeom>
              <a:avLst/>
              <a:gdLst>
                <a:gd name="T0" fmla="*/ 533 w 594"/>
                <a:gd name="T1" fmla="*/ 0 h 771"/>
                <a:gd name="T2" fmla="*/ 63 w 594"/>
                <a:gd name="T3" fmla="*/ 0 h 771"/>
                <a:gd name="T4" fmla="*/ 0 w 594"/>
                <a:gd name="T5" fmla="*/ 61 h 771"/>
                <a:gd name="T6" fmla="*/ 0 w 594"/>
                <a:gd name="T7" fmla="*/ 554 h 771"/>
                <a:gd name="T8" fmla="*/ 10 w 594"/>
                <a:gd name="T9" fmla="*/ 536 h 771"/>
                <a:gd name="T10" fmla="*/ 57 w 594"/>
                <a:gd name="T11" fmla="*/ 445 h 771"/>
                <a:gd name="T12" fmla="*/ 57 w 594"/>
                <a:gd name="T13" fmla="*/ 61 h 771"/>
                <a:gd name="T14" fmla="*/ 63 w 594"/>
                <a:gd name="T15" fmla="*/ 56 h 771"/>
                <a:gd name="T16" fmla="*/ 533 w 594"/>
                <a:gd name="T17" fmla="*/ 56 h 771"/>
                <a:gd name="T18" fmla="*/ 537 w 594"/>
                <a:gd name="T19" fmla="*/ 61 h 771"/>
                <a:gd name="T20" fmla="*/ 537 w 594"/>
                <a:gd name="T21" fmla="*/ 708 h 771"/>
                <a:gd name="T22" fmla="*/ 533 w 594"/>
                <a:gd name="T23" fmla="*/ 714 h 771"/>
                <a:gd name="T24" fmla="*/ 255 w 594"/>
                <a:gd name="T25" fmla="*/ 714 h 771"/>
                <a:gd name="T26" fmla="*/ 258 w 594"/>
                <a:gd name="T27" fmla="*/ 771 h 771"/>
                <a:gd name="T28" fmla="*/ 533 w 594"/>
                <a:gd name="T29" fmla="*/ 771 h 771"/>
                <a:gd name="T30" fmla="*/ 594 w 594"/>
                <a:gd name="T31" fmla="*/ 708 h 771"/>
                <a:gd name="T32" fmla="*/ 594 w 594"/>
                <a:gd name="T33" fmla="*/ 61 h 771"/>
                <a:gd name="T34" fmla="*/ 533 w 594"/>
                <a:gd name="T35"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4" h="771">
                  <a:moveTo>
                    <a:pt x="533" y="0"/>
                  </a:moveTo>
                  <a:cubicBezTo>
                    <a:pt x="63" y="0"/>
                    <a:pt x="63" y="0"/>
                    <a:pt x="63" y="0"/>
                  </a:cubicBezTo>
                  <a:cubicBezTo>
                    <a:pt x="28" y="0"/>
                    <a:pt x="0" y="28"/>
                    <a:pt x="0" y="61"/>
                  </a:cubicBezTo>
                  <a:cubicBezTo>
                    <a:pt x="0" y="554"/>
                    <a:pt x="0" y="554"/>
                    <a:pt x="0" y="554"/>
                  </a:cubicBezTo>
                  <a:cubicBezTo>
                    <a:pt x="10" y="536"/>
                    <a:pt x="10" y="536"/>
                    <a:pt x="10" y="536"/>
                  </a:cubicBezTo>
                  <a:cubicBezTo>
                    <a:pt x="57" y="445"/>
                    <a:pt x="57" y="445"/>
                    <a:pt x="57" y="445"/>
                  </a:cubicBezTo>
                  <a:cubicBezTo>
                    <a:pt x="57" y="61"/>
                    <a:pt x="57" y="61"/>
                    <a:pt x="57" y="61"/>
                  </a:cubicBezTo>
                  <a:cubicBezTo>
                    <a:pt x="57" y="58"/>
                    <a:pt x="59" y="56"/>
                    <a:pt x="63" y="56"/>
                  </a:cubicBezTo>
                  <a:cubicBezTo>
                    <a:pt x="533" y="56"/>
                    <a:pt x="533" y="56"/>
                    <a:pt x="533" y="56"/>
                  </a:cubicBezTo>
                  <a:cubicBezTo>
                    <a:pt x="535" y="56"/>
                    <a:pt x="537" y="58"/>
                    <a:pt x="537" y="61"/>
                  </a:cubicBezTo>
                  <a:cubicBezTo>
                    <a:pt x="537" y="708"/>
                    <a:pt x="537" y="708"/>
                    <a:pt x="537" y="708"/>
                  </a:cubicBezTo>
                  <a:cubicBezTo>
                    <a:pt x="537" y="712"/>
                    <a:pt x="535" y="714"/>
                    <a:pt x="533" y="714"/>
                  </a:cubicBezTo>
                  <a:cubicBezTo>
                    <a:pt x="255" y="714"/>
                    <a:pt x="255" y="714"/>
                    <a:pt x="255" y="714"/>
                  </a:cubicBezTo>
                  <a:cubicBezTo>
                    <a:pt x="266" y="734"/>
                    <a:pt x="266" y="755"/>
                    <a:pt x="258" y="771"/>
                  </a:cubicBezTo>
                  <a:cubicBezTo>
                    <a:pt x="533" y="771"/>
                    <a:pt x="533" y="771"/>
                    <a:pt x="533" y="771"/>
                  </a:cubicBezTo>
                  <a:cubicBezTo>
                    <a:pt x="568" y="771"/>
                    <a:pt x="594" y="742"/>
                    <a:pt x="594" y="708"/>
                  </a:cubicBezTo>
                  <a:cubicBezTo>
                    <a:pt x="594" y="61"/>
                    <a:pt x="594" y="61"/>
                    <a:pt x="594" y="61"/>
                  </a:cubicBezTo>
                  <a:cubicBezTo>
                    <a:pt x="594" y="28"/>
                    <a:pt x="568" y="0"/>
                    <a:pt x="533" y="0"/>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defRPr/>
              </a:pPr>
              <a:endParaRPr lang="en-US" b="1" kern="0" dirty="0">
                <a:solidFill>
                  <a:srgbClr val="FFFFFF"/>
                </a:solidFill>
                <a:latin typeface="微软雅黑" panose="020B0503020204020204" pitchFamily="34" charset="-122"/>
                <a:ea typeface="微软雅黑" panose="020B0503020204020204" pitchFamily="34" charset="-122"/>
              </a:endParaRPr>
            </a:p>
          </p:txBody>
        </p:sp>
        <p:sp>
          <p:nvSpPr>
            <p:cNvPr id="65" name="Freeform 42"/>
            <p:cNvSpPr>
              <a:spLocks/>
            </p:cNvSpPr>
            <p:nvPr/>
          </p:nvSpPr>
          <p:spPr bwMode="auto">
            <a:xfrm>
              <a:off x="3260005" y="1772335"/>
              <a:ext cx="178886" cy="289099"/>
            </a:xfrm>
            <a:custGeom>
              <a:avLst/>
              <a:gdLst>
                <a:gd name="T0" fmla="*/ 306 w 342"/>
                <a:gd name="T1" fmla="*/ 296 h 553"/>
                <a:gd name="T2" fmla="*/ 196 w 342"/>
                <a:gd name="T3" fmla="*/ 225 h 553"/>
                <a:gd name="T4" fmla="*/ 277 w 342"/>
                <a:gd name="T5" fmla="*/ 56 h 553"/>
                <a:gd name="T6" fmla="*/ 263 w 342"/>
                <a:gd name="T7" fmla="*/ 10 h 553"/>
                <a:gd name="T8" fmla="*/ 223 w 342"/>
                <a:gd name="T9" fmla="*/ 29 h 553"/>
                <a:gd name="T10" fmla="*/ 102 w 342"/>
                <a:gd name="T11" fmla="*/ 261 h 553"/>
                <a:gd name="T12" fmla="*/ 85 w 342"/>
                <a:gd name="T13" fmla="*/ 186 h 553"/>
                <a:gd name="T14" fmla="*/ 20 w 342"/>
                <a:gd name="T15" fmla="*/ 135 h 553"/>
                <a:gd name="T16" fmla="*/ 20 w 342"/>
                <a:gd name="T17" fmla="*/ 196 h 553"/>
                <a:gd name="T18" fmla="*/ 50 w 342"/>
                <a:gd name="T19" fmla="*/ 434 h 553"/>
                <a:gd name="T20" fmla="*/ 56 w 342"/>
                <a:gd name="T21" fmla="*/ 471 h 553"/>
                <a:gd name="T22" fmla="*/ 64 w 342"/>
                <a:gd name="T23" fmla="*/ 488 h 553"/>
                <a:gd name="T24" fmla="*/ 106 w 342"/>
                <a:gd name="T25" fmla="*/ 528 h 553"/>
                <a:gd name="T26" fmla="*/ 244 w 342"/>
                <a:gd name="T27" fmla="*/ 490 h 553"/>
                <a:gd name="T28" fmla="*/ 246 w 342"/>
                <a:gd name="T29" fmla="*/ 486 h 553"/>
                <a:gd name="T30" fmla="*/ 335 w 342"/>
                <a:gd name="T31" fmla="*/ 357 h 553"/>
                <a:gd name="T32" fmla="*/ 306 w 342"/>
                <a:gd name="T33" fmla="*/ 296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553">
                  <a:moveTo>
                    <a:pt x="306" y="296"/>
                  </a:moveTo>
                  <a:cubicBezTo>
                    <a:pt x="196" y="225"/>
                    <a:pt x="196" y="225"/>
                    <a:pt x="196" y="225"/>
                  </a:cubicBezTo>
                  <a:cubicBezTo>
                    <a:pt x="225" y="169"/>
                    <a:pt x="248" y="111"/>
                    <a:pt x="277" y="56"/>
                  </a:cubicBezTo>
                  <a:cubicBezTo>
                    <a:pt x="287" y="40"/>
                    <a:pt x="279" y="17"/>
                    <a:pt x="263" y="10"/>
                  </a:cubicBezTo>
                  <a:cubicBezTo>
                    <a:pt x="246" y="0"/>
                    <a:pt x="233" y="12"/>
                    <a:pt x="223" y="29"/>
                  </a:cubicBezTo>
                  <a:cubicBezTo>
                    <a:pt x="187" y="102"/>
                    <a:pt x="141" y="188"/>
                    <a:pt x="102" y="261"/>
                  </a:cubicBezTo>
                  <a:cubicBezTo>
                    <a:pt x="100" y="244"/>
                    <a:pt x="85" y="186"/>
                    <a:pt x="85" y="186"/>
                  </a:cubicBezTo>
                  <a:cubicBezTo>
                    <a:pt x="81" y="165"/>
                    <a:pt x="45" y="133"/>
                    <a:pt x="20" y="135"/>
                  </a:cubicBezTo>
                  <a:cubicBezTo>
                    <a:pt x="0" y="135"/>
                    <a:pt x="16" y="173"/>
                    <a:pt x="20" y="196"/>
                  </a:cubicBezTo>
                  <a:cubicBezTo>
                    <a:pt x="33" y="277"/>
                    <a:pt x="37" y="354"/>
                    <a:pt x="50" y="434"/>
                  </a:cubicBezTo>
                  <a:cubicBezTo>
                    <a:pt x="50" y="448"/>
                    <a:pt x="52" y="459"/>
                    <a:pt x="56" y="471"/>
                  </a:cubicBezTo>
                  <a:cubicBezTo>
                    <a:pt x="58" y="477"/>
                    <a:pt x="62" y="484"/>
                    <a:pt x="64" y="488"/>
                  </a:cubicBezTo>
                  <a:cubicBezTo>
                    <a:pt x="75" y="503"/>
                    <a:pt x="89" y="519"/>
                    <a:pt x="106" y="528"/>
                  </a:cubicBezTo>
                  <a:cubicBezTo>
                    <a:pt x="156" y="553"/>
                    <a:pt x="216" y="536"/>
                    <a:pt x="244" y="490"/>
                  </a:cubicBezTo>
                  <a:cubicBezTo>
                    <a:pt x="244" y="490"/>
                    <a:pt x="246" y="488"/>
                    <a:pt x="246" y="486"/>
                  </a:cubicBezTo>
                  <a:cubicBezTo>
                    <a:pt x="335" y="357"/>
                    <a:pt x="335" y="357"/>
                    <a:pt x="335" y="357"/>
                  </a:cubicBezTo>
                  <a:cubicBezTo>
                    <a:pt x="342" y="340"/>
                    <a:pt x="323" y="306"/>
                    <a:pt x="306" y="296"/>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defRPr/>
              </a:pPr>
              <a:endParaRPr lang="en-US" b="1" kern="0" dirty="0">
                <a:solidFill>
                  <a:srgbClr val="FFFFFF"/>
                </a:solidFill>
                <a:latin typeface="微软雅黑" panose="020B0503020204020204" pitchFamily="34" charset="-122"/>
                <a:ea typeface="微软雅黑" panose="020B0503020204020204" pitchFamily="34" charset="-122"/>
              </a:endParaRPr>
            </a:p>
          </p:txBody>
        </p:sp>
      </p:grpSp>
      <p:sp>
        <p:nvSpPr>
          <p:cNvPr id="60" name="文本框 68"/>
          <p:cNvSpPr txBox="1"/>
          <p:nvPr/>
        </p:nvSpPr>
        <p:spPr>
          <a:xfrm>
            <a:off x="1077675" y="2114853"/>
            <a:ext cx="405880" cy="523220"/>
          </a:xfrm>
          <a:prstGeom prst="rect">
            <a:avLst/>
          </a:prstGeom>
          <a:noFill/>
        </p:spPr>
        <p:txBody>
          <a:bodyPr wrap="none" rtlCol="0">
            <a:spAutoFit/>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r>
              <a:rPr lang="en-US" altLang="zh-CN"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3" name="圆角矩形 62"/>
          <p:cNvSpPr/>
          <p:nvPr/>
        </p:nvSpPr>
        <p:spPr>
          <a:xfrm>
            <a:off x="2114606" y="2075462"/>
            <a:ext cx="9577064" cy="1676232"/>
          </a:xfrm>
          <a:prstGeom prst="roundRect">
            <a:avLst>
              <a:gd name="adj" fmla="val 9584"/>
            </a:avLst>
          </a:prstGeom>
          <a:solidFill>
            <a:srgbClr val="2AA1DC"/>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800" b="1" kern="0" dirty="0" smtClean="0">
                <a:solidFill>
                  <a:srgbClr val="FFFF00"/>
                </a:solidFill>
                <a:effectLst>
                  <a:outerShdw blurRad="38100" dist="38100" dir="2700000" algn="tl">
                    <a:srgbClr val="000000">
                      <a:alpha val="43137"/>
                    </a:srgbClr>
                  </a:outerShdw>
                </a:effectLst>
                <a:latin typeface="Calibri"/>
                <a:ea typeface="微软雅黑"/>
              </a:rPr>
              <a:t>就业：</a:t>
            </a:r>
            <a:r>
              <a:rPr lang="zh-CN" altLang="en-US" sz="2800" b="1" kern="0" dirty="0" smtClean="0">
                <a:solidFill>
                  <a:schemeClr val="bg1"/>
                </a:solidFill>
                <a:effectLst>
                  <a:outerShdw blurRad="38100" dist="38100" dir="2700000" algn="tl">
                    <a:srgbClr val="000000">
                      <a:alpha val="43137"/>
                    </a:srgbClr>
                  </a:outerShdw>
                </a:effectLst>
                <a:latin typeface="Calibri"/>
                <a:ea typeface="微软雅黑"/>
              </a:rPr>
              <a:t>学校</a:t>
            </a:r>
            <a:r>
              <a:rPr lang="zh-CN" altLang="en-US" sz="2800" b="1" kern="0" dirty="0">
                <a:solidFill>
                  <a:schemeClr val="bg1"/>
                </a:solidFill>
                <a:effectLst>
                  <a:outerShdw blurRad="38100" dist="38100" dir="2700000" algn="tl">
                    <a:srgbClr val="000000">
                      <a:alpha val="43137"/>
                    </a:srgbClr>
                  </a:outerShdw>
                </a:effectLst>
                <a:latin typeface="Calibri"/>
                <a:ea typeface="微软雅黑"/>
              </a:rPr>
              <a:t>就业率连年提升，目前保持在</a:t>
            </a:r>
            <a:r>
              <a:rPr lang="en-US" altLang="zh-CN" sz="2800" b="1" kern="0" dirty="0">
                <a:solidFill>
                  <a:schemeClr val="bg1"/>
                </a:solidFill>
                <a:effectLst>
                  <a:outerShdw blurRad="38100" dist="38100" dir="2700000" algn="tl">
                    <a:srgbClr val="000000">
                      <a:alpha val="43137"/>
                    </a:srgbClr>
                  </a:outerShdw>
                </a:effectLst>
                <a:latin typeface="Calibri"/>
                <a:ea typeface="微软雅黑"/>
              </a:rPr>
              <a:t>99.2%</a:t>
            </a:r>
            <a:r>
              <a:rPr lang="zh-CN" altLang="en-US" sz="2800" b="1" kern="0" dirty="0">
                <a:solidFill>
                  <a:schemeClr val="bg1"/>
                </a:solidFill>
                <a:effectLst>
                  <a:outerShdw blurRad="38100" dist="38100" dir="2700000" algn="tl">
                    <a:srgbClr val="000000">
                      <a:alpha val="43137"/>
                    </a:srgbClr>
                  </a:outerShdw>
                </a:effectLst>
                <a:latin typeface="Calibri"/>
                <a:ea typeface="微软雅黑"/>
              </a:rPr>
              <a:t>。</a:t>
            </a:r>
            <a:r>
              <a:rPr lang="en-US" altLang="zh-CN" sz="2800" b="1" kern="0" dirty="0">
                <a:solidFill>
                  <a:schemeClr val="bg1"/>
                </a:solidFill>
                <a:effectLst>
                  <a:outerShdw blurRad="38100" dist="38100" dir="2700000" algn="tl">
                    <a:srgbClr val="000000">
                      <a:alpha val="43137"/>
                    </a:srgbClr>
                  </a:outerShdw>
                </a:effectLst>
                <a:latin typeface="Calibri"/>
                <a:ea typeface="微软雅黑"/>
              </a:rPr>
              <a:t> 2016</a:t>
            </a:r>
            <a:r>
              <a:rPr lang="zh-CN" altLang="zh-CN" sz="2800" b="1" kern="0" dirty="0">
                <a:solidFill>
                  <a:schemeClr val="bg1"/>
                </a:solidFill>
                <a:effectLst>
                  <a:outerShdw blurRad="38100" dist="38100" dir="2700000" algn="tl">
                    <a:srgbClr val="000000">
                      <a:alpha val="43137"/>
                    </a:srgbClr>
                  </a:outerShdw>
                </a:effectLst>
                <a:latin typeface="Calibri"/>
                <a:ea typeface="微软雅黑"/>
              </a:rPr>
              <a:t>年</a:t>
            </a:r>
            <a:r>
              <a:rPr lang="en-US" altLang="zh-CN" sz="2800" b="1" kern="0" dirty="0">
                <a:solidFill>
                  <a:schemeClr val="bg1"/>
                </a:solidFill>
                <a:effectLst>
                  <a:outerShdw blurRad="38100" dist="38100" dir="2700000" algn="tl">
                    <a:srgbClr val="000000">
                      <a:alpha val="43137"/>
                    </a:srgbClr>
                  </a:outerShdw>
                </a:effectLst>
                <a:latin typeface="Calibri"/>
                <a:ea typeface="微软雅黑"/>
              </a:rPr>
              <a:t>5</a:t>
            </a:r>
            <a:r>
              <a:rPr lang="zh-CN" altLang="zh-CN" sz="2800" b="1" kern="0" dirty="0">
                <a:solidFill>
                  <a:schemeClr val="bg1"/>
                </a:solidFill>
                <a:effectLst>
                  <a:outerShdw blurRad="38100" dist="38100" dir="2700000" algn="tl">
                    <a:srgbClr val="000000">
                      <a:alpha val="43137"/>
                    </a:srgbClr>
                  </a:outerShdw>
                </a:effectLst>
                <a:latin typeface="Calibri"/>
                <a:ea typeface="微软雅黑"/>
              </a:rPr>
              <a:t>月南山职教集团博伦职校校企合作双选会有</a:t>
            </a:r>
            <a:r>
              <a:rPr lang="en-US" altLang="zh-CN" sz="2800" b="1" kern="0" dirty="0">
                <a:solidFill>
                  <a:schemeClr val="bg1"/>
                </a:solidFill>
                <a:effectLst>
                  <a:outerShdw blurRad="38100" dist="38100" dir="2700000" algn="tl">
                    <a:srgbClr val="000000">
                      <a:alpha val="43137"/>
                    </a:srgbClr>
                  </a:outerShdw>
                </a:effectLst>
                <a:latin typeface="Calibri"/>
                <a:ea typeface="微软雅黑"/>
              </a:rPr>
              <a:t>60</a:t>
            </a:r>
            <a:r>
              <a:rPr lang="zh-CN" altLang="en-US" sz="2800" b="1" kern="0" dirty="0">
                <a:solidFill>
                  <a:schemeClr val="bg1"/>
                </a:solidFill>
                <a:effectLst>
                  <a:outerShdw blurRad="38100" dist="38100" dir="2700000" algn="tl">
                    <a:srgbClr val="000000">
                      <a:alpha val="43137"/>
                    </a:srgbClr>
                  </a:outerShdw>
                </a:effectLst>
                <a:latin typeface="Calibri"/>
                <a:ea typeface="微软雅黑"/>
              </a:rPr>
              <a:t>家企事业单位参加；优秀毕业生在海王药业、腾讯、</a:t>
            </a:r>
            <a:r>
              <a:rPr lang="en-US" altLang="zh-CN" sz="2800" b="1" kern="0" dirty="0">
                <a:solidFill>
                  <a:schemeClr val="bg1"/>
                </a:solidFill>
                <a:effectLst>
                  <a:outerShdw blurRad="38100" dist="38100" dir="2700000" algn="tl">
                    <a:srgbClr val="000000">
                      <a:alpha val="43137"/>
                    </a:srgbClr>
                  </a:outerShdw>
                </a:effectLst>
                <a:latin typeface="Calibri"/>
                <a:ea typeface="微软雅黑"/>
              </a:rPr>
              <a:t>Uber</a:t>
            </a:r>
            <a:r>
              <a:rPr lang="zh-CN" altLang="en-US" sz="2800" b="1" kern="0" dirty="0">
                <a:solidFill>
                  <a:schemeClr val="bg1"/>
                </a:solidFill>
                <a:effectLst>
                  <a:outerShdw blurRad="38100" dist="38100" dir="2700000" algn="tl">
                    <a:srgbClr val="000000">
                      <a:alpha val="43137"/>
                    </a:srgbClr>
                  </a:outerShdw>
                </a:effectLst>
                <a:latin typeface="Calibri"/>
                <a:ea typeface="微软雅黑"/>
              </a:rPr>
              <a:t>等著名企业就职。各专业学生实训实习高效开展。</a:t>
            </a:r>
            <a:endParaRPr kumimoji="0" lang="zh-CN" alt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a:ea typeface="微软雅黑"/>
            </a:endParaRPr>
          </a:p>
        </p:txBody>
      </p:sp>
      <p:sp>
        <p:nvSpPr>
          <p:cNvPr id="66" name="Freeform 5"/>
          <p:cNvSpPr>
            <a:spLocks/>
          </p:cNvSpPr>
          <p:nvPr/>
        </p:nvSpPr>
        <p:spPr bwMode="auto">
          <a:xfrm>
            <a:off x="300736" y="4123302"/>
            <a:ext cx="678244" cy="599564"/>
          </a:xfrm>
          <a:custGeom>
            <a:avLst/>
            <a:gdLst>
              <a:gd name="T0" fmla="*/ 0 w 681"/>
              <a:gd name="T1" fmla="*/ 0 h 602"/>
              <a:gd name="T2" fmla="*/ 681 w 681"/>
              <a:gd name="T3" fmla="*/ 0 h 602"/>
              <a:gd name="T4" fmla="*/ 681 w 681"/>
              <a:gd name="T5" fmla="*/ 602 h 602"/>
              <a:gd name="T6" fmla="*/ 0 w 681"/>
              <a:gd name="T7" fmla="*/ 602 h 602"/>
              <a:gd name="T8" fmla="*/ 183 w 681"/>
              <a:gd name="T9" fmla="*/ 304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304"/>
                </a:lnTo>
                <a:lnTo>
                  <a:pt x="0" y="0"/>
                </a:lnTo>
                <a:lnTo>
                  <a:pt x="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67" name="Freeform 6"/>
          <p:cNvSpPr>
            <a:spLocks noEditPoints="1"/>
          </p:cNvSpPr>
          <p:nvPr/>
        </p:nvSpPr>
        <p:spPr bwMode="auto">
          <a:xfrm>
            <a:off x="373440" y="4165132"/>
            <a:ext cx="626454" cy="15935"/>
          </a:xfrm>
          <a:custGeom>
            <a:avLst/>
            <a:gdLst>
              <a:gd name="T0" fmla="*/ 1 w 120"/>
              <a:gd name="T1" fmla="*/ 0 h 3"/>
              <a:gd name="T2" fmla="*/ 13 w 120"/>
              <a:gd name="T3" fmla="*/ 0 h 3"/>
              <a:gd name="T4" fmla="*/ 15 w 120"/>
              <a:gd name="T5" fmla="*/ 1 h 3"/>
              <a:gd name="T6" fmla="*/ 15 w 120"/>
              <a:gd name="T7" fmla="*/ 1 h 3"/>
              <a:gd name="T8" fmla="*/ 13 w 120"/>
              <a:gd name="T9" fmla="*/ 3 h 3"/>
              <a:gd name="T10" fmla="*/ 1 w 120"/>
              <a:gd name="T11" fmla="*/ 3 h 3"/>
              <a:gd name="T12" fmla="*/ 0 w 120"/>
              <a:gd name="T13" fmla="*/ 1 h 3"/>
              <a:gd name="T14" fmla="*/ 0 w 120"/>
              <a:gd name="T15" fmla="*/ 1 h 3"/>
              <a:gd name="T16" fmla="*/ 1 w 120"/>
              <a:gd name="T17" fmla="*/ 0 h 3"/>
              <a:gd name="T18" fmla="*/ 22 w 120"/>
              <a:gd name="T19" fmla="*/ 0 h 3"/>
              <a:gd name="T20" fmla="*/ 34 w 120"/>
              <a:gd name="T21" fmla="*/ 0 h 3"/>
              <a:gd name="T22" fmla="*/ 36 w 120"/>
              <a:gd name="T23" fmla="*/ 1 h 3"/>
              <a:gd name="T24" fmla="*/ 36 w 120"/>
              <a:gd name="T25" fmla="*/ 1 h 3"/>
              <a:gd name="T26" fmla="*/ 34 w 120"/>
              <a:gd name="T27" fmla="*/ 3 h 3"/>
              <a:gd name="T28" fmla="*/ 22 w 120"/>
              <a:gd name="T29" fmla="*/ 3 h 3"/>
              <a:gd name="T30" fmla="*/ 21 w 120"/>
              <a:gd name="T31" fmla="*/ 1 h 3"/>
              <a:gd name="T32" fmla="*/ 21 w 120"/>
              <a:gd name="T33" fmla="*/ 1 h 3"/>
              <a:gd name="T34" fmla="*/ 22 w 120"/>
              <a:gd name="T35" fmla="*/ 0 h 3"/>
              <a:gd name="T36" fmla="*/ 43 w 120"/>
              <a:gd name="T37" fmla="*/ 0 h 3"/>
              <a:gd name="T38" fmla="*/ 55 w 120"/>
              <a:gd name="T39" fmla="*/ 0 h 3"/>
              <a:gd name="T40" fmla="*/ 57 w 120"/>
              <a:gd name="T41" fmla="*/ 1 h 3"/>
              <a:gd name="T42" fmla="*/ 57 w 120"/>
              <a:gd name="T43" fmla="*/ 1 h 3"/>
              <a:gd name="T44" fmla="*/ 55 w 120"/>
              <a:gd name="T45" fmla="*/ 3 h 3"/>
              <a:gd name="T46" fmla="*/ 43 w 120"/>
              <a:gd name="T47" fmla="*/ 3 h 3"/>
              <a:gd name="T48" fmla="*/ 42 w 120"/>
              <a:gd name="T49" fmla="*/ 1 h 3"/>
              <a:gd name="T50" fmla="*/ 42 w 120"/>
              <a:gd name="T51" fmla="*/ 1 h 3"/>
              <a:gd name="T52" fmla="*/ 43 w 120"/>
              <a:gd name="T53" fmla="*/ 0 h 3"/>
              <a:gd name="T54" fmla="*/ 64 w 120"/>
              <a:gd name="T55" fmla="*/ 0 h 3"/>
              <a:gd name="T56" fmla="*/ 76 w 120"/>
              <a:gd name="T57" fmla="*/ 0 h 3"/>
              <a:gd name="T58" fmla="*/ 78 w 120"/>
              <a:gd name="T59" fmla="*/ 1 h 3"/>
              <a:gd name="T60" fmla="*/ 78 w 120"/>
              <a:gd name="T61" fmla="*/ 1 h 3"/>
              <a:gd name="T62" fmla="*/ 76 w 120"/>
              <a:gd name="T63" fmla="*/ 3 h 3"/>
              <a:gd name="T64" fmla="*/ 64 w 120"/>
              <a:gd name="T65" fmla="*/ 3 h 3"/>
              <a:gd name="T66" fmla="*/ 63 w 120"/>
              <a:gd name="T67" fmla="*/ 1 h 3"/>
              <a:gd name="T68" fmla="*/ 63 w 120"/>
              <a:gd name="T69" fmla="*/ 1 h 3"/>
              <a:gd name="T70" fmla="*/ 64 w 120"/>
              <a:gd name="T71" fmla="*/ 0 h 3"/>
              <a:gd name="T72" fmla="*/ 85 w 120"/>
              <a:gd name="T73" fmla="*/ 0 h 3"/>
              <a:gd name="T74" fmla="*/ 97 w 120"/>
              <a:gd name="T75" fmla="*/ 0 h 3"/>
              <a:gd name="T76" fmla="*/ 99 w 120"/>
              <a:gd name="T77" fmla="*/ 1 h 3"/>
              <a:gd name="T78" fmla="*/ 99 w 120"/>
              <a:gd name="T79" fmla="*/ 1 h 3"/>
              <a:gd name="T80" fmla="*/ 97 w 120"/>
              <a:gd name="T81" fmla="*/ 3 h 3"/>
              <a:gd name="T82" fmla="*/ 85 w 120"/>
              <a:gd name="T83" fmla="*/ 3 h 3"/>
              <a:gd name="T84" fmla="*/ 84 w 120"/>
              <a:gd name="T85" fmla="*/ 1 h 3"/>
              <a:gd name="T86" fmla="*/ 84 w 120"/>
              <a:gd name="T87" fmla="*/ 1 h 3"/>
              <a:gd name="T88" fmla="*/ 85 w 120"/>
              <a:gd name="T89" fmla="*/ 0 h 3"/>
              <a:gd name="T90" fmla="*/ 106 w 120"/>
              <a:gd name="T91" fmla="*/ 0 h 3"/>
              <a:gd name="T92" fmla="*/ 118 w 120"/>
              <a:gd name="T93" fmla="*/ 0 h 3"/>
              <a:gd name="T94" fmla="*/ 120 w 120"/>
              <a:gd name="T95" fmla="*/ 1 h 3"/>
              <a:gd name="T96" fmla="*/ 120 w 120"/>
              <a:gd name="T97" fmla="*/ 1 h 3"/>
              <a:gd name="T98" fmla="*/ 118 w 120"/>
              <a:gd name="T99" fmla="*/ 3 h 3"/>
              <a:gd name="T100" fmla="*/ 106 w 120"/>
              <a:gd name="T101" fmla="*/ 3 h 3"/>
              <a:gd name="T102" fmla="*/ 105 w 120"/>
              <a:gd name="T103" fmla="*/ 1 h 3"/>
              <a:gd name="T104" fmla="*/ 105 w 120"/>
              <a:gd name="T105" fmla="*/ 1 h 3"/>
              <a:gd name="T106" fmla="*/ 106 w 120"/>
              <a:gd name="T10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3">
                <a:moveTo>
                  <a:pt x="1" y="0"/>
                </a:moveTo>
                <a:cubicBezTo>
                  <a:pt x="5" y="0"/>
                  <a:pt x="9" y="0"/>
                  <a:pt x="13" y="0"/>
                </a:cubicBezTo>
                <a:cubicBezTo>
                  <a:pt x="14" y="0"/>
                  <a:pt x="15" y="0"/>
                  <a:pt x="15" y="1"/>
                </a:cubicBezTo>
                <a:cubicBezTo>
                  <a:pt x="15" y="1"/>
                  <a:pt x="15" y="1"/>
                  <a:pt x="15" y="1"/>
                </a:cubicBezTo>
                <a:cubicBezTo>
                  <a:pt x="15" y="2"/>
                  <a:pt x="14" y="3"/>
                  <a:pt x="13" y="3"/>
                </a:cubicBezTo>
                <a:cubicBezTo>
                  <a:pt x="9" y="3"/>
                  <a:pt x="5" y="3"/>
                  <a:pt x="1" y="3"/>
                </a:cubicBezTo>
                <a:cubicBezTo>
                  <a:pt x="0" y="3"/>
                  <a:pt x="0" y="2"/>
                  <a:pt x="0" y="1"/>
                </a:cubicBezTo>
                <a:cubicBezTo>
                  <a:pt x="0" y="1"/>
                  <a:pt x="0" y="1"/>
                  <a:pt x="0" y="1"/>
                </a:cubicBezTo>
                <a:cubicBezTo>
                  <a:pt x="0" y="0"/>
                  <a:pt x="0" y="0"/>
                  <a:pt x="1" y="0"/>
                </a:cubicBezTo>
                <a:close/>
                <a:moveTo>
                  <a:pt x="22" y="0"/>
                </a:moveTo>
                <a:cubicBezTo>
                  <a:pt x="26" y="0"/>
                  <a:pt x="30" y="0"/>
                  <a:pt x="34" y="0"/>
                </a:cubicBezTo>
                <a:cubicBezTo>
                  <a:pt x="35" y="0"/>
                  <a:pt x="36" y="0"/>
                  <a:pt x="36" y="1"/>
                </a:cubicBezTo>
                <a:cubicBezTo>
                  <a:pt x="36" y="1"/>
                  <a:pt x="36" y="1"/>
                  <a:pt x="36" y="1"/>
                </a:cubicBezTo>
                <a:cubicBezTo>
                  <a:pt x="36" y="2"/>
                  <a:pt x="35" y="3"/>
                  <a:pt x="34" y="3"/>
                </a:cubicBezTo>
                <a:cubicBezTo>
                  <a:pt x="30" y="3"/>
                  <a:pt x="26" y="3"/>
                  <a:pt x="22" y="3"/>
                </a:cubicBezTo>
                <a:cubicBezTo>
                  <a:pt x="21" y="3"/>
                  <a:pt x="21" y="2"/>
                  <a:pt x="21" y="1"/>
                </a:cubicBezTo>
                <a:cubicBezTo>
                  <a:pt x="21" y="1"/>
                  <a:pt x="21" y="1"/>
                  <a:pt x="21" y="1"/>
                </a:cubicBezTo>
                <a:cubicBezTo>
                  <a:pt x="21" y="0"/>
                  <a:pt x="21" y="0"/>
                  <a:pt x="22" y="0"/>
                </a:cubicBezTo>
                <a:close/>
                <a:moveTo>
                  <a:pt x="43" y="0"/>
                </a:moveTo>
                <a:cubicBezTo>
                  <a:pt x="47" y="0"/>
                  <a:pt x="51" y="0"/>
                  <a:pt x="55" y="0"/>
                </a:cubicBezTo>
                <a:cubicBezTo>
                  <a:pt x="56" y="0"/>
                  <a:pt x="57" y="0"/>
                  <a:pt x="57" y="1"/>
                </a:cubicBezTo>
                <a:cubicBezTo>
                  <a:pt x="57" y="1"/>
                  <a:pt x="57" y="1"/>
                  <a:pt x="57" y="1"/>
                </a:cubicBezTo>
                <a:cubicBezTo>
                  <a:pt x="57" y="2"/>
                  <a:pt x="56" y="3"/>
                  <a:pt x="55" y="3"/>
                </a:cubicBezTo>
                <a:cubicBezTo>
                  <a:pt x="51" y="3"/>
                  <a:pt x="47" y="3"/>
                  <a:pt x="43" y="3"/>
                </a:cubicBezTo>
                <a:cubicBezTo>
                  <a:pt x="42" y="3"/>
                  <a:pt x="42" y="2"/>
                  <a:pt x="42" y="1"/>
                </a:cubicBezTo>
                <a:cubicBezTo>
                  <a:pt x="42" y="1"/>
                  <a:pt x="42" y="1"/>
                  <a:pt x="42" y="1"/>
                </a:cubicBezTo>
                <a:cubicBezTo>
                  <a:pt x="42" y="0"/>
                  <a:pt x="42" y="0"/>
                  <a:pt x="43" y="0"/>
                </a:cubicBezTo>
                <a:close/>
                <a:moveTo>
                  <a:pt x="64" y="0"/>
                </a:moveTo>
                <a:cubicBezTo>
                  <a:pt x="68" y="0"/>
                  <a:pt x="72" y="0"/>
                  <a:pt x="76" y="0"/>
                </a:cubicBezTo>
                <a:cubicBezTo>
                  <a:pt x="77" y="0"/>
                  <a:pt x="78" y="0"/>
                  <a:pt x="78" y="1"/>
                </a:cubicBezTo>
                <a:cubicBezTo>
                  <a:pt x="78" y="1"/>
                  <a:pt x="78" y="1"/>
                  <a:pt x="78" y="1"/>
                </a:cubicBezTo>
                <a:cubicBezTo>
                  <a:pt x="78" y="2"/>
                  <a:pt x="77" y="3"/>
                  <a:pt x="76" y="3"/>
                </a:cubicBezTo>
                <a:cubicBezTo>
                  <a:pt x="72" y="3"/>
                  <a:pt x="68" y="3"/>
                  <a:pt x="64" y="3"/>
                </a:cubicBezTo>
                <a:cubicBezTo>
                  <a:pt x="63" y="3"/>
                  <a:pt x="63" y="2"/>
                  <a:pt x="63" y="1"/>
                </a:cubicBezTo>
                <a:cubicBezTo>
                  <a:pt x="63" y="1"/>
                  <a:pt x="63" y="1"/>
                  <a:pt x="63" y="1"/>
                </a:cubicBezTo>
                <a:cubicBezTo>
                  <a:pt x="63" y="0"/>
                  <a:pt x="63" y="0"/>
                  <a:pt x="64" y="0"/>
                </a:cubicBezTo>
                <a:close/>
                <a:moveTo>
                  <a:pt x="85" y="0"/>
                </a:moveTo>
                <a:cubicBezTo>
                  <a:pt x="89" y="0"/>
                  <a:pt x="93" y="0"/>
                  <a:pt x="97" y="0"/>
                </a:cubicBezTo>
                <a:cubicBezTo>
                  <a:pt x="98" y="0"/>
                  <a:pt x="99" y="0"/>
                  <a:pt x="99" y="1"/>
                </a:cubicBezTo>
                <a:cubicBezTo>
                  <a:pt x="99" y="1"/>
                  <a:pt x="99" y="1"/>
                  <a:pt x="99" y="1"/>
                </a:cubicBezTo>
                <a:cubicBezTo>
                  <a:pt x="99" y="2"/>
                  <a:pt x="98" y="3"/>
                  <a:pt x="97" y="3"/>
                </a:cubicBezTo>
                <a:cubicBezTo>
                  <a:pt x="93" y="3"/>
                  <a:pt x="89" y="3"/>
                  <a:pt x="85" y="3"/>
                </a:cubicBezTo>
                <a:cubicBezTo>
                  <a:pt x="84" y="3"/>
                  <a:pt x="84" y="2"/>
                  <a:pt x="84" y="1"/>
                </a:cubicBezTo>
                <a:cubicBezTo>
                  <a:pt x="84" y="1"/>
                  <a:pt x="84" y="1"/>
                  <a:pt x="84" y="1"/>
                </a:cubicBezTo>
                <a:cubicBezTo>
                  <a:pt x="84" y="0"/>
                  <a:pt x="84" y="0"/>
                  <a:pt x="85" y="0"/>
                </a:cubicBezTo>
                <a:close/>
                <a:moveTo>
                  <a:pt x="106" y="0"/>
                </a:moveTo>
                <a:cubicBezTo>
                  <a:pt x="110" y="0"/>
                  <a:pt x="114" y="0"/>
                  <a:pt x="118" y="0"/>
                </a:cubicBezTo>
                <a:cubicBezTo>
                  <a:pt x="119" y="0"/>
                  <a:pt x="120" y="0"/>
                  <a:pt x="120" y="1"/>
                </a:cubicBezTo>
                <a:cubicBezTo>
                  <a:pt x="120" y="1"/>
                  <a:pt x="120" y="1"/>
                  <a:pt x="120" y="1"/>
                </a:cubicBezTo>
                <a:cubicBezTo>
                  <a:pt x="120" y="2"/>
                  <a:pt x="119" y="3"/>
                  <a:pt x="118" y="3"/>
                </a:cubicBezTo>
                <a:cubicBezTo>
                  <a:pt x="114" y="3"/>
                  <a:pt x="110" y="3"/>
                  <a:pt x="106" y="3"/>
                </a:cubicBezTo>
                <a:cubicBezTo>
                  <a:pt x="105" y="3"/>
                  <a:pt x="105" y="2"/>
                  <a:pt x="105" y="1"/>
                </a:cubicBezTo>
                <a:cubicBezTo>
                  <a:pt x="105" y="1"/>
                  <a:pt x="105" y="1"/>
                  <a:pt x="105" y="1"/>
                </a:cubicBezTo>
                <a:cubicBezTo>
                  <a:pt x="105" y="0"/>
                  <a:pt x="105" y="0"/>
                  <a:pt x="106" y="0"/>
                </a:cubicBezTo>
                <a:close/>
              </a:path>
            </a:pathLst>
          </a:custGeom>
          <a:solidFill>
            <a:srgbClr val="BCE1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68" name="Freeform 7"/>
          <p:cNvSpPr>
            <a:spLocks noEditPoints="1"/>
          </p:cNvSpPr>
          <p:nvPr/>
        </p:nvSpPr>
        <p:spPr bwMode="auto">
          <a:xfrm>
            <a:off x="373440" y="4671076"/>
            <a:ext cx="626454" cy="15935"/>
          </a:xfrm>
          <a:custGeom>
            <a:avLst/>
            <a:gdLst>
              <a:gd name="T0" fmla="*/ 1 w 120"/>
              <a:gd name="T1" fmla="*/ 0 h 3"/>
              <a:gd name="T2" fmla="*/ 13 w 120"/>
              <a:gd name="T3" fmla="*/ 0 h 3"/>
              <a:gd name="T4" fmla="*/ 15 w 120"/>
              <a:gd name="T5" fmla="*/ 1 h 3"/>
              <a:gd name="T6" fmla="*/ 15 w 120"/>
              <a:gd name="T7" fmla="*/ 1 h 3"/>
              <a:gd name="T8" fmla="*/ 13 w 120"/>
              <a:gd name="T9" fmla="*/ 3 h 3"/>
              <a:gd name="T10" fmla="*/ 1 w 120"/>
              <a:gd name="T11" fmla="*/ 3 h 3"/>
              <a:gd name="T12" fmla="*/ 0 w 120"/>
              <a:gd name="T13" fmla="*/ 1 h 3"/>
              <a:gd name="T14" fmla="*/ 0 w 120"/>
              <a:gd name="T15" fmla="*/ 1 h 3"/>
              <a:gd name="T16" fmla="*/ 1 w 120"/>
              <a:gd name="T17" fmla="*/ 0 h 3"/>
              <a:gd name="T18" fmla="*/ 22 w 120"/>
              <a:gd name="T19" fmla="*/ 0 h 3"/>
              <a:gd name="T20" fmla="*/ 34 w 120"/>
              <a:gd name="T21" fmla="*/ 0 h 3"/>
              <a:gd name="T22" fmla="*/ 36 w 120"/>
              <a:gd name="T23" fmla="*/ 1 h 3"/>
              <a:gd name="T24" fmla="*/ 36 w 120"/>
              <a:gd name="T25" fmla="*/ 1 h 3"/>
              <a:gd name="T26" fmla="*/ 34 w 120"/>
              <a:gd name="T27" fmla="*/ 3 h 3"/>
              <a:gd name="T28" fmla="*/ 22 w 120"/>
              <a:gd name="T29" fmla="*/ 3 h 3"/>
              <a:gd name="T30" fmla="*/ 21 w 120"/>
              <a:gd name="T31" fmla="*/ 1 h 3"/>
              <a:gd name="T32" fmla="*/ 21 w 120"/>
              <a:gd name="T33" fmla="*/ 1 h 3"/>
              <a:gd name="T34" fmla="*/ 22 w 120"/>
              <a:gd name="T35" fmla="*/ 0 h 3"/>
              <a:gd name="T36" fmla="*/ 43 w 120"/>
              <a:gd name="T37" fmla="*/ 0 h 3"/>
              <a:gd name="T38" fmla="*/ 55 w 120"/>
              <a:gd name="T39" fmla="*/ 0 h 3"/>
              <a:gd name="T40" fmla="*/ 57 w 120"/>
              <a:gd name="T41" fmla="*/ 1 h 3"/>
              <a:gd name="T42" fmla="*/ 57 w 120"/>
              <a:gd name="T43" fmla="*/ 1 h 3"/>
              <a:gd name="T44" fmla="*/ 55 w 120"/>
              <a:gd name="T45" fmla="*/ 3 h 3"/>
              <a:gd name="T46" fmla="*/ 43 w 120"/>
              <a:gd name="T47" fmla="*/ 3 h 3"/>
              <a:gd name="T48" fmla="*/ 42 w 120"/>
              <a:gd name="T49" fmla="*/ 1 h 3"/>
              <a:gd name="T50" fmla="*/ 42 w 120"/>
              <a:gd name="T51" fmla="*/ 1 h 3"/>
              <a:gd name="T52" fmla="*/ 43 w 120"/>
              <a:gd name="T53" fmla="*/ 0 h 3"/>
              <a:gd name="T54" fmla="*/ 64 w 120"/>
              <a:gd name="T55" fmla="*/ 0 h 3"/>
              <a:gd name="T56" fmla="*/ 76 w 120"/>
              <a:gd name="T57" fmla="*/ 0 h 3"/>
              <a:gd name="T58" fmla="*/ 78 w 120"/>
              <a:gd name="T59" fmla="*/ 1 h 3"/>
              <a:gd name="T60" fmla="*/ 78 w 120"/>
              <a:gd name="T61" fmla="*/ 1 h 3"/>
              <a:gd name="T62" fmla="*/ 76 w 120"/>
              <a:gd name="T63" fmla="*/ 3 h 3"/>
              <a:gd name="T64" fmla="*/ 64 w 120"/>
              <a:gd name="T65" fmla="*/ 3 h 3"/>
              <a:gd name="T66" fmla="*/ 63 w 120"/>
              <a:gd name="T67" fmla="*/ 1 h 3"/>
              <a:gd name="T68" fmla="*/ 63 w 120"/>
              <a:gd name="T69" fmla="*/ 1 h 3"/>
              <a:gd name="T70" fmla="*/ 64 w 120"/>
              <a:gd name="T71" fmla="*/ 0 h 3"/>
              <a:gd name="T72" fmla="*/ 85 w 120"/>
              <a:gd name="T73" fmla="*/ 0 h 3"/>
              <a:gd name="T74" fmla="*/ 97 w 120"/>
              <a:gd name="T75" fmla="*/ 0 h 3"/>
              <a:gd name="T76" fmla="*/ 99 w 120"/>
              <a:gd name="T77" fmla="*/ 1 h 3"/>
              <a:gd name="T78" fmla="*/ 99 w 120"/>
              <a:gd name="T79" fmla="*/ 1 h 3"/>
              <a:gd name="T80" fmla="*/ 97 w 120"/>
              <a:gd name="T81" fmla="*/ 3 h 3"/>
              <a:gd name="T82" fmla="*/ 85 w 120"/>
              <a:gd name="T83" fmla="*/ 3 h 3"/>
              <a:gd name="T84" fmla="*/ 84 w 120"/>
              <a:gd name="T85" fmla="*/ 1 h 3"/>
              <a:gd name="T86" fmla="*/ 84 w 120"/>
              <a:gd name="T87" fmla="*/ 1 h 3"/>
              <a:gd name="T88" fmla="*/ 85 w 120"/>
              <a:gd name="T89" fmla="*/ 0 h 3"/>
              <a:gd name="T90" fmla="*/ 106 w 120"/>
              <a:gd name="T91" fmla="*/ 0 h 3"/>
              <a:gd name="T92" fmla="*/ 118 w 120"/>
              <a:gd name="T93" fmla="*/ 0 h 3"/>
              <a:gd name="T94" fmla="*/ 120 w 120"/>
              <a:gd name="T95" fmla="*/ 1 h 3"/>
              <a:gd name="T96" fmla="*/ 120 w 120"/>
              <a:gd name="T97" fmla="*/ 1 h 3"/>
              <a:gd name="T98" fmla="*/ 118 w 120"/>
              <a:gd name="T99" fmla="*/ 3 h 3"/>
              <a:gd name="T100" fmla="*/ 106 w 120"/>
              <a:gd name="T101" fmla="*/ 3 h 3"/>
              <a:gd name="T102" fmla="*/ 105 w 120"/>
              <a:gd name="T103" fmla="*/ 1 h 3"/>
              <a:gd name="T104" fmla="*/ 105 w 120"/>
              <a:gd name="T105" fmla="*/ 1 h 3"/>
              <a:gd name="T106" fmla="*/ 106 w 120"/>
              <a:gd name="T10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3">
                <a:moveTo>
                  <a:pt x="1" y="0"/>
                </a:moveTo>
                <a:cubicBezTo>
                  <a:pt x="5" y="0"/>
                  <a:pt x="9" y="0"/>
                  <a:pt x="13" y="0"/>
                </a:cubicBezTo>
                <a:cubicBezTo>
                  <a:pt x="14" y="0"/>
                  <a:pt x="15" y="0"/>
                  <a:pt x="15" y="1"/>
                </a:cubicBezTo>
                <a:cubicBezTo>
                  <a:pt x="15" y="1"/>
                  <a:pt x="15" y="1"/>
                  <a:pt x="15" y="1"/>
                </a:cubicBezTo>
                <a:cubicBezTo>
                  <a:pt x="15" y="2"/>
                  <a:pt x="14" y="3"/>
                  <a:pt x="13" y="3"/>
                </a:cubicBezTo>
                <a:cubicBezTo>
                  <a:pt x="9" y="3"/>
                  <a:pt x="5" y="3"/>
                  <a:pt x="1" y="3"/>
                </a:cubicBezTo>
                <a:cubicBezTo>
                  <a:pt x="0" y="3"/>
                  <a:pt x="0" y="2"/>
                  <a:pt x="0" y="1"/>
                </a:cubicBezTo>
                <a:cubicBezTo>
                  <a:pt x="0" y="1"/>
                  <a:pt x="0" y="1"/>
                  <a:pt x="0" y="1"/>
                </a:cubicBezTo>
                <a:cubicBezTo>
                  <a:pt x="0" y="0"/>
                  <a:pt x="0" y="0"/>
                  <a:pt x="1" y="0"/>
                </a:cubicBezTo>
                <a:close/>
                <a:moveTo>
                  <a:pt x="22" y="0"/>
                </a:moveTo>
                <a:cubicBezTo>
                  <a:pt x="26" y="0"/>
                  <a:pt x="30" y="0"/>
                  <a:pt x="34" y="0"/>
                </a:cubicBezTo>
                <a:cubicBezTo>
                  <a:pt x="35" y="0"/>
                  <a:pt x="36" y="0"/>
                  <a:pt x="36" y="1"/>
                </a:cubicBezTo>
                <a:cubicBezTo>
                  <a:pt x="36" y="1"/>
                  <a:pt x="36" y="1"/>
                  <a:pt x="36" y="1"/>
                </a:cubicBezTo>
                <a:cubicBezTo>
                  <a:pt x="36" y="2"/>
                  <a:pt x="35" y="3"/>
                  <a:pt x="34" y="3"/>
                </a:cubicBezTo>
                <a:cubicBezTo>
                  <a:pt x="30" y="3"/>
                  <a:pt x="26" y="3"/>
                  <a:pt x="22" y="3"/>
                </a:cubicBezTo>
                <a:cubicBezTo>
                  <a:pt x="21" y="3"/>
                  <a:pt x="21" y="2"/>
                  <a:pt x="21" y="1"/>
                </a:cubicBezTo>
                <a:cubicBezTo>
                  <a:pt x="21" y="1"/>
                  <a:pt x="21" y="1"/>
                  <a:pt x="21" y="1"/>
                </a:cubicBezTo>
                <a:cubicBezTo>
                  <a:pt x="21" y="0"/>
                  <a:pt x="21" y="0"/>
                  <a:pt x="22" y="0"/>
                </a:cubicBezTo>
                <a:close/>
                <a:moveTo>
                  <a:pt x="43" y="0"/>
                </a:moveTo>
                <a:cubicBezTo>
                  <a:pt x="47" y="0"/>
                  <a:pt x="51" y="0"/>
                  <a:pt x="55" y="0"/>
                </a:cubicBezTo>
                <a:cubicBezTo>
                  <a:pt x="56" y="0"/>
                  <a:pt x="57" y="0"/>
                  <a:pt x="57" y="1"/>
                </a:cubicBezTo>
                <a:cubicBezTo>
                  <a:pt x="57" y="1"/>
                  <a:pt x="57" y="1"/>
                  <a:pt x="57" y="1"/>
                </a:cubicBezTo>
                <a:cubicBezTo>
                  <a:pt x="57" y="2"/>
                  <a:pt x="56" y="3"/>
                  <a:pt x="55" y="3"/>
                </a:cubicBezTo>
                <a:cubicBezTo>
                  <a:pt x="51" y="3"/>
                  <a:pt x="47" y="3"/>
                  <a:pt x="43" y="3"/>
                </a:cubicBezTo>
                <a:cubicBezTo>
                  <a:pt x="42" y="3"/>
                  <a:pt x="42" y="2"/>
                  <a:pt x="42" y="1"/>
                </a:cubicBezTo>
                <a:cubicBezTo>
                  <a:pt x="42" y="1"/>
                  <a:pt x="42" y="1"/>
                  <a:pt x="42" y="1"/>
                </a:cubicBezTo>
                <a:cubicBezTo>
                  <a:pt x="42" y="0"/>
                  <a:pt x="42" y="0"/>
                  <a:pt x="43" y="0"/>
                </a:cubicBezTo>
                <a:close/>
                <a:moveTo>
                  <a:pt x="64" y="0"/>
                </a:moveTo>
                <a:cubicBezTo>
                  <a:pt x="68" y="0"/>
                  <a:pt x="72" y="0"/>
                  <a:pt x="76" y="0"/>
                </a:cubicBezTo>
                <a:cubicBezTo>
                  <a:pt x="77" y="0"/>
                  <a:pt x="78" y="0"/>
                  <a:pt x="78" y="1"/>
                </a:cubicBezTo>
                <a:cubicBezTo>
                  <a:pt x="78" y="1"/>
                  <a:pt x="78" y="1"/>
                  <a:pt x="78" y="1"/>
                </a:cubicBezTo>
                <a:cubicBezTo>
                  <a:pt x="78" y="2"/>
                  <a:pt x="77" y="3"/>
                  <a:pt x="76" y="3"/>
                </a:cubicBezTo>
                <a:cubicBezTo>
                  <a:pt x="72" y="3"/>
                  <a:pt x="68" y="3"/>
                  <a:pt x="64" y="3"/>
                </a:cubicBezTo>
                <a:cubicBezTo>
                  <a:pt x="63" y="3"/>
                  <a:pt x="63" y="2"/>
                  <a:pt x="63" y="1"/>
                </a:cubicBezTo>
                <a:cubicBezTo>
                  <a:pt x="63" y="1"/>
                  <a:pt x="63" y="1"/>
                  <a:pt x="63" y="1"/>
                </a:cubicBezTo>
                <a:cubicBezTo>
                  <a:pt x="63" y="0"/>
                  <a:pt x="63" y="0"/>
                  <a:pt x="64" y="0"/>
                </a:cubicBezTo>
                <a:close/>
                <a:moveTo>
                  <a:pt x="85" y="0"/>
                </a:moveTo>
                <a:cubicBezTo>
                  <a:pt x="89" y="0"/>
                  <a:pt x="93" y="0"/>
                  <a:pt x="97" y="0"/>
                </a:cubicBezTo>
                <a:cubicBezTo>
                  <a:pt x="98" y="0"/>
                  <a:pt x="99" y="0"/>
                  <a:pt x="99" y="1"/>
                </a:cubicBezTo>
                <a:cubicBezTo>
                  <a:pt x="99" y="1"/>
                  <a:pt x="99" y="1"/>
                  <a:pt x="99" y="1"/>
                </a:cubicBezTo>
                <a:cubicBezTo>
                  <a:pt x="99" y="2"/>
                  <a:pt x="98" y="3"/>
                  <a:pt x="97" y="3"/>
                </a:cubicBezTo>
                <a:cubicBezTo>
                  <a:pt x="93" y="3"/>
                  <a:pt x="89" y="3"/>
                  <a:pt x="85" y="3"/>
                </a:cubicBezTo>
                <a:cubicBezTo>
                  <a:pt x="84" y="3"/>
                  <a:pt x="84" y="2"/>
                  <a:pt x="84" y="1"/>
                </a:cubicBezTo>
                <a:cubicBezTo>
                  <a:pt x="84" y="1"/>
                  <a:pt x="84" y="1"/>
                  <a:pt x="84" y="1"/>
                </a:cubicBezTo>
                <a:cubicBezTo>
                  <a:pt x="84" y="0"/>
                  <a:pt x="84" y="0"/>
                  <a:pt x="85" y="0"/>
                </a:cubicBezTo>
                <a:close/>
                <a:moveTo>
                  <a:pt x="106" y="0"/>
                </a:moveTo>
                <a:cubicBezTo>
                  <a:pt x="110" y="0"/>
                  <a:pt x="114" y="0"/>
                  <a:pt x="118" y="0"/>
                </a:cubicBezTo>
                <a:cubicBezTo>
                  <a:pt x="119" y="0"/>
                  <a:pt x="120" y="0"/>
                  <a:pt x="120" y="1"/>
                </a:cubicBezTo>
                <a:cubicBezTo>
                  <a:pt x="120" y="1"/>
                  <a:pt x="120" y="1"/>
                  <a:pt x="120" y="1"/>
                </a:cubicBezTo>
                <a:cubicBezTo>
                  <a:pt x="120" y="2"/>
                  <a:pt x="119" y="3"/>
                  <a:pt x="118" y="3"/>
                </a:cubicBezTo>
                <a:cubicBezTo>
                  <a:pt x="114" y="3"/>
                  <a:pt x="110" y="3"/>
                  <a:pt x="106" y="3"/>
                </a:cubicBezTo>
                <a:cubicBezTo>
                  <a:pt x="105" y="3"/>
                  <a:pt x="105" y="2"/>
                  <a:pt x="105" y="1"/>
                </a:cubicBezTo>
                <a:cubicBezTo>
                  <a:pt x="105" y="1"/>
                  <a:pt x="105" y="1"/>
                  <a:pt x="105" y="1"/>
                </a:cubicBezTo>
                <a:cubicBezTo>
                  <a:pt x="105" y="0"/>
                  <a:pt x="105" y="0"/>
                  <a:pt x="106" y="0"/>
                </a:cubicBezTo>
                <a:close/>
              </a:path>
            </a:pathLst>
          </a:custGeom>
          <a:solidFill>
            <a:srgbClr val="BCE1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69" name="Freeform 8"/>
          <p:cNvSpPr>
            <a:spLocks/>
          </p:cNvSpPr>
          <p:nvPr/>
        </p:nvSpPr>
        <p:spPr bwMode="auto">
          <a:xfrm>
            <a:off x="571635" y="3889253"/>
            <a:ext cx="312729" cy="896357"/>
          </a:xfrm>
          <a:custGeom>
            <a:avLst/>
            <a:gdLst>
              <a:gd name="T0" fmla="*/ 0 w 314"/>
              <a:gd name="T1" fmla="*/ 0 h 900"/>
              <a:gd name="T2" fmla="*/ 314 w 314"/>
              <a:gd name="T3" fmla="*/ 298 h 900"/>
              <a:gd name="T4" fmla="*/ 314 w 314"/>
              <a:gd name="T5" fmla="*/ 900 h 900"/>
              <a:gd name="T6" fmla="*/ 0 w 314"/>
              <a:gd name="T7" fmla="*/ 602 h 900"/>
              <a:gd name="T8" fmla="*/ 0 w 314"/>
              <a:gd name="T9" fmla="*/ 0 h 900"/>
              <a:gd name="T10" fmla="*/ 0 w 314"/>
              <a:gd name="T11" fmla="*/ 0 h 900"/>
            </a:gdLst>
            <a:ahLst/>
            <a:cxnLst>
              <a:cxn ang="0">
                <a:pos x="T0" y="T1"/>
              </a:cxn>
              <a:cxn ang="0">
                <a:pos x="T2" y="T3"/>
              </a:cxn>
              <a:cxn ang="0">
                <a:pos x="T4" y="T5"/>
              </a:cxn>
              <a:cxn ang="0">
                <a:pos x="T6" y="T7"/>
              </a:cxn>
              <a:cxn ang="0">
                <a:pos x="T8" y="T9"/>
              </a:cxn>
              <a:cxn ang="0">
                <a:pos x="T10" y="T11"/>
              </a:cxn>
            </a:cxnLst>
            <a:rect l="0" t="0" r="r" b="b"/>
            <a:pathLst>
              <a:path w="314" h="900">
                <a:moveTo>
                  <a:pt x="0" y="0"/>
                </a:moveTo>
                <a:lnTo>
                  <a:pt x="314" y="298"/>
                </a:lnTo>
                <a:lnTo>
                  <a:pt x="314" y="900"/>
                </a:lnTo>
                <a:lnTo>
                  <a:pt x="0" y="602"/>
                </a:lnTo>
                <a:lnTo>
                  <a:pt x="0" y="0"/>
                </a:lnTo>
                <a:lnTo>
                  <a:pt x="0" y="0"/>
                </a:lnTo>
                <a:close/>
              </a:path>
            </a:pathLst>
          </a:custGeom>
          <a:solidFill>
            <a:srgbClr val="0A6F7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70" name="Freeform 9"/>
          <p:cNvSpPr>
            <a:spLocks noEditPoints="1"/>
          </p:cNvSpPr>
          <p:nvPr/>
        </p:nvSpPr>
        <p:spPr bwMode="auto">
          <a:xfrm>
            <a:off x="571635" y="4410136"/>
            <a:ext cx="312729" cy="323685"/>
          </a:xfrm>
          <a:custGeom>
            <a:avLst/>
            <a:gdLst>
              <a:gd name="T0" fmla="*/ 60 w 60"/>
              <a:gd name="T1" fmla="*/ 57 h 62"/>
              <a:gd name="T2" fmla="*/ 60 w 60"/>
              <a:gd name="T3" fmla="*/ 62 h 62"/>
              <a:gd name="T4" fmla="*/ 53 w 60"/>
              <a:gd name="T5" fmla="*/ 56 h 62"/>
              <a:gd name="T6" fmla="*/ 53 w 60"/>
              <a:gd name="T7" fmla="*/ 53 h 62"/>
              <a:gd name="T8" fmla="*/ 53 w 60"/>
              <a:gd name="T9" fmla="*/ 53 h 62"/>
              <a:gd name="T10" fmla="*/ 56 w 60"/>
              <a:gd name="T11" fmla="*/ 53 h 62"/>
              <a:gd name="T12" fmla="*/ 60 w 60"/>
              <a:gd name="T13" fmla="*/ 57 h 62"/>
              <a:gd name="T14" fmla="*/ 0 w 60"/>
              <a:gd name="T15" fmla="*/ 4 h 62"/>
              <a:gd name="T16" fmla="*/ 0 w 60"/>
              <a:gd name="T17" fmla="*/ 0 h 62"/>
              <a:gd name="T18" fmla="*/ 3 w 60"/>
              <a:gd name="T19" fmla="*/ 3 h 62"/>
              <a:gd name="T20" fmla="*/ 4 w 60"/>
              <a:gd name="T21" fmla="*/ 6 h 62"/>
              <a:gd name="T22" fmla="*/ 4 w 60"/>
              <a:gd name="T23" fmla="*/ 6 h 62"/>
              <a:gd name="T24" fmla="*/ 1 w 60"/>
              <a:gd name="T25" fmla="*/ 6 h 62"/>
              <a:gd name="T26" fmla="*/ 0 w 60"/>
              <a:gd name="T27" fmla="*/ 4 h 62"/>
              <a:gd name="T28" fmla="*/ 10 w 60"/>
              <a:gd name="T29" fmla="*/ 10 h 62"/>
              <a:gd name="T30" fmla="*/ 19 w 60"/>
              <a:gd name="T31" fmla="*/ 18 h 62"/>
              <a:gd name="T32" fmla="*/ 19 w 60"/>
              <a:gd name="T33" fmla="*/ 20 h 62"/>
              <a:gd name="T34" fmla="*/ 19 w 60"/>
              <a:gd name="T35" fmla="*/ 20 h 62"/>
              <a:gd name="T36" fmla="*/ 16 w 60"/>
              <a:gd name="T37" fmla="*/ 20 h 62"/>
              <a:gd name="T38" fmla="*/ 8 w 60"/>
              <a:gd name="T39" fmla="*/ 12 h 62"/>
              <a:gd name="T40" fmla="*/ 8 w 60"/>
              <a:gd name="T41" fmla="*/ 10 h 62"/>
              <a:gd name="T42" fmla="*/ 8 w 60"/>
              <a:gd name="T43" fmla="*/ 10 h 62"/>
              <a:gd name="T44" fmla="*/ 10 w 60"/>
              <a:gd name="T45" fmla="*/ 10 h 62"/>
              <a:gd name="T46" fmla="*/ 25 w 60"/>
              <a:gd name="T47" fmla="*/ 24 h 62"/>
              <a:gd name="T48" fmla="*/ 34 w 60"/>
              <a:gd name="T49" fmla="*/ 32 h 62"/>
              <a:gd name="T50" fmla="*/ 34 w 60"/>
              <a:gd name="T51" fmla="*/ 35 h 62"/>
              <a:gd name="T52" fmla="*/ 34 w 60"/>
              <a:gd name="T53" fmla="*/ 35 h 62"/>
              <a:gd name="T54" fmla="*/ 32 w 60"/>
              <a:gd name="T55" fmla="*/ 35 h 62"/>
              <a:gd name="T56" fmla="*/ 23 w 60"/>
              <a:gd name="T57" fmla="*/ 27 h 62"/>
              <a:gd name="T58" fmla="*/ 23 w 60"/>
              <a:gd name="T59" fmla="*/ 24 h 62"/>
              <a:gd name="T60" fmla="*/ 23 w 60"/>
              <a:gd name="T61" fmla="*/ 24 h 62"/>
              <a:gd name="T62" fmla="*/ 25 w 60"/>
              <a:gd name="T63" fmla="*/ 24 h 62"/>
              <a:gd name="T64" fmla="*/ 41 w 60"/>
              <a:gd name="T65" fmla="*/ 39 h 62"/>
              <a:gd name="T66" fmla="*/ 49 w 60"/>
              <a:gd name="T67" fmla="*/ 47 h 62"/>
              <a:gd name="T68" fmla="*/ 49 w 60"/>
              <a:gd name="T69" fmla="*/ 49 h 62"/>
              <a:gd name="T70" fmla="*/ 49 w 60"/>
              <a:gd name="T71" fmla="*/ 49 h 62"/>
              <a:gd name="T72" fmla="*/ 47 w 60"/>
              <a:gd name="T73" fmla="*/ 49 h 62"/>
              <a:gd name="T74" fmla="*/ 38 w 60"/>
              <a:gd name="T75" fmla="*/ 41 h 62"/>
              <a:gd name="T76" fmla="*/ 38 w 60"/>
              <a:gd name="T77" fmla="*/ 39 h 62"/>
              <a:gd name="T78" fmla="*/ 38 w 60"/>
              <a:gd name="T79" fmla="*/ 39 h 62"/>
              <a:gd name="T80" fmla="*/ 41 w 60"/>
              <a:gd name="T81" fmla="*/ 3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62">
                <a:moveTo>
                  <a:pt x="60" y="57"/>
                </a:moveTo>
                <a:cubicBezTo>
                  <a:pt x="60" y="62"/>
                  <a:pt x="60" y="62"/>
                  <a:pt x="60" y="62"/>
                </a:cubicBezTo>
                <a:cubicBezTo>
                  <a:pt x="58" y="60"/>
                  <a:pt x="56" y="58"/>
                  <a:pt x="53" y="56"/>
                </a:cubicBezTo>
                <a:cubicBezTo>
                  <a:pt x="53" y="55"/>
                  <a:pt x="53" y="54"/>
                  <a:pt x="53" y="53"/>
                </a:cubicBezTo>
                <a:cubicBezTo>
                  <a:pt x="53" y="53"/>
                  <a:pt x="53" y="53"/>
                  <a:pt x="53" y="53"/>
                </a:cubicBezTo>
                <a:cubicBezTo>
                  <a:pt x="54" y="53"/>
                  <a:pt x="55" y="53"/>
                  <a:pt x="56" y="53"/>
                </a:cubicBezTo>
                <a:cubicBezTo>
                  <a:pt x="57" y="55"/>
                  <a:pt x="58" y="56"/>
                  <a:pt x="60" y="57"/>
                </a:cubicBezTo>
                <a:close/>
                <a:moveTo>
                  <a:pt x="0" y="4"/>
                </a:moveTo>
                <a:cubicBezTo>
                  <a:pt x="0" y="0"/>
                  <a:pt x="0" y="0"/>
                  <a:pt x="0" y="0"/>
                </a:cubicBezTo>
                <a:cubicBezTo>
                  <a:pt x="1" y="1"/>
                  <a:pt x="2" y="2"/>
                  <a:pt x="3" y="3"/>
                </a:cubicBezTo>
                <a:cubicBezTo>
                  <a:pt x="4" y="4"/>
                  <a:pt x="4" y="5"/>
                  <a:pt x="4" y="6"/>
                </a:cubicBezTo>
                <a:cubicBezTo>
                  <a:pt x="4" y="6"/>
                  <a:pt x="4" y="6"/>
                  <a:pt x="4" y="6"/>
                </a:cubicBezTo>
                <a:cubicBezTo>
                  <a:pt x="3" y="7"/>
                  <a:pt x="2" y="7"/>
                  <a:pt x="1" y="6"/>
                </a:cubicBezTo>
                <a:cubicBezTo>
                  <a:pt x="1" y="5"/>
                  <a:pt x="0" y="5"/>
                  <a:pt x="0" y="4"/>
                </a:cubicBezTo>
                <a:close/>
                <a:moveTo>
                  <a:pt x="10" y="10"/>
                </a:moveTo>
                <a:cubicBezTo>
                  <a:pt x="13" y="13"/>
                  <a:pt x="16" y="15"/>
                  <a:pt x="19" y="18"/>
                </a:cubicBezTo>
                <a:cubicBezTo>
                  <a:pt x="19" y="19"/>
                  <a:pt x="19" y="20"/>
                  <a:pt x="19" y="20"/>
                </a:cubicBezTo>
                <a:cubicBezTo>
                  <a:pt x="19" y="20"/>
                  <a:pt x="19" y="20"/>
                  <a:pt x="19" y="20"/>
                </a:cubicBezTo>
                <a:cubicBezTo>
                  <a:pt x="18" y="21"/>
                  <a:pt x="17" y="21"/>
                  <a:pt x="16" y="20"/>
                </a:cubicBezTo>
                <a:cubicBezTo>
                  <a:pt x="14" y="18"/>
                  <a:pt x="11" y="15"/>
                  <a:pt x="8" y="12"/>
                </a:cubicBezTo>
                <a:cubicBezTo>
                  <a:pt x="7" y="12"/>
                  <a:pt x="7" y="11"/>
                  <a:pt x="8" y="10"/>
                </a:cubicBezTo>
                <a:cubicBezTo>
                  <a:pt x="8" y="10"/>
                  <a:pt x="8" y="10"/>
                  <a:pt x="8" y="10"/>
                </a:cubicBezTo>
                <a:cubicBezTo>
                  <a:pt x="8" y="9"/>
                  <a:pt x="9" y="9"/>
                  <a:pt x="10" y="10"/>
                </a:cubicBezTo>
                <a:close/>
                <a:moveTo>
                  <a:pt x="25" y="24"/>
                </a:moveTo>
                <a:cubicBezTo>
                  <a:pt x="28" y="27"/>
                  <a:pt x="31" y="30"/>
                  <a:pt x="34" y="32"/>
                </a:cubicBezTo>
                <a:cubicBezTo>
                  <a:pt x="35" y="33"/>
                  <a:pt x="35" y="34"/>
                  <a:pt x="34" y="35"/>
                </a:cubicBezTo>
                <a:cubicBezTo>
                  <a:pt x="34" y="35"/>
                  <a:pt x="34" y="35"/>
                  <a:pt x="34" y="35"/>
                </a:cubicBezTo>
                <a:cubicBezTo>
                  <a:pt x="33" y="35"/>
                  <a:pt x="32" y="35"/>
                  <a:pt x="32" y="35"/>
                </a:cubicBezTo>
                <a:cubicBezTo>
                  <a:pt x="29" y="32"/>
                  <a:pt x="26" y="29"/>
                  <a:pt x="23" y="27"/>
                </a:cubicBezTo>
                <a:cubicBezTo>
                  <a:pt x="22" y="26"/>
                  <a:pt x="22" y="25"/>
                  <a:pt x="23" y="24"/>
                </a:cubicBezTo>
                <a:cubicBezTo>
                  <a:pt x="23" y="24"/>
                  <a:pt x="23" y="24"/>
                  <a:pt x="23" y="24"/>
                </a:cubicBezTo>
                <a:cubicBezTo>
                  <a:pt x="24" y="24"/>
                  <a:pt x="25" y="24"/>
                  <a:pt x="25" y="24"/>
                </a:cubicBezTo>
                <a:close/>
                <a:moveTo>
                  <a:pt x="41" y="39"/>
                </a:moveTo>
                <a:cubicBezTo>
                  <a:pt x="43" y="42"/>
                  <a:pt x="46" y="44"/>
                  <a:pt x="49" y="47"/>
                </a:cubicBezTo>
                <a:cubicBezTo>
                  <a:pt x="50" y="48"/>
                  <a:pt x="50" y="49"/>
                  <a:pt x="49" y="49"/>
                </a:cubicBezTo>
                <a:cubicBezTo>
                  <a:pt x="49" y="49"/>
                  <a:pt x="49" y="49"/>
                  <a:pt x="49" y="49"/>
                </a:cubicBezTo>
                <a:cubicBezTo>
                  <a:pt x="48" y="50"/>
                  <a:pt x="47" y="50"/>
                  <a:pt x="47" y="49"/>
                </a:cubicBezTo>
                <a:cubicBezTo>
                  <a:pt x="44" y="47"/>
                  <a:pt x="41" y="44"/>
                  <a:pt x="38" y="41"/>
                </a:cubicBezTo>
                <a:cubicBezTo>
                  <a:pt x="38" y="41"/>
                  <a:pt x="38" y="40"/>
                  <a:pt x="38" y="39"/>
                </a:cubicBezTo>
                <a:cubicBezTo>
                  <a:pt x="38" y="39"/>
                  <a:pt x="38" y="39"/>
                  <a:pt x="38" y="39"/>
                </a:cubicBezTo>
                <a:cubicBezTo>
                  <a:pt x="39" y="38"/>
                  <a:pt x="40" y="38"/>
                  <a:pt x="41" y="39"/>
                </a:cubicBezTo>
                <a:close/>
              </a:path>
            </a:pathLst>
          </a:custGeom>
          <a:solidFill>
            <a:srgbClr val="369C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71" name="Freeform 35"/>
          <p:cNvSpPr>
            <a:spLocks/>
          </p:cNvSpPr>
          <p:nvPr/>
        </p:nvSpPr>
        <p:spPr bwMode="auto">
          <a:xfrm>
            <a:off x="764850" y="3956977"/>
            <a:ext cx="1089572" cy="593588"/>
          </a:xfrm>
          <a:custGeom>
            <a:avLst/>
            <a:gdLst>
              <a:gd name="T0" fmla="*/ 0 w 1094"/>
              <a:gd name="T1" fmla="*/ 0 h 596"/>
              <a:gd name="T2" fmla="*/ 911 w 1094"/>
              <a:gd name="T3" fmla="*/ 0 h 596"/>
              <a:gd name="T4" fmla="*/ 1094 w 1094"/>
              <a:gd name="T5" fmla="*/ 298 h 596"/>
              <a:gd name="T6" fmla="*/ 911 w 1094"/>
              <a:gd name="T7" fmla="*/ 596 h 596"/>
              <a:gd name="T8" fmla="*/ 0 w 1094"/>
              <a:gd name="T9" fmla="*/ 596 h 596"/>
              <a:gd name="T10" fmla="*/ 0 w 1094"/>
              <a:gd name="T11" fmla="*/ 0 h 596"/>
              <a:gd name="T12" fmla="*/ 0 w 1094"/>
              <a:gd name="T13" fmla="*/ 0 h 596"/>
            </a:gdLst>
            <a:ahLst/>
            <a:cxnLst>
              <a:cxn ang="0">
                <a:pos x="T0" y="T1"/>
              </a:cxn>
              <a:cxn ang="0">
                <a:pos x="T2" y="T3"/>
              </a:cxn>
              <a:cxn ang="0">
                <a:pos x="T4" y="T5"/>
              </a:cxn>
              <a:cxn ang="0">
                <a:pos x="T6" y="T7"/>
              </a:cxn>
              <a:cxn ang="0">
                <a:pos x="T8" y="T9"/>
              </a:cxn>
              <a:cxn ang="0">
                <a:pos x="T10" y="T11"/>
              </a:cxn>
              <a:cxn ang="0">
                <a:pos x="T12" y="T13"/>
              </a:cxn>
            </a:cxnLst>
            <a:rect l="0" t="0" r="r" b="b"/>
            <a:pathLst>
              <a:path w="1094" h="596">
                <a:moveTo>
                  <a:pt x="0" y="0"/>
                </a:moveTo>
                <a:lnTo>
                  <a:pt x="911" y="0"/>
                </a:lnTo>
                <a:lnTo>
                  <a:pt x="1094" y="298"/>
                </a:lnTo>
                <a:lnTo>
                  <a:pt x="911" y="596"/>
                </a:lnTo>
                <a:lnTo>
                  <a:pt x="0" y="596"/>
                </a:lnTo>
                <a:lnTo>
                  <a:pt x="0" y="0"/>
                </a:lnTo>
                <a:lnTo>
                  <a:pt x="0" y="0"/>
                </a:lnTo>
                <a:close/>
              </a:path>
            </a:pathLst>
          </a:custGeom>
          <a:solidFill>
            <a:srgbClr val="C9CAC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72" name="Freeform 37"/>
          <p:cNvSpPr>
            <a:spLocks/>
          </p:cNvSpPr>
          <p:nvPr/>
        </p:nvSpPr>
        <p:spPr bwMode="auto">
          <a:xfrm>
            <a:off x="571635" y="3889253"/>
            <a:ext cx="1226018" cy="599564"/>
          </a:xfrm>
          <a:custGeom>
            <a:avLst/>
            <a:gdLst>
              <a:gd name="T0" fmla="*/ 0 w 1231"/>
              <a:gd name="T1" fmla="*/ 0 h 602"/>
              <a:gd name="T2" fmla="*/ 1047 w 1231"/>
              <a:gd name="T3" fmla="*/ 0 h 602"/>
              <a:gd name="T4" fmla="*/ 1231 w 1231"/>
              <a:gd name="T5" fmla="*/ 303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303"/>
                </a:lnTo>
                <a:lnTo>
                  <a:pt x="1047" y="602"/>
                </a:lnTo>
                <a:lnTo>
                  <a:pt x="0" y="602"/>
                </a:lnTo>
                <a:lnTo>
                  <a:pt x="0" y="0"/>
                </a:lnTo>
                <a:lnTo>
                  <a:pt x="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73" name="Freeform 39"/>
          <p:cNvSpPr>
            <a:spLocks noEditPoints="1"/>
          </p:cNvSpPr>
          <p:nvPr/>
        </p:nvSpPr>
        <p:spPr bwMode="auto">
          <a:xfrm>
            <a:off x="571635" y="4222897"/>
            <a:ext cx="1152317" cy="229069"/>
          </a:xfrm>
          <a:custGeom>
            <a:avLst/>
            <a:gdLst>
              <a:gd name="T0" fmla="*/ 30 w 221"/>
              <a:gd name="T1" fmla="*/ 44 h 44"/>
              <a:gd name="T2" fmla="*/ 32 w 221"/>
              <a:gd name="T3" fmla="*/ 42 h 44"/>
              <a:gd name="T4" fmla="*/ 19 w 221"/>
              <a:gd name="T5" fmla="*/ 40 h 44"/>
              <a:gd name="T6" fmla="*/ 17 w 221"/>
              <a:gd name="T7" fmla="*/ 42 h 44"/>
              <a:gd name="T8" fmla="*/ 196 w 221"/>
              <a:gd name="T9" fmla="*/ 43 h 44"/>
              <a:gd name="T10" fmla="*/ 198 w 221"/>
              <a:gd name="T11" fmla="*/ 36 h 44"/>
              <a:gd name="T12" fmla="*/ 195 w 221"/>
              <a:gd name="T13" fmla="*/ 37 h 44"/>
              <a:gd name="T14" fmla="*/ 186 w 221"/>
              <a:gd name="T15" fmla="*/ 40 h 44"/>
              <a:gd name="T16" fmla="*/ 185 w 221"/>
              <a:gd name="T17" fmla="*/ 42 h 44"/>
              <a:gd name="T18" fmla="*/ 194 w 221"/>
              <a:gd name="T19" fmla="*/ 44 h 44"/>
              <a:gd name="T20" fmla="*/ 217 w 221"/>
              <a:gd name="T21" fmla="*/ 1 h 44"/>
              <a:gd name="T22" fmla="*/ 212 w 221"/>
              <a:gd name="T23" fmla="*/ 13 h 44"/>
              <a:gd name="T24" fmla="*/ 214 w 221"/>
              <a:gd name="T25" fmla="*/ 13 h 44"/>
              <a:gd name="T26" fmla="*/ 219 w 221"/>
              <a:gd name="T27" fmla="*/ 0 h 44"/>
              <a:gd name="T28" fmla="*/ 217 w 221"/>
              <a:gd name="T29" fmla="*/ 1 h 44"/>
              <a:gd name="T30" fmla="*/ 200 w 221"/>
              <a:gd name="T31" fmla="*/ 29 h 44"/>
              <a:gd name="T32" fmla="*/ 201 w 221"/>
              <a:gd name="T33" fmla="*/ 31 h 44"/>
              <a:gd name="T34" fmla="*/ 209 w 221"/>
              <a:gd name="T35" fmla="*/ 21 h 44"/>
              <a:gd name="T36" fmla="*/ 209 w 221"/>
              <a:gd name="T37" fmla="*/ 18 h 44"/>
              <a:gd name="T38" fmla="*/ 0 w 221"/>
              <a:gd name="T39" fmla="*/ 40 h 44"/>
              <a:gd name="T40" fmla="*/ 8 w 221"/>
              <a:gd name="T41" fmla="*/ 44 h 44"/>
              <a:gd name="T42" fmla="*/ 10 w 221"/>
              <a:gd name="T43" fmla="*/ 42 h 44"/>
              <a:gd name="T44" fmla="*/ 0 w 221"/>
              <a:gd name="T45" fmla="*/ 40 h 44"/>
              <a:gd name="T46" fmla="*/ 51 w 221"/>
              <a:gd name="T47" fmla="*/ 44 h 44"/>
              <a:gd name="T48" fmla="*/ 53 w 221"/>
              <a:gd name="T49" fmla="*/ 42 h 44"/>
              <a:gd name="T50" fmla="*/ 40 w 221"/>
              <a:gd name="T51" fmla="*/ 40 h 44"/>
              <a:gd name="T52" fmla="*/ 38 w 221"/>
              <a:gd name="T53" fmla="*/ 42 h 44"/>
              <a:gd name="T54" fmla="*/ 60 w 221"/>
              <a:gd name="T55" fmla="*/ 44 h 44"/>
              <a:gd name="T56" fmla="*/ 74 w 221"/>
              <a:gd name="T57" fmla="*/ 42 h 44"/>
              <a:gd name="T58" fmla="*/ 72 w 221"/>
              <a:gd name="T59" fmla="*/ 40 h 44"/>
              <a:gd name="T60" fmla="*/ 59 w 221"/>
              <a:gd name="T61" fmla="*/ 42 h 44"/>
              <a:gd name="T62" fmla="*/ 60 w 221"/>
              <a:gd name="T63" fmla="*/ 44 h 44"/>
              <a:gd name="T64" fmla="*/ 93 w 221"/>
              <a:gd name="T65" fmla="*/ 44 h 44"/>
              <a:gd name="T66" fmla="*/ 95 w 221"/>
              <a:gd name="T67" fmla="*/ 42 h 44"/>
              <a:gd name="T68" fmla="*/ 81 w 221"/>
              <a:gd name="T69" fmla="*/ 40 h 44"/>
              <a:gd name="T70" fmla="*/ 80 w 221"/>
              <a:gd name="T71" fmla="*/ 42 h 44"/>
              <a:gd name="T72" fmla="*/ 102 w 221"/>
              <a:gd name="T73" fmla="*/ 44 h 44"/>
              <a:gd name="T74" fmla="*/ 116 w 221"/>
              <a:gd name="T75" fmla="*/ 42 h 44"/>
              <a:gd name="T76" fmla="*/ 114 w 221"/>
              <a:gd name="T77" fmla="*/ 40 h 44"/>
              <a:gd name="T78" fmla="*/ 101 w 221"/>
              <a:gd name="T79" fmla="*/ 42 h 44"/>
              <a:gd name="T80" fmla="*/ 102 w 221"/>
              <a:gd name="T81" fmla="*/ 44 h 44"/>
              <a:gd name="T82" fmla="*/ 135 w 221"/>
              <a:gd name="T83" fmla="*/ 44 h 44"/>
              <a:gd name="T84" fmla="*/ 137 w 221"/>
              <a:gd name="T85" fmla="*/ 42 h 44"/>
              <a:gd name="T86" fmla="*/ 123 w 221"/>
              <a:gd name="T87" fmla="*/ 40 h 44"/>
              <a:gd name="T88" fmla="*/ 122 w 221"/>
              <a:gd name="T89" fmla="*/ 42 h 44"/>
              <a:gd name="T90" fmla="*/ 144 w 221"/>
              <a:gd name="T91" fmla="*/ 44 h 44"/>
              <a:gd name="T92" fmla="*/ 158 w 221"/>
              <a:gd name="T93" fmla="*/ 42 h 44"/>
              <a:gd name="T94" fmla="*/ 156 w 221"/>
              <a:gd name="T95" fmla="*/ 40 h 44"/>
              <a:gd name="T96" fmla="*/ 143 w 221"/>
              <a:gd name="T97" fmla="*/ 42 h 44"/>
              <a:gd name="T98" fmla="*/ 144 w 221"/>
              <a:gd name="T99" fmla="*/ 44 h 44"/>
              <a:gd name="T100" fmla="*/ 177 w 221"/>
              <a:gd name="T101" fmla="*/ 44 h 44"/>
              <a:gd name="T102" fmla="*/ 179 w 221"/>
              <a:gd name="T103" fmla="*/ 42 h 44"/>
              <a:gd name="T104" fmla="*/ 165 w 221"/>
              <a:gd name="T105" fmla="*/ 40 h 44"/>
              <a:gd name="T106" fmla="*/ 164 w 221"/>
              <a:gd name="T107" fmla="*/ 4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3"/>
                  <a:pt x="32" y="42"/>
                </a:cubicBezTo>
                <a:cubicBezTo>
                  <a:pt x="32" y="42"/>
                  <a:pt x="32" y="42"/>
                  <a:pt x="32" y="42"/>
                </a:cubicBezTo>
                <a:cubicBezTo>
                  <a:pt x="32" y="41"/>
                  <a:pt x="31" y="40"/>
                  <a:pt x="30" y="40"/>
                </a:cubicBezTo>
                <a:cubicBezTo>
                  <a:pt x="26" y="40"/>
                  <a:pt x="22" y="40"/>
                  <a:pt x="19" y="40"/>
                </a:cubicBezTo>
                <a:cubicBezTo>
                  <a:pt x="18" y="40"/>
                  <a:pt x="17" y="41"/>
                  <a:pt x="17" y="42"/>
                </a:cubicBezTo>
                <a:cubicBezTo>
                  <a:pt x="17" y="42"/>
                  <a:pt x="17" y="42"/>
                  <a:pt x="17" y="42"/>
                </a:cubicBezTo>
                <a:cubicBezTo>
                  <a:pt x="17" y="43"/>
                  <a:pt x="18" y="44"/>
                  <a:pt x="19" y="44"/>
                </a:cubicBezTo>
                <a:close/>
                <a:moveTo>
                  <a:pt x="196" y="43"/>
                </a:moveTo>
                <a:cubicBezTo>
                  <a:pt x="196" y="41"/>
                  <a:pt x="197" y="40"/>
                  <a:pt x="198" y="39"/>
                </a:cubicBezTo>
                <a:cubicBezTo>
                  <a:pt x="199" y="38"/>
                  <a:pt x="198" y="37"/>
                  <a:pt x="198" y="36"/>
                </a:cubicBezTo>
                <a:cubicBezTo>
                  <a:pt x="198" y="36"/>
                  <a:pt x="198" y="36"/>
                  <a:pt x="198" y="36"/>
                </a:cubicBezTo>
                <a:cubicBezTo>
                  <a:pt x="197" y="36"/>
                  <a:pt x="196" y="36"/>
                  <a:pt x="195" y="37"/>
                </a:cubicBezTo>
                <a:cubicBezTo>
                  <a:pt x="195" y="38"/>
                  <a:pt x="194" y="39"/>
                  <a:pt x="193" y="40"/>
                </a:cubicBezTo>
                <a:cubicBezTo>
                  <a:pt x="190" y="40"/>
                  <a:pt x="190" y="40"/>
                  <a:pt x="186" y="40"/>
                </a:cubicBezTo>
                <a:cubicBezTo>
                  <a:pt x="186" y="40"/>
                  <a:pt x="185" y="41"/>
                  <a:pt x="185" y="42"/>
                </a:cubicBezTo>
                <a:cubicBezTo>
                  <a:pt x="185" y="42"/>
                  <a:pt x="185" y="42"/>
                  <a:pt x="185" y="42"/>
                </a:cubicBezTo>
                <a:cubicBezTo>
                  <a:pt x="185" y="43"/>
                  <a:pt x="186" y="44"/>
                  <a:pt x="186" y="44"/>
                </a:cubicBezTo>
                <a:cubicBezTo>
                  <a:pt x="194" y="44"/>
                  <a:pt x="194" y="44"/>
                  <a:pt x="194" y="44"/>
                </a:cubicBezTo>
                <a:cubicBezTo>
                  <a:pt x="195" y="44"/>
                  <a:pt x="195" y="43"/>
                  <a:pt x="196" y="43"/>
                </a:cubicBezTo>
                <a:close/>
                <a:moveTo>
                  <a:pt x="217" y="1"/>
                </a:moveTo>
                <a:cubicBezTo>
                  <a:pt x="215" y="4"/>
                  <a:pt x="213" y="8"/>
                  <a:pt x="211" y="11"/>
                </a:cubicBezTo>
                <a:cubicBezTo>
                  <a:pt x="211" y="12"/>
                  <a:pt x="211" y="13"/>
                  <a:pt x="212" y="13"/>
                </a:cubicBezTo>
                <a:cubicBezTo>
                  <a:pt x="212" y="13"/>
                  <a:pt x="212" y="13"/>
                  <a:pt x="212" y="13"/>
                </a:cubicBezTo>
                <a:cubicBezTo>
                  <a:pt x="212" y="14"/>
                  <a:pt x="213" y="14"/>
                  <a:pt x="214" y="13"/>
                </a:cubicBezTo>
                <a:cubicBezTo>
                  <a:pt x="216" y="9"/>
                  <a:pt x="218" y="6"/>
                  <a:pt x="220" y="3"/>
                </a:cubicBezTo>
                <a:cubicBezTo>
                  <a:pt x="221" y="2"/>
                  <a:pt x="220" y="1"/>
                  <a:pt x="219" y="0"/>
                </a:cubicBezTo>
                <a:cubicBezTo>
                  <a:pt x="219" y="0"/>
                  <a:pt x="219" y="0"/>
                  <a:pt x="219" y="0"/>
                </a:cubicBezTo>
                <a:cubicBezTo>
                  <a:pt x="219" y="0"/>
                  <a:pt x="218" y="0"/>
                  <a:pt x="217" y="1"/>
                </a:cubicBezTo>
                <a:close/>
                <a:moveTo>
                  <a:pt x="206" y="19"/>
                </a:moveTo>
                <a:cubicBezTo>
                  <a:pt x="204" y="22"/>
                  <a:pt x="202" y="26"/>
                  <a:pt x="200" y="29"/>
                </a:cubicBezTo>
                <a:cubicBezTo>
                  <a:pt x="200" y="30"/>
                  <a:pt x="200" y="31"/>
                  <a:pt x="201" y="31"/>
                </a:cubicBezTo>
                <a:cubicBezTo>
                  <a:pt x="201" y="31"/>
                  <a:pt x="201" y="31"/>
                  <a:pt x="201" y="31"/>
                </a:cubicBezTo>
                <a:cubicBezTo>
                  <a:pt x="201" y="32"/>
                  <a:pt x="203" y="31"/>
                  <a:pt x="203" y="31"/>
                </a:cubicBezTo>
                <a:cubicBezTo>
                  <a:pt x="205" y="27"/>
                  <a:pt x="207" y="24"/>
                  <a:pt x="209" y="21"/>
                </a:cubicBezTo>
                <a:cubicBezTo>
                  <a:pt x="210" y="20"/>
                  <a:pt x="209" y="19"/>
                  <a:pt x="209" y="18"/>
                </a:cubicBezTo>
                <a:cubicBezTo>
                  <a:pt x="209" y="18"/>
                  <a:pt x="209" y="18"/>
                  <a:pt x="209" y="18"/>
                </a:cubicBezTo>
                <a:cubicBezTo>
                  <a:pt x="208" y="18"/>
                  <a:pt x="207" y="18"/>
                  <a:pt x="206" y="19"/>
                </a:cubicBezTo>
                <a:close/>
                <a:moveTo>
                  <a:pt x="0" y="40"/>
                </a:moveTo>
                <a:cubicBezTo>
                  <a:pt x="0" y="44"/>
                  <a:pt x="0" y="44"/>
                  <a:pt x="0" y="44"/>
                </a:cubicBezTo>
                <a:cubicBezTo>
                  <a:pt x="8" y="44"/>
                  <a:pt x="8" y="44"/>
                  <a:pt x="8" y="44"/>
                </a:cubicBezTo>
                <a:cubicBezTo>
                  <a:pt x="9" y="44"/>
                  <a:pt x="10" y="43"/>
                  <a:pt x="10" y="42"/>
                </a:cubicBezTo>
                <a:cubicBezTo>
                  <a:pt x="10" y="42"/>
                  <a:pt x="10" y="42"/>
                  <a:pt x="10" y="42"/>
                </a:cubicBezTo>
                <a:cubicBezTo>
                  <a:pt x="10" y="41"/>
                  <a:pt x="9" y="40"/>
                  <a:pt x="8" y="40"/>
                </a:cubicBezTo>
                <a:cubicBezTo>
                  <a:pt x="0" y="40"/>
                  <a:pt x="0" y="40"/>
                  <a:pt x="0" y="40"/>
                </a:cubicBezTo>
                <a:close/>
                <a:moveTo>
                  <a:pt x="40" y="44"/>
                </a:moveTo>
                <a:cubicBezTo>
                  <a:pt x="43" y="44"/>
                  <a:pt x="47" y="44"/>
                  <a:pt x="51" y="44"/>
                </a:cubicBezTo>
                <a:cubicBezTo>
                  <a:pt x="52" y="44"/>
                  <a:pt x="53" y="43"/>
                  <a:pt x="53" y="42"/>
                </a:cubicBezTo>
                <a:cubicBezTo>
                  <a:pt x="53" y="42"/>
                  <a:pt x="53" y="42"/>
                  <a:pt x="53" y="42"/>
                </a:cubicBezTo>
                <a:cubicBezTo>
                  <a:pt x="53" y="41"/>
                  <a:pt x="52" y="40"/>
                  <a:pt x="51" y="40"/>
                </a:cubicBezTo>
                <a:cubicBezTo>
                  <a:pt x="47" y="40"/>
                  <a:pt x="43" y="40"/>
                  <a:pt x="40" y="40"/>
                </a:cubicBezTo>
                <a:cubicBezTo>
                  <a:pt x="39" y="40"/>
                  <a:pt x="38" y="41"/>
                  <a:pt x="38" y="42"/>
                </a:cubicBezTo>
                <a:cubicBezTo>
                  <a:pt x="38" y="42"/>
                  <a:pt x="38" y="42"/>
                  <a:pt x="38" y="42"/>
                </a:cubicBezTo>
                <a:cubicBezTo>
                  <a:pt x="38" y="43"/>
                  <a:pt x="39" y="44"/>
                  <a:pt x="40" y="44"/>
                </a:cubicBezTo>
                <a:close/>
                <a:moveTo>
                  <a:pt x="60" y="44"/>
                </a:moveTo>
                <a:cubicBezTo>
                  <a:pt x="64" y="44"/>
                  <a:pt x="68" y="44"/>
                  <a:pt x="72" y="44"/>
                </a:cubicBezTo>
                <a:cubicBezTo>
                  <a:pt x="73" y="44"/>
                  <a:pt x="74" y="43"/>
                  <a:pt x="74" y="42"/>
                </a:cubicBezTo>
                <a:cubicBezTo>
                  <a:pt x="74" y="42"/>
                  <a:pt x="74" y="42"/>
                  <a:pt x="74" y="42"/>
                </a:cubicBezTo>
                <a:cubicBezTo>
                  <a:pt x="74" y="41"/>
                  <a:pt x="73" y="40"/>
                  <a:pt x="72" y="40"/>
                </a:cubicBezTo>
                <a:cubicBezTo>
                  <a:pt x="68" y="40"/>
                  <a:pt x="64" y="40"/>
                  <a:pt x="60" y="40"/>
                </a:cubicBezTo>
                <a:cubicBezTo>
                  <a:pt x="60" y="40"/>
                  <a:pt x="59" y="41"/>
                  <a:pt x="59" y="42"/>
                </a:cubicBezTo>
                <a:cubicBezTo>
                  <a:pt x="59" y="42"/>
                  <a:pt x="59" y="42"/>
                  <a:pt x="59" y="42"/>
                </a:cubicBezTo>
                <a:cubicBezTo>
                  <a:pt x="59" y="43"/>
                  <a:pt x="60" y="44"/>
                  <a:pt x="60" y="44"/>
                </a:cubicBezTo>
                <a:close/>
                <a:moveTo>
                  <a:pt x="81" y="44"/>
                </a:moveTo>
                <a:cubicBezTo>
                  <a:pt x="85" y="44"/>
                  <a:pt x="89" y="44"/>
                  <a:pt x="93" y="44"/>
                </a:cubicBezTo>
                <a:cubicBezTo>
                  <a:pt x="94" y="44"/>
                  <a:pt x="95" y="43"/>
                  <a:pt x="95" y="42"/>
                </a:cubicBezTo>
                <a:cubicBezTo>
                  <a:pt x="95" y="42"/>
                  <a:pt x="95" y="42"/>
                  <a:pt x="95" y="42"/>
                </a:cubicBezTo>
                <a:cubicBezTo>
                  <a:pt x="95" y="41"/>
                  <a:pt x="94" y="40"/>
                  <a:pt x="93" y="40"/>
                </a:cubicBezTo>
                <a:cubicBezTo>
                  <a:pt x="89" y="40"/>
                  <a:pt x="85" y="40"/>
                  <a:pt x="81" y="40"/>
                </a:cubicBezTo>
                <a:cubicBezTo>
                  <a:pt x="81" y="40"/>
                  <a:pt x="80" y="41"/>
                  <a:pt x="80" y="42"/>
                </a:cubicBezTo>
                <a:cubicBezTo>
                  <a:pt x="80" y="42"/>
                  <a:pt x="80" y="42"/>
                  <a:pt x="80" y="42"/>
                </a:cubicBezTo>
                <a:cubicBezTo>
                  <a:pt x="80" y="43"/>
                  <a:pt x="81" y="44"/>
                  <a:pt x="81" y="44"/>
                </a:cubicBezTo>
                <a:close/>
                <a:moveTo>
                  <a:pt x="102" y="44"/>
                </a:moveTo>
                <a:cubicBezTo>
                  <a:pt x="106" y="44"/>
                  <a:pt x="110" y="44"/>
                  <a:pt x="114" y="44"/>
                </a:cubicBezTo>
                <a:cubicBezTo>
                  <a:pt x="115" y="44"/>
                  <a:pt x="116" y="43"/>
                  <a:pt x="116" y="42"/>
                </a:cubicBezTo>
                <a:cubicBezTo>
                  <a:pt x="116" y="42"/>
                  <a:pt x="116" y="42"/>
                  <a:pt x="116" y="42"/>
                </a:cubicBezTo>
                <a:cubicBezTo>
                  <a:pt x="116" y="41"/>
                  <a:pt x="115" y="40"/>
                  <a:pt x="114" y="40"/>
                </a:cubicBezTo>
                <a:cubicBezTo>
                  <a:pt x="110" y="40"/>
                  <a:pt x="106" y="40"/>
                  <a:pt x="102" y="40"/>
                </a:cubicBezTo>
                <a:cubicBezTo>
                  <a:pt x="102" y="40"/>
                  <a:pt x="101" y="41"/>
                  <a:pt x="101" y="42"/>
                </a:cubicBezTo>
                <a:cubicBezTo>
                  <a:pt x="101" y="42"/>
                  <a:pt x="101" y="42"/>
                  <a:pt x="101" y="42"/>
                </a:cubicBezTo>
                <a:cubicBezTo>
                  <a:pt x="101" y="43"/>
                  <a:pt x="102" y="44"/>
                  <a:pt x="102" y="44"/>
                </a:cubicBezTo>
                <a:close/>
                <a:moveTo>
                  <a:pt x="123" y="44"/>
                </a:moveTo>
                <a:cubicBezTo>
                  <a:pt x="127" y="44"/>
                  <a:pt x="131" y="44"/>
                  <a:pt x="135" y="44"/>
                </a:cubicBezTo>
                <a:cubicBezTo>
                  <a:pt x="136" y="44"/>
                  <a:pt x="137" y="43"/>
                  <a:pt x="137" y="42"/>
                </a:cubicBezTo>
                <a:cubicBezTo>
                  <a:pt x="137" y="42"/>
                  <a:pt x="137" y="42"/>
                  <a:pt x="137" y="42"/>
                </a:cubicBezTo>
                <a:cubicBezTo>
                  <a:pt x="137" y="41"/>
                  <a:pt x="136" y="40"/>
                  <a:pt x="135" y="40"/>
                </a:cubicBezTo>
                <a:cubicBezTo>
                  <a:pt x="131" y="40"/>
                  <a:pt x="127" y="40"/>
                  <a:pt x="123" y="40"/>
                </a:cubicBezTo>
                <a:cubicBezTo>
                  <a:pt x="123" y="40"/>
                  <a:pt x="122" y="41"/>
                  <a:pt x="122" y="42"/>
                </a:cubicBezTo>
                <a:cubicBezTo>
                  <a:pt x="122" y="42"/>
                  <a:pt x="122" y="42"/>
                  <a:pt x="122" y="42"/>
                </a:cubicBezTo>
                <a:cubicBezTo>
                  <a:pt x="122" y="43"/>
                  <a:pt x="123" y="44"/>
                  <a:pt x="123" y="44"/>
                </a:cubicBezTo>
                <a:close/>
                <a:moveTo>
                  <a:pt x="144" y="44"/>
                </a:moveTo>
                <a:cubicBezTo>
                  <a:pt x="148" y="44"/>
                  <a:pt x="152" y="44"/>
                  <a:pt x="156" y="44"/>
                </a:cubicBezTo>
                <a:cubicBezTo>
                  <a:pt x="157" y="44"/>
                  <a:pt x="158" y="43"/>
                  <a:pt x="158" y="42"/>
                </a:cubicBezTo>
                <a:cubicBezTo>
                  <a:pt x="158" y="42"/>
                  <a:pt x="158" y="42"/>
                  <a:pt x="158" y="42"/>
                </a:cubicBezTo>
                <a:cubicBezTo>
                  <a:pt x="158" y="41"/>
                  <a:pt x="157" y="40"/>
                  <a:pt x="156" y="40"/>
                </a:cubicBezTo>
                <a:cubicBezTo>
                  <a:pt x="152" y="40"/>
                  <a:pt x="148" y="40"/>
                  <a:pt x="144" y="40"/>
                </a:cubicBezTo>
                <a:cubicBezTo>
                  <a:pt x="144" y="40"/>
                  <a:pt x="143" y="41"/>
                  <a:pt x="143" y="42"/>
                </a:cubicBezTo>
                <a:cubicBezTo>
                  <a:pt x="143" y="42"/>
                  <a:pt x="143" y="42"/>
                  <a:pt x="143" y="42"/>
                </a:cubicBezTo>
                <a:cubicBezTo>
                  <a:pt x="143" y="43"/>
                  <a:pt x="144" y="44"/>
                  <a:pt x="144" y="44"/>
                </a:cubicBezTo>
                <a:close/>
                <a:moveTo>
                  <a:pt x="165" y="44"/>
                </a:moveTo>
                <a:cubicBezTo>
                  <a:pt x="169" y="44"/>
                  <a:pt x="173" y="44"/>
                  <a:pt x="177" y="44"/>
                </a:cubicBezTo>
                <a:cubicBezTo>
                  <a:pt x="178" y="44"/>
                  <a:pt x="179" y="43"/>
                  <a:pt x="179" y="42"/>
                </a:cubicBezTo>
                <a:cubicBezTo>
                  <a:pt x="179" y="42"/>
                  <a:pt x="179" y="42"/>
                  <a:pt x="179" y="42"/>
                </a:cubicBezTo>
                <a:cubicBezTo>
                  <a:pt x="179" y="41"/>
                  <a:pt x="178" y="40"/>
                  <a:pt x="177" y="40"/>
                </a:cubicBezTo>
                <a:cubicBezTo>
                  <a:pt x="173" y="40"/>
                  <a:pt x="169" y="40"/>
                  <a:pt x="165" y="40"/>
                </a:cubicBezTo>
                <a:cubicBezTo>
                  <a:pt x="165" y="40"/>
                  <a:pt x="164" y="41"/>
                  <a:pt x="164" y="42"/>
                </a:cubicBezTo>
                <a:cubicBezTo>
                  <a:pt x="164" y="42"/>
                  <a:pt x="164" y="42"/>
                  <a:pt x="164" y="42"/>
                </a:cubicBezTo>
                <a:cubicBezTo>
                  <a:pt x="164" y="43"/>
                  <a:pt x="165" y="44"/>
                  <a:pt x="165" y="44"/>
                </a:cubicBezTo>
                <a:close/>
              </a:path>
            </a:pathLst>
          </a:custGeom>
          <a:solidFill>
            <a:srgbClr val="82C3D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74" name="Freeform 41"/>
          <p:cNvSpPr>
            <a:spLocks noEditPoints="1"/>
          </p:cNvSpPr>
          <p:nvPr/>
        </p:nvSpPr>
        <p:spPr bwMode="auto">
          <a:xfrm>
            <a:off x="571635" y="3930087"/>
            <a:ext cx="1173232" cy="271895"/>
          </a:xfrm>
          <a:custGeom>
            <a:avLst/>
            <a:gdLst>
              <a:gd name="T0" fmla="*/ 30 w 225"/>
              <a:gd name="T1" fmla="*/ 0 h 52"/>
              <a:gd name="T2" fmla="*/ 32 w 225"/>
              <a:gd name="T3" fmla="*/ 1 h 52"/>
              <a:gd name="T4" fmla="*/ 19 w 225"/>
              <a:gd name="T5" fmla="*/ 3 h 52"/>
              <a:gd name="T6" fmla="*/ 17 w 225"/>
              <a:gd name="T7" fmla="*/ 1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7 h 52"/>
              <a:gd name="T22" fmla="*/ 193 w 225"/>
              <a:gd name="T23" fmla="*/ 3 h 52"/>
              <a:gd name="T24" fmla="*/ 185 w 225"/>
              <a:gd name="T25" fmla="*/ 1 h 52"/>
              <a:gd name="T26" fmla="*/ 186 w 225"/>
              <a:gd name="T27" fmla="*/ 0 h 52"/>
              <a:gd name="T28" fmla="*/ 196 w 225"/>
              <a:gd name="T29" fmla="*/ 1 h 52"/>
              <a:gd name="T30" fmla="*/ 211 w 225"/>
              <a:gd name="T31" fmla="*/ 32 h 52"/>
              <a:gd name="T32" fmla="*/ 212 w 225"/>
              <a:gd name="T33" fmla="*/ 30 h 52"/>
              <a:gd name="T34" fmla="*/ 220 w 225"/>
              <a:gd name="T35" fmla="*/ 41 h 52"/>
              <a:gd name="T36" fmla="*/ 219 w 225"/>
              <a:gd name="T37" fmla="*/ 43 h 52"/>
              <a:gd name="T38" fmla="*/ 206 w 225"/>
              <a:gd name="T39" fmla="*/ 24 h 52"/>
              <a:gd name="T40" fmla="*/ 201 w 225"/>
              <a:gd name="T41" fmla="*/ 12 h 52"/>
              <a:gd name="T42" fmla="*/ 203 w 225"/>
              <a:gd name="T43" fmla="*/ 13 h 52"/>
              <a:gd name="T44" fmla="*/ 209 w 225"/>
              <a:gd name="T45" fmla="*/ 25 h 52"/>
              <a:gd name="T46" fmla="*/ 206 w 225"/>
              <a:gd name="T47" fmla="*/ 24 h 52"/>
              <a:gd name="T48" fmla="*/ 0 w 225"/>
              <a:gd name="T49" fmla="*/ 0 h 52"/>
              <a:gd name="T50" fmla="*/ 10 w 225"/>
              <a:gd name="T51" fmla="*/ 1 h 52"/>
              <a:gd name="T52" fmla="*/ 8 w 225"/>
              <a:gd name="T53" fmla="*/ 3 h 52"/>
              <a:gd name="T54" fmla="*/ 40 w 225"/>
              <a:gd name="T55" fmla="*/ 0 h 52"/>
              <a:gd name="T56" fmla="*/ 53 w 225"/>
              <a:gd name="T57" fmla="*/ 1 h 52"/>
              <a:gd name="T58" fmla="*/ 51 w 225"/>
              <a:gd name="T59" fmla="*/ 3 h 52"/>
              <a:gd name="T60" fmla="*/ 38 w 225"/>
              <a:gd name="T61" fmla="*/ 1 h 52"/>
              <a:gd name="T62" fmla="*/ 40 w 225"/>
              <a:gd name="T63" fmla="*/ 0 h 52"/>
              <a:gd name="T64" fmla="*/ 72 w 225"/>
              <a:gd name="T65" fmla="*/ 0 h 52"/>
              <a:gd name="T66" fmla="*/ 74 w 225"/>
              <a:gd name="T67" fmla="*/ 1 h 52"/>
              <a:gd name="T68" fmla="*/ 60 w 225"/>
              <a:gd name="T69" fmla="*/ 3 h 52"/>
              <a:gd name="T70" fmla="*/ 59 w 225"/>
              <a:gd name="T71" fmla="*/ 1 h 52"/>
              <a:gd name="T72" fmla="*/ 81 w 225"/>
              <a:gd name="T73" fmla="*/ 0 h 52"/>
              <a:gd name="T74" fmla="*/ 95 w 225"/>
              <a:gd name="T75" fmla="*/ 1 h 52"/>
              <a:gd name="T76" fmla="*/ 93 w 225"/>
              <a:gd name="T77" fmla="*/ 3 h 52"/>
              <a:gd name="T78" fmla="*/ 80 w 225"/>
              <a:gd name="T79" fmla="*/ 1 h 52"/>
              <a:gd name="T80" fmla="*/ 81 w 225"/>
              <a:gd name="T81" fmla="*/ 0 h 52"/>
              <a:gd name="T82" fmla="*/ 114 w 225"/>
              <a:gd name="T83" fmla="*/ 0 h 52"/>
              <a:gd name="T84" fmla="*/ 116 w 225"/>
              <a:gd name="T85" fmla="*/ 1 h 52"/>
              <a:gd name="T86" fmla="*/ 102 w 225"/>
              <a:gd name="T87" fmla="*/ 3 h 52"/>
              <a:gd name="T88" fmla="*/ 101 w 225"/>
              <a:gd name="T89" fmla="*/ 1 h 52"/>
              <a:gd name="T90" fmla="*/ 123 w 225"/>
              <a:gd name="T91" fmla="*/ 0 h 52"/>
              <a:gd name="T92" fmla="*/ 137 w 225"/>
              <a:gd name="T93" fmla="*/ 1 h 52"/>
              <a:gd name="T94" fmla="*/ 135 w 225"/>
              <a:gd name="T95" fmla="*/ 3 h 52"/>
              <a:gd name="T96" fmla="*/ 122 w 225"/>
              <a:gd name="T97" fmla="*/ 1 h 52"/>
              <a:gd name="T98" fmla="*/ 123 w 225"/>
              <a:gd name="T99" fmla="*/ 0 h 52"/>
              <a:gd name="T100" fmla="*/ 156 w 225"/>
              <a:gd name="T101" fmla="*/ 0 h 52"/>
              <a:gd name="T102" fmla="*/ 158 w 225"/>
              <a:gd name="T103" fmla="*/ 1 h 52"/>
              <a:gd name="T104" fmla="*/ 144 w 225"/>
              <a:gd name="T105" fmla="*/ 3 h 52"/>
              <a:gd name="T106" fmla="*/ 143 w 225"/>
              <a:gd name="T107" fmla="*/ 1 h 52"/>
              <a:gd name="T108" fmla="*/ 165 w 225"/>
              <a:gd name="T109" fmla="*/ 0 h 52"/>
              <a:gd name="T110" fmla="*/ 179 w 225"/>
              <a:gd name="T111" fmla="*/ 1 h 52"/>
              <a:gd name="T112" fmla="*/ 177 w 225"/>
              <a:gd name="T113" fmla="*/ 3 h 52"/>
              <a:gd name="T114" fmla="*/ 164 w 225"/>
              <a:gd name="T115" fmla="*/ 1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0"/>
                  <a:pt x="32" y="1"/>
                </a:cubicBezTo>
                <a:cubicBezTo>
                  <a:pt x="32" y="1"/>
                  <a:pt x="32" y="1"/>
                  <a:pt x="32" y="1"/>
                </a:cubicBezTo>
                <a:cubicBezTo>
                  <a:pt x="32" y="2"/>
                  <a:pt x="31" y="3"/>
                  <a:pt x="30" y="3"/>
                </a:cubicBezTo>
                <a:cubicBezTo>
                  <a:pt x="26" y="3"/>
                  <a:pt x="22" y="3"/>
                  <a:pt x="19" y="3"/>
                </a:cubicBezTo>
                <a:cubicBezTo>
                  <a:pt x="18" y="3"/>
                  <a:pt x="17" y="2"/>
                  <a:pt x="17" y="1"/>
                </a:cubicBezTo>
                <a:cubicBezTo>
                  <a:pt x="17" y="1"/>
                  <a:pt x="17" y="1"/>
                  <a:pt x="17" y="1"/>
                </a:cubicBezTo>
                <a:cubicBezTo>
                  <a:pt x="17" y="0"/>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2"/>
                  <a:pt x="197" y="3"/>
                  <a:pt x="198" y="5"/>
                </a:cubicBezTo>
                <a:cubicBezTo>
                  <a:pt x="199" y="6"/>
                  <a:pt x="198" y="7"/>
                  <a:pt x="198" y="7"/>
                </a:cubicBezTo>
                <a:cubicBezTo>
                  <a:pt x="198" y="7"/>
                  <a:pt x="198" y="7"/>
                  <a:pt x="198" y="7"/>
                </a:cubicBezTo>
                <a:cubicBezTo>
                  <a:pt x="197" y="8"/>
                  <a:pt x="196" y="7"/>
                  <a:pt x="195" y="7"/>
                </a:cubicBezTo>
                <a:cubicBezTo>
                  <a:pt x="195" y="5"/>
                  <a:pt x="194" y="4"/>
                  <a:pt x="193" y="3"/>
                </a:cubicBezTo>
                <a:cubicBezTo>
                  <a:pt x="190" y="3"/>
                  <a:pt x="190" y="3"/>
                  <a:pt x="186" y="3"/>
                </a:cubicBezTo>
                <a:cubicBezTo>
                  <a:pt x="186" y="3"/>
                  <a:pt x="185" y="2"/>
                  <a:pt x="185" y="1"/>
                </a:cubicBezTo>
                <a:cubicBezTo>
                  <a:pt x="185" y="1"/>
                  <a:pt x="185" y="1"/>
                  <a:pt x="185" y="1"/>
                </a:cubicBezTo>
                <a:cubicBezTo>
                  <a:pt x="185" y="0"/>
                  <a:pt x="186" y="0"/>
                  <a:pt x="186" y="0"/>
                </a:cubicBezTo>
                <a:cubicBezTo>
                  <a:pt x="194" y="0"/>
                  <a:pt x="194" y="0"/>
                  <a:pt x="194" y="0"/>
                </a:cubicBezTo>
                <a:cubicBezTo>
                  <a:pt x="195" y="0"/>
                  <a:pt x="195" y="0"/>
                  <a:pt x="196" y="1"/>
                </a:cubicBezTo>
                <a:close/>
                <a:moveTo>
                  <a:pt x="217" y="42"/>
                </a:moveTo>
                <a:cubicBezTo>
                  <a:pt x="215" y="39"/>
                  <a:pt x="213" y="36"/>
                  <a:pt x="211" y="32"/>
                </a:cubicBezTo>
                <a:cubicBezTo>
                  <a:pt x="211" y="32"/>
                  <a:pt x="211" y="31"/>
                  <a:pt x="212" y="30"/>
                </a:cubicBezTo>
                <a:cubicBezTo>
                  <a:pt x="212" y="30"/>
                  <a:pt x="212" y="30"/>
                  <a:pt x="212" y="30"/>
                </a:cubicBezTo>
                <a:cubicBezTo>
                  <a:pt x="212" y="30"/>
                  <a:pt x="213" y="30"/>
                  <a:pt x="214" y="31"/>
                </a:cubicBezTo>
                <a:cubicBezTo>
                  <a:pt x="216" y="34"/>
                  <a:pt x="218" y="37"/>
                  <a:pt x="220" y="41"/>
                </a:cubicBezTo>
                <a:cubicBezTo>
                  <a:pt x="221" y="41"/>
                  <a:pt x="220" y="42"/>
                  <a:pt x="219" y="43"/>
                </a:cubicBezTo>
                <a:cubicBezTo>
                  <a:pt x="219" y="43"/>
                  <a:pt x="219" y="43"/>
                  <a:pt x="219" y="43"/>
                </a:cubicBezTo>
                <a:cubicBezTo>
                  <a:pt x="219" y="43"/>
                  <a:pt x="218" y="43"/>
                  <a:pt x="217" y="42"/>
                </a:cubicBezTo>
                <a:close/>
                <a:moveTo>
                  <a:pt x="206" y="24"/>
                </a:moveTo>
                <a:cubicBezTo>
                  <a:pt x="204" y="21"/>
                  <a:pt x="202" y="18"/>
                  <a:pt x="200" y="14"/>
                </a:cubicBezTo>
                <a:cubicBezTo>
                  <a:pt x="200" y="14"/>
                  <a:pt x="200" y="13"/>
                  <a:pt x="201" y="12"/>
                </a:cubicBezTo>
                <a:cubicBezTo>
                  <a:pt x="201" y="12"/>
                  <a:pt x="201" y="12"/>
                  <a:pt x="201" y="12"/>
                </a:cubicBezTo>
                <a:cubicBezTo>
                  <a:pt x="201" y="12"/>
                  <a:pt x="203" y="12"/>
                  <a:pt x="203" y="13"/>
                </a:cubicBezTo>
                <a:cubicBezTo>
                  <a:pt x="205" y="16"/>
                  <a:pt x="207" y="19"/>
                  <a:pt x="209" y="23"/>
                </a:cubicBezTo>
                <a:cubicBezTo>
                  <a:pt x="210" y="24"/>
                  <a:pt x="209" y="25"/>
                  <a:pt x="209" y="25"/>
                </a:cubicBezTo>
                <a:cubicBezTo>
                  <a:pt x="209" y="25"/>
                  <a:pt x="209" y="25"/>
                  <a:pt x="209" y="25"/>
                </a:cubicBezTo>
                <a:cubicBezTo>
                  <a:pt x="208" y="26"/>
                  <a:pt x="207" y="25"/>
                  <a:pt x="206" y="24"/>
                </a:cubicBezTo>
                <a:close/>
                <a:moveTo>
                  <a:pt x="0" y="3"/>
                </a:moveTo>
                <a:cubicBezTo>
                  <a:pt x="0" y="0"/>
                  <a:pt x="0" y="0"/>
                  <a:pt x="0" y="0"/>
                </a:cubicBezTo>
                <a:cubicBezTo>
                  <a:pt x="8" y="0"/>
                  <a:pt x="8" y="0"/>
                  <a:pt x="8" y="0"/>
                </a:cubicBezTo>
                <a:cubicBezTo>
                  <a:pt x="9" y="0"/>
                  <a:pt x="10" y="0"/>
                  <a:pt x="10" y="1"/>
                </a:cubicBezTo>
                <a:cubicBezTo>
                  <a:pt x="10" y="1"/>
                  <a:pt x="10" y="1"/>
                  <a:pt x="10" y="1"/>
                </a:cubicBezTo>
                <a:cubicBezTo>
                  <a:pt x="10" y="2"/>
                  <a:pt x="9" y="3"/>
                  <a:pt x="8" y="3"/>
                </a:cubicBezTo>
                <a:cubicBezTo>
                  <a:pt x="0" y="3"/>
                  <a:pt x="0" y="3"/>
                  <a:pt x="0" y="3"/>
                </a:cubicBezTo>
                <a:close/>
                <a:moveTo>
                  <a:pt x="40" y="0"/>
                </a:moveTo>
                <a:cubicBezTo>
                  <a:pt x="43" y="0"/>
                  <a:pt x="47" y="0"/>
                  <a:pt x="51" y="0"/>
                </a:cubicBezTo>
                <a:cubicBezTo>
                  <a:pt x="52" y="0"/>
                  <a:pt x="53" y="0"/>
                  <a:pt x="53" y="1"/>
                </a:cubicBezTo>
                <a:cubicBezTo>
                  <a:pt x="53" y="1"/>
                  <a:pt x="53" y="1"/>
                  <a:pt x="53" y="1"/>
                </a:cubicBezTo>
                <a:cubicBezTo>
                  <a:pt x="53" y="2"/>
                  <a:pt x="52" y="3"/>
                  <a:pt x="51" y="3"/>
                </a:cubicBezTo>
                <a:cubicBezTo>
                  <a:pt x="47" y="3"/>
                  <a:pt x="43" y="3"/>
                  <a:pt x="40" y="3"/>
                </a:cubicBezTo>
                <a:cubicBezTo>
                  <a:pt x="39" y="3"/>
                  <a:pt x="38" y="2"/>
                  <a:pt x="38" y="1"/>
                </a:cubicBezTo>
                <a:cubicBezTo>
                  <a:pt x="38" y="1"/>
                  <a:pt x="38" y="1"/>
                  <a:pt x="38" y="1"/>
                </a:cubicBezTo>
                <a:cubicBezTo>
                  <a:pt x="38" y="0"/>
                  <a:pt x="39" y="0"/>
                  <a:pt x="40" y="0"/>
                </a:cubicBezTo>
                <a:close/>
                <a:moveTo>
                  <a:pt x="60" y="0"/>
                </a:moveTo>
                <a:cubicBezTo>
                  <a:pt x="64" y="0"/>
                  <a:pt x="68" y="0"/>
                  <a:pt x="72" y="0"/>
                </a:cubicBezTo>
                <a:cubicBezTo>
                  <a:pt x="73" y="0"/>
                  <a:pt x="74" y="0"/>
                  <a:pt x="74" y="1"/>
                </a:cubicBezTo>
                <a:cubicBezTo>
                  <a:pt x="74" y="1"/>
                  <a:pt x="74" y="1"/>
                  <a:pt x="74" y="1"/>
                </a:cubicBezTo>
                <a:cubicBezTo>
                  <a:pt x="74" y="2"/>
                  <a:pt x="73" y="3"/>
                  <a:pt x="72" y="3"/>
                </a:cubicBezTo>
                <a:cubicBezTo>
                  <a:pt x="68" y="3"/>
                  <a:pt x="64" y="3"/>
                  <a:pt x="60" y="3"/>
                </a:cubicBezTo>
                <a:cubicBezTo>
                  <a:pt x="60" y="3"/>
                  <a:pt x="59" y="2"/>
                  <a:pt x="59" y="1"/>
                </a:cubicBezTo>
                <a:cubicBezTo>
                  <a:pt x="59" y="1"/>
                  <a:pt x="59" y="1"/>
                  <a:pt x="59" y="1"/>
                </a:cubicBezTo>
                <a:cubicBezTo>
                  <a:pt x="59" y="0"/>
                  <a:pt x="60" y="0"/>
                  <a:pt x="60" y="0"/>
                </a:cubicBezTo>
                <a:close/>
                <a:moveTo>
                  <a:pt x="81" y="0"/>
                </a:moveTo>
                <a:cubicBezTo>
                  <a:pt x="85" y="0"/>
                  <a:pt x="89" y="0"/>
                  <a:pt x="93" y="0"/>
                </a:cubicBezTo>
                <a:cubicBezTo>
                  <a:pt x="94" y="0"/>
                  <a:pt x="95" y="0"/>
                  <a:pt x="95" y="1"/>
                </a:cubicBezTo>
                <a:cubicBezTo>
                  <a:pt x="95" y="1"/>
                  <a:pt x="95" y="1"/>
                  <a:pt x="95" y="1"/>
                </a:cubicBezTo>
                <a:cubicBezTo>
                  <a:pt x="95" y="2"/>
                  <a:pt x="94" y="3"/>
                  <a:pt x="93" y="3"/>
                </a:cubicBezTo>
                <a:cubicBezTo>
                  <a:pt x="89" y="3"/>
                  <a:pt x="85" y="3"/>
                  <a:pt x="81" y="3"/>
                </a:cubicBezTo>
                <a:cubicBezTo>
                  <a:pt x="81" y="3"/>
                  <a:pt x="80" y="2"/>
                  <a:pt x="80" y="1"/>
                </a:cubicBezTo>
                <a:cubicBezTo>
                  <a:pt x="80" y="1"/>
                  <a:pt x="80" y="1"/>
                  <a:pt x="80" y="1"/>
                </a:cubicBezTo>
                <a:cubicBezTo>
                  <a:pt x="80" y="0"/>
                  <a:pt x="81" y="0"/>
                  <a:pt x="81" y="0"/>
                </a:cubicBezTo>
                <a:close/>
                <a:moveTo>
                  <a:pt x="102" y="0"/>
                </a:moveTo>
                <a:cubicBezTo>
                  <a:pt x="106" y="0"/>
                  <a:pt x="110" y="0"/>
                  <a:pt x="114" y="0"/>
                </a:cubicBezTo>
                <a:cubicBezTo>
                  <a:pt x="115" y="0"/>
                  <a:pt x="116" y="0"/>
                  <a:pt x="116" y="1"/>
                </a:cubicBezTo>
                <a:cubicBezTo>
                  <a:pt x="116" y="1"/>
                  <a:pt x="116" y="1"/>
                  <a:pt x="116" y="1"/>
                </a:cubicBezTo>
                <a:cubicBezTo>
                  <a:pt x="116" y="2"/>
                  <a:pt x="115" y="3"/>
                  <a:pt x="114" y="3"/>
                </a:cubicBezTo>
                <a:cubicBezTo>
                  <a:pt x="110" y="3"/>
                  <a:pt x="106" y="3"/>
                  <a:pt x="102" y="3"/>
                </a:cubicBezTo>
                <a:cubicBezTo>
                  <a:pt x="102" y="3"/>
                  <a:pt x="101" y="2"/>
                  <a:pt x="101" y="1"/>
                </a:cubicBezTo>
                <a:cubicBezTo>
                  <a:pt x="101" y="1"/>
                  <a:pt x="101" y="1"/>
                  <a:pt x="101" y="1"/>
                </a:cubicBezTo>
                <a:cubicBezTo>
                  <a:pt x="101" y="0"/>
                  <a:pt x="102" y="0"/>
                  <a:pt x="102" y="0"/>
                </a:cubicBezTo>
                <a:close/>
                <a:moveTo>
                  <a:pt x="123" y="0"/>
                </a:moveTo>
                <a:cubicBezTo>
                  <a:pt x="127" y="0"/>
                  <a:pt x="131" y="0"/>
                  <a:pt x="135" y="0"/>
                </a:cubicBezTo>
                <a:cubicBezTo>
                  <a:pt x="136" y="0"/>
                  <a:pt x="137" y="0"/>
                  <a:pt x="137" y="1"/>
                </a:cubicBezTo>
                <a:cubicBezTo>
                  <a:pt x="137" y="1"/>
                  <a:pt x="137" y="1"/>
                  <a:pt x="137" y="1"/>
                </a:cubicBezTo>
                <a:cubicBezTo>
                  <a:pt x="137" y="2"/>
                  <a:pt x="136" y="3"/>
                  <a:pt x="135" y="3"/>
                </a:cubicBezTo>
                <a:cubicBezTo>
                  <a:pt x="131" y="3"/>
                  <a:pt x="127" y="3"/>
                  <a:pt x="123" y="3"/>
                </a:cubicBezTo>
                <a:cubicBezTo>
                  <a:pt x="123" y="3"/>
                  <a:pt x="122" y="2"/>
                  <a:pt x="122" y="1"/>
                </a:cubicBezTo>
                <a:cubicBezTo>
                  <a:pt x="122" y="1"/>
                  <a:pt x="122" y="1"/>
                  <a:pt x="122" y="1"/>
                </a:cubicBezTo>
                <a:cubicBezTo>
                  <a:pt x="122" y="0"/>
                  <a:pt x="123" y="0"/>
                  <a:pt x="123" y="0"/>
                </a:cubicBezTo>
                <a:close/>
                <a:moveTo>
                  <a:pt x="144" y="0"/>
                </a:moveTo>
                <a:cubicBezTo>
                  <a:pt x="148" y="0"/>
                  <a:pt x="152" y="0"/>
                  <a:pt x="156" y="0"/>
                </a:cubicBezTo>
                <a:cubicBezTo>
                  <a:pt x="157" y="0"/>
                  <a:pt x="158" y="0"/>
                  <a:pt x="158" y="1"/>
                </a:cubicBezTo>
                <a:cubicBezTo>
                  <a:pt x="158" y="1"/>
                  <a:pt x="158" y="1"/>
                  <a:pt x="158" y="1"/>
                </a:cubicBezTo>
                <a:cubicBezTo>
                  <a:pt x="158" y="2"/>
                  <a:pt x="157" y="3"/>
                  <a:pt x="156" y="3"/>
                </a:cubicBezTo>
                <a:cubicBezTo>
                  <a:pt x="152" y="3"/>
                  <a:pt x="148" y="3"/>
                  <a:pt x="144" y="3"/>
                </a:cubicBezTo>
                <a:cubicBezTo>
                  <a:pt x="144" y="3"/>
                  <a:pt x="143" y="2"/>
                  <a:pt x="143" y="1"/>
                </a:cubicBezTo>
                <a:cubicBezTo>
                  <a:pt x="143" y="1"/>
                  <a:pt x="143" y="1"/>
                  <a:pt x="143" y="1"/>
                </a:cubicBezTo>
                <a:cubicBezTo>
                  <a:pt x="143" y="0"/>
                  <a:pt x="144" y="0"/>
                  <a:pt x="144" y="0"/>
                </a:cubicBezTo>
                <a:close/>
                <a:moveTo>
                  <a:pt x="165" y="0"/>
                </a:moveTo>
                <a:cubicBezTo>
                  <a:pt x="169" y="0"/>
                  <a:pt x="173" y="0"/>
                  <a:pt x="177" y="0"/>
                </a:cubicBezTo>
                <a:cubicBezTo>
                  <a:pt x="178" y="0"/>
                  <a:pt x="179" y="0"/>
                  <a:pt x="179" y="1"/>
                </a:cubicBezTo>
                <a:cubicBezTo>
                  <a:pt x="179" y="1"/>
                  <a:pt x="179" y="1"/>
                  <a:pt x="179" y="1"/>
                </a:cubicBezTo>
                <a:cubicBezTo>
                  <a:pt x="179" y="2"/>
                  <a:pt x="178" y="3"/>
                  <a:pt x="177" y="3"/>
                </a:cubicBezTo>
                <a:cubicBezTo>
                  <a:pt x="173" y="3"/>
                  <a:pt x="169" y="3"/>
                  <a:pt x="165" y="3"/>
                </a:cubicBezTo>
                <a:cubicBezTo>
                  <a:pt x="165" y="3"/>
                  <a:pt x="164" y="2"/>
                  <a:pt x="164" y="1"/>
                </a:cubicBezTo>
                <a:cubicBezTo>
                  <a:pt x="164" y="1"/>
                  <a:pt x="164" y="1"/>
                  <a:pt x="164" y="1"/>
                </a:cubicBezTo>
                <a:cubicBezTo>
                  <a:pt x="164" y="0"/>
                  <a:pt x="165" y="0"/>
                  <a:pt x="165" y="0"/>
                </a:cubicBezTo>
                <a:close/>
              </a:path>
            </a:pathLst>
          </a:custGeom>
          <a:solidFill>
            <a:srgbClr val="82C3D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grpSp>
        <p:nvGrpSpPr>
          <p:cNvPr id="75" name="组合 74"/>
          <p:cNvGrpSpPr/>
          <p:nvPr/>
        </p:nvGrpSpPr>
        <p:grpSpPr>
          <a:xfrm>
            <a:off x="694747" y="4017732"/>
            <a:ext cx="232651" cy="314000"/>
            <a:chOff x="3260005" y="1560934"/>
            <a:chExt cx="370834" cy="500500"/>
          </a:xfrm>
        </p:grpSpPr>
        <p:sp>
          <p:nvSpPr>
            <p:cNvPr id="76" name="Freeform 41"/>
            <p:cNvSpPr>
              <a:spLocks/>
            </p:cNvSpPr>
            <p:nvPr/>
          </p:nvSpPr>
          <p:spPr bwMode="auto">
            <a:xfrm>
              <a:off x="3320003" y="1560934"/>
              <a:ext cx="310836" cy="403323"/>
            </a:xfrm>
            <a:custGeom>
              <a:avLst/>
              <a:gdLst>
                <a:gd name="T0" fmla="*/ 533 w 594"/>
                <a:gd name="T1" fmla="*/ 0 h 771"/>
                <a:gd name="T2" fmla="*/ 63 w 594"/>
                <a:gd name="T3" fmla="*/ 0 h 771"/>
                <a:gd name="T4" fmla="*/ 0 w 594"/>
                <a:gd name="T5" fmla="*/ 61 h 771"/>
                <a:gd name="T6" fmla="*/ 0 w 594"/>
                <a:gd name="T7" fmla="*/ 554 h 771"/>
                <a:gd name="T8" fmla="*/ 10 w 594"/>
                <a:gd name="T9" fmla="*/ 536 h 771"/>
                <a:gd name="T10" fmla="*/ 57 w 594"/>
                <a:gd name="T11" fmla="*/ 445 h 771"/>
                <a:gd name="T12" fmla="*/ 57 w 594"/>
                <a:gd name="T13" fmla="*/ 61 h 771"/>
                <a:gd name="T14" fmla="*/ 63 w 594"/>
                <a:gd name="T15" fmla="*/ 56 h 771"/>
                <a:gd name="T16" fmla="*/ 533 w 594"/>
                <a:gd name="T17" fmla="*/ 56 h 771"/>
                <a:gd name="T18" fmla="*/ 537 w 594"/>
                <a:gd name="T19" fmla="*/ 61 h 771"/>
                <a:gd name="T20" fmla="*/ 537 w 594"/>
                <a:gd name="T21" fmla="*/ 708 h 771"/>
                <a:gd name="T22" fmla="*/ 533 w 594"/>
                <a:gd name="T23" fmla="*/ 714 h 771"/>
                <a:gd name="T24" fmla="*/ 255 w 594"/>
                <a:gd name="T25" fmla="*/ 714 h 771"/>
                <a:gd name="T26" fmla="*/ 258 w 594"/>
                <a:gd name="T27" fmla="*/ 771 h 771"/>
                <a:gd name="T28" fmla="*/ 533 w 594"/>
                <a:gd name="T29" fmla="*/ 771 h 771"/>
                <a:gd name="T30" fmla="*/ 594 w 594"/>
                <a:gd name="T31" fmla="*/ 708 h 771"/>
                <a:gd name="T32" fmla="*/ 594 w 594"/>
                <a:gd name="T33" fmla="*/ 61 h 771"/>
                <a:gd name="T34" fmla="*/ 533 w 594"/>
                <a:gd name="T35"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4" h="771">
                  <a:moveTo>
                    <a:pt x="533" y="0"/>
                  </a:moveTo>
                  <a:cubicBezTo>
                    <a:pt x="63" y="0"/>
                    <a:pt x="63" y="0"/>
                    <a:pt x="63" y="0"/>
                  </a:cubicBezTo>
                  <a:cubicBezTo>
                    <a:pt x="28" y="0"/>
                    <a:pt x="0" y="28"/>
                    <a:pt x="0" y="61"/>
                  </a:cubicBezTo>
                  <a:cubicBezTo>
                    <a:pt x="0" y="554"/>
                    <a:pt x="0" y="554"/>
                    <a:pt x="0" y="554"/>
                  </a:cubicBezTo>
                  <a:cubicBezTo>
                    <a:pt x="10" y="536"/>
                    <a:pt x="10" y="536"/>
                    <a:pt x="10" y="536"/>
                  </a:cubicBezTo>
                  <a:cubicBezTo>
                    <a:pt x="57" y="445"/>
                    <a:pt x="57" y="445"/>
                    <a:pt x="57" y="445"/>
                  </a:cubicBezTo>
                  <a:cubicBezTo>
                    <a:pt x="57" y="61"/>
                    <a:pt x="57" y="61"/>
                    <a:pt x="57" y="61"/>
                  </a:cubicBezTo>
                  <a:cubicBezTo>
                    <a:pt x="57" y="58"/>
                    <a:pt x="59" y="56"/>
                    <a:pt x="63" y="56"/>
                  </a:cubicBezTo>
                  <a:cubicBezTo>
                    <a:pt x="533" y="56"/>
                    <a:pt x="533" y="56"/>
                    <a:pt x="533" y="56"/>
                  </a:cubicBezTo>
                  <a:cubicBezTo>
                    <a:pt x="535" y="56"/>
                    <a:pt x="537" y="58"/>
                    <a:pt x="537" y="61"/>
                  </a:cubicBezTo>
                  <a:cubicBezTo>
                    <a:pt x="537" y="708"/>
                    <a:pt x="537" y="708"/>
                    <a:pt x="537" y="708"/>
                  </a:cubicBezTo>
                  <a:cubicBezTo>
                    <a:pt x="537" y="712"/>
                    <a:pt x="535" y="714"/>
                    <a:pt x="533" y="714"/>
                  </a:cubicBezTo>
                  <a:cubicBezTo>
                    <a:pt x="255" y="714"/>
                    <a:pt x="255" y="714"/>
                    <a:pt x="255" y="714"/>
                  </a:cubicBezTo>
                  <a:cubicBezTo>
                    <a:pt x="266" y="734"/>
                    <a:pt x="266" y="755"/>
                    <a:pt x="258" y="771"/>
                  </a:cubicBezTo>
                  <a:cubicBezTo>
                    <a:pt x="533" y="771"/>
                    <a:pt x="533" y="771"/>
                    <a:pt x="533" y="771"/>
                  </a:cubicBezTo>
                  <a:cubicBezTo>
                    <a:pt x="568" y="771"/>
                    <a:pt x="594" y="742"/>
                    <a:pt x="594" y="708"/>
                  </a:cubicBezTo>
                  <a:cubicBezTo>
                    <a:pt x="594" y="61"/>
                    <a:pt x="594" y="61"/>
                    <a:pt x="594" y="61"/>
                  </a:cubicBezTo>
                  <a:cubicBezTo>
                    <a:pt x="594" y="28"/>
                    <a:pt x="568" y="0"/>
                    <a:pt x="533" y="0"/>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defRPr/>
              </a:pPr>
              <a:endParaRPr lang="en-US" b="1" kern="0" dirty="0">
                <a:solidFill>
                  <a:srgbClr val="FFFFFF"/>
                </a:solidFill>
                <a:latin typeface="微软雅黑" panose="020B0503020204020204" pitchFamily="34" charset="-122"/>
                <a:ea typeface="微软雅黑" panose="020B0503020204020204" pitchFamily="34" charset="-122"/>
              </a:endParaRPr>
            </a:p>
          </p:txBody>
        </p:sp>
        <p:sp>
          <p:nvSpPr>
            <p:cNvPr id="78" name="Freeform 42"/>
            <p:cNvSpPr>
              <a:spLocks/>
            </p:cNvSpPr>
            <p:nvPr/>
          </p:nvSpPr>
          <p:spPr bwMode="auto">
            <a:xfrm>
              <a:off x="3260005" y="1772335"/>
              <a:ext cx="178886" cy="289099"/>
            </a:xfrm>
            <a:custGeom>
              <a:avLst/>
              <a:gdLst>
                <a:gd name="T0" fmla="*/ 306 w 342"/>
                <a:gd name="T1" fmla="*/ 296 h 553"/>
                <a:gd name="T2" fmla="*/ 196 w 342"/>
                <a:gd name="T3" fmla="*/ 225 h 553"/>
                <a:gd name="T4" fmla="*/ 277 w 342"/>
                <a:gd name="T5" fmla="*/ 56 h 553"/>
                <a:gd name="T6" fmla="*/ 263 w 342"/>
                <a:gd name="T7" fmla="*/ 10 h 553"/>
                <a:gd name="T8" fmla="*/ 223 w 342"/>
                <a:gd name="T9" fmla="*/ 29 h 553"/>
                <a:gd name="T10" fmla="*/ 102 w 342"/>
                <a:gd name="T11" fmla="*/ 261 h 553"/>
                <a:gd name="T12" fmla="*/ 85 w 342"/>
                <a:gd name="T13" fmla="*/ 186 h 553"/>
                <a:gd name="T14" fmla="*/ 20 w 342"/>
                <a:gd name="T15" fmla="*/ 135 h 553"/>
                <a:gd name="T16" fmla="*/ 20 w 342"/>
                <a:gd name="T17" fmla="*/ 196 h 553"/>
                <a:gd name="T18" fmla="*/ 50 w 342"/>
                <a:gd name="T19" fmla="*/ 434 h 553"/>
                <a:gd name="T20" fmla="*/ 56 w 342"/>
                <a:gd name="T21" fmla="*/ 471 h 553"/>
                <a:gd name="T22" fmla="*/ 64 w 342"/>
                <a:gd name="T23" fmla="*/ 488 h 553"/>
                <a:gd name="T24" fmla="*/ 106 w 342"/>
                <a:gd name="T25" fmla="*/ 528 h 553"/>
                <a:gd name="T26" fmla="*/ 244 w 342"/>
                <a:gd name="T27" fmla="*/ 490 h 553"/>
                <a:gd name="T28" fmla="*/ 246 w 342"/>
                <a:gd name="T29" fmla="*/ 486 h 553"/>
                <a:gd name="T30" fmla="*/ 335 w 342"/>
                <a:gd name="T31" fmla="*/ 357 h 553"/>
                <a:gd name="T32" fmla="*/ 306 w 342"/>
                <a:gd name="T33" fmla="*/ 296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553">
                  <a:moveTo>
                    <a:pt x="306" y="296"/>
                  </a:moveTo>
                  <a:cubicBezTo>
                    <a:pt x="196" y="225"/>
                    <a:pt x="196" y="225"/>
                    <a:pt x="196" y="225"/>
                  </a:cubicBezTo>
                  <a:cubicBezTo>
                    <a:pt x="225" y="169"/>
                    <a:pt x="248" y="111"/>
                    <a:pt x="277" y="56"/>
                  </a:cubicBezTo>
                  <a:cubicBezTo>
                    <a:pt x="287" y="40"/>
                    <a:pt x="279" y="17"/>
                    <a:pt x="263" y="10"/>
                  </a:cubicBezTo>
                  <a:cubicBezTo>
                    <a:pt x="246" y="0"/>
                    <a:pt x="233" y="12"/>
                    <a:pt x="223" y="29"/>
                  </a:cubicBezTo>
                  <a:cubicBezTo>
                    <a:pt x="187" y="102"/>
                    <a:pt x="141" y="188"/>
                    <a:pt x="102" y="261"/>
                  </a:cubicBezTo>
                  <a:cubicBezTo>
                    <a:pt x="100" y="244"/>
                    <a:pt x="85" y="186"/>
                    <a:pt x="85" y="186"/>
                  </a:cubicBezTo>
                  <a:cubicBezTo>
                    <a:pt x="81" y="165"/>
                    <a:pt x="45" y="133"/>
                    <a:pt x="20" y="135"/>
                  </a:cubicBezTo>
                  <a:cubicBezTo>
                    <a:pt x="0" y="135"/>
                    <a:pt x="16" y="173"/>
                    <a:pt x="20" y="196"/>
                  </a:cubicBezTo>
                  <a:cubicBezTo>
                    <a:pt x="33" y="277"/>
                    <a:pt x="37" y="354"/>
                    <a:pt x="50" y="434"/>
                  </a:cubicBezTo>
                  <a:cubicBezTo>
                    <a:pt x="50" y="448"/>
                    <a:pt x="52" y="459"/>
                    <a:pt x="56" y="471"/>
                  </a:cubicBezTo>
                  <a:cubicBezTo>
                    <a:pt x="58" y="477"/>
                    <a:pt x="62" y="484"/>
                    <a:pt x="64" y="488"/>
                  </a:cubicBezTo>
                  <a:cubicBezTo>
                    <a:pt x="75" y="503"/>
                    <a:pt x="89" y="519"/>
                    <a:pt x="106" y="528"/>
                  </a:cubicBezTo>
                  <a:cubicBezTo>
                    <a:pt x="156" y="553"/>
                    <a:pt x="216" y="536"/>
                    <a:pt x="244" y="490"/>
                  </a:cubicBezTo>
                  <a:cubicBezTo>
                    <a:pt x="244" y="490"/>
                    <a:pt x="246" y="488"/>
                    <a:pt x="246" y="486"/>
                  </a:cubicBezTo>
                  <a:cubicBezTo>
                    <a:pt x="335" y="357"/>
                    <a:pt x="335" y="357"/>
                    <a:pt x="335" y="357"/>
                  </a:cubicBezTo>
                  <a:cubicBezTo>
                    <a:pt x="342" y="340"/>
                    <a:pt x="323" y="306"/>
                    <a:pt x="306" y="296"/>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defRPr/>
              </a:pPr>
              <a:endParaRPr lang="en-US" b="1" kern="0" dirty="0">
                <a:solidFill>
                  <a:srgbClr val="FFFFFF"/>
                </a:solidFill>
                <a:latin typeface="微软雅黑" panose="020B0503020204020204" pitchFamily="34" charset="-122"/>
                <a:ea typeface="微软雅黑" panose="020B0503020204020204" pitchFamily="34" charset="-122"/>
              </a:endParaRPr>
            </a:p>
          </p:txBody>
        </p:sp>
      </p:grpSp>
      <p:sp>
        <p:nvSpPr>
          <p:cNvPr id="79" name="文本框 68"/>
          <p:cNvSpPr txBox="1"/>
          <p:nvPr/>
        </p:nvSpPr>
        <p:spPr>
          <a:xfrm>
            <a:off x="1106696" y="3950188"/>
            <a:ext cx="405880" cy="523220"/>
          </a:xfrm>
          <a:prstGeom prst="rect">
            <a:avLst/>
          </a:prstGeom>
          <a:noFill/>
        </p:spPr>
        <p:txBody>
          <a:bodyPr wrap="none" rtlCol="0">
            <a:spAutoFit/>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r>
              <a:rPr lang="en-US" altLang="zh-CN"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0" name="圆角矩形 79"/>
          <p:cNvSpPr/>
          <p:nvPr/>
        </p:nvSpPr>
        <p:spPr>
          <a:xfrm>
            <a:off x="2143627" y="3910797"/>
            <a:ext cx="9577064" cy="1489574"/>
          </a:xfrm>
          <a:prstGeom prst="roundRect">
            <a:avLst>
              <a:gd name="adj" fmla="val 9584"/>
            </a:avLst>
          </a:prstGeom>
          <a:solidFill>
            <a:schemeClr val="accent5">
              <a:lumMod val="75000"/>
            </a:schemeClr>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800" b="1" kern="0" dirty="0">
                <a:solidFill>
                  <a:srgbClr val="FFFF00"/>
                </a:solidFill>
                <a:effectLst>
                  <a:outerShdw blurRad="38100" dist="38100" dir="2700000" algn="tl">
                    <a:srgbClr val="000000">
                      <a:alpha val="43137"/>
                    </a:srgbClr>
                  </a:outerShdw>
                </a:effectLst>
                <a:latin typeface="Calibri"/>
                <a:ea typeface="微软雅黑"/>
              </a:rPr>
              <a:t>德育</a:t>
            </a:r>
            <a:r>
              <a:rPr lang="zh-CN" altLang="en-US" sz="2800" b="1" kern="0" dirty="0" smtClean="0">
                <a:solidFill>
                  <a:srgbClr val="FFFF00"/>
                </a:solidFill>
                <a:effectLst>
                  <a:outerShdw blurRad="38100" dist="38100" dir="2700000" algn="tl">
                    <a:srgbClr val="000000">
                      <a:alpha val="43137"/>
                    </a:srgbClr>
                  </a:outerShdw>
                </a:effectLst>
                <a:latin typeface="Calibri"/>
                <a:ea typeface="微软雅黑"/>
              </a:rPr>
              <a:t>：</a:t>
            </a:r>
            <a:r>
              <a:rPr lang="zh-CN" altLang="en-US" sz="2800" b="1" kern="0" dirty="0">
                <a:solidFill>
                  <a:schemeClr val="bg1"/>
                </a:solidFill>
                <a:effectLst>
                  <a:outerShdw blurRad="38100" dist="38100" dir="2700000" algn="tl">
                    <a:srgbClr val="000000">
                      <a:alpha val="43137"/>
                    </a:srgbClr>
                  </a:outerShdw>
                </a:effectLst>
                <a:latin typeface="Calibri"/>
                <a:ea typeface="微软雅黑"/>
              </a:rPr>
              <a:t>博伦职校“三实”德育获在广东省分享，肖娟老师获全国班主任基本功大赛一等奖；</a:t>
            </a:r>
            <a:r>
              <a:rPr lang="en-US" altLang="zh-CN" sz="2800" b="1" kern="0" dirty="0">
                <a:solidFill>
                  <a:schemeClr val="bg1"/>
                </a:solidFill>
                <a:effectLst>
                  <a:outerShdw blurRad="38100" dist="38100" dir="2700000" algn="tl">
                    <a:srgbClr val="000000">
                      <a:alpha val="43137"/>
                    </a:srgbClr>
                  </a:outerShdw>
                </a:effectLst>
                <a:latin typeface="Calibri"/>
                <a:ea typeface="微软雅黑"/>
              </a:rPr>
              <a:t>53</a:t>
            </a:r>
            <a:r>
              <a:rPr lang="zh-CN" altLang="en-US" sz="2800" b="1" kern="0" dirty="0">
                <a:solidFill>
                  <a:schemeClr val="bg1"/>
                </a:solidFill>
                <a:effectLst>
                  <a:outerShdw blurRad="38100" dist="38100" dir="2700000" algn="tl">
                    <a:srgbClr val="000000">
                      <a:alpha val="43137"/>
                    </a:srgbClr>
                  </a:outerShdw>
                </a:effectLst>
                <a:latin typeface="Calibri"/>
                <a:ea typeface="微软雅黑"/>
              </a:rPr>
              <a:t>个特色社团成为博伦创新德育的重要特色和管理阵地。</a:t>
            </a:r>
            <a:endParaRPr kumimoji="0" lang="zh-CN" alt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a:ea typeface="微软雅黑"/>
            </a:endParaRPr>
          </a:p>
        </p:txBody>
      </p:sp>
      <p:sp>
        <p:nvSpPr>
          <p:cNvPr id="81" name="Freeform 5"/>
          <p:cNvSpPr>
            <a:spLocks/>
          </p:cNvSpPr>
          <p:nvPr/>
        </p:nvSpPr>
        <p:spPr bwMode="auto">
          <a:xfrm>
            <a:off x="373614" y="5810289"/>
            <a:ext cx="678244" cy="599564"/>
          </a:xfrm>
          <a:custGeom>
            <a:avLst/>
            <a:gdLst>
              <a:gd name="T0" fmla="*/ 0 w 681"/>
              <a:gd name="T1" fmla="*/ 0 h 602"/>
              <a:gd name="T2" fmla="*/ 681 w 681"/>
              <a:gd name="T3" fmla="*/ 0 h 602"/>
              <a:gd name="T4" fmla="*/ 681 w 681"/>
              <a:gd name="T5" fmla="*/ 602 h 602"/>
              <a:gd name="T6" fmla="*/ 0 w 681"/>
              <a:gd name="T7" fmla="*/ 602 h 602"/>
              <a:gd name="T8" fmla="*/ 183 w 681"/>
              <a:gd name="T9" fmla="*/ 304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304"/>
                </a:lnTo>
                <a:lnTo>
                  <a:pt x="0" y="0"/>
                </a:lnTo>
                <a:lnTo>
                  <a:pt x="0" y="0"/>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82" name="Freeform 6"/>
          <p:cNvSpPr>
            <a:spLocks noEditPoints="1"/>
          </p:cNvSpPr>
          <p:nvPr/>
        </p:nvSpPr>
        <p:spPr bwMode="auto">
          <a:xfrm>
            <a:off x="446318" y="5852119"/>
            <a:ext cx="626454" cy="15935"/>
          </a:xfrm>
          <a:custGeom>
            <a:avLst/>
            <a:gdLst>
              <a:gd name="T0" fmla="*/ 1 w 120"/>
              <a:gd name="T1" fmla="*/ 0 h 3"/>
              <a:gd name="T2" fmla="*/ 13 w 120"/>
              <a:gd name="T3" fmla="*/ 0 h 3"/>
              <a:gd name="T4" fmla="*/ 15 w 120"/>
              <a:gd name="T5" fmla="*/ 1 h 3"/>
              <a:gd name="T6" fmla="*/ 15 w 120"/>
              <a:gd name="T7" fmla="*/ 1 h 3"/>
              <a:gd name="T8" fmla="*/ 13 w 120"/>
              <a:gd name="T9" fmla="*/ 3 h 3"/>
              <a:gd name="T10" fmla="*/ 1 w 120"/>
              <a:gd name="T11" fmla="*/ 3 h 3"/>
              <a:gd name="T12" fmla="*/ 0 w 120"/>
              <a:gd name="T13" fmla="*/ 1 h 3"/>
              <a:gd name="T14" fmla="*/ 0 w 120"/>
              <a:gd name="T15" fmla="*/ 1 h 3"/>
              <a:gd name="T16" fmla="*/ 1 w 120"/>
              <a:gd name="T17" fmla="*/ 0 h 3"/>
              <a:gd name="T18" fmla="*/ 22 w 120"/>
              <a:gd name="T19" fmla="*/ 0 h 3"/>
              <a:gd name="T20" fmla="*/ 34 w 120"/>
              <a:gd name="T21" fmla="*/ 0 h 3"/>
              <a:gd name="T22" fmla="*/ 36 w 120"/>
              <a:gd name="T23" fmla="*/ 1 h 3"/>
              <a:gd name="T24" fmla="*/ 36 w 120"/>
              <a:gd name="T25" fmla="*/ 1 h 3"/>
              <a:gd name="T26" fmla="*/ 34 w 120"/>
              <a:gd name="T27" fmla="*/ 3 h 3"/>
              <a:gd name="T28" fmla="*/ 22 w 120"/>
              <a:gd name="T29" fmla="*/ 3 h 3"/>
              <a:gd name="T30" fmla="*/ 21 w 120"/>
              <a:gd name="T31" fmla="*/ 1 h 3"/>
              <a:gd name="T32" fmla="*/ 21 w 120"/>
              <a:gd name="T33" fmla="*/ 1 h 3"/>
              <a:gd name="T34" fmla="*/ 22 w 120"/>
              <a:gd name="T35" fmla="*/ 0 h 3"/>
              <a:gd name="T36" fmla="*/ 43 w 120"/>
              <a:gd name="T37" fmla="*/ 0 h 3"/>
              <a:gd name="T38" fmla="*/ 55 w 120"/>
              <a:gd name="T39" fmla="*/ 0 h 3"/>
              <a:gd name="T40" fmla="*/ 57 w 120"/>
              <a:gd name="T41" fmla="*/ 1 h 3"/>
              <a:gd name="T42" fmla="*/ 57 w 120"/>
              <a:gd name="T43" fmla="*/ 1 h 3"/>
              <a:gd name="T44" fmla="*/ 55 w 120"/>
              <a:gd name="T45" fmla="*/ 3 h 3"/>
              <a:gd name="T46" fmla="*/ 43 w 120"/>
              <a:gd name="T47" fmla="*/ 3 h 3"/>
              <a:gd name="T48" fmla="*/ 42 w 120"/>
              <a:gd name="T49" fmla="*/ 1 h 3"/>
              <a:gd name="T50" fmla="*/ 42 w 120"/>
              <a:gd name="T51" fmla="*/ 1 h 3"/>
              <a:gd name="T52" fmla="*/ 43 w 120"/>
              <a:gd name="T53" fmla="*/ 0 h 3"/>
              <a:gd name="T54" fmla="*/ 64 w 120"/>
              <a:gd name="T55" fmla="*/ 0 h 3"/>
              <a:gd name="T56" fmla="*/ 76 w 120"/>
              <a:gd name="T57" fmla="*/ 0 h 3"/>
              <a:gd name="T58" fmla="*/ 78 w 120"/>
              <a:gd name="T59" fmla="*/ 1 h 3"/>
              <a:gd name="T60" fmla="*/ 78 w 120"/>
              <a:gd name="T61" fmla="*/ 1 h 3"/>
              <a:gd name="T62" fmla="*/ 76 w 120"/>
              <a:gd name="T63" fmla="*/ 3 h 3"/>
              <a:gd name="T64" fmla="*/ 64 w 120"/>
              <a:gd name="T65" fmla="*/ 3 h 3"/>
              <a:gd name="T66" fmla="*/ 63 w 120"/>
              <a:gd name="T67" fmla="*/ 1 h 3"/>
              <a:gd name="T68" fmla="*/ 63 w 120"/>
              <a:gd name="T69" fmla="*/ 1 h 3"/>
              <a:gd name="T70" fmla="*/ 64 w 120"/>
              <a:gd name="T71" fmla="*/ 0 h 3"/>
              <a:gd name="T72" fmla="*/ 85 w 120"/>
              <a:gd name="T73" fmla="*/ 0 h 3"/>
              <a:gd name="T74" fmla="*/ 97 w 120"/>
              <a:gd name="T75" fmla="*/ 0 h 3"/>
              <a:gd name="T76" fmla="*/ 99 w 120"/>
              <a:gd name="T77" fmla="*/ 1 h 3"/>
              <a:gd name="T78" fmla="*/ 99 w 120"/>
              <a:gd name="T79" fmla="*/ 1 h 3"/>
              <a:gd name="T80" fmla="*/ 97 w 120"/>
              <a:gd name="T81" fmla="*/ 3 h 3"/>
              <a:gd name="T82" fmla="*/ 85 w 120"/>
              <a:gd name="T83" fmla="*/ 3 h 3"/>
              <a:gd name="T84" fmla="*/ 84 w 120"/>
              <a:gd name="T85" fmla="*/ 1 h 3"/>
              <a:gd name="T86" fmla="*/ 84 w 120"/>
              <a:gd name="T87" fmla="*/ 1 h 3"/>
              <a:gd name="T88" fmla="*/ 85 w 120"/>
              <a:gd name="T89" fmla="*/ 0 h 3"/>
              <a:gd name="T90" fmla="*/ 106 w 120"/>
              <a:gd name="T91" fmla="*/ 0 h 3"/>
              <a:gd name="T92" fmla="*/ 118 w 120"/>
              <a:gd name="T93" fmla="*/ 0 h 3"/>
              <a:gd name="T94" fmla="*/ 120 w 120"/>
              <a:gd name="T95" fmla="*/ 1 h 3"/>
              <a:gd name="T96" fmla="*/ 120 w 120"/>
              <a:gd name="T97" fmla="*/ 1 h 3"/>
              <a:gd name="T98" fmla="*/ 118 w 120"/>
              <a:gd name="T99" fmla="*/ 3 h 3"/>
              <a:gd name="T100" fmla="*/ 106 w 120"/>
              <a:gd name="T101" fmla="*/ 3 h 3"/>
              <a:gd name="T102" fmla="*/ 105 w 120"/>
              <a:gd name="T103" fmla="*/ 1 h 3"/>
              <a:gd name="T104" fmla="*/ 105 w 120"/>
              <a:gd name="T105" fmla="*/ 1 h 3"/>
              <a:gd name="T106" fmla="*/ 106 w 120"/>
              <a:gd name="T10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3">
                <a:moveTo>
                  <a:pt x="1" y="0"/>
                </a:moveTo>
                <a:cubicBezTo>
                  <a:pt x="5" y="0"/>
                  <a:pt x="9" y="0"/>
                  <a:pt x="13" y="0"/>
                </a:cubicBezTo>
                <a:cubicBezTo>
                  <a:pt x="14" y="0"/>
                  <a:pt x="15" y="0"/>
                  <a:pt x="15" y="1"/>
                </a:cubicBezTo>
                <a:cubicBezTo>
                  <a:pt x="15" y="1"/>
                  <a:pt x="15" y="1"/>
                  <a:pt x="15" y="1"/>
                </a:cubicBezTo>
                <a:cubicBezTo>
                  <a:pt x="15" y="2"/>
                  <a:pt x="14" y="3"/>
                  <a:pt x="13" y="3"/>
                </a:cubicBezTo>
                <a:cubicBezTo>
                  <a:pt x="9" y="3"/>
                  <a:pt x="5" y="3"/>
                  <a:pt x="1" y="3"/>
                </a:cubicBezTo>
                <a:cubicBezTo>
                  <a:pt x="0" y="3"/>
                  <a:pt x="0" y="2"/>
                  <a:pt x="0" y="1"/>
                </a:cubicBezTo>
                <a:cubicBezTo>
                  <a:pt x="0" y="1"/>
                  <a:pt x="0" y="1"/>
                  <a:pt x="0" y="1"/>
                </a:cubicBezTo>
                <a:cubicBezTo>
                  <a:pt x="0" y="0"/>
                  <a:pt x="0" y="0"/>
                  <a:pt x="1" y="0"/>
                </a:cubicBezTo>
                <a:close/>
                <a:moveTo>
                  <a:pt x="22" y="0"/>
                </a:moveTo>
                <a:cubicBezTo>
                  <a:pt x="26" y="0"/>
                  <a:pt x="30" y="0"/>
                  <a:pt x="34" y="0"/>
                </a:cubicBezTo>
                <a:cubicBezTo>
                  <a:pt x="35" y="0"/>
                  <a:pt x="36" y="0"/>
                  <a:pt x="36" y="1"/>
                </a:cubicBezTo>
                <a:cubicBezTo>
                  <a:pt x="36" y="1"/>
                  <a:pt x="36" y="1"/>
                  <a:pt x="36" y="1"/>
                </a:cubicBezTo>
                <a:cubicBezTo>
                  <a:pt x="36" y="2"/>
                  <a:pt x="35" y="3"/>
                  <a:pt x="34" y="3"/>
                </a:cubicBezTo>
                <a:cubicBezTo>
                  <a:pt x="30" y="3"/>
                  <a:pt x="26" y="3"/>
                  <a:pt x="22" y="3"/>
                </a:cubicBezTo>
                <a:cubicBezTo>
                  <a:pt x="21" y="3"/>
                  <a:pt x="21" y="2"/>
                  <a:pt x="21" y="1"/>
                </a:cubicBezTo>
                <a:cubicBezTo>
                  <a:pt x="21" y="1"/>
                  <a:pt x="21" y="1"/>
                  <a:pt x="21" y="1"/>
                </a:cubicBezTo>
                <a:cubicBezTo>
                  <a:pt x="21" y="0"/>
                  <a:pt x="21" y="0"/>
                  <a:pt x="22" y="0"/>
                </a:cubicBezTo>
                <a:close/>
                <a:moveTo>
                  <a:pt x="43" y="0"/>
                </a:moveTo>
                <a:cubicBezTo>
                  <a:pt x="47" y="0"/>
                  <a:pt x="51" y="0"/>
                  <a:pt x="55" y="0"/>
                </a:cubicBezTo>
                <a:cubicBezTo>
                  <a:pt x="56" y="0"/>
                  <a:pt x="57" y="0"/>
                  <a:pt x="57" y="1"/>
                </a:cubicBezTo>
                <a:cubicBezTo>
                  <a:pt x="57" y="1"/>
                  <a:pt x="57" y="1"/>
                  <a:pt x="57" y="1"/>
                </a:cubicBezTo>
                <a:cubicBezTo>
                  <a:pt x="57" y="2"/>
                  <a:pt x="56" y="3"/>
                  <a:pt x="55" y="3"/>
                </a:cubicBezTo>
                <a:cubicBezTo>
                  <a:pt x="51" y="3"/>
                  <a:pt x="47" y="3"/>
                  <a:pt x="43" y="3"/>
                </a:cubicBezTo>
                <a:cubicBezTo>
                  <a:pt x="42" y="3"/>
                  <a:pt x="42" y="2"/>
                  <a:pt x="42" y="1"/>
                </a:cubicBezTo>
                <a:cubicBezTo>
                  <a:pt x="42" y="1"/>
                  <a:pt x="42" y="1"/>
                  <a:pt x="42" y="1"/>
                </a:cubicBezTo>
                <a:cubicBezTo>
                  <a:pt x="42" y="0"/>
                  <a:pt x="42" y="0"/>
                  <a:pt x="43" y="0"/>
                </a:cubicBezTo>
                <a:close/>
                <a:moveTo>
                  <a:pt x="64" y="0"/>
                </a:moveTo>
                <a:cubicBezTo>
                  <a:pt x="68" y="0"/>
                  <a:pt x="72" y="0"/>
                  <a:pt x="76" y="0"/>
                </a:cubicBezTo>
                <a:cubicBezTo>
                  <a:pt x="77" y="0"/>
                  <a:pt x="78" y="0"/>
                  <a:pt x="78" y="1"/>
                </a:cubicBezTo>
                <a:cubicBezTo>
                  <a:pt x="78" y="1"/>
                  <a:pt x="78" y="1"/>
                  <a:pt x="78" y="1"/>
                </a:cubicBezTo>
                <a:cubicBezTo>
                  <a:pt x="78" y="2"/>
                  <a:pt x="77" y="3"/>
                  <a:pt x="76" y="3"/>
                </a:cubicBezTo>
                <a:cubicBezTo>
                  <a:pt x="72" y="3"/>
                  <a:pt x="68" y="3"/>
                  <a:pt x="64" y="3"/>
                </a:cubicBezTo>
                <a:cubicBezTo>
                  <a:pt x="63" y="3"/>
                  <a:pt x="63" y="2"/>
                  <a:pt x="63" y="1"/>
                </a:cubicBezTo>
                <a:cubicBezTo>
                  <a:pt x="63" y="1"/>
                  <a:pt x="63" y="1"/>
                  <a:pt x="63" y="1"/>
                </a:cubicBezTo>
                <a:cubicBezTo>
                  <a:pt x="63" y="0"/>
                  <a:pt x="63" y="0"/>
                  <a:pt x="64" y="0"/>
                </a:cubicBezTo>
                <a:close/>
                <a:moveTo>
                  <a:pt x="85" y="0"/>
                </a:moveTo>
                <a:cubicBezTo>
                  <a:pt x="89" y="0"/>
                  <a:pt x="93" y="0"/>
                  <a:pt x="97" y="0"/>
                </a:cubicBezTo>
                <a:cubicBezTo>
                  <a:pt x="98" y="0"/>
                  <a:pt x="99" y="0"/>
                  <a:pt x="99" y="1"/>
                </a:cubicBezTo>
                <a:cubicBezTo>
                  <a:pt x="99" y="1"/>
                  <a:pt x="99" y="1"/>
                  <a:pt x="99" y="1"/>
                </a:cubicBezTo>
                <a:cubicBezTo>
                  <a:pt x="99" y="2"/>
                  <a:pt x="98" y="3"/>
                  <a:pt x="97" y="3"/>
                </a:cubicBezTo>
                <a:cubicBezTo>
                  <a:pt x="93" y="3"/>
                  <a:pt x="89" y="3"/>
                  <a:pt x="85" y="3"/>
                </a:cubicBezTo>
                <a:cubicBezTo>
                  <a:pt x="84" y="3"/>
                  <a:pt x="84" y="2"/>
                  <a:pt x="84" y="1"/>
                </a:cubicBezTo>
                <a:cubicBezTo>
                  <a:pt x="84" y="1"/>
                  <a:pt x="84" y="1"/>
                  <a:pt x="84" y="1"/>
                </a:cubicBezTo>
                <a:cubicBezTo>
                  <a:pt x="84" y="0"/>
                  <a:pt x="84" y="0"/>
                  <a:pt x="85" y="0"/>
                </a:cubicBezTo>
                <a:close/>
                <a:moveTo>
                  <a:pt x="106" y="0"/>
                </a:moveTo>
                <a:cubicBezTo>
                  <a:pt x="110" y="0"/>
                  <a:pt x="114" y="0"/>
                  <a:pt x="118" y="0"/>
                </a:cubicBezTo>
                <a:cubicBezTo>
                  <a:pt x="119" y="0"/>
                  <a:pt x="120" y="0"/>
                  <a:pt x="120" y="1"/>
                </a:cubicBezTo>
                <a:cubicBezTo>
                  <a:pt x="120" y="1"/>
                  <a:pt x="120" y="1"/>
                  <a:pt x="120" y="1"/>
                </a:cubicBezTo>
                <a:cubicBezTo>
                  <a:pt x="120" y="2"/>
                  <a:pt x="119" y="3"/>
                  <a:pt x="118" y="3"/>
                </a:cubicBezTo>
                <a:cubicBezTo>
                  <a:pt x="114" y="3"/>
                  <a:pt x="110" y="3"/>
                  <a:pt x="106" y="3"/>
                </a:cubicBezTo>
                <a:cubicBezTo>
                  <a:pt x="105" y="3"/>
                  <a:pt x="105" y="2"/>
                  <a:pt x="105" y="1"/>
                </a:cubicBezTo>
                <a:cubicBezTo>
                  <a:pt x="105" y="1"/>
                  <a:pt x="105" y="1"/>
                  <a:pt x="105" y="1"/>
                </a:cubicBezTo>
                <a:cubicBezTo>
                  <a:pt x="105" y="0"/>
                  <a:pt x="105" y="0"/>
                  <a:pt x="106" y="0"/>
                </a:cubicBezTo>
                <a:close/>
              </a:path>
            </a:pathLst>
          </a:custGeom>
          <a:solidFill>
            <a:srgbClr val="BCE1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83" name="Freeform 7"/>
          <p:cNvSpPr>
            <a:spLocks noEditPoints="1"/>
          </p:cNvSpPr>
          <p:nvPr/>
        </p:nvSpPr>
        <p:spPr bwMode="auto">
          <a:xfrm>
            <a:off x="446318" y="6358063"/>
            <a:ext cx="626454" cy="15935"/>
          </a:xfrm>
          <a:custGeom>
            <a:avLst/>
            <a:gdLst>
              <a:gd name="T0" fmla="*/ 1 w 120"/>
              <a:gd name="T1" fmla="*/ 0 h 3"/>
              <a:gd name="T2" fmla="*/ 13 w 120"/>
              <a:gd name="T3" fmla="*/ 0 h 3"/>
              <a:gd name="T4" fmla="*/ 15 w 120"/>
              <a:gd name="T5" fmla="*/ 1 h 3"/>
              <a:gd name="T6" fmla="*/ 15 w 120"/>
              <a:gd name="T7" fmla="*/ 1 h 3"/>
              <a:gd name="T8" fmla="*/ 13 w 120"/>
              <a:gd name="T9" fmla="*/ 3 h 3"/>
              <a:gd name="T10" fmla="*/ 1 w 120"/>
              <a:gd name="T11" fmla="*/ 3 h 3"/>
              <a:gd name="T12" fmla="*/ 0 w 120"/>
              <a:gd name="T13" fmla="*/ 1 h 3"/>
              <a:gd name="T14" fmla="*/ 0 w 120"/>
              <a:gd name="T15" fmla="*/ 1 h 3"/>
              <a:gd name="T16" fmla="*/ 1 w 120"/>
              <a:gd name="T17" fmla="*/ 0 h 3"/>
              <a:gd name="T18" fmla="*/ 22 w 120"/>
              <a:gd name="T19" fmla="*/ 0 h 3"/>
              <a:gd name="T20" fmla="*/ 34 w 120"/>
              <a:gd name="T21" fmla="*/ 0 h 3"/>
              <a:gd name="T22" fmla="*/ 36 w 120"/>
              <a:gd name="T23" fmla="*/ 1 h 3"/>
              <a:gd name="T24" fmla="*/ 36 w 120"/>
              <a:gd name="T25" fmla="*/ 1 h 3"/>
              <a:gd name="T26" fmla="*/ 34 w 120"/>
              <a:gd name="T27" fmla="*/ 3 h 3"/>
              <a:gd name="T28" fmla="*/ 22 w 120"/>
              <a:gd name="T29" fmla="*/ 3 h 3"/>
              <a:gd name="T30" fmla="*/ 21 w 120"/>
              <a:gd name="T31" fmla="*/ 1 h 3"/>
              <a:gd name="T32" fmla="*/ 21 w 120"/>
              <a:gd name="T33" fmla="*/ 1 h 3"/>
              <a:gd name="T34" fmla="*/ 22 w 120"/>
              <a:gd name="T35" fmla="*/ 0 h 3"/>
              <a:gd name="T36" fmla="*/ 43 w 120"/>
              <a:gd name="T37" fmla="*/ 0 h 3"/>
              <a:gd name="T38" fmla="*/ 55 w 120"/>
              <a:gd name="T39" fmla="*/ 0 h 3"/>
              <a:gd name="T40" fmla="*/ 57 w 120"/>
              <a:gd name="T41" fmla="*/ 1 h 3"/>
              <a:gd name="T42" fmla="*/ 57 w 120"/>
              <a:gd name="T43" fmla="*/ 1 h 3"/>
              <a:gd name="T44" fmla="*/ 55 w 120"/>
              <a:gd name="T45" fmla="*/ 3 h 3"/>
              <a:gd name="T46" fmla="*/ 43 w 120"/>
              <a:gd name="T47" fmla="*/ 3 h 3"/>
              <a:gd name="T48" fmla="*/ 42 w 120"/>
              <a:gd name="T49" fmla="*/ 1 h 3"/>
              <a:gd name="T50" fmla="*/ 42 w 120"/>
              <a:gd name="T51" fmla="*/ 1 h 3"/>
              <a:gd name="T52" fmla="*/ 43 w 120"/>
              <a:gd name="T53" fmla="*/ 0 h 3"/>
              <a:gd name="T54" fmla="*/ 64 w 120"/>
              <a:gd name="T55" fmla="*/ 0 h 3"/>
              <a:gd name="T56" fmla="*/ 76 w 120"/>
              <a:gd name="T57" fmla="*/ 0 h 3"/>
              <a:gd name="T58" fmla="*/ 78 w 120"/>
              <a:gd name="T59" fmla="*/ 1 h 3"/>
              <a:gd name="T60" fmla="*/ 78 w 120"/>
              <a:gd name="T61" fmla="*/ 1 h 3"/>
              <a:gd name="T62" fmla="*/ 76 w 120"/>
              <a:gd name="T63" fmla="*/ 3 h 3"/>
              <a:gd name="T64" fmla="*/ 64 w 120"/>
              <a:gd name="T65" fmla="*/ 3 h 3"/>
              <a:gd name="T66" fmla="*/ 63 w 120"/>
              <a:gd name="T67" fmla="*/ 1 h 3"/>
              <a:gd name="T68" fmla="*/ 63 w 120"/>
              <a:gd name="T69" fmla="*/ 1 h 3"/>
              <a:gd name="T70" fmla="*/ 64 w 120"/>
              <a:gd name="T71" fmla="*/ 0 h 3"/>
              <a:gd name="T72" fmla="*/ 85 w 120"/>
              <a:gd name="T73" fmla="*/ 0 h 3"/>
              <a:gd name="T74" fmla="*/ 97 w 120"/>
              <a:gd name="T75" fmla="*/ 0 h 3"/>
              <a:gd name="T76" fmla="*/ 99 w 120"/>
              <a:gd name="T77" fmla="*/ 1 h 3"/>
              <a:gd name="T78" fmla="*/ 99 w 120"/>
              <a:gd name="T79" fmla="*/ 1 h 3"/>
              <a:gd name="T80" fmla="*/ 97 w 120"/>
              <a:gd name="T81" fmla="*/ 3 h 3"/>
              <a:gd name="T82" fmla="*/ 85 w 120"/>
              <a:gd name="T83" fmla="*/ 3 h 3"/>
              <a:gd name="T84" fmla="*/ 84 w 120"/>
              <a:gd name="T85" fmla="*/ 1 h 3"/>
              <a:gd name="T86" fmla="*/ 84 w 120"/>
              <a:gd name="T87" fmla="*/ 1 h 3"/>
              <a:gd name="T88" fmla="*/ 85 w 120"/>
              <a:gd name="T89" fmla="*/ 0 h 3"/>
              <a:gd name="T90" fmla="*/ 106 w 120"/>
              <a:gd name="T91" fmla="*/ 0 h 3"/>
              <a:gd name="T92" fmla="*/ 118 w 120"/>
              <a:gd name="T93" fmla="*/ 0 h 3"/>
              <a:gd name="T94" fmla="*/ 120 w 120"/>
              <a:gd name="T95" fmla="*/ 1 h 3"/>
              <a:gd name="T96" fmla="*/ 120 w 120"/>
              <a:gd name="T97" fmla="*/ 1 h 3"/>
              <a:gd name="T98" fmla="*/ 118 w 120"/>
              <a:gd name="T99" fmla="*/ 3 h 3"/>
              <a:gd name="T100" fmla="*/ 106 w 120"/>
              <a:gd name="T101" fmla="*/ 3 h 3"/>
              <a:gd name="T102" fmla="*/ 105 w 120"/>
              <a:gd name="T103" fmla="*/ 1 h 3"/>
              <a:gd name="T104" fmla="*/ 105 w 120"/>
              <a:gd name="T105" fmla="*/ 1 h 3"/>
              <a:gd name="T106" fmla="*/ 106 w 120"/>
              <a:gd name="T10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3">
                <a:moveTo>
                  <a:pt x="1" y="0"/>
                </a:moveTo>
                <a:cubicBezTo>
                  <a:pt x="5" y="0"/>
                  <a:pt x="9" y="0"/>
                  <a:pt x="13" y="0"/>
                </a:cubicBezTo>
                <a:cubicBezTo>
                  <a:pt x="14" y="0"/>
                  <a:pt x="15" y="0"/>
                  <a:pt x="15" y="1"/>
                </a:cubicBezTo>
                <a:cubicBezTo>
                  <a:pt x="15" y="1"/>
                  <a:pt x="15" y="1"/>
                  <a:pt x="15" y="1"/>
                </a:cubicBezTo>
                <a:cubicBezTo>
                  <a:pt x="15" y="2"/>
                  <a:pt x="14" y="3"/>
                  <a:pt x="13" y="3"/>
                </a:cubicBezTo>
                <a:cubicBezTo>
                  <a:pt x="9" y="3"/>
                  <a:pt x="5" y="3"/>
                  <a:pt x="1" y="3"/>
                </a:cubicBezTo>
                <a:cubicBezTo>
                  <a:pt x="0" y="3"/>
                  <a:pt x="0" y="2"/>
                  <a:pt x="0" y="1"/>
                </a:cubicBezTo>
                <a:cubicBezTo>
                  <a:pt x="0" y="1"/>
                  <a:pt x="0" y="1"/>
                  <a:pt x="0" y="1"/>
                </a:cubicBezTo>
                <a:cubicBezTo>
                  <a:pt x="0" y="0"/>
                  <a:pt x="0" y="0"/>
                  <a:pt x="1" y="0"/>
                </a:cubicBezTo>
                <a:close/>
                <a:moveTo>
                  <a:pt x="22" y="0"/>
                </a:moveTo>
                <a:cubicBezTo>
                  <a:pt x="26" y="0"/>
                  <a:pt x="30" y="0"/>
                  <a:pt x="34" y="0"/>
                </a:cubicBezTo>
                <a:cubicBezTo>
                  <a:pt x="35" y="0"/>
                  <a:pt x="36" y="0"/>
                  <a:pt x="36" y="1"/>
                </a:cubicBezTo>
                <a:cubicBezTo>
                  <a:pt x="36" y="1"/>
                  <a:pt x="36" y="1"/>
                  <a:pt x="36" y="1"/>
                </a:cubicBezTo>
                <a:cubicBezTo>
                  <a:pt x="36" y="2"/>
                  <a:pt x="35" y="3"/>
                  <a:pt x="34" y="3"/>
                </a:cubicBezTo>
                <a:cubicBezTo>
                  <a:pt x="30" y="3"/>
                  <a:pt x="26" y="3"/>
                  <a:pt x="22" y="3"/>
                </a:cubicBezTo>
                <a:cubicBezTo>
                  <a:pt x="21" y="3"/>
                  <a:pt x="21" y="2"/>
                  <a:pt x="21" y="1"/>
                </a:cubicBezTo>
                <a:cubicBezTo>
                  <a:pt x="21" y="1"/>
                  <a:pt x="21" y="1"/>
                  <a:pt x="21" y="1"/>
                </a:cubicBezTo>
                <a:cubicBezTo>
                  <a:pt x="21" y="0"/>
                  <a:pt x="21" y="0"/>
                  <a:pt x="22" y="0"/>
                </a:cubicBezTo>
                <a:close/>
                <a:moveTo>
                  <a:pt x="43" y="0"/>
                </a:moveTo>
                <a:cubicBezTo>
                  <a:pt x="47" y="0"/>
                  <a:pt x="51" y="0"/>
                  <a:pt x="55" y="0"/>
                </a:cubicBezTo>
                <a:cubicBezTo>
                  <a:pt x="56" y="0"/>
                  <a:pt x="57" y="0"/>
                  <a:pt x="57" y="1"/>
                </a:cubicBezTo>
                <a:cubicBezTo>
                  <a:pt x="57" y="1"/>
                  <a:pt x="57" y="1"/>
                  <a:pt x="57" y="1"/>
                </a:cubicBezTo>
                <a:cubicBezTo>
                  <a:pt x="57" y="2"/>
                  <a:pt x="56" y="3"/>
                  <a:pt x="55" y="3"/>
                </a:cubicBezTo>
                <a:cubicBezTo>
                  <a:pt x="51" y="3"/>
                  <a:pt x="47" y="3"/>
                  <a:pt x="43" y="3"/>
                </a:cubicBezTo>
                <a:cubicBezTo>
                  <a:pt x="42" y="3"/>
                  <a:pt x="42" y="2"/>
                  <a:pt x="42" y="1"/>
                </a:cubicBezTo>
                <a:cubicBezTo>
                  <a:pt x="42" y="1"/>
                  <a:pt x="42" y="1"/>
                  <a:pt x="42" y="1"/>
                </a:cubicBezTo>
                <a:cubicBezTo>
                  <a:pt x="42" y="0"/>
                  <a:pt x="42" y="0"/>
                  <a:pt x="43" y="0"/>
                </a:cubicBezTo>
                <a:close/>
                <a:moveTo>
                  <a:pt x="64" y="0"/>
                </a:moveTo>
                <a:cubicBezTo>
                  <a:pt x="68" y="0"/>
                  <a:pt x="72" y="0"/>
                  <a:pt x="76" y="0"/>
                </a:cubicBezTo>
                <a:cubicBezTo>
                  <a:pt x="77" y="0"/>
                  <a:pt x="78" y="0"/>
                  <a:pt x="78" y="1"/>
                </a:cubicBezTo>
                <a:cubicBezTo>
                  <a:pt x="78" y="1"/>
                  <a:pt x="78" y="1"/>
                  <a:pt x="78" y="1"/>
                </a:cubicBezTo>
                <a:cubicBezTo>
                  <a:pt x="78" y="2"/>
                  <a:pt x="77" y="3"/>
                  <a:pt x="76" y="3"/>
                </a:cubicBezTo>
                <a:cubicBezTo>
                  <a:pt x="72" y="3"/>
                  <a:pt x="68" y="3"/>
                  <a:pt x="64" y="3"/>
                </a:cubicBezTo>
                <a:cubicBezTo>
                  <a:pt x="63" y="3"/>
                  <a:pt x="63" y="2"/>
                  <a:pt x="63" y="1"/>
                </a:cubicBezTo>
                <a:cubicBezTo>
                  <a:pt x="63" y="1"/>
                  <a:pt x="63" y="1"/>
                  <a:pt x="63" y="1"/>
                </a:cubicBezTo>
                <a:cubicBezTo>
                  <a:pt x="63" y="0"/>
                  <a:pt x="63" y="0"/>
                  <a:pt x="64" y="0"/>
                </a:cubicBezTo>
                <a:close/>
                <a:moveTo>
                  <a:pt x="85" y="0"/>
                </a:moveTo>
                <a:cubicBezTo>
                  <a:pt x="89" y="0"/>
                  <a:pt x="93" y="0"/>
                  <a:pt x="97" y="0"/>
                </a:cubicBezTo>
                <a:cubicBezTo>
                  <a:pt x="98" y="0"/>
                  <a:pt x="99" y="0"/>
                  <a:pt x="99" y="1"/>
                </a:cubicBezTo>
                <a:cubicBezTo>
                  <a:pt x="99" y="1"/>
                  <a:pt x="99" y="1"/>
                  <a:pt x="99" y="1"/>
                </a:cubicBezTo>
                <a:cubicBezTo>
                  <a:pt x="99" y="2"/>
                  <a:pt x="98" y="3"/>
                  <a:pt x="97" y="3"/>
                </a:cubicBezTo>
                <a:cubicBezTo>
                  <a:pt x="93" y="3"/>
                  <a:pt x="89" y="3"/>
                  <a:pt x="85" y="3"/>
                </a:cubicBezTo>
                <a:cubicBezTo>
                  <a:pt x="84" y="3"/>
                  <a:pt x="84" y="2"/>
                  <a:pt x="84" y="1"/>
                </a:cubicBezTo>
                <a:cubicBezTo>
                  <a:pt x="84" y="1"/>
                  <a:pt x="84" y="1"/>
                  <a:pt x="84" y="1"/>
                </a:cubicBezTo>
                <a:cubicBezTo>
                  <a:pt x="84" y="0"/>
                  <a:pt x="84" y="0"/>
                  <a:pt x="85" y="0"/>
                </a:cubicBezTo>
                <a:close/>
                <a:moveTo>
                  <a:pt x="106" y="0"/>
                </a:moveTo>
                <a:cubicBezTo>
                  <a:pt x="110" y="0"/>
                  <a:pt x="114" y="0"/>
                  <a:pt x="118" y="0"/>
                </a:cubicBezTo>
                <a:cubicBezTo>
                  <a:pt x="119" y="0"/>
                  <a:pt x="120" y="0"/>
                  <a:pt x="120" y="1"/>
                </a:cubicBezTo>
                <a:cubicBezTo>
                  <a:pt x="120" y="1"/>
                  <a:pt x="120" y="1"/>
                  <a:pt x="120" y="1"/>
                </a:cubicBezTo>
                <a:cubicBezTo>
                  <a:pt x="120" y="2"/>
                  <a:pt x="119" y="3"/>
                  <a:pt x="118" y="3"/>
                </a:cubicBezTo>
                <a:cubicBezTo>
                  <a:pt x="114" y="3"/>
                  <a:pt x="110" y="3"/>
                  <a:pt x="106" y="3"/>
                </a:cubicBezTo>
                <a:cubicBezTo>
                  <a:pt x="105" y="3"/>
                  <a:pt x="105" y="2"/>
                  <a:pt x="105" y="1"/>
                </a:cubicBezTo>
                <a:cubicBezTo>
                  <a:pt x="105" y="1"/>
                  <a:pt x="105" y="1"/>
                  <a:pt x="105" y="1"/>
                </a:cubicBezTo>
                <a:cubicBezTo>
                  <a:pt x="105" y="0"/>
                  <a:pt x="105" y="0"/>
                  <a:pt x="106" y="0"/>
                </a:cubicBezTo>
                <a:close/>
              </a:path>
            </a:pathLst>
          </a:custGeom>
          <a:solidFill>
            <a:srgbClr val="BCE1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84" name="Freeform 8"/>
          <p:cNvSpPr>
            <a:spLocks/>
          </p:cNvSpPr>
          <p:nvPr/>
        </p:nvSpPr>
        <p:spPr bwMode="auto">
          <a:xfrm>
            <a:off x="644513" y="5576240"/>
            <a:ext cx="312729" cy="896357"/>
          </a:xfrm>
          <a:custGeom>
            <a:avLst/>
            <a:gdLst>
              <a:gd name="T0" fmla="*/ 0 w 314"/>
              <a:gd name="T1" fmla="*/ 0 h 900"/>
              <a:gd name="T2" fmla="*/ 314 w 314"/>
              <a:gd name="T3" fmla="*/ 298 h 900"/>
              <a:gd name="T4" fmla="*/ 314 w 314"/>
              <a:gd name="T5" fmla="*/ 900 h 900"/>
              <a:gd name="T6" fmla="*/ 0 w 314"/>
              <a:gd name="T7" fmla="*/ 602 h 900"/>
              <a:gd name="T8" fmla="*/ 0 w 314"/>
              <a:gd name="T9" fmla="*/ 0 h 900"/>
              <a:gd name="T10" fmla="*/ 0 w 314"/>
              <a:gd name="T11" fmla="*/ 0 h 900"/>
            </a:gdLst>
            <a:ahLst/>
            <a:cxnLst>
              <a:cxn ang="0">
                <a:pos x="T0" y="T1"/>
              </a:cxn>
              <a:cxn ang="0">
                <a:pos x="T2" y="T3"/>
              </a:cxn>
              <a:cxn ang="0">
                <a:pos x="T4" y="T5"/>
              </a:cxn>
              <a:cxn ang="0">
                <a:pos x="T6" y="T7"/>
              </a:cxn>
              <a:cxn ang="0">
                <a:pos x="T8" y="T9"/>
              </a:cxn>
              <a:cxn ang="0">
                <a:pos x="T10" y="T11"/>
              </a:cxn>
            </a:cxnLst>
            <a:rect l="0" t="0" r="r" b="b"/>
            <a:pathLst>
              <a:path w="314" h="900">
                <a:moveTo>
                  <a:pt x="0" y="0"/>
                </a:moveTo>
                <a:lnTo>
                  <a:pt x="314" y="298"/>
                </a:lnTo>
                <a:lnTo>
                  <a:pt x="314" y="900"/>
                </a:lnTo>
                <a:lnTo>
                  <a:pt x="0" y="602"/>
                </a:lnTo>
                <a:lnTo>
                  <a:pt x="0" y="0"/>
                </a:lnTo>
                <a:lnTo>
                  <a:pt x="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85" name="Freeform 9"/>
          <p:cNvSpPr>
            <a:spLocks noEditPoints="1"/>
          </p:cNvSpPr>
          <p:nvPr/>
        </p:nvSpPr>
        <p:spPr bwMode="auto">
          <a:xfrm>
            <a:off x="644513" y="6097123"/>
            <a:ext cx="312729" cy="323685"/>
          </a:xfrm>
          <a:custGeom>
            <a:avLst/>
            <a:gdLst>
              <a:gd name="T0" fmla="*/ 60 w 60"/>
              <a:gd name="T1" fmla="*/ 57 h 62"/>
              <a:gd name="T2" fmla="*/ 60 w 60"/>
              <a:gd name="T3" fmla="*/ 62 h 62"/>
              <a:gd name="T4" fmla="*/ 53 w 60"/>
              <a:gd name="T5" fmla="*/ 56 h 62"/>
              <a:gd name="T6" fmla="*/ 53 w 60"/>
              <a:gd name="T7" fmla="*/ 53 h 62"/>
              <a:gd name="T8" fmla="*/ 53 w 60"/>
              <a:gd name="T9" fmla="*/ 53 h 62"/>
              <a:gd name="T10" fmla="*/ 56 w 60"/>
              <a:gd name="T11" fmla="*/ 53 h 62"/>
              <a:gd name="T12" fmla="*/ 60 w 60"/>
              <a:gd name="T13" fmla="*/ 57 h 62"/>
              <a:gd name="T14" fmla="*/ 0 w 60"/>
              <a:gd name="T15" fmla="*/ 4 h 62"/>
              <a:gd name="T16" fmla="*/ 0 w 60"/>
              <a:gd name="T17" fmla="*/ 0 h 62"/>
              <a:gd name="T18" fmla="*/ 3 w 60"/>
              <a:gd name="T19" fmla="*/ 3 h 62"/>
              <a:gd name="T20" fmla="*/ 4 w 60"/>
              <a:gd name="T21" fmla="*/ 6 h 62"/>
              <a:gd name="T22" fmla="*/ 4 w 60"/>
              <a:gd name="T23" fmla="*/ 6 h 62"/>
              <a:gd name="T24" fmla="*/ 1 w 60"/>
              <a:gd name="T25" fmla="*/ 6 h 62"/>
              <a:gd name="T26" fmla="*/ 0 w 60"/>
              <a:gd name="T27" fmla="*/ 4 h 62"/>
              <a:gd name="T28" fmla="*/ 10 w 60"/>
              <a:gd name="T29" fmla="*/ 10 h 62"/>
              <a:gd name="T30" fmla="*/ 19 w 60"/>
              <a:gd name="T31" fmla="*/ 18 h 62"/>
              <a:gd name="T32" fmla="*/ 19 w 60"/>
              <a:gd name="T33" fmla="*/ 20 h 62"/>
              <a:gd name="T34" fmla="*/ 19 w 60"/>
              <a:gd name="T35" fmla="*/ 20 h 62"/>
              <a:gd name="T36" fmla="*/ 16 w 60"/>
              <a:gd name="T37" fmla="*/ 20 h 62"/>
              <a:gd name="T38" fmla="*/ 8 w 60"/>
              <a:gd name="T39" fmla="*/ 12 h 62"/>
              <a:gd name="T40" fmla="*/ 8 w 60"/>
              <a:gd name="T41" fmla="*/ 10 h 62"/>
              <a:gd name="T42" fmla="*/ 8 w 60"/>
              <a:gd name="T43" fmla="*/ 10 h 62"/>
              <a:gd name="T44" fmla="*/ 10 w 60"/>
              <a:gd name="T45" fmla="*/ 10 h 62"/>
              <a:gd name="T46" fmla="*/ 25 w 60"/>
              <a:gd name="T47" fmla="*/ 24 h 62"/>
              <a:gd name="T48" fmla="*/ 34 w 60"/>
              <a:gd name="T49" fmla="*/ 32 h 62"/>
              <a:gd name="T50" fmla="*/ 34 w 60"/>
              <a:gd name="T51" fmla="*/ 35 h 62"/>
              <a:gd name="T52" fmla="*/ 34 w 60"/>
              <a:gd name="T53" fmla="*/ 35 h 62"/>
              <a:gd name="T54" fmla="*/ 32 w 60"/>
              <a:gd name="T55" fmla="*/ 35 h 62"/>
              <a:gd name="T56" fmla="*/ 23 w 60"/>
              <a:gd name="T57" fmla="*/ 27 h 62"/>
              <a:gd name="T58" fmla="*/ 23 w 60"/>
              <a:gd name="T59" fmla="*/ 24 h 62"/>
              <a:gd name="T60" fmla="*/ 23 w 60"/>
              <a:gd name="T61" fmla="*/ 24 h 62"/>
              <a:gd name="T62" fmla="*/ 25 w 60"/>
              <a:gd name="T63" fmla="*/ 24 h 62"/>
              <a:gd name="T64" fmla="*/ 41 w 60"/>
              <a:gd name="T65" fmla="*/ 39 h 62"/>
              <a:gd name="T66" fmla="*/ 49 w 60"/>
              <a:gd name="T67" fmla="*/ 47 h 62"/>
              <a:gd name="T68" fmla="*/ 49 w 60"/>
              <a:gd name="T69" fmla="*/ 49 h 62"/>
              <a:gd name="T70" fmla="*/ 49 w 60"/>
              <a:gd name="T71" fmla="*/ 49 h 62"/>
              <a:gd name="T72" fmla="*/ 47 w 60"/>
              <a:gd name="T73" fmla="*/ 49 h 62"/>
              <a:gd name="T74" fmla="*/ 38 w 60"/>
              <a:gd name="T75" fmla="*/ 41 h 62"/>
              <a:gd name="T76" fmla="*/ 38 w 60"/>
              <a:gd name="T77" fmla="*/ 39 h 62"/>
              <a:gd name="T78" fmla="*/ 38 w 60"/>
              <a:gd name="T79" fmla="*/ 39 h 62"/>
              <a:gd name="T80" fmla="*/ 41 w 60"/>
              <a:gd name="T81" fmla="*/ 3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62">
                <a:moveTo>
                  <a:pt x="60" y="57"/>
                </a:moveTo>
                <a:cubicBezTo>
                  <a:pt x="60" y="62"/>
                  <a:pt x="60" y="62"/>
                  <a:pt x="60" y="62"/>
                </a:cubicBezTo>
                <a:cubicBezTo>
                  <a:pt x="58" y="60"/>
                  <a:pt x="56" y="58"/>
                  <a:pt x="53" y="56"/>
                </a:cubicBezTo>
                <a:cubicBezTo>
                  <a:pt x="53" y="55"/>
                  <a:pt x="53" y="54"/>
                  <a:pt x="53" y="53"/>
                </a:cubicBezTo>
                <a:cubicBezTo>
                  <a:pt x="53" y="53"/>
                  <a:pt x="53" y="53"/>
                  <a:pt x="53" y="53"/>
                </a:cubicBezTo>
                <a:cubicBezTo>
                  <a:pt x="54" y="53"/>
                  <a:pt x="55" y="53"/>
                  <a:pt x="56" y="53"/>
                </a:cubicBezTo>
                <a:cubicBezTo>
                  <a:pt x="57" y="55"/>
                  <a:pt x="58" y="56"/>
                  <a:pt x="60" y="57"/>
                </a:cubicBezTo>
                <a:close/>
                <a:moveTo>
                  <a:pt x="0" y="4"/>
                </a:moveTo>
                <a:cubicBezTo>
                  <a:pt x="0" y="0"/>
                  <a:pt x="0" y="0"/>
                  <a:pt x="0" y="0"/>
                </a:cubicBezTo>
                <a:cubicBezTo>
                  <a:pt x="1" y="1"/>
                  <a:pt x="2" y="2"/>
                  <a:pt x="3" y="3"/>
                </a:cubicBezTo>
                <a:cubicBezTo>
                  <a:pt x="4" y="4"/>
                  <a:pt x="4" y="5"/>
                  <a:pt x="4" y="6"/>
                </a:cubicBezTo>
                <a:cubicBezTo>
                  <a:pt x="4" y="6"/>
                  <a:pt x="4" y="6"/>
                  <a:pt x="4" y="6"/>
                </a:cubicBezTo>
                <a:cubicBezTo>
                  <a:pt x="3" y="7"/>
                  <a:pt x="2" y="7"/>
                  <a:pt x="1" y="6"/>
                </a:cubicBezTo>
                <a:cubicBezTo>
                  <a:pt x="1" y="5"/>
                  <a:pt x="0" y="5"/>
                  <a:pt x="0" y="4"/>
                </a:cubicBezTo>
                <a:close/>
                <a:moveTo>
                  <a:pt x="10" y="10"/>
                </a:moveTo>
                <a:cubicBezTo>
                  <a:pt x="13" y="13"/>
                  <a:pt x="16" y="15"/>
                  <a:pt x="19" y="18"/>
                </a:cubicBezTo>
                <a:cubicBezTo>
                  <a:pt x="19" y="19"/>
                  <a:pt x="19" y="20"/>
                  <a:pt x="19" y="20"/>
                </a:cubicBezTo>
                <a:cubicBezTo>
                  <a:pt x="19" y="20"/>
                  <a:pt x="19" y="20"/>
                  <a:pt x="19" y="20"/>
                </a:cubicBezTo>
                <a:cubicBezTo>
                  <a:pt x="18" y="21"/>
                  <a:pt x="17" y="21"/>
                  <a:pt x="16" y="20"/>
                </a:cubicBezTo>
                <a:cubicBezTo>
                  <a:pt x="14" y="18"/>
                  <a:pt x="11" y="15"/>
                  <a:pt x="8" y="12"/>
                </a:cubicBezTo>
                <a:cubicBezTo>
                  <a:pt x="7" y="12"/>
                  <a:pt x="7" y="11"/>
                  <a:pt x="8" y="10"/>
                </a:cubicBezTo>
                <a:cubicBezTo>
                  <a:pt x="8" y="10"/>
                  <a:pt x="8" y="10"/>
                  <a:pt x="8" y="10"/>
                </a:cubicBezTo>
                <a:cubicBezTo>
                  <a:pt x="8" y="9"/>
                  <a:pt x="9" y="9"/>
                  <a:pt x="10" y="10"/>
                </a:cubicBezTo>
                <a:close/>
                <a:moveTo>
                  <a:pt x="25" y="24"/>
                </a:moveTo>
                <a:cubicBezTo>
                  <a:pt x="28" y="27"/>
                  <a:pt x="31" y="30"/>
                  <a:pt x="34" y="32"/>
                </a:cubicBezTo>
                <a:cubicBezTo>
                  <a:pt x="35" y="33"/>
                  <a:pt x="35" y="34"/>
                  <a:pt x="34" y="35"/>
                </a:cubicBezTo>
                <a:cubicBezTo>
                  <a:pt x="34" y="35"/>
                  <a:pt x="34" y="35"/>
                  <a:pt x="34" y="35"/>
                </a:cubicBezTo>
                <a:cubicBezTo>
                  <a:pt x="33" y="35"/>
                  <a:pt x="32" y="35"/>
                  <a:pt x="32" y="35"/>
                </a:cubicBezTo>
                <a:cubicBezTo>
                  <a:pt x="29" y="32"/>
                  <a:pt x="26" y="29"/>
                  <a:pt x="23" y="27"/>
                </a:cubicBezTo>
                <a:cubicBezTo>
                  <a:pt x="22" y="26"/>
                  <a:pt x="22" y="25"/>
                  <a:pt x="23" y="24"/>
                </a:cubicBezTo>
                <a:cubicBezTo>
                  <a:pt x="23" y="24"/>
                  <a:pt x="23" y="24"/>
                  <a:pt x="23" y="24"/>
                </a:cubicBezTo>
                <a:cubicBezTo>
                  <a:pt x="24" y="24"/>
                  <a:pt x="25" y="24"/>
                  <a:pt x="25" y="24"/>
                </a:cubicBezTo>
                <a:close/>
                <a:moveTo>
                  <a:pt x="41" y="39"/>
                </a:moveTo>
                <a:cubicBezTo>
                  <a:pt x="43" y="42"/>
                  <a:pt x="46" y="44"/>
                  <a:pt x="49" y="47"/>
                </a:cubicBezTo>
                <a:cubicBezTo>
                  <a:pt x="50" y="48"/>
                  <a:pt x="50" y="49"/>
                  <a:pt x="49" y="49"/>
                </a:cubicBezTo>
                <a:cubicBezTo>
                  <a:pt x="49" y="49"/>
                  <a:pt x="49" y="49"/>
                  <a:pt x="49" y="49"/>
                </a:cubicBezTo>
                <a:cubicBezTo>
                  <a:pt x="48" y="50"/>
                  <a:pt x="47" y="50"/>
                  <a:pt x="47" y="49"/>
                </a:cubicBezTo>
                <a:cubicBezTo>
                  <a:pt x="44" y="47"/>
                  <a:pt x="41" y="44"/>
                  <a:pt x="38" y="41"/>
                </a:cubicBezTo>
                <a:cubicBezTo>
                  <a:pt x="38" y="41"/>
                  <a:pt x="38" y="40"/>
                  <a:pt x="38" y="39"/>
                </a:cubicBezTo>
                <a:cubicBezTo>
                  <a:pt x="38" y="39"/>
                  <a:pt x="38" y="39"/>
                  <a:pt x="38" y="39"/>
                </a:cubicBezTo>
                <a:cubicBezTo>
                  <a:pt x="39" y="38"/>
                  <a:pt x="40" y="38"/>
                  <a:pt x="41" y="39"/>
                </a:cubicBezTo>
                <a:close/>
              </a:path>
            </a:pathLst>
          </a:custGeom>
          <a:solidFill>
            <a:srgbClr val="369C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86" name="Freeform 35"/>
          <p:cNvSpPr>
            <a:spLocks/>
          </p:cNvSpPr>
          <p:nvPr/>
        </p:nvSpPr>
        <p:spPr bwMode="auto">
          <a:xfrm>
            <a:off x="837728" y="5643964"/>
            <a:ext cx="1089572" cy="593588"/>
          </a:xfrm>
          <a:custGeom>
            <a:avLst/>
            <a:gdLst>
              <a:gd name="T0" fmla="*/ 0 w 1094"/>
              <a:gd name="T1" fmla="*/ 0 h 596"/>
              <a:gd name="T2" fmla="*/ 911 w 1094"/>
              <a:gd name="T3" fmla="*/ 0 h 596"/>
              <a:gd name="T4" fmla="*/ 1094 w 1094"/>
              <a:gd name="T5" fmla="*/ 298 h 596"/>
              <a:gd name="T6" fmla="*/ 911 w 1094"/>
              <a:gd name="T7" fmla="*/ 596 h 596"/>
              <a:gd name="T8" fmla="*/ 0 w 1094"/>
              <a:gd name="T9" fmla="*/ 596 h 596"/>
              <a:gd name="T10" fmla="*/ 0 w 1094"/>
              <a:gd name="T11" fmla="*/ 0 h 596"/>
              <a:gd name="T12" fmla="*/ 0 w 1094"/>
              <a:gd name="T13" fmla="*/ 0 h 596"/>
            </a:gdLst>
            <a:ahLst/>
            <a:cxnLst>
              <a:cxn ang="0">
                <a:pos x="T0" y="T1"/>
              </a:cxn>
              <a:cxn ang="0">
                <a:pos x="T2" y="T3"/>
              </a:cxn>
              <a:cxn ang="0">
                <a:pos x="T4" y="T5"/>
              </a:cxn>
              <a:cxn ang="0">
                <a:pos x="T6" y="T7"/>
              </a:cxn>
              <a:cxn ang="0">
                <a:pos x="T8" y="T9"/>
              </a:cxn>
              <a:cxn ang="0">
                <a:pos x="T10" y="T11"/>
              </a:cxn>
              <a:cxn ang="0">
                <a:pos x="T12" y="T13"/>
              </a:cxn>
            </a:cxnLst>
            <a:rect l="0" t="0" r="r" b="b"/>
            <a:pathLst>
              <a:path w="1094" h="596">
                <a:moveTo>
                  <a:pt x="0" y="0"/>
                </a:moveTo>
                <a:lnTo>
                  <a:pt x="911" y="0"/>
                </a:lnTo>
                <a:lnTo>
                  <a:pt x="1094" y="298"/>
                </a:lnTo>
                <a:lnTo>
                  <a:pt x="911" y="596"/>
                </a:lnTo>
                <a:lnTo>
                  <a:pt x="0" y="596"/>
                </a:lnTo>
                <a:lnTo>
                  <a:pt x="0" y="0"/>
                </a:lnTo>
                <a:lnTo>
                  <a:pt x="0" y="0"/>
                </a:lnTo>
                <a:close/>
              </a:path>
            </a:pathLst>
          </a:custGeom>
          <a:solidFill>
            <a:srgbClr val="C9CAC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87" name="Freeform 37"/>
          <p:cNvSpPr>
            <a:spLocks/>
          </p:cNvSpPr>
          <p:nvPr/>
        </p:nvSpPr>
        <p:spPr bwMode="auto">
          <a:xfrm>
            <a:off x="644513" y="5576240"/>
            <a:ext cx="1226018" cy="599564"/>
          </a:xfrm>
          <a:custGeom>
            <a:avLst/>
            <a:gdLst>
              <a:gd name="T0" fmla="*/ 0 w 1231"/>
              <a:gd name="T1" fmla="*/ 0 h 602"/>
              <a:gd name="T2" fmla="*/ 1047 w 1231"/>
              <a:gd name="T3" fmla="*/ 0 h 602"/>
              <a:gd name="T4" fmla="*/ 1231 w 1231"/>
              <a:gd name="T5" fmla="*/ 303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303"/>
                </a:lnTo>
                <a:lnTo>
                  <a:pt x="1047" y="602"/>
                </a:lnTo>
                <a:lnTo>
                  <a:pt x="0" y="602"/>
                </a:lnTo>
                <a:lnTo>
                  <a:pt x="0" y="0"/>
                </a:lnTo>
                <a:lnTo>
                  <a:pt x="0" y="0"/>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88" name="Freeform 39"/>
          <p:cNvSpPr>
            <a:spLocks noEditPoints="1"/>
          </p:cNvSpPr>
          <p:nvPr/>
        </p:nvSpPr>
        <p:spPr bwMode="auto">
          <a:xfrm>
            <a:off x="644513" y="5909884"/>
            <a:ext cx="1152317" cy="229069"/>
          </a:xfrm>
          <a:custGeom>
            <a:avLst/>
            <a:gdLst>
              <a:gd name="T0" fmla="*/ 30 w 221"/>
              <a:gd name="T1" fmla="*/ 44 h 44"/>
              <a:gd name="T2" fmla="*/ 32 w 221"/>
              <a:gd name="T3" fmla="*/ 42 h 44"/>
              <a:gd name="T4" fmla="*/ 19 w 221"/>
              <a:gd name="T5" fmla="*/ 40 h 44"/>
              <a:gd name="T6" fmla="*/ 17 w 221"/>
              <a:gd name="T7" fmla="*/ 42 h 44"/>
              <a:gd name="T8" fmla="*/ 196 w 221"/>
              <a:gd name="T9" fmla="*/ 43 h 44"/>
              <a:gd name="T10" fmla="*/ 198 w 221"/>
              <a:gd name="T11" fmla="*/ 36 h 44"/>
              <a:gd name="T12" fmla="*/ 195 w 221"/>
              <a:gd name="T13" fmla="*/ 37 h 44"/>
              <a:gd name="T14" fmla="*/ 186 w 221"/>
              <a:gd name="T15" fmla="*/ 40 h 44"/>
              <a:gd name="T16" fmla="*/ 185 w 221"/>
              <a:gd name="T17" fmla="*/ 42 h 44"/>
              <a:gd name="T18" fmla="*/ 194 w 221"/>
              <a:gd name="T19" fmla="*/ 44 h 44"/>
              <a:gd name="T20" fmla="*/ 217 w 221"/>
              <a:gd name="T21" fmla="*/ 1 h 44"/>
              <a:gd name="T22" fmla="*/ 212 w 221"/>
              <a:gd name="T23" fmla="*/ 13 h 44"/>
              <a:gd name="T24" fmla="*/ 214 w 221"/>
              <a:gd name="T25" fmla="*/ 13 h 44"/>
              <a:gd name="T26" fmla="*/ 219 w 221"/>
              <a:gd name="T27" fmla="*/ 0 h 44"/>
              <a:gd name="T28" fmla="*/ 217 w 221"/>
              <a:gd name="T29" fmla="*/ 1 h 44"/>
              <a:gd name="T30" fmla="*/ 200 w 221"/>
              <a:gd name="T31" fmla="*/ 29 h 44"/>
              <a:gd name="T32" fmla="*/ 201 w 221"/>
              <a:gd name="T33" fmla="*/ 31 h 44"/>
              <a:gd name="T34" fmla="*/ 209 w 221"/>
              <a:gd name="T35" fmla="*/ 21 h 44"/>
              <a:gd name="T36" fmla="*/ 209 w 221"/>
              <a:gd name="T37" fmla="*/ 18 h 44"/>
              <a:gd name="T38" fmla="*/ 0 w 221"/>
              <a:gd name="T39" fmla="*/ 40 h 44"/>
              <a:gd name="T40" fmla="*/ 8 w 221"/>
              <a:gd name="T41" fmla="*/ 44 h 44"/>
              <a:gd name="T42" fmla="*/ 10 w 221"/>
              <a:gd name="T43" fmla="*/ 42 h 44"/>
              <a:gd name="T44" fmla="*/ 0 w 221"/>
              <a:gd name="T45" fmla="*/ 40 h 44"/>
              <a:gd name="T46" fmla="*/ 51 w 221"/>
              <a:gd name="T47" fmla="*/ 44 h 44"/>
              <a:gd name="T48" fmla="*/ 53 w 221"/>
              <a:gd name="T49" fmla="*/ 42 h 44"/>
              <a:gd name="T50" fmla="*/ 40 w 221"/>
              <a:gd name="T51" fmla="*/ 40 h 44"/>
              <a:gd name="T52" fmla="*/ 38 w 221"/>
              <a:gd name="T53" fmla="*/ 42 h 44"/>
              <a:gd name="T54" fmla="*/ 60 w 221"/>
              <a:gd name="T55" fmla="*/ 44 h 44"/>
              <a:gd name="T56" fmla="*/ 74 w 221"/>
              <a:gd name="T57" fmla="*/ 42 h 44"/>
              <a:gd name="T58" fmla="*/ 72 w 221"/>
              <a:gd name="T59" fmla="*/ 40 h 44"/>
              <a:gd name="T60" fmla="*/ 59 w 221"/>
              <a:gd name="T61" fmla="*/ 42 h 44"/>
              <a:gd name="T62" fmla="*/ 60 w 221"/>
              <a:gd name="T63" fmla="*/ 44 h 44"/>
              <a:gd name="T64" fmla="*/ 93 w 221"/>
              <a:gd name="T65" fmla="*/ 44 h 44"/>
              <a:gd name="T66" fmla="*/ 95 w 221"/>
              <a:gd name="T67" fmla="*/ 42 h 44"/>
              <a:gd name="T68" fmla="*/ 81 w 221"/>
              <a:gd name="T69" fmla="*/ 40 h 44"/>
              <a:gd name="T70" fmla="*/ 80 w 221"/>
              <a:gd name="T71" fmla="*/ 42 h 44"/>
              <a:gd name="T72" fmla="*/ 102 w 221"/>
              <a:gd name="T73" fmla="*/ 44 h 44"/>
              <a:gd name="T74" fmla="*/ 116 w 221"/>
              <a:gd name="T75" fmla="*/ 42 h 44"/>
              <a:gd name="T76" fmla="*/ 114 w 221"/>
              <a:gd name="T77" fmla="*/ 40 h 44"/>
              <a:gd name="T78" fmla="*/ 101 w 221"/>
              <a:gd name="T79" fmla="*/ 42 h 44"/>
              <a:gd name="T80" fmla="*/ 102 w 221"/>
              <a:gd name="T81" fmla="*/ 44 h 44"/>
              <a:gd name="T82" fmla="*/ 135 w 221"/>
              <a:gd name="T83" fmla="*/ 44 h 44"/>
              <a:gd name="T84" fmla="*/ 137 w 221"/>
              <a:gd name="T85" fmla="*/ 42 h 44"/>
              <a:gd name="T86" fmla="*/ 123 w 221"/>
              <a:gd name="T87" fmla="*/ 40 h 44"/>
              <a:gd name="T88" fmla="*/ 122 w 221"/>
              <a:gd name="T89" fmla="*/ 42 h 44"/>
              <a:gd name="T90" fmla="*/ 144 w 221"/>
              <a:gd name="T91" fmla="*/ 44 h 44"/>
              <a:gd name="T92" fmla="*/ 158 w 221"/>
              <a:gd name="T93" fmla="*/ 42 h 44"/>
              <a:gd name="T94" fmla="*/ 156 w 221"/>
              <a:gd name="T95" fmla="*/ 40 h 44"/>
              <a:gd name="T96" fmla="*/ 143 w 221"/>
              <a:gd name="T97" fmla="*/ 42 h 44"/>
              <a:gd name="T98" fmla="*/ 144 w 221"/>
              <a:gd name="T99" fmla="*/ 44 h 44"/>
              <a:gd name="T100" fmla="*/ 177 w 221"/>
              <a:gd name="T101" fmla="*/ 44 h 44"/>
              <a:gd name="T102" fmla="*/ 179 w 221"/>
              <a:gd name="T103" fmla="*/ 42 h 44"/>
              <a:gd name="T104" fmla="*/ 165 w 221"/>
              <a:gd name="T105" fmla="*/ 40 h 44"/>
              <a:gd name="T106" fmla="*/ 164 w 221"/>
              <a:gd name="T107" fmla="*/ 4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3"/>
                  <a:pt x="32" y="42"/>
                </a:cubicBezTo>
                <a:cubicBezTo>
                  <a:pt x="32" y="42"/>
                  <a:pt x="32" y="42"/>
                  <a:pt x="32" y="42"/>
                </a:cubicBezTo>
                <a:cubicBezTo>
                  <a:pt x="32" y="41"/>
                  <a:pt x="31" y="40"/>
                  <a:pt x="30" y="40"/>
                </a:cubicBezTo>
                <a:cubicBezTo>
                  <a:pt x="26" y="40"/>
                  <a:pt x="22" y="40"/>
                  <a:pt x="19" y="40"/>
                </a:cubicBezTo>
                <a:cubicBezTo>
                  <a:pt x="18" y="40"/>
                  <a:pt x="17" y="41"/>
                  <a:pt x="17" y="42"/>
                </a:cubicBezTo>
                <a:cubicBezTo>
                  <a:pt x="17" y="42"/>
                  <a:pt x="17" y="42"/>
                  <a:pt x="17" y="42"/>
                </a:cubicBezTo>
                <a:cubicBezTo>
                  <a:pt x="17" y="43"/>
                  <a:pt x="18" y="44"/>
                  <a:pt x="19" y="44"/>
                </a:cubicBezTo>
                <a:close/>
                <a:moveTo>
                  <a:pt x="196" y="43"/>
                </a:moveTo>
                <a:cubicBezTo>
                  <a:pt x="196" y="41"/>
                  <a:pt x="197" y="40"/>
                  <a:pt x="198" y="39"/>
                </a:cubicBezTo>
                <a:cubicBezTo>
                  <a:pt x="199" y="38"/>
                  <a:pt x="198" y="37"/>
                  <a:pt x="198" y="36"/>
                </a:cubicBezTo>
                <a:cubicBezTo>
                  <a:pt x="198" y="36"/>
                  <a:pt x="198" y="36"/>
                  <a:pt x="198" y="36"/>
                </a:cubicBezTo>
                <a:cubicBezTo>
                  <a:pt x="197" y="36"/>
                  <a:pt x="196" y="36"/>
                  <a:pt x="195" y="37"/>
                </a:cubicBezTo>
                <a:cubicBezTo>
                  <a:pt x="195" y="38"/>
                  <a:pt x="194" y="39"/>
                  <a:pt x="193" y="40"/>
                </a:cubicBezTo>
                <a:cubicBezTo>
                  <a:pt x="190" y="40"/>
                  <a:pt x="190" y="40"/>
                  <a:pt x="186" y="40"/>
                </a:cubicBezTo>
                <a:cubicBezTo>
                  <a:pt x="186" y="40"/>
                  <a:pt x="185" y="41"/>
                  <a:pt x="185" y="42"/>
                </a:cubicBezTo>
                <a:cubicBezTo>
                  <a:pt x="185" y="42"/>
                  <a:pt x="185" y="42"/>
                  <a:pt x="185" y="42"/>
                </a:cubicBezTo>
                <a:cubicBezTo>
                  <a:pt x="185" y="43"/>
                  <a:pt x="186" y="44"/>
                  <a:pt x="186" y="44"/>
                </a:cubicBezTo>
                <a:cubicBezTo>
                  <a:pt x="194" y="44"/>
                  <a:pt x="194" y="44"/>
                  <a:pt x="194" y="44"/>
                </a:cubicBezTo>
                <a:cubicBezTo>
                  <a:pt x="195" y="44"/>
                  <a:pt x="195" y="43"/>
                  <a:pt x="196" y="43"/>
                </a:cubicBezTo>
                <a:close/>
                <a:moveTo>
                  <a:pt x="217" y="1"/>
                </a:moveTo>
                <a:cubicBezTo>
                  <a:pt x="215" y="4"/>
                  <a:pt x="213" y="8"/>
                  <a:pt x="211" y="11"/>
                </a:cubicBezTo>
                <a:cubicBezTo>
                  <a:pt x="211" y="12"/>
                  <a:pt x="211" y="13"/>
                  <a:pt x="212" y="13"/>
                </a:cubicBezTo>
                <a:cubicBezTo>
                  <a:pt x="212" y="13"/>
                  <a:pt x="212" y="13"/>
                  <a:pt x="212" y="13"/>
                </a:cubicBezTo>
                <a:cubicBezTo>
                  <a:pt x="212" y="14"/>
                  <a:pt x="213" y="14"/>
                  <a:pt x="214" y="13"/>
                </a:cubicBezTo>
                <a:cubicBezTo>
                  <a:pt x="216" y="9"/>
                  <a:pt x="218" y="6"/>
                  <a:pt x="220" y="3"/>
                </a:cubicBezTo>
                <a:cubicBezTo>
                  <a:pt x="221" y="2"/>
                  <a:pt x="220" y="1"/>
                  <a:pt x="219" y="0"/>
                </a:cubicBezTo>
                <a:cubicBezTo>
                  <a:pt x="219" y="0"/>
                  <a:pt x="219" y="0"/>
                  <a:pt x="219" y="0"/>
                </a:cubicBezTo>
                <a:cubicBezTo>
                  <a:pt x="219" y="0"/>
                  <a:pt x="218" y="0"/>
                  <a:pt x="217" y="1"/>
                </a:cubicBezTo>
                <a:close/>
                <a:moveTo>
                  <a:pt x="206" y="19"/>
                </a:moveTo>
                <a:cubicBezTo>
                  <a:pt x="204" y="22"/>
                  <a:pt x="202" y="26"/>
                  <a:pt x="200" y="29"/>
                </a:cubicBezTo>
                <a:cubicBezTo>
                  <a:pt x="200" y="30"/>
                  <a:pt x="200" y="31"/>
                  <a:pt x="201" y="31"/>
                </a:cubicBezTo>
                <a:cubicBezTo>
                  <a:pt x="201" y="31"/>
                  <a:pt x="201" y="31"/>
                  <a:pt x="201" y="31"/>
                </a:cubicBezTo>
                <a:cubicBezTo>
                  <a:pt x="201" y="32"/>
                  <a:pt x="203" y="31"/>
                  <a:pt x="203" y="31"/>
                </a:cubicBezTo>
                <a:cubicBezTo>
                  <a:pt x="205" y="27"/>
                  <a:pt x="207" y="24"/>
                  <a:pt x="209" y="21"/>
                </a:cubicBezTo>
                <a:cubicBezTo>
                  <a:pt x="210" y="20"/>
                  <a:pt x="209" y="19"/>
                  <a:pt x="209" y="18"/>
                </a:cubicBezTo>
                <a:cubicBezTo>
                  <a:pt x="209" y="18"/>
                  <a:pt x="209" y="18"/>
                  <a:pt x="209" y="18"/>
                </a:cubicBezTo>
                <a:cubicBezTo>
                  <a:pt x="208" y="18"/>
                  <a:pt x="207" y="18"/>
                  <a:pt x="206" y="19"/>
                </a:cubicBezTo>
                <a:close/>
                <a:moveTo>
                  <a:pt x="0" y="40"/>
                </a:moveTo>
                <a:cubicBezTo>
                  <a:pt x="0" y="44"/>
                  <a:pt x="0" y="44"/>
                  <a:pt x="0" y="44"/>
                </a:cubicBezTo>
                <a:cubicBezTo>
                  <a:pt x="8" y="44"/>
                  <a:pt x="8" y="44"/>
                  <a:pt x="8" y="44"/>
                </a:cubicBezTo>
                <a:cubicBezTo>
                  <a:pt x="9" y="44"/>
                  <a:pt x="10" y="43"/>
                  <a:pt x="10" y="42"/>
                </a:cubicBezTo>
                <a:cubicBezTo>
                  <a:pt x="10" y="42"/>
                  <a:pt x="10" y="42"/>
                  <a:pt x="10" y="42"/>
                </a:cubicBezTo>
                <a:cubicBezTo>
                  <a:pt x="10" y="41"/>
                  <a:pt x="9" y="40"/>
                  <a:pt x="8" y="40"/>
                </a:cubicBezTo>
                <a:cubicBezTo>
                  <a:pt x="0" y="40"/>
                  <a:pt x="0" y="40"/>
                  <a:pt x="0" y="40"/>
                </a:cubicBezTo>
                <a:close/>
                <a:moveTo>
                  <a:pt x="40" y="44"/>
                </a:moveTo>
                <a:cubicBezTo>
                  <a:pt x="43" y="44"/>
                  <a:pt x="47" y="44"/>
                  <a:pt x="51" y="44"/>
                </a:cubicBezTo>
                <a:cubicBezTo>
                  <a:pt x="52" y="44"/>
                  <a:pt x="53" y="43"/>
                  <a:pt x="53" y="42"/>
                </a:cubicBezTo>
                <a:cubicBezTo>
                  <a:pt x="53" y="42"/>
                  <a:pt x="53" y="42"/>
                  <a:pt x="53" y="42"/>
                </a:cubicBezTo>
                <a:cubicBezTo>
                  <a:pt x="53" y="41"/>
                  <a:pt x="52" y="40"/>
                  <a:pt x="51" y="40"/>
                </a:cubicBezTo>
                <a:cubicBezTo>
                  <a:pt x="47" y="40"/>
                  <a:pt x="43" y="40"/>
                  <a:pt x="40" y="40"/>
                </a:cubicBezTo>
                <a:cubicBezTo>
                  <a:pt x="39" y="40"/>
                  <a:pt x="38" y="41"/>
                  <a:pt x="38" y="42"/>
                </a:cubicBezTo>
                <a:cubicBezTo>
                  <a:pt x="38" y="42"/>
                  <a:pt x="38" y="42"/>
                  <a:pt x="38" y="42"/>
                </a:cubicBezTo>
                <a:cubicBezTo>
                  <a:pt x="38" y="43"/>
                  <a:pt x="39" y="44"/>
                  <a:pt x="40" y="44"/>
                </a:cubicBezTo>
                <a:close/>
                <a:moveTo>
                  <a:pt x="60" y="44"/>
                </a:moveTo>
                <a:cubicBezTo>
                  <a:pt x="64" y="44"/>
                  <a:pt x="68" y="44"/>
                  <a:pt x="72" y="44"/>
                </a:cubicBezTo>
                <a:cubicBezTo>
                  <a:pt x="73" y="44"/>
                  <a:pt x="74" y="43"/>
                  <a:pt x="74" y="42"/>
                </a:cubicBezTo>
                <a:cubicBezTo>
                  <a:pt x="74" y="42"/>
                  <a:pt x="74" y="42"/>
                  <a:pt x="74" y="42"/>
                </a:cubicBezTo>
                <a:cubicBezTo>
                  <a:pt x="74" y="41"/>
                  <a:pt x="73" y="40"/>
                  <a:pt x="72" y="40"/>
                </a:cubicBezTo>
                <a:cubicBezTo>
                  <a:pt x="68" y="40"/>
                  <a:pt x="64" y="40"/>
                  <a:pt x="60" y="40"/>
                </a:cubicBezTo>
                <a:cubicBezTo>
                  <a:pt x="60" y="40"/>
                  <a:pt x="59" y="41"/>
                  <a:pt x="59" y="42"/>
                </a:cubicBezTo>
                <a:cubicBezTo>
                  <a:pt x="59" y="42"/>
                  <a:pt x="59" y="42"/>
                  <a:pt x="59" y="42"/>
                </a:cubicBezTo>
                <a:cubicBezTo>
                  <a:pt x="59" y="43"/>
                  <a:pt x="60" y="44"/>
                  <a:pt x="60" y="44"/>
                </a:cubicBezTo>
                <a:close/>
                <a:moveTo>
                  <a:pt x="81" y="44"/>
                </a:moveTo>
                <a:cubicBezTo>
                  <a:pt x="85" y="44"/>
                  <a:pt x="89" y="44"/>
                  <a:pt x="93" y="44"/>
                </a:cubicBezTo>
                <a:cubicBezTo>
                  <a:pt x="94" y="44"/>
                  <a:pt x="95" y="43"/>
                  <a:pt x="95" y="42"/>
                </a:cubicBezTo>
                <a:cubicBezTo>
                  <a:pt x="95" y="42"/>
                  <a:pt x="95" y="42"/>
                  <a:pt x="95" y="42"/>
                </a:cubicBezTo>
                <a:cubicBezTo>
                  <a:pt x="95" y="41"/>
                  <a:pt x="94" y="40"/>
                  <a:pt x="93" y="40"/>
                </a:cubicBezTo>
                <a:cubicBezTo>
                  <a:pt x="89" y="40"/>
                  <a:pt x="85" y="40"/>
                  <a:pt x="81" y="40"/>
                </a:cubicBezTo>
                <a:cubicBezTo>
                  <a:pt x="81" y="40"/>
                  <a:pt x="80" y="41"/>
                  <a:pt x="80" y="42"/>
                </a:cubicBezTo>
                <a:cubicBezTo>
                  <a:pt x="80" y="42"/>
                  <a:pt x="80" y="42"/>
                  <a:pt x="80" y="42"/>
                </a:cubicBezTo>
                <a:cubicBezTo>
                  <a:pt x="80" y="43"/>
                  <a:pt x="81" y="44"/>
                  <a:pt x="81" y="44"/>
                </a:cubicBezTo>
                <a:close/>
                <a:moveTo>
                  <a:pt x="102" y="44"/>
                </a:moveTo>
                <a:cubicBezTo>
                  <a:pt x="106" y="44"/>
                  <a:pt x="110" y="44"/>
                  <a:pt x="114" y="44"/>
                </a:cubicBezTo>
                <a:cubicBezTo>
                  <a:pt x="115" y="44"/>
                  <a:pt x="116" y="43"/>
                  <a:pt x="116" y="42"/>
                </a:cubicBezTo>
                <a:cubicBezTo>
                  <a:pt x="116" y="42"/>
                  <a:pt x="116" y="42"/>
                  <a:pt x="116" y="42"/>
                </a:cubicBezTo>
                <a:cubicBezTo>
                  <a:pt x="116" y="41"/>
                  <a:pt x="115" y="40"/>
                  <a:pt x="114" y="40"/>
                </a:cubicBezTo>
                <a:cubicBezTo>
                  <a:pt x="110" y="40"/>
                  <a:pt x="106" y="40"/>
                  <a:pt x="102" y="40"/>
                </a:cubicBezTo>
                <a:cubicBezTo>
                  <a:pt x="102" y="40"/>
                  <a:pt x="101" y="41"/>
                  <a:pt x="101" y="42"/>
                </a:cubicBezTo>
                <a:cubicBezTo>
                  <a:pt x="101" y="42"/>
                  <a:pt x="101" y="42"/>
                  <a:pt x="101" y="42"/>
                </a:cubicBezTo>
                <a:cubicBezTo>
                  <a:pt x="101" y="43"/>
                  <a:pt x="102" y="44"/>
                  <a:pt x="102" y="44"/>
                </a:cubicBezTo>
                <a:close/>
                <a:moveTo>
                  <a:pt x="123" y="44"/>
                </a:moveTo>
                <a:cubicBezTo>
                  <a:pt x="127" y="44"/>
                  <a:pt x="131" y="44"/>
                  <a:pt x="135" y="44"/>
                </a:cubicBezTo>
                <a:cubicBezTo>
                  <a:pt x="136" y="44"/>
                  <a:pt x="137" y="43"/>
                  <a:pt x="137" y="42"/>
                </a:cubicBezTo>
                <a:cubicBezTo>
                  <a:pt x="137" y="42"/>
                  <a:pt x="137" y="42"/>
                  <a:pt x="137" y="42"/>
                </a:cubicBezTo>
                <a:cubicBezTo>
                  <a:pt x="137" y="41"/>
                  <a:pt x="136" y="40"/>
                  <a:pt x="135" y="40"/>
                </a:cubicBezTo>
                <a:cubicBezTo>
                  <a:pt x="131" y="40"/>
                  <a:pt x="127" y="40"/>
                  <a:pt x="123" y="40"/>
                </a:cubicBezTo>
                <a:cubicBezTo>
                  <a:pt x="123" y="40"/>
                  <a:pt x="122" y="41"/>
                  <a:pt x="122" y="42"/>
                </a:cubicBezTo>
                <a:cubicBezTo>
                  <a:pt x="122" y="42"/>
                  <a:pt x="122" y="42"/>
                  <a:pt x="122" y="42"/>
                </a:cubicBezTo>
                <a:cubicBezTo>
                  <a:pt x="122" y="43"/>
                  <a:pt x="123" y="44"/>
                  <a:pt x="123" y="44"/>
                </a:cubicBezTo>
                <a:close/>
                <a:moveTo>
                  <a:pt x="144" y="44"/>
                </a:moveTo>
                <a:cubicBezTo>
                  <a:pt x="148" y="44"/>
                  <a:pt x="152" y="44"/>
                  <a:pt x="156" y="44"/>
                </a:cubicBezTo>
                <a:cubicBezTo>
                  <a:pt x="157" y="44"/>
                  <a:pt x="158" y="43"/>
                  <a:pt x="158" y="42"/>
                </a:cubicBezTo>
                <a:cubicBezTo>
                  <a:pt x="158" y="42"/>
                  <a:pt x="158" y="42"/>
                  <a:pt x="158" y="42"/>
                </a:cubicBezTo>
                <a:cubicBezTo>
                  <a:pt x="158" y="41"/>
                  <a:pt x="157" y="40"/>
                  <a:pt x="156" y="40"/>
                </a:cubicBezTo>
                <a:cubicBezTo>
                  <a:pt x="152" y="40"/>
                  <a:pt x="148" y="40"/>
                  <a:pt x="144" y="40"/>
                </a:cubicBezTo>
                <a:cubicBezTo>
                  <a:pt x="144" y="40"/>
                  <a:pt x="143" y="41"/>
                  <a:pt x="143" y="42"/>
                </a:cubicBezTo>
                <a:cubicBezTo>
                  <a:pt x="143" y="42"/>
                  <a:pt x="143" y="42"/>
                  <a:pt x="143" y="42"/>
                </a:cubicBezTo>
                <a:cubicBezTo>
                  <a:pt x="143" y="43"/>
                  <a:pt x="144" y="44"/>
                  <a:pt x="144" y="44"/>
                </a:cubicBezTo>
                <a:close/>
                <a:moveTo>
                  <a:pt x="165" y="44"/>
                </a:moveTo>
                <a:cubicBezTo>
                  <a:pt x="169" y="44"/>
                  <a:pt x="173" y="44"/>
                  <a:pt x="177" y="44"/>
                </a:cubicBezTo>
                <a:cubicBezTo>
                  <a:pt x="178" y="44"/>
                  <a:pt x="179" y="43"/>
                  <a:pt x="179" y="42"/>
                </a:cubicBezTo>
                <a:cubicBezTo>
                  <a:pt x="179" y="42"/>
                  <a:pt x="179" y="42"/>
                  <a:pt x="179" y="42"/>
                </a:cubicBezTo>
                <a:cubicBezTo>
                  <a:pt x="179" y="41"/>
                  <a:pt x="178" y="40"/>
                  <a:pt x="177" y="40"/>
                </a:cubicBezTo>
                <a:cubicBezTo>
                  <a:pt x="173" y="40"/>
                  <a:pt x="169" y="40"/>
                  <a:pt x="165" y="40"/>
                </a:cubicBezTo>
                <a:cubicBezTo>
                  <a:pt x="165" y="40"/>
                  <a:pt x="164" y="41"/>
                  <a:pt x="164" y="42"/>
                </a:cubicBezTo>
                <a:cubicBezTo>
                  <a:pt x="164" y="42"/>
                  <a:pt x="164" y="42"/>
                  <a:pt x="164" y="42"/>
                </a:cubicBezTo>
                <a:cubicBezTo>
                  <a:pt x="164" y="43"/>
                  <a:pt x="165" y="44"/>
                  <a:pt x="165" y="44"/>
                </a:cubicBezTo>
                <a:close/>
              </a:path>
            </a:pathLst>
          </a:custGeom>
          <a:solidFill>
            <a:srgbClr val="82C3D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89" name="Freeform 41"/>
          <p:cNvSpPr>
            <a:spLocks noEditPoints="1"/>
          </p:cNvSpPr>
          <p:nvPr/>
        </p:nvSpPr>
        <p:spPr bwMode="auto">
          <a:xfrm>
            <a:off x="644513" y="5617074"/>
            <a:ext cx="1173232" cy="271895"/>
          </a:xfrm>
          <a:custGeom>
            <a:avLst/>
            <a:gdLst>
              <a:gd name="T0" fmla="*/ 30 w 225"/>
              <a:gd name="T1" fmla="*/ 0 h 52"/>
              <a:gd name="T2" fmla="*/ 32 w 225"/>
              <a:gd name="T3" fmla="*/ 1 h 52"/>
              <a:gd name="T4" fmla="*/ 19 w 225"/>
              <a:gd name="T5" fmla="*/ 3 h 52"/>
              <a:gd name="T6" fmla="*/ 17 w 225"/>
              <a:gd name="T7" fmla="*/ 1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7 h 52"/>
              <a:gd name="T22" fmla="*/ 193 w 225"/>
              <a:gd name="T23" fmla="*/ 3 h 52"/>
              <a:gd name="T24" fmla="*/ 185 w 225"/>
              <a:gd name="T25" fmla="*/ 1 h 52"/>
              <a:gd name="T26" fmla="*/ 186 w 225"/>
              <a:gd name="T27" fmla="*/ 0 h 52"/>
              <a:gd name="T28" fmla="*/ 196 w 225"/>
              <a:gd name="T29" fmla="*/ 1 h 52"/>
              <a:gd name="T30" fmla="*/ 211 w 225"/>
              <a:gd name="T31" fmla="*/ 32 h 52"/>
              <a:gd name="T32" fmla="*/ 212 w 225"/>
              <a:gd name="T33" fmla="*/ 30 h 52"/>
              <a:gd name="T34" fmla="*/ 220 w 225"/>
              <a:gd name="T35" fmla="*/ 41 h 52"/>
              <a:gd name="T36" fmla="*/ 219 w 225"/>
              <a:gd name="T37" fmla="*/ 43 h 52"/>
              <a:gd name="T38" fmla="*/ 206 w 225"/>
              <a:gd name="T39" fmla="*/ 24 h 52"/>
              <a:gd name="T40" fmla="*/ 201 w 225"/>
              <a:gd name="T41" fmla="*/ 12 h 52"/>
              <a:gd name="T42" fmla="*/ 203 w 225"/>
              <a:gd name="T43" fmla="*/ 13 h 52"/>
              <a:gd name="T44" fmla="*/ 209 w 225"/>
              <a:gd name="T45" fmla="*/ 25 h 52"/>
              <a:gd name="T46" fmla="*/ 206 w 225"/>
              <a:gd name="T47" fmla="*/ 24 h 52"/>
              <a:gd name="T48" fmla="*/ 0 w 225"/>
              <a:gd name="T49" fmla="*/ 0 h 52"/>
              <a:gd name="T50" fmla="*/ 10 w 225"/>
              <a:gd name="T51" fmla="*/ 1 h 52"/>
              <a:gd name="T52" fmla="*/ 8 w 225"/>
              <a:gd name="T53" fmla="*/ 3 h 52"/>
              <a:gd name="T54" fmla="*/ 40 w 225"/>
              <a:gd name="T55" fmla="*/ 0 h 52"/>
              <a:gd name="T56" fmla="*/ 53 w 225"/>
              <a:gd name="T57" fmla="*/ 1 h 52"/>
              <a:gd name="T58" fmla="*/ 51 w 225"/>
              <a:gd name="T59" fmla="*/ 3 h 52"/>
              <a:gd name="T60" fmla="*/ 38 w 225"/>
              <a:gd name="T61" fmla="*/ 1 h 52"/>
              <a:gd name="T62" fmla="*/ 40 w 225"/>
              <a:gd name="T63" fmla="*/ 0 h 52"/>
              <a:gd name="T64" fmla="*/ 72 w 225"/>
              <a:gd name="T65" fmla="*/ 0 h 52"/>
              <a:gd name="T66" fmla="*/ 74 w 225"/>
              <a:gd name="T67" fmla="*/ 1 h 52"/>
              <a:gd name="T68" fmla="*/ 60 w 225"/>
              <a:gd name="T69" fmla="*/ 3 h 52"/>
              <a:gd name="T70" fmla="*/ 59 w 225"/>
              <a:gd name="T71" fmla="*/ 1 h 52"/>
              <a:gd name="T72" fmla="*/ 81 w 225"/>
              <a:gd name="T73" fmla="*/ 0 h 52"/>
              <a:gd name="T74" fmla="*/ 95 w 225"/>
              <a:gd name="T75" fmla="*/ 1 h 52"/>
              <a:gd name="T76" fmla="*/ 93 w 225"/>
              <a:gd name="T77" fmla="*/ 3 h 52"/>
              <a:gd name="T78" fmla="*/ 80 w 225"/>
              <a:gd name="T79" fmla="*/ 1 h 52"/>
              <a:gd name="T80" fmla="*/ 81 w 225"/>
              <a:gd name="T81" fmla="*/ 0 h 52"/>
              <a:gd name="T82" fmla="*/ 114 w 225"/>
              <a:gd name="T83" fmla="*/ 0 h 52"/>
              <a:gd name="T84" fmla="*/ 116 w 225"/>
              <a:gd name="T85" fmla="*/ 1 h 52"/>
              <a:gd name="T86" fmla="*/ 102 w 225"/>
              <a:gd name="T87" fmla="*/ 3 h 52"/>
              <a:gd name="T88" fmla="*/ 101 w 225"/>
              <a:gd name="T89" fmla="*/ 1 h 52"/>
              <a:gd name="T90" fmla="*/ 123 w 225"/>
              <a:gd name="T91" fmla="*/ 0 h 52"/>
              <a:gd name="T92" fmla="*/ 137 w 225"/>
              <a:gd name="T93" fmla="*/ 1 h 52"/>
              <a:gd name="T94" fmla="*/ 135 w 225"/>
              <a:gd name="T95" fmla="*/ 3 h 52"/>
              <a:gd name="T96" fmla="*/ 122 w 225"/>
              <a:gd name="T97" fmla="*/ 1 h 52"/>
              <a:gd name="T98" fmla="*/ 123 w 225"/>
              <a:gd name="T99" fmla="*/ 0 h 52"/>
              <a:gd name="T100" fmla="*/ 156 w 225"/>
              <a:gd name="T101" fmla="*/ 0 h 52"/>
              <a:gd name="T102" fmla="*/ 158 w 225"/>
              <a:gd name="T103" fmla="*/ 1 h 52"/>
              <a:gd name="T104" fmla="*/ 144 w 225"/>
              <a:gd name="T105" fmla="*/ 3 h 52"/>
              <a:gd name="T106" fmla="*/ 143 w 225"/>
              <a:gd name="T107" fmla="*/ 1 h 52"/>
              <a:gd name="T108" fmla="*/ 165 w 225"/>
              <a:gd name="T109" fmla="*/ 0 h 52"/>
              <a:gd name="T110" fmla="*/ 179 w 225"/>
              <a:gd name="T111" fmla="*/ 1 h 52"/>
              <a:gd name="T112" fmla="*/ 177 w 225"/>
              <a:gd name="T113" fmla="*/ 3 h 52"/>
              <a:gd name="T114" fmla="*/ 164 w 225"/>
              <a:gd name="T115" fmla="*/ 1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0"/>
                  <a:pt x="32" y="1"/>
                </a:cubicBezTo>
                <a:cubicBezTo>
                  <a:pt x="32" y="1"/>
                  <a:pt x="32" y="1"/>
                  <a:pt x="32" y="1"/>
                </a:cubicBezTo>
                <a:cubicBezTo>
                  <a:pt x="32" y="2"/>
                  <a:pt x="31" y="3"/>
                  <a:pt x="30" y="3"/>
                </a:cubicBezTo>
                <a:cubicBezTo>
                  <a:pt x="26" y="3"/>
                  <a:pt x="22" y="3"/>
                  <a:pt x="19" y="3"/>
                </a:cubicBezTo>
                <a:cubicBezTo>
                  <a:pt x="18" y="3"/>
                  <a:pt x="17" y="2"/>
                  <a:pt x="17" y="1"/>
                </a:cubicBezTo>
                <a:cubicBezTo>
                  <a:pt x="17" y="1"/>
                  <a:pt x="17" y="1"/>
                  <a:pt x="17" y="1"/>
                </a:cubicBezTo>
                <a:cubicBezTo>
                  <a:pt x="17" y="0"/>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2"/>
                  <a:pt x="197" y="3"/>
                  <a:pt x="198" y="5"/>
                </a:cubicBezTo>
                <a:cubicBezTo>
                  <a:pt x="199" y="6"/>
                  <a:pt x="198" y="7"/>
                  <a:pt x="198" y="7"/>
                </a:cubicBezTo>
                <a:cubicBezTo>
                  <a:pt x="198" y="7"/>
                  <a:pt x="198" y="7"/>
                  <a:pt x="198" y="7"/>
                </a:cubicBezTo>
                <a:cubicBezTo>
                  <a:pt x="197" y="8"/>
                  <a:pt x="196" y="7"/>
                  <a:pt x="195" y="7"/>
                </a:cubicBezTo>
                <a:cubicBezTo>
                  <a:pt x="195" y="5"/>
                  <a:pt x="194" y="4"/>
                  <a:pt x="193" y="3"/>
                </a:cubicBezTo>
                <a:cubicBezTo>
                  <a:pt x="190" y="3"/>
                  <a:pt x="190" y="3"/>
                  <a:pt x="186" y="3"/>
                </a:cubicBezTo>
                <a:cubicBezTo>
                  <a:pt x="186" y="3"/>
                  <a:pt x="185" y="2"/>
                  <a:pt x="185" y="1"/>
                </a:cubicBezTo>
                <a:cubicBezTo>
                  <a:pt x="185" y="1"/>
                  <a:pt x="185" y="1"/>
                  <a:pt x="185" y="1"/>
                </a:cubicBezTo>
                <a:cubicBezTo>
                  <a:pt x="185" y="0"/>
                  <a:pt x="186" y="0"/>
                  <a:pt x="186" y="0"/>
                </a:cubicBezTo>
                <a:cubicBezTo>
                  <a:pt x="194" y="0"/>
                  <a:pt x="194" y="0"/>
                  <a:pt x="194" y="0"/>
                </a:cubicBezTo>
                <a:cubicBezTo>
                  <a:pt x="195" y="0"/>
                  <a:pt x="195" y="0"/>
                  <a:pt x="196" y="1"/>
                </a:cubicBezTo>
                <a:close/>
                <a:moveTo>
                  <a:pt x="217" y="42"/>
                </a:moveTo>
                <a:cubicBezTo>
                  <a:pt x="215" y="39"/>
                  <a:pt x="213" y="36"/>
                  <a:pt x="211" y="32"/>
                </a:cubicBezTo>
                <a:cubicBezTo>
                  <a:pt x="211" y="32"/>
                  <a:pt x="211" y="31"/>
                  <a:pt x="212" y="30"/>
                </a:cubicBezTo>
                <a:cubicBezTo>
                  <a:pt x="212" y="30"/>
                  <a:pt x="212" y="30"/>
                  <a:pt x="212" y="30"/>
                </a:cubicBezTo>
                <a:cubicBezTo>
                  <a:pt x="212" y="30"/>
                  <a:pt x="213" y="30"/>
                  <a:pt x="214" y="31"/>
                </a:cubicBezTo>
                <a:cubicBezTo>
                  <a:pt x="216" y="34"/>
                  <a:pt x="218" y="37"/>
                  <a:pt x="220" y="41"/>
                </a:cubicBezTo>
                <a:cubicBezTo>
                  <a:pt x="221" y="41"/>
                  <a:pt x="220" y="42"/>
                  <a:pt x="219" y="43"/>
                </a:cubicBezTo>
                <a:cubicBezTo>
                  <a:pt x="219" y="43"/>
                  <a:pt x="219" y="43"/>
                  <a:pt x="219" y="43"/>
                </a:cubicBezTo>
                <a:cubicBezTo>
                  <a:pt x="219" y="43"/>
                  <a:pt x="218" y="43"/>
                  <a:pt x="217" y="42"/>
                </a:cubicBezTo>
                <a:close/>
                <a:moveTo>
                  <a:pt x="206" y="24"/>
                </a:moveTo>
                <a:cubicBezTo>
                  <a:pt x="204" y="21"/>
                  <a:pt x="202" y="18"/>
                  <a:pt x="200" y="14"/>
                </a:cubicBezTo>
                <a:cubicBezTo>
                  <a:pt x="200" y="14"/>
                  <a:pt x="200" y="13"/>
                  <a:pt x="201" y="12"/>
                </a:cubicBezTo>
                <a:cubicBezTo>
                  <a:pt x="201" y="12"/>
                  <a:pt x="201" y="12"/>
                  <a:pt x="201" y="12"/>
                </a:cubicBezTo>
                <a:cubicBezTo>
                  <a:pt x="201" y="12"/>
                  <a:pt x="203" y="12"/>
                  <a:pt x="203" y="13"/>
                </a:cubicBezTo>
                <a:cubicBezTo>
                  <a:pt x="205" y="16"/>
                  <a:pt x="207" y="19"/>
                  <a:pt x="209" y="23"/>
                </a:cubicBezTo>
                <a:cubicBezTo>
                  <a:pt x="210" y="24"/>
                  <a:pt x="209" y="25"/>
                  <a:pt x="209" y="25"/>
                </a:cubicBezTo>
                <a:cubicBezTo>
                  <a:pt x="209" y="25"/>
                  <a:pt x="209" y="25"/>
                  <a:pt x="209" y="25"/>
                </a:cubicBezTo>
                <a:cubicBezTo>
                  <a:pt x="208" y="26"/>
                  <a:pt x="207" y="25"/>
                  <a:pt x="206" y="24"/>
                </a:cubicBezTo>
                <a:close/>
                <a:moveTo>
                  <a:pt x="0" y="3"/>
                </a:moveTo>
                <a:cubicBezTo>
                  <a:pt x="0" y="0"/>
                  <a:pt x="0" y="0"/>
                  <a:pt x="0" y="0"/>
                </a:cubicBezTo>
                <a:cubicBezTo>
                  <a:pt x="8" y="0"/>
                  <a:pt x="8" y="0"/>
                  <a:pt x="8" y="0"/>
                </a:cubicBezTo>
                <a:cubicBezTo>
                  <a:pt x="9" y="0"/>
                  <a:pt x="10" y="0"/>
                  <a:pt x="10" y="1"/>
                </a:cubicBezTo>
                <a:cubicBezTo>
                  <a:pt x="10" y="1"/>
                  <a:pt x="10" y="1"/>
                  <a:pt x="10" y="1"/>
                </a:cubicBezTo>
                <a:cubicBezTo>
                  <a:pt x="10" y="2"/>
                  <a:pt x="9" y="3"/>
                  <a:pt x="8" y="3"/>
                </a:cubicBezTo>
                <a:cubicBezTo>
                  <a:pt x="0" y="3"/>
                  <a:pt x="0" y="3"/>
                  <a:pt x="0" y="3"/>
                </a:cubicBezTo>
                <a:close/>
                <a:moveTo>
                  <a:pt x="40" y="0"/>
                </a:moveTo>
                <a:cubicBezTo>
                  <a:pt x="43" y="0"/>
                  <a:pt x="47" y="0"/>
                  <a:pt x="51" y="0"/>
                </a:cubicBezTo>
                <a:cubicBezTo>
                  <a:pt x="52" y="0"/>
                  <a:pt x="53" y="0"/>
                  <a:pt x="53" y="1"/>
                </a:cubicBezTo>
                <a:cubicBezTo>
                  <a:pt x="53" y="1"/>
                  <a:pt x="53" y="1"/>
                  <a:pt x="53" y="1"/>
                </a:cubicBezTo>
                <a:cubicBezTo>
                  <a:pt x="53" y="2"/>
                  <a:pt x="52" y="3"/>
                  <a:pt x="51" y="3"/>
                </a:cubicBezTo>
                <a:cubicBezTo>
                  <a:pt x="47" y="3"/>
                  <a:pt x="43" y="3"/>
                  <a:pt x="40" y="3"/>
                </a:cubicBezTo>
                <a:cubicBezTo>
                  <a:pt x="39" y="3"/>
                  <a:pt x="38" y="2"/>
                  <a:pt x="38" y="1"/>
                </a:cubicBezTo>
                <a:cubicBezTo>
                  <a:pt x="38" y="1"/>
                  <a:pt x="38" y="1"/>
                  <a:pt x="38" y="1"/>
                </a:cubicBezTo>
                <a:cubicBezTo>
                  <a:pt x="38" y="0"/>
                  <a:pt x="39" y="0"/>
                  <a:pt x="40" y="0"/>
                </a:cubicBezTo>
                <a:close/>
                <a:moveTo>
                  <a:pt x="60" y="0"/>
                </a:moveTo>
                <a:cubicBezTo>
                  <a:pt x="64" y="0"/>
                  <a:pt x="68" y="0"/>
                  <a:pt x="72" y="0"/>
                </a:cubicBezTo>
                <a:cubicBezTo>
                  <a:pt x="73" y="0"/>
                  <a:pt x="74" y="0"/>
                  <a:pt x="74" y="1"/>
                </a:cubicBezTo>
                <a:cubicBezTo>
                  <a:pt x="74" y="1"/>
                  <a:pt x="74" y="1"/>
                  <a:pt x="74" y="1"/>
                </a:cubicBezTo>
                <a:cubicBezTo>
                  <a:pt x="74" y="2"/>
                  <a:pt x="73" y="3"/>
                  <a:pt x="72" y="3"/>
                </a:cubicBezTo>
                <a:cubicBezTo>
                  <a:pt x="68" y="3"/>
                  <a:pt x="64" y="3"/>
                  <a:pt x="60" y="3"/>
                </a:cubicBezTo>
                <a:cubicBezTo>
                  <a:pt x="60" y="3"/>
                  <a:pt x="59" y="2"/>
                  <a:pt x="59" y="1"/>
                </a:cubicBezTo>
                <a:cubicBezTo>
                  <a:pt x="59" y="1"/>
                  <a:pt x="59" y="1"/>
                  <a:pt x="59" y="1"/>
                </a:cubicBezTo>
                <a:cubicBezTo>
                  <a:pt x="59" y="0"/>
                  <a:pt x="60" y="0"/>
                  <a:pt x="60" y="0"/>
                </a:cubicBezTo>
                <a:close/>
                <a:moveTo>
                  <a:pt x="81" y="0"/>
                </a:moveTo>
                <a:cubicBezTo>
                  <a:pt x="85" y="0"/>
                  <a:pt x="89" y="0"/>
                  <a:pt x="93" y="0"/>
                </a:cubicBezTo>
                <a:cubicBezTo>
                  <a:pt x="94" y="0"/>
                  <a:pt x="95" y="0"/>
                  <a:pt x="95" y="1"/>
                </a:cubicBezTo>
                <a:cubicBezTo>
                  <a:pt x="95" y="1"/>
                  <a:pt x="95" y="1"/>
                  <a:pt x="95" y="1"/>
                </a:cubicBezTo>
                <a:cubicBezTo>
                  <a:pt x="95" y="2"/>
                  <a:pt x="94" y="3"/>
                  <a:pt x="93" y="3"/>
                </a:cubicBezTo>
                <a:cubicBezTo>
                  <a:pt x="89" y="3"/>
                  <a:pt x="85" y="3"/>
                  <a:pt x="81" y="3"/>
                </a:cubicBezTo>
                <a:cubicBezTo>
                  <a:pt x="81" y="3"/>
                  <a:pt x="80" y="2"/>
                  <a:pt x="80" y="1"/>
                </a:cubicBezTo>
                <a:cubicBezTo>
                  <a:pt x="80" y="1"/>
                  <a:pt x="80" y="1"/>
                  <a:pt x="80" y="1"/>
                </a:cubicBezTo>
                <a:cubicBezTo>
                  <a:pt x="80" y="0"/>
                  <a:pt x="81" y="0"/>
                  <a:pt x="81" y="0"/>
                </a:cubicBezTo>
                <a:close/>
                <a:moveTo>
                  <a:pt x="102" y="0"/>
                </a:moveTo>
                <a:cubicBezTo>
                  <a:pt x="106" y="0"/>
                  <a:pt x="110" y="0"/>
                  <a:pt x="114" y="0"/>
                </a:cubicBezTo>
                <a:cubicBezTo>
                  <a:pt x="115" y="0"/>
                  <a:pt x="116" y="0"/>
                  <a:pt x="116" y="1"/>
                </a:cubicBezTo>
                <a:cubicBezTo>
                  <a:pt x="116" y="1"/>
                  <a:pt x="116" y="1"/>
                  <a:pt x="116" y="1"/>
                </a:cubicBezTo>
                <a:cubicBezTo>
                  <a:pt x="116" y="2"/>
                  <a:pt x="115" y="3"/>
                  <a:pt x="114" y="3"/>
                </a:cubicBezTo>
                <a:cubicBezTo>
                  <a:pt x="110" y="3"/>
                  <a:pt x="106" y="3"/>
                  <a:pt x="102" y="3"/>
                </a:cubicBezTo>
                <a:cubicBezTo>
                  <a:pt x="102" y="3"/>
                  <a:pt x="101" y="2"/>
                  <a:pt x="101" y="1"/>
                </a:cubicBezTo>
                <a:cubicBezTo>
                  <a:pt x="101" y="1"/>
                  <a:pt x="101" y="1"/>
                  <a:pt x="101" y="1"/>
                </a:cubicBezTo>
                <a:cubicBezTo>
                  <a:pt x="101" y="0"/>
                  <a:pt x="102" y="0"/>
                  <a:pt x="102" y="0"/>
                </a:cubicBezTo>
                <a:close/>
                <a:moveTo>
                  <a:pt x="123" y="0"/>
                </a:moveTo>
                <a:cubicBezTo>
                  <a:pt x="127" y="0"/>
                  <a:pt x="131" y="0"/>
                  <a:pt x="135" y="0"/>
                </a:cubicBezTo>
                <a:cubicBezTo>
                  <a:pt x="136" y="0"/>
                  <a:pt x="137" y="0"/>
                  <a:pt x="137" y="1"/>
                </a:cubicBezTo>
                <a:cubicBezTo>
                  <a:pt x="137" y="1"/>
                  <a:pt x="137" y="1"/>
                  <a:pt x="137" y="1"/>
                </a:cubicBezTo>
                <a:cubicBezTo>
                  <a:pt x="137" y="2"/>
                  <a:pt x="136" y="3"/>
                  <a:pt x="135" y="3"/>
                </a:cubicBezTo>
                <a:cubicBezTo>
                  <a:pt x="131" y="3"/>
                  <a:pt x="127" y="3"/>
                  <a:pt x="123" y="3"/>
                </a:cubicBezTo>
                <a:cubicBezTo>
                  <a:pt x="123" y="3"/>
                  <a:pt x="122" y="2"/>
                  <a:pt x="122" y="1"/>
                </a:cubicBezTo>
                <a:cubicBezTo>
                  <a:pt x="122" y="1"/>
                  <a:pt x="122" y="1"/>
                  <a:pt x="122" y="1"/>
                </a:cubicBezTo>
                <a:cubicBezTo>
                  <a:pt x="122" y="0"/>
                  <a:pt x="123" y="0"/>
                  <a:pt x="123" y="0"/>
                </a:cubicBezTo>
                <a:close/>
                <a:moveTo>
                  <a:pt x="144" y="0"/>
                </a:moveTo>
                <a:cubicBezTo>
                  <a:pt x="148" y="0"/>
                  <a:pt x="152" y="0"/>
                  <a:pt x="156" y="0"/>
                </a:cubicBezTo>
                <a:cubicBezTo>
                  <a:pt x="157" y="0"/>
                  <a:pt x="158" y="0"/>
                  <a:pt x="158" y="1"/>
                </a:cubicBezTo>
                <a:cubicBezTo>
                  <a:pt x="158" y="1"/>
                  <a:pt x="158" y="1"/>
                  <a:pt x="158" y="1"/>
                </a:cubicBezTo>
                <a:cubicBezTo>
                  <a:pt x="158" y="2"/>
                  <a:pt x="157" y="3"/>
                  <a:pt x="156" y="3"/>
                </a:cubicBezTo>
                <a:cubicBezTo>
                  <a:pt x="152" y="3"/>
                  <a:pt x="148" y="3"/>
                  <a:pt x="144" y="3"/>
                </a:cubicBezTo>
                <a:cubicBezTo>
                  <a:pt x="144" y="3"/>
                  <a:pt x="143" y="2"/>
                  <a:pt x="143" y="1"/>
                </a:cubicBezTo>
                <a:cubicBezTo>
                  <a:pt x="143" y="1"/>
                  <a:pt x="143" y="1"/>
                  <a:pt x="143" y="1"/>
                </a:cubicBezTo>
                <a:cubicBezTo>
                  <a:pt x="143" y="0"/>
                  <a:pt x="144" y="0"/>
                  <a:pt x="144" y="0"/>
                </a:cubicBezTo>
                <a:close/>
                <a:moveTo>
                  <a:pt x="165" y="0"/>
                </a:moveTo>
                <a:cubicBezTo>
                  <a:pt x="169" y="0"/>
                  <a:pt x="173" y="0"/>
                  <a:pt x="177" y="0"/>
                </a:cubicBezTo>
                <a:cubicBezTo>
                  <a:pt x="178" y="0"/>
                  <a:pt x="179" y="0"/>
                  <a:pt x="179" y="1"/>
                </a:cubicBezTo>
                <a:cubicBezTo>
                  <a:pt x="179" y="1"/>
                  <a:pt x="179" y="1"/>
                  <a:pt x="179" y="1"/>
                </a:cubicBezTo>
                <a:cubicBezTo>
                  <a:pt x="179" y="2"/>
                  <a:pt x="178" y="3"/>
                  <a:pt x="177" y="3"/>
                </a:cubicBezTo>
                <a:cubicBezTo>
                  <a:pt x="173" y="3"/>
                  <a:pt x="169" y="3"/>
                  <a:pt x="165" y="3"/>
                </a:cubicBezTo>
                <a:cubicBezTo>
                  <a:pt x="165" y="3"/>
                  <a:pt x="164" y="2"/>
                  <a:pt x="164" y="1"/>
                </a:cubicBezTo>
                <a:cubicBezTo>
                  <a:pt x="164" y="1"/>
                  <a:pt x="164" y="1"/>
                  <a:pt x="164" y="1"/>
                </a:cubicBezTo>
                <a:cubicBezTo>
                  <a:pt x="164" y="0"/>
                  <a:pt x="165" y="0"/>
                  <a:pt x="165" y="0"/>
                </a:cubicBezTo>
                <a:close/>
              </a:path>
            </a:pathLst>
          </a:custGeom>
          <a:solidFill>
            <a:srgbClr val="82C3D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grpSp>
        <p:nvGrpSpPr>
          <p:cNvPr id="90" name="组合 89"/>
          <p:cNvGrpSpPr/>
          <p:nvPr/>
        </p:nvGrpSpPr>
        <p:grpSpPr>
          <a:xfrm>
            <a:off x="767625" y="5704719"/>
            <a:ext cx="232651" cy="314000"/>
            <a:chOff x="3260005" y="1560934"/>
            <a:chExt cx="370834" cy="500500"/>
          </a:xfrm>
        </p:grpSpPr>
        <p:sp>
          <p:nvSpPr>
            <p:cNvPr id="91" name="Freeform 41"/>
            <p:cNvSpPr>
              <a:spLocks/>
            </p:cNvSpPr>
            <p:nvPr/>
          </p:nvSpPr>
          <p:spPr bwMode="auto">
            <a:xfrm>
              <a:off x="3320003" y="1560934"/>
              <a:ext cx="310836" cy="403323"/>
            </a:xfrm>
            <a:custGeom>
              <a:avLst/>
              <a:gdLst>
                <a:gd name="T0" fmla="*/ 533 w 594"/>
                <a:gd name="T1" fmla="*/ 0 h 771"/>
                <a:gd name="T2" fmla="*/ 63 w 594"/>
                <a:gd name="T3" fmla="*/ 0 h 771"/>
                <a:gd name="T4" fmla="*/ 0 w 594"/>
                <a:gd name="T5" fmla="*/ 61 h 771"/>
                <a:gd name="T6" fmla="*/ 0 w 594"/>
                <a:gd name="T7" fmla="*/ 554 h 771"/>
                <a:gd name="T8" fmla="*/ 10 w 594"/>
                <a:gd name="T9" fmla="*/ 536 h 771"/>
                <a:gd name="T10" fmla="*/ 57 w 594"/>
                <a:gd name="T11" fmla="*/ 445 h 771"/>
                <a:gd name="T12" fmla="*/ 57 w 594"/>
                <a:gd name="T13" fmla="*/ 61 h 771"/>
                <a:gd name="T14" fmla="*/ 63 w 594"/>
                <a:gd name="T15" fmla="*/ 56 h 771"/>
                <a:gd name="T16" fmla="*/ 533 w 594"/>
                <a:gd name="T17" fmla="*/ 56 h 771"/>
                <a:gd name="T18" fmla="*/ 537 w 594"/>
                <a:gd name="T19" fmla="*/ 61 h 771"/>
                <a:gd name="T20" fmla="*/ 537 w 594"/>
                <a:gd name="T21" fmla="*/ 708 h 771"/>
                <a:gd name="T22" fmla="*/ 533 w 594"/>
                <a:gd name="T23" fmla="*/ 714 h 771"/>
                <a:gd name="T24" fmla="*/ 255 w 594"/>
                <a:gd name="T25" fmla="*/ 714 h 771"/>
                <a:gd name="T26" fmla="*/ 258 w 594"/>
                <a:gd name="T27" fmla="*/ 771 h 771"/>
                <a:gd name="T28" fmla="*/ 533 w 594"/>
                <a:gd name="T29" fmla="*/ 771 h 771"/>
                <a:gd name="T30" fmla="*/ 594 w 594"/>
                <a:gd name="T31" fmla="*/ 708 h 771"/>
                <a:gd name="T32" fmla="*/ 594 w 594"/>
                <a:gd name="T33" fmla="*/ 61 h 771"/>
                <a:gd name="T34" fmla="*/ 533 w 594"/>
                <a:gd name="T35"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4" h="771">
                  <a:moveTo>
                    <a:pt x="533" y="0"/>
                  </a:moveTo>
                  <a:cubicBezTo>
                    <a:pt x="63" y="0"/>
                    <a:pt x="63" y="0"/>
                    <a:pt x="63" y="0"/>
                  </a:cubicBezTo>
                  <a:cubicBezTo>
                    <a:pt x="28" y="0"/>
                    <a:pt x="0" y="28"/>
                    <a:pt x="0" y="61"/>
                  </a:cubicBezTo>
                  <a:cubicBezTo>
                    <a:pt x="0" y="554"/>
                    <a:pt x="0" y="554"/>
                    <a:pt x="0" y="554"/>
                  </a:cubicBezTo>
                  <a:cubicBezTo>
                    <a:pt x="10" y="536"/>
                    <a:pt x="10" y="536"/>
                    <a:pt x="10" y="536"/>
                  </a:cubicBezTo>
                  <a:cubicBezTo>
                    <a:pt x="57" y="445"/>
                    <a:pt x="57" y="445"/>
                    <a:pt x="57" y="445"/>
                  </a:cubicBezTo>
                  <a:cubicBezTo>
                    <a:pt x="57" y="61"/>
                    <a:pt x="57" y="61"/>
                    <a:pt x="57" y="61"/>
                  </a:cubicBezTo>
                  <a:cubicBezTo>
                    <a:pt x="57" y="58"/>
                    <a:pt x="59" y="56"/>
                    <a:pt x="63" y="56"/>
                  </a:cubicBezTo>
                  <a:cubicBezTo>
                    <a:pt x="533" y="56"/>
                    <a:pt x="533" y="56"/>
                    <a:pt x="533" y="56"/>
                  </a:cubicBezTo>
                  <a:cubicBezTo>
                    <a:pt x="535" y="56"/>
                    <a:pt x="537" y="58"/>
                    <a:pt x="537" y="61"/>
                  </a:cubicBezTo>
                  <a:cubicBezTo>
                    <a:pt x="537" y="708"/>
                    <a:pt x="537" y="708"/>
                    <a:pt x="537" y="708"/>
                  </a:cubicBezTo>
                  <a:cubicBezTo>
                    <a:pt x="537" y="712"/>
                    <a:pt x="535" y="714"/>
                    <a:pt x="533" y="714"/>
                  </a:cubicBezTo>
                  <a:cubicBezTo>
                    <a:pt x="255" y="714"/>
                    <a:pt x="255" y="714"/>
                    <a:pt x="255" y="714"/>
                  </a:cubicBezTo>
                  <a:cubicBezTo>
                    <a:pt x="266" y="734"/>
                    <a:pt x="266" y="755"/>
                    <a:pt x="258" y="771"/>
                  </a:cubicBezTo>
                  <a:cubicBezTo>
                    <a:pt x="533" y="771"/>
                    <a:pt x="533" y="771"/>
                    <a:pt x="533" y="771"/>
                  </a:cubicBezTo>
                  <a:cubicBezTo>
                    <a:pt x="568" y="771"/>
                    <a:pt x="594" y="742"/>
                    <a:pt x="594" y="708"/>
                  </a:cubicBezTo>
                  <a:cubicBezTo>
                    <a:pt x="594" y="61"/>
                    <a:pt x="594" y="61"/>
                    <a:pt x="594" y="61"/>
                  </a:cubicBezTo>
                  <a:cubicBezTo>
                    <a:pt x="594" y="28"/>
                    <a:pt x="568" y="0"/>
                    <a:pt x="533" y="0"/>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defRPr/>
              </a:pPr>
              <a:endParaRPr lang="en-US" b="1" kern="0" dirty="0">
                <a:solidFill>
                  <a:srgbClr val="FFFFFF"/>
                </a:solidFill>
                <a:latin typeface="微软雅黑" panose="020B0503020204020204" pitchFamily="34" charset="-122"/>
                <a:ea typeface="微软雅黑" panose="020B0503020204020204" pitchFamily="34" charset="-122"/>
              </a:endParaRPr>
            </a:p>
          </p:txBody>
        </p:sp>
        <p:sp>
          <p:nvSpPr>
            <p:cNvPr id="92" name="Freeform 42"/>
            <p:cNvSpPr>
              <a:spLocks/>
            </p:cNvSpPr>
            <p:nvPr/>
          </p:nvSpPr>
          <p:spPr bwMode="auto">
            <a:xfrm>
              <a:off x="3260005" y="1772335"/>
              <a:ext cx="178886" cy="289099"/>
            </a:xfrm>
            <a:custGeom>
              <a:avLst/>
              <a:gdLst>
                <a:gd name="T0" fmla="*/ 306 w 342"/>
                <a:gd name="T1" fmla="*/ 296 h 553"/>
                <a:gd name="T2" fmla="*/ 196 w 342"/>
                <a:gd name="T3" fmla="*/ 225 h 553"/>
                <a:gd name="T4" fmla="*/ 277 w 342"/>
                <a:gd name="T5" fmla="*/ 56 h 553"/>
                <a:gd name="T6" fmla="*/ 263 w 342"/>
                <a:gd name="T7" fmla="*/ 10 h 553"/>
                <a:gd name="T8" fmla="*/ 223 w 342"/>
                <a:gd name="T9" fmla="*/ 29 h 553"/>
                <a:gd name="T10" fmla="*/ 102 w 342"/>
                <a:gd name="T11" fmla="*/ 261 h 553"/>
                <a:gd name="T12" fmla="*/ 85 w 342"/>
                <a:gd name="T13" fmla="*/ 186 h 553"/>
                <a:gd name="T14" fmla="*/ 20 w 342"/>
                <a:gd name="T15" fmla="*/ 135 h 553"/>
                <a:gd name="T16" fmla="*/ 20 w 342"/>
                <a:gd name="T17" fmla="*/ 196 h 553"/>
                <a:gd name="T18" fmla="*/ 50 w 342"/>
                <a:gd name="T19" fmla="*/ 434 h 553"/>
                <a:gd name="T20" fmla="*/ 56 w 342"/>
                <a:gd name="T21" fmla="*/ 471 h 553"/>
                <a:gd name="T22" fmla="*/ 64 w 342"/>
                <a:gd name="T23" fmla="*/ 488 h 553"/>
                <a:gd name="T24" fmla="*/ 106 w 342"/>
                <a:gd name="T25" fmla="*/ 528 h 553"/>
                <a:gd name="T26" fmla="*/ 244 w 342"/>
                <a:gd name="T27" fmla="*/ 490 h 553"/>
                <a:gd name="T28" fmla="*/ 246 w 342"/>
                <a:gd name="T29" fmla="*/ 486 h 553"/>
                <a:gd name="T30" fmla="*/ 335 w 342"/>
                <a:gd name="T31" fmla="*/ 357 h 553"/>
                <a:gd name="T32" fmla="*/ 306 w 342"/>
                <a:gd name="T33" fmla="*/ 296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553">
                  <a:moveTo>
                    <a:pt x="306" y="296"/>
                  </a:moveTo>
                  <a:cubicBezTo>
                    <a:pt x="196" y="225"/>
                    <a:pt x="196" y="225"/>
                    <a:pt x="196" y="225"/>
                  </a:cubicBezTo>
                  <a:cubicBezTo>
                    <a:pt x="225" y="169"/>
                    <a:pt x="248" y="111"/>
                    <a:pt x="277" y="56"/>
                  </a:cubicBezTo>
                  <a:cubicBezTo>
                    <a:pt x="287" y="40"/>
                    <a:pt x="279" y="17"/>
                    <a:pt x="263" y="10"/>
                  </a:cubicBezTo>
                  <a:cubicBezTo>
                    <a:pt x="246" y="0"/>
                    <a:pt x="233" y="12"/>
                    <a:pt x="223" y="29"/>
                  </a:cubicBezTo>
                  <a:cubicBezTo>
                    <a:pt x="187" y="102"/>
                    <a:pt x="141" y="188"/>
                    <a:pt x="102" y="261"/>
                  </a:cubicBezTo>
                  <a:cubicBezTo>
                    <a:pt x="100" y="244"/>
                    <a:pt x="85" y="186"/>
                    <a:pt x="85" y="186"/>
                  </a:cubicBezTo>
                  <a:cubicBezTo>
                    <a:pt x="81" y="165"/>
                    <a:pt x="45" y="133"/>
                    <a:pt x="20" y="135"/>
                  </a:cubicBezTo>
                  <a:cubicBezTo>
                    <a:pt x="0" y="135"/>
                    <a:pt x="16" y="173"/>
                    <a:pt x="20" y="196"/>
                  </a:cubicBezTo>
                  <a:cubicBezTo>
                    <a:pt x="33" y="277"/>
                    <a:pt x="37" y="354"/>
                    <a:pt x="50" y="434"/>
                  </a:cubicBezTo>
                  <a:cubicBezTo>
                    <a:pt x="50" y="448"/>
                    <a:pt x="52" y="459"/>
                    <a:pt x="56" y="471"/>
                  </a:cubicBezTo>
                  <a:cubicBezTo>
                    <a:pt x="58" y="477"/>
                    <a:pt x="62" y="484"/>
                    <a:pt x="64" y="488"/>
                  </a:cubicBezTo>
                  <a:cubicBezTo>
                    <a:pt x="75" y="503"/>
                    <a:pt x="89" y="519"/>
                    <a:pt x="106" y="528"/>
                  </a:cubicBezTo>
                  <a:cubicBezTo>
                    <a:pt x="156" y="553"/>
                    <a:pt x="216" y="536"/>
                    <a:pt x="244" y="490"/>
                  </a:cubicBezTo>
                  <a:cubicBezTo>
                    <a:pt x="244" y="490"/>
                    <a:pt x="246" y="488"/>
                    <a:pt x="246" y="486"/>
                  </a:cubicBezTo>
                  <a:cubicBezTo>
                    <a:pt x="335" y="357"/>
                    <a:pt x="335" y="357"/>
                    <a:pt x="335" y="357"/>
                  </a:cubicBezTo>
                  <a:cubicBezTo>
                    <a:pt x="342" y="340"/>
                    <a:pt x="323" y="306"/>
                    <a:pt x="306" y="296"/>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defRPr/>
              </a:pPr>
              <a:endParaRPr lang="en-US" b="1" kern="0" dirty="0">
                <a:solidFill>
                  <a:srgbClr val="FFFFFF"/>
                </a:solidFill>
                <a:latin typeface="微软雅黑" panose="020B0503020204020204" pitchFamily="34" charset="-122"/>
                <a:ea typeface="微软雅黑" panose="020B0503020204020204" pitchFamily="34" charset="-122"/>
              </a:endParaRPr>
            </a:p>
          </p:txBody>
        </p:sp>
      </p:grpSp>
      <p:sp>
        <p:nvSpPr>
          <p:cNvPr id="93" name="文本框 68"/>
          <p:cNvSpPr txBox="1"/>
          <p:nvPr/>
        </p:nvSpPr>
        <p:spPr>
          <a:xfrm>
            <a:off x="1179574" y="5637175"/>
            <a:ext cx="405880" cy="523220"/>
          </a:xfrm>
          <a:prstGeom prst="rect">
            <a:avLst/>
          </a:prstGeom>
          <a:noFill/>
        </p:spPr>
        <p:txBody>
          <a:bodyPr wrap="none" rtlCol="0">
            <a:spAutoFit/>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r>
              <a:rPr lang="en-US" altLang="zh-CN"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6</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4" name="圆角矩形 93"/>
          <p:cNvSpPr/>
          <p:nvPr/>
        </p:nvSpPr>
        <p:spPr>
          <a:xfrm>
            <a:off x="2216505" y="5597784"/>
            <a:ext cx="9504186" cy="760279"/>
          </a:xfrm>
          <a:prstGeom prst="roundRect">
            <a:avLst>
              <a:gd name="adj" fmla="val 9584"/>
            </a:avLst>
          </a:prstGeom>
          <a:solidFill>
            <a:schemeClr val="accent6">
              <a:lumMod val="75000"/>
            </a:schemeClr>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800" b="1" kern="0" dirty="0">
                <a:solidFill>
                  <a:srgbClr val="FFFF00"/>
                </a:solidFill>
                <a:effectLst>
                  <a:outerShdw blurRad="38100" dist="38100" dir="2700000" algn="tl">
                    <a:srgbClr val="000000">
                      <a:alpha val="43137"/>
                    </a:srgbClr>
                  </a:outerShdw>
                </a:effectLst>
                <a:latin typeface="Calibri"/>
                <a:ea typeface="微软雅黑"/>
              </a:rPr>
              <a:t>招生</a:t>
            </a:r>
            <a:r>
              <a:rPr lang="zh-CN" altLang="en-US" sz="2800" b="1" kern="0" dirty="0" smtClean="0">
                <a:solidFill>
                  <a:srgbClr val="FFFF00"/>
                </a:solidFill>
                <a:effectLst>
                  <a:outerShdw blurRad="38100" dist="38100" dir="2700000" algn="tl">
                    <a:srgbClr val="000000">
                      <a:alpha val="43137"/>
                    </a:srgbClr>
                  </a:outerShdw>
                </a:effectLst>
                <a:latin typeface="Calibri"/>
                <a:ea typeface="微软雅黑"/>
              </a:rPr>
              <a:t>：</a:t>
            </a:r>
            <a:r>
              <a:rPr lang="en-US" altLang="zh-CN" sz="2800" b="1" kern="0" dirty="0">
                <a:solidFill>
                  <a:schemeClr val="bg1"/>
                </a:solidFill>
                <a:effectLst>
                  <a:outerShdw blurRad="38100" dist="38100" dir="2700000" algn="tl">
                    <a:srgbClr val="000000">
                      <a:alpha val="43137"/>
                    </a:srgbClr>
                  </a:outerShdw>
                </a:effectLst>
                <a:latin typeface="Calibri"/>
                <a:ea typeface="微软雅黑"/>
              </a:rPr>
              <a:t>2015</a:t>
            </a:r>
            <a:r>
              <a:rPr lang="zh-CN" altLang="en-US" sz="2800" b="1" kern="0" dirty="0">
                <a:solidFill>
                  <a:schemeClr val="bg1"/>
                </a:solidFill>
                <a:effectLst>
                  <a:outerShdw blurRad="38100" dist="38100" dir="2700000" algn="tl">
                    <a:srgbClr val="000000">
                      <a:alpha val="43137"/>
                    </a:srgbClr>
                  </a:outerShdw>
                </a:effectLst>
                <a:latin typeface="Calibri"/>
                <a:ea typeface="微软雅黑"/>
              </a:rPr>
              <a:t>年开始规模连年扩大，每年博伦学位一位难求。</a:t>
            </a:r>
            <a:endParaRPr kumimoji="0" lang="zh-CN" alt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a:ea typeface="微软雅黑"/>
            </a:endParaRPr>
          </a:p>
        </p:txBody>
      </p:sp>
    </p:spTree>
    <p:extLst>
      <p:ext uri="{BB962C8B-B14F-4D97-AF65-F5344CB8AC3E}">
        <p14:creationId xmlns:p14="http://schemas.microsoft.com/office/powerpoint/2010/main" xmlns="" val="257861144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圆角矩形 62"/>
          <p:cNvSpPr/>
          <p:nvPr/>
        </p:nvSpPr>
        <p:spPr>
          <a:xfrm>
            <a:off x="703285" y="2280092"/>
            <a:ext cx="6771268" cy="3253702"/>
          </a:xfrm>
          <a:prstGeom prst="roundRect">
            <a:avLst>
              <a:gd name="adj" fmla="val 9584"/>
            </a:avLst>
          </a:prstGeom>
          <a:solidFill>
            <a:srgbClr val="7030A0"/>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800" b="1" kern="0" dirty="0">
                <a:solidFill>
                  <a:schemeClr val="bg1"/>
                </a:solidFill>
                <a:effectLst>
                  <a:outerShdw blurRad="38100" dist="38100" dir="2700000" algn="tl">
                    <a:srgbClr val="000000">
                      <a:alpha val="43137"/>
                    </a:srgbClr>
                  </a:outerShdw>
                </a:effectLst>
                <a:latin typeface="Calibri"/>
                <a:ea typeface="微软雅黑"/>
              </a:rPr>
              <a:t>（</a:t>
            </a:r>
            <a:r>
              <a:rPr lang="en-US" altLang="zh-CN" sz="2800" b="1" kern="0" dirty="0">
                <a:solidFill>
                  <a:schemeClr val="bg1"/>
                </a:solidFill>
                <a:effectLst>
                  <a:outerShdw blurRad="38100" dist="38100" dir="2700000" algn="tl">
                    <a:srgbClr val="000000">
                      <a:alpha val="43137"/>
                    </a:srgbClr>
                  </a:outerShdw>
                </a:effectLst>
                <a:latin typeface="Calibri"/>
                <a:ea typeface="微软雅黑"/>
              </a:rPr>
              <a:t>1</a:t>
            </a:r>
            <a:r>
              <a:rPr lang="zh-CN" altLang="en-US" sz="2800" b="1" kern="0" dirty="0">
                <a:solidFill>
                  <a:schemeClr val="bg1"/>
                </a:solidFill>
                <a:effectLst>
                  <a:outerShdw blurRad="38100" dist="38100" dir="2700000" algn="tl">
                    <a:srgbClr val="000000">
                      <a:alpha val="43137"/>
                    </a:srgbClr>
                  </a:outerShdw>
                </a:effectLst>
                <a:latin typeface="Calibri"/>
                <a:ea typeface="微软雅黑"/>
              </a:rPr>
              <a:t>）</a:t>
            </a:r>
            <a:r>
              <a:rPr lang="en-US" altLang="zh-CN" sz="2800" b="1" kern="0" dirty="0">
                <a:solidFill>
                  <a:schemeClr val="bg1"/>
                </a:solidFill>
                <a:effectLst>
                  <a:outerShdw blurRad="38100" dist="38100" dir="2700000" algn="tl">
                    <a:srgbClr val="000000">
                      <a:alpha val="43137"/>
                    </a:srgbClr>
                  </a:outerShdw>
                </a:effectLst>
                <a:latin typeface="Calibri"/>
                <a:ea typeface="微软雅黑"/>
              </a:rPr>
              <a:t>2017</a:t>
            </a:r>
            <a:r>
              <a:rPr lang="zh-CN" altLang="en-US" sz="2800" b="1" kern="0" dirty="0">
                <a:solidFill>
                  <a:schemeClr val="bg1"/>
                </a:solidFill>
                <a:effectLst>
                  <a:outerShdw blurRad="38100" dist="38100" dir="2700000" algn="tl">
                    <a:srgbClr val="000000">
                      <a:alpha val="43137"/>
                    </a:srgbClr>
                  </a:outerShdw>
                </a:effectLst>
                <a:latin typeface="Calibri"/>
                <a:ea typeface="微软雅黑"/>
              </a:rPr>
              <a:t>学年度，参加国家、省市技能大赛的学生累计</a:t>
            </a:r>
            <a:r>
              <a:rPr lang="en-US" altLang="zh-CN" sz="2800" b="1" kern="0" dirty="0">
                <a:solidFill>
                  <a:schemeClr val="bg1"/>
                </a:solidFill>
                <a:effectLst>
                  <a:outerShdw blurRad="38100" dist="38100" dir="2700000" algn="tl">
                    <a:srgbClr val="000000">
                      <a:alpha val="43137"/>
                    </a:srgbClr>
                  </a:outerShdw>
                </a:effectLst>
                <a:latin typeface="Calibri"/>
                <a:ea typeface="微软雅黑"/>
              </a:rPr>
              <a:t>68</a:t>
            </a:r>
            <a:r>
              <a:rPr lang="zh-CN" altLang="en-US" sz="2800" b="1" kern="0" dirty="0">
                <a:solidFill>
                  <a:schemeClr val="bg1"/>
                </a:solidFill>
                <a:effectLst>
                  <a:outerShdw blurRad="38100" dist="38100" dir="2700000" algn="tl">
                    <a:srgbClr val="000000">
                      <a:alpha val="43137"/>
                    </a:srgbClr>
                  </a:outerShdw>
                </a:effectLst>
                <a:latin typeface="Calibri"/>
                <a:ea typeface="微软雅黑"/>
              </a:rPr>
              <a:t>名学生获得各级奖励。在教育部</a:t>
            </a:r>
            <a:r>
              <a:rPr lang="en-US" altLang="zh-CN" sz="2800" b="1" kern="0" dirty="0">
                <a:solidFill>
                  <a:schemeClr val="bg1"/>
                </a:solidFill>
                <a:effectLst>
                  <a:outerShdw blurRad="38100" dist="38100" dir="2700000" algn="tl">
                    <a:srgbClr val="000000">
                      <a:alpha val="43137"/>
                    </a:srgbClr>
                  </a:outerShdw>
                </a:effectLst>
                <a:latin typeface="Calibri"/>
                <a:ea typeface="微软雅黑"/>
              </a:rPr>
              <a:t>8</a:t>
            </a:r>
            <a:r>
              <a:rPr lang="zh-CN" altLang="en-US" sz="2800" b="1" kern="0" dirty="0">
                <a:solidFill>
                  <a:schemeClr val="bg1"/>
                </a:solidFill>
                <a:effectLst>
                  <a:outerShdw blurRad="38100" dist="38100" dir="2700000" algn="tl">
                    <a:srgbClr val="000000">
                      <a:alpha val="43137"/>
                    </a:srgbClr>
                  </a:outerShdw>
                </a:effectLst>
                <a:latin typeface="Calibri"/>
                <a:ea typeface="微软雅黑"/>
              </a:rPr>
              <a:t>月</a:t>
            </a:r>
            <a:r>
              <a:rPr lang="en-US" altLang="zh-CN" sz="2800" b="1" kern="0" dirty="0">
                <a:solidFill>
                  <a:schemeClr val="bg1"/>
                </a:solidFill>
                <a:effectLst>
                  <a:outerShdw blurRad="38100" dist="38100" dir="2700000" algn="tl">
                    <a:srgbClr val="000000">
                      <a:alpha val="43137"/>
                    </a:srgbClr>
                  </a:outerShdw>
                </a:effectLst>
                <a:latin typeface="Calibri"/>
                <a:ea typeface="微软雅黑"/>
              </a:rPr>
              <a:t>17</a:t>
            </a:r>
            <a:r>
              <a:rPr lang="zh-CN" altLang="en-US" sz="2800" b="1" kern="0" dirty="0">
                <a:solidFill>
                  <a:schemeClr val="bg1"/>
                </a:solidFill>
                <a:effectLst>
                  <a:outerShdw blurRad="38100" dist="38100" dir="2700000" algn="tl">
                    <a:srgbClr val="000000">
                      <a:alpha val="43137"/>
                    </a:srgbClr>
                  </a:outerShdw>
                </a:effectLst>
                <a:latin typeface="Calibri"/>
                <a:ea typeface="微软雅黑"/>
              </a:rPr>
              <a:t>日发布的</a:t>
            </a:r>
            <a:r>
              <a:rPr lang="en-US" altLang="zh-CN" sz="2800" b="1" kern="0" dirty="0">
                <a:solidFill>
                  <a:schemeClr val="bg1"/>
                </a:solidFill>
                <a:effectLst>
                  <a:outerShdw blurRad="38100" dist="38100" dir="2700000" algn="tl">
                    <a:srgbClr val="000000">
                      <a:alpha val="43137"/>
                    </a:srgbClr>
                  </a:outerShdw>
                </a:effectLst>
                <a:latin typeface="Calibri"/>
                <a:ea typeface="微软雅黑"/>
              </a:rPr>
              <a:t>2017</a:t>
            </a:r>
            <a:r>
              <a:rPr lang="zh-CN" altLang="en-US" sz="2800" b="1" kern="0" dirty="0">
                <a:solidFill>
                  <a:schemeClr val="bg1"/>
                </a:solidFill>
                <a:effectLst>
                  <a:outerShdw blurRad="38100" dist="38100" dir="2700000" algn="tl">
                    <a:srgbClr val="000000">
                      <a:alpha val="43137"/>
                    </a:srgbClr>
                  </a:outerShdw>
                </a:effectLst>
                <a:latin typeface="Calibri"/>
                <a:ea typeface="微软雅黑"/>
              </a:rPr>
              <a:t>年全国职业院校技能大赛获奖数量排行榜上，博伦职校以</a:t>
            </a:r>
            <a:r>
              <a:rPr lang="en-US" altLang="zh-CN" sz="2800" b="1" kern="0" dirty="0">
                <a:solidFill>
                  <a:schemeClr val="bg1"/>
                </a:solidFill>
                <a:effectLst>
                  <a:outerShdw blurRad="38100" dist="38100" dir="2700000" algn="tl">
                    <a:srgbClr val="000000">
                      <a:alpha val="43137"/>
                    </a:srgbClr>
                  </a:outerShdw>
                </a:effectLst>
                <a:latin typeface="Calibri"/>
                <a:ea typeface="微软雅黑"/>
              </a:rPr>
              <a:t>19</a:t>
            </a:r>
            <a:r>
              <a:rPr lang="zh-CN" altLang="en-US" sz="2800" b="1" kern="0" dirty="0">
                <a:solidFill>
                  <a:schemeClr val="bg1"/>
                </a:solidFill>
                <a:effectLst>
                  <a:outerShdw blurRad="38100" dist="38100" dir="2700000" algn="tl">
                    <a:srgbClr val="000000">
                      <a:alpha val="43137"/>
                    </a:srgbClr>
                  </a:outerShdw>
                </a:effectLst>
                <a:latin typeface="Calibri"/>
                <a:ea typeface="微软雅黑"/>
              </a:rPr>
              <a:t>枚奖牌荣登排行榜</a:t>
            </a:r>
            <a:r>
              <a:rPr lang="zh-CN" altLang="en-US" sz="2800" b="1" kern="0" dirty="0">
                <a:solidFill>
                  <a:srgbClr val="FFFF00"/>
                </a:solidFill>
                <a:effectLst>
                  <a:outerShdw blurRad="38100" dist="38100" dir="2700000" algn="tl">
                    <a:srgbClr val="000000">
                      <a:alpha val="43137"/>
                    </a:srgbClr>
                  </a:outerShdw>
                </a:effectLst>
                <a:latin typeface="Calibri"/>
                <a:ea typeface="微软雅黑"/>
              </a:rPr>
              <a:t>第四名</a:t>
            </a:r>
            <a:r>
              <a:rPr lang="zh-CN" altLang="en-US" sz="2800" b="1" kern="0" dirty="0">
                <a:solidFill>
                  <a:schemeClr val="bg1"/>
                </a:solidFill>
                <a:effectLst>
                  <a:outerShdw blurRad="38100" dist="38100" dir="2700000" algn="tl">
                    <a:srgbClr val="000000">
                      <a:alpha val="43137"/>
                    </a:srgbClr>
                  </a:outerShdw>
                </a:effectLst>
                <a:latin typeface="Calibri"/>
                <a:ea typeface="微软雅黑"/>
              </a:rPr>
              <a:t>，广东省获奖排名第一名，</a:t>
            </a:r>
            <a:r>
              <a:rPr lang="en-US" altLang="zh-CN" sz="2800" b="1" kern="0" dirty="0">
                <a:solidFill>
                  <a:schemeClr val="bg1"/>
                </a:solidFill>
                <a:effectLst>
                  <a:outerShdw blurRad="38100" dist="38100" dir="2700000" algn="tl">
                    <a:srgbClr val="000000">
                      <a:alpha val="43137"/>
                    </a:srgbClr>
                  </a:outerShdw>
                </a:effectLst>
                <a:latin typeface="Calibri"/>
                <a:ea typeface="微软雅黑"/>
              </a:rPr>
              <a:t>7</a:t>
            </a:r>
            <a:r>
              <a:rPr lang="zh-CN" altLang="en-US" sz="2800" b="1" kern="0" dirty="0">
                <a:solidFill>
                  <a:schemeClr val="bg1"/>
                </a:solidFill>
                <a:effectLst>
                  <a:outerShdw blurRad="38100" dist="38100" dir="2700000" algn="tl">
                    <a:srgbClr val="000000">
                      <a:alpha val="43137"/>
                    </a:srgbClr>
                  </a:outerShdw>
                </a:effectLst>
                <a:latin typeface="Calibri"/>
                <a:ea typeface="微软雅黑"/>
              </a:rPr>
              <a:t>个项目</a:t>
            </a:r>
            <a:r>
              <a:rPr lang="en-US" altLang="zh-CN" sz="2800" b="1" kern="0" dirty="0">
                <a:solidFill>
                  <a:schemeClr val="bg1"/>
                </a:solidFill>
                <a:effectLst>
                  <a:outerShdw blurRad="38100" dist="38100" dir="2700000" algn="tl">
                    <a:srgbClr val="000000">
                      <a:alpha val="43137"/>
                    </a:srgbClr>
                  </a:outerShdw>
                </a:effectLst>
                <a:latin typeface="Calibri"/>
                <a:ea typeface="微软雅黑"/>
              </a:rPr>
              <a:t>100%</a:t>
            </a:r>
            <a:r>
              <a:rPr lang="zh-CN" altLang="en-US" sz="2800" b="1" kern="0" dirty="0">
                <a:solidFill>
                  <a:schemeClr val="bg1"/>
                </a:solidFill>
                <a:effectLst>
                  <a:outerShdw blurRad="38100" dist="38100" dir="2700000" algn="tl">
                    <a:srgbClr val="000000">
                      <a:alpha val="43137"/>
                    </a:srgbClr>
                  </a:outerShdw>
                </a:effectLst>
                <a:latin typeface="Calibri"/>
                <a:ea typeface="微软雅黑"/>
              </a:rPr>
              <a:t>获奖。</a:t>
            </a:r>
          </a:p>
        </p:txBody>
      </p:sp>
      <p:sp>
        <p:nvSpPr>
          <p:cNvPr id="10" name="矩形 9"/>
          <p:cNvSpPr/>
          <p:nvPr/>
        </p:nvSpPr>
        <p:spPr>
          <a:xfrm>
            <a:off x="150689" y="1268760"/>
            <a:ext cx="11975528" cy="5760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endParaRPr>
          </a:p>
        </p:txBody>
      </p:sp>
      <p:sp>
        <p:nvSpPr>
          <p:cNvPr id="15" name="TextBox 1"/>
          <p:cNvSpPr txBox="1">
            <a:spLocks noChangeArrowheads="1"/>
          </p:cNvSpPr>
          <p:nvPr/>
        </p:nvSpPr>
        <p:spPr bwMode="auto">
          <a:xfrm>
            <a:off x="1202631" y="44624"/>
            <a:ext cx="10923586" cy="769441"/>
          </a:xfrm>
          <a:prstGeom prst="rect">
            <a:avLst/>
          </a:prstGeom>
          <a:noFill/>
          <a:ln w="9525">
            <a:noFill/>
            <a:miter lim="800000"/>
            <a:headEnd/>
            <a:tailEnd/>
          </a:ln>
        </p:spPr>
        <p:txBody>
          <a:bodyPr wrap="square">
            <a:spAutoFit/>
          </a:bodyPr>
          <a:lstStyle/>
          <a:p>
            <a:pPr lvl="0"/>
            <a:r>
              <a:rPr lang="zh-CN" altLang="en-US" sz="4400" b="1" dirty="0">
                <a:solidFill>
                  <a:srgbClr val="002060"/>
                </a:solidFill>
                <a:effectLst>
                  <a:outerShdw blurRad="38100" dist="38100" dir="2700000" algn="tl">
                    <a:srgbClr val="000000">
                      <a:alpha val="43137"/>
                    </a:srgbClr>
                  </a:outerShdw>
                </a:effectLst>
                <a:latin typeface="微软雅黑" pitchFamily="34" charset="-122"/>
                <a:ea typeface="微软雅黑" pitchFamily="34" charset="-122"/>
              </a:rPr>
              <a:t>四、资助效益：</a:t>
            </a:r>
            <a:r>
              <a:rPr lang="zh-CN" altLang="en-US"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很突出</a:t>
            </a:r>
            <a:endParaRPr lang="zh-CN" altLang="zh-CN"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 name="矩形 11"/>
          <p:cNvSpPr/>
          <p:nvPr/>
        </p:nvSpPr>
        <p:spPr>
          <a:xfrm>
            <a:off x="338535" y="1260049"/>
            <a:ext cx="10369152" cy="584775"/>
          </a:xfrm>
          <a:prstGeom prst="rect">
            <a:avLst/>
          </a:prstGeom>
        </p:spPr>
        <p:txBody>
          <a:bodyPr wrap="square">
            <a:spAutoFit/>
          </a:bodyPr>
          <a:lstStyle/>
          <a:p>
            <a:pPr eaLnBrk="1" fontAlgn="auto" hangingPunct="1">
              <a:spcBef>
                <a:spcPts val="0"/>
              </a:spcBef>
              <a:spcAft>
                <a:spcPts val="0"/>
              </a:spcAft>
            </a:pPr>
            <a:r>
              <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（一）整体办学成绩</a:t>
            </a:r>
            <a:endParaRPr lang="zh-CN" altLang="en-US" sz="32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endParaRPr>
          </a:p>
        </p:txBody>
      </p:sp>
      <p:sp>
        <p:nvSpPr>
          <p:cNvPr id="77" name="矩形 76"/>
          <p:cNvSpPr/>
          <p:nvPr/>
        </p:nvSpPr>
        <p:spPr>
          <a:xfrm>
            <a:off x="710759" y="6463922"/>
            <a:ext cx="10985500" cy="984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4" name="Freeform 5"/>
          <p:cNvSpPr>
            <a:spLocks/>
          </p:cNvSpPr>
          <p:nvPr/>
        </p:nvSpPr>
        <p:spPr bwMode="auto">
          <a:xfrm>
            <a:off x="-20389" y="2194623"/>
            <a:ext cx="678244" cy="599564"/>
          </a:xfrm>
          <a:custGeom>
            <a:avLst/>
            <a:gdLst>
              <a:gd name="T0" fmla="*/ 0 w 681"/>
              <a:gd name="T1" fmla="*/ 0 h 602"/>
              <a:gd name="T2" fmla="*/ 681 w 681"/>
              <a:gd name="T3" fmla="*/ 0 h 602"/>
              <a:gd name="T4" fmla="*/ 681 w 681"/>
              <a:gd name="T5" fmla="*/ 602 h 602"/>
              <a:gd name="T6" fmla="*/ 0 w 681"/>
              <a:gd name="T7" fmla="*/ 602 h 602"/>
              <a:gd name="T8" fmla="*/ 183 w 681"/>
              <a:gd name="T9" fmla="*/ 304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304"/>
                </a:lnTo>
                <a:lnTo>
                  <a:pt x="0" y="0"/>
                </a:lnTo>
                <a:lnTo>
                  <a:pt x="0" y="0"/>
                </a:ln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17" name="Freeform 6"/>
          <p:cNvSpPr>
            <a:spLocks noEditPoints="1"/>
          </p:cNvSpPr>
          <p:nvPr/>
        </p:nvSpPr>
        <p:spPr bwMode="auto">
          <a:xfrm>
            <a:off x="52315" y="2236453"/>
            <a:ext cx="626454" cy="15935"/>
          </a:xfrm>
          <a:custGeom>
            <a:avLst/>
            <a:gdLst>
              <a:gd name="T0" fmla="*/ 1 w 120"/>
              <a:gd name="T1" fmla="*/ 0 h 3"/>
              <a:gd name="T2" fmla="*/ 13 w 120"/>
              <a:gd name="T3" fmla="*/ 0 h 3"/>
              <a:gd name="T4" fmla="*/ 15 w 120"/>
              <a:gd name="T5" fmla="*/ 1 h 3"/>
              <a:gd name="T6" fmla="*/ 15 w 120"/>
              <a:gd name="T7" fmla="*/ 1 h 3"/>
              <a:gd name="T8" fmla="*/ 13 w 120"/>
              <a:gd name="T9" fmla="*/ 3 h 3"/>
              <a:gd name="T10" fmla="*/ 1 w 120"/>
              <a:gd name="T11" fmla="*/ 3 h 3"/>
              <a:gd name="T12" fmla="*/ 0 w 120"/>
              <a:gd name="T13" fmla="*/ 1 h 3"/>
              <a:gd name="T14" fmla="*/ 0 w 120"/>
              <a:gd name="T15" fmla="*/ 1 h 3"/>
              <a:gd name="T16" fmla="*/ 1 w 120"/>
              <a:gd name="T17" fmla="*/ 0 h 3"/>
              <a:gd name="T18" fmla="*/ 22 w 120"/>
              <a:gd name="T19" fmla="*/ 0 h 3"/>
              <a:gd name="T20" fmla="*/ 34 w 120"/>
              <a:gd name="T21" fmla="*/ 0 h 3"/>
              <a:gd name="T22" fmla="*/ 36 w 120"/>
              <a:gd name="T23" fmla="*/ 1 h 3"/>
              <a:gd name="T24" fmla="*/ 36 w 120"/>
              <a:gd name="T25" fmla="*/ 1 h 3"/>
              <a:gd name="T26" fmla="*/ 34 w 120"/>
              <a:gd name="T27" fmla="*/ 3 h 3"/>
              <a:gd name="T28" fmla="*/ 22 w 120"/>
              <a:gd name="T29" fmla="*/ 3 h 3"/>
              <a:gd name="T30" fmla="*/ 21 w 120"/>
              <a:gd name="T31" fmla="*/ 1 h 3"/>
              <a:gd name="T32" fmla="*/ 21 w 120"/>
              <a:gd name="T33" fmla="*/ 1 h 3"/>
              <a:gd name="T34" fmla="*/ 22 w 120"/>
              <a:gd name="T35" fmla="*/ 0 h 3"/>
              <a:gd name="T36" fmla="*/ 43 w 120"/>
              <a:gd name="T37" fmla="*/ 0 h 3"/>
              <a:gd name="T38" fmla="*/ 55 w 120"/>
              <a:gd name="T39" fmla="*/ 0 h 3"/>
              <a:gd name="T40" fmla="*/ 57 w 120"/>
              <a:gd name="T41" fmla="*/ 1 h 3"/>
              <a:gd name="T42" fmla="*/ 57 w 120"/>
              <a:gd name="T43" fmla="*/ 1 h 3"/>
              <a:gd name="T44" fmla="*/ 55 w 120"/>
              <a:gd name="T45" fmla="*/ 3 h 3"/>
              <a:gd name="T46" fmla="*/ 43 w 120"/>
              <a:gd name="T47" fmla="*/ 3 h 3"/>
              <a:gd name="T48" fmla="*/ 42 w 120"/>
              <a:gd name="T49" fmla="*/ 1 h 3"/>
              <a:gd name="T50" fmla="*/ 42 w 120"/>
              <a:gd name="T51" fmla="*/ 1 h 3"/>
              <a:gd name="T52" fmla="*/ 43 w 120"/>
              <a:gd name="T53" fmla="*/ 0 h 3"/>
              <a:gd name="T54" fmla="*/ 64 w 120"/>
              <a:gd name="T55" fmla="*/ 0 h 3"/>
              <a:gd name="T56" fmla="*/ 76 w 120"/>
              <a:gd name="T57" fmla="*/ 0 h 3"/>
              <a:gd name="T58" fmla="*/ 78 w 120"/>
              <a:gd name="T59" fmla="*/ 1 h 3"/>
              <a:gd name="T60" fmla="*/ 78 w 120"/>
              <a:gd name="T61" fmla="*/ 1 h 3"/>
              <a:gd name="T62" fmla="*/ 76 w 120"/>
              <a:gd name="T63" fmla="*/ 3 h 3"/>
              <a:gd name="T64" fmla="*/ 64 w 120"/>
              <a:gd name="T65" fmla="*/ 3 h 3"/>
              <a:gd name="T66" fmla="*/ 63 w 120"/>
              <a:gd name="T67" fmla="*/ 1 h 3"/>
              <a:gd name="T68" fmla="*/ 63 w 120"/>
              <a:gd name="T69" fmla="*/ 1 h 3"/>
              <a:gd name="T70" fmla="*/ 64 w 120"/>
              <a:gd name="T71" fmla="*/ 0 h 3"/>
              <a:gd name="T72" fmla="*/ 85 w 120"/>
              <a:gd name="T73" fmla="*/ 0 h 3"/>
              <a:gd name="T74" fmla="*/ 97 w 120"/>
              <a:gd name="T75" fmla="*/ 0 h 3"/>
              <a:gd name="T76" fmla="*/ 99 w 120"/>
              <a:gd name="T77" fmla="*/ 1 h 3"/>
              <a:gd name="T78" fmla="*/ 99 w 120"/>
              <a:gd name="T79" fmla="*/ 1 h 3"/>
              <a:gd name="T80" fmla="*/ 97 w 120"/>
              <a:gd name="T81" fmla="*/ 3 h 3"/>
              <a:gd name="T82" fmla="*/ 85 w 120"/>
              <a:gd name="T83" fmla="*/ 3 h 3"/>
              <a:gd name="T84" fmla="*/ 84 w 120"/>
              <a:gd name="T85" fmla="*/ 1 h 3"/>
              <a:gd name="T86" fmla="*/ 84 w 120"/>
              <a:gd name="T87" fmla="*/ 1 h 3"/>
              <a:gd name="T88" fmla="*/ 85 w 120"/>
              <a:gd name="T89" fmla="*/ 0 h 3"/>
              <a:gd name="T90" fmla="*/ 106 w 120"/>
              <a:gd name="T91" fmla="*/ 0 h 3"/>
              <a:gd name="T92" fmla="*/ 118 w 120"/>
              <a:gd name="T93" fmla="*/ 0 h 3"/>
              <a:gd name="T94" fmla="*/ 120 w 120"/>
              <a:gd name="T95" fmla="*/ 1 h 3"/>
              <a:gd name="T96" fmla="*/ 120 w 120"/>
              <a:gd name="T97" fmla="*/ 1 h 3"/>
              <a:gd name="T98" fmla="*/ 118 w 120"/>
              <a:gd name="T99" fmla="*/ 3 h 3"/>
              <a:gd name="T100" fmla="*/ 106 w 120"/>
              <a:gd name="T101" fmla="*/ 3 h 3"/>
              <a:gd name="T102" fmla="*/ 105 w 120"/>
              <a:gd name="T103" fmla="*/ 1 h 3"/>
              <a:gd name="T104" fmla="*/ 105 w 120"/>
              <a:gd name="T105" fmla="*/ 1 h 3"/>
              <a:gd name="T106" fmla="*/ 106 w 120"/>
              <a:gd name="T10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3">
                <a:moveTo>
                  <a:pt x="1" y="0"/>
                </a:moveTo>
                <a:cubicBezTo>
                  <a:pt x="5" y="0"/>
                  <a:pt x="9" y="0"/>
                  <a:pt x="13" y="0"/>
                </a:cubicBezTo>
                <a:cubicBezTo>
                  <a:pt x="14" y="0"/>
                  <a:pt x="15" y="0"/>
                  <a:pt x="15" y="1"/>
                </a:cubicBezTo>
                <a:cubicBezTo>
                  <a:pt x="15" y="1"/>
                  <a:pt x="15" y="1"/>
                  <a:pt x="15" y="1"/>
                </a:cubicBezTo>
                <a:cubicBezTo>
                  <a:pt x="15" y="2"/>
                  <a:pt x="14" y="3"/>
                  <a:pt x="13" y="3"/>
                </a:cubicBezTo>
                <a:cubicBezTo>
                  <a:pt x="9" y="3"/>
                  <a:pt x="5" y="3"/>
                  <a:pt x="1" y="3"/>
                </a:cubicBezTo>
                <a:cubicBezTo>
                  <a:pt x="0" y="3"/>
                  <a:pt x="0" y="2"/>
                  <a:pt x="0" y="1"/>
                </a:cubicBezTo>
                <a:cubicBezTo>
                  <a:pt x="0" y="1"/>
                  <a:pt x="0" y="1"/>
                  <a:pt x="0" y="1"/>
                </a:cubicBezTo>
                <a:cubicBezTo>
                  <a:pt x="0" y="0"/>
                  <a:pt x="0" y="0"/>
                  <a:pt x="1" y="0"/>
                </a:cubicBezTo>
                <a:close/>
                <a:moveTo>
                  <a:pt x="22" y="0"/>
                </a:moveTo>
                <a:cubicBezTo>
                  <a:pt x="26" y="0"/>
                  <a:pt x="30" y="0"/>
                  <a:pt x="34" y="0"/>
                </a:cubicBezTo>
                <a:cubicBezTo>
                  <a:pt x="35" y="0"/>
                  <a:pt x="36" y="0"/>
                  <a:pt x="36" y="1"/>
                </a:cubicBezTo>
                <a:cubicBezTo>
                  <a:pt x="36" y="1"/>
                  <a:pt x="36" y="1"/>
                  <a:pt x="36" y="1"/>
                </a:cubicBezTo>
                <a:cubicBezTo>
                  <a:pt x="36" y="2"/>
                  <a:pt x="35" y="3"/>
                  <a:pt x="34" y="3"/>
                </a:cubicBezTo>
                <a:cubicBezTo>
                  <a:pt x="30" y="3"/>
                  <a:pt x="26" y="3"/>
                  <a:pt x="22" y="3"/>
                </a:cubicBezTo>
                <a:cubicBezTo>
                  <a:pt x="21" y="3"/>
                  <a:pt x="21" y="2"/>
                  <a:pt x="21" y="1"/>
                </a:cubicBezTo>
                <a:cubicBezTo>
                  <a:pt x="21" y="1"/>
                  <a:pt x="21" y="1"/>
                  <a:pt x="21" y="1"/>
                </a:cubicBezTo>
                <a:cubicBezTo>
                  <a:pt x="21" y="0"/>
                  <a:pt x="21" y="0"/>
                  <a:pt x="22" y="0"/>
                </a:cubicBezTo>
                <a:close/>
                <a:moveTo>
                  <a:pt x="43" y="0"/>
                </a:moveTo>
                <a:cubicBezTo>
                  <a:pt x="47" y="0"/>
                  <a:pt x="51" y="0"/>
                  <a:pt x="55" y="0"/>
                </a:cubicBezTo>
                <a:cubicBezTo>
                  <a:pt x="56" y="0"/>
                  <a:pt x="57" y="0"/>
                  <a:pt x="57" y="1"/>
                </a:cubicBezTo>
                <a:cubicBezTo>
                  <a:pt x="57" y="1"/>
                  <a:pt x="57" y="1"/>
                  <a:pt x="57" y="1"/>
                </a:cubicBezTo>
                <a:cubicBezTo>
                  <a:pt x="57" y="2"/>
                  <a:pt x="56" y="3"/>
                  <a:pt x="55" y="3"/>
                </a:cubicBezTo>
                <a:cubicBezTo>
                  <a:pt x="51" y="3"/>
                  <a:pt x="47" y="3"/>
                  <a:pt x="43" y="3"/>
                </a:cubicBezTo>
                <a:cubicBezTo>
                  <a:pt x="42" y="3"/>
                  <a:pt x="42" y="2"/>
                  <a:pt x="42" y="1"/>
                </a:cubicBezTo>
                <a:cubicBezTo>
                  <a:pt x="42" y="1"/>
                  <a:pt x="42" y="1"/>
                  <a:pt x="42" y="1"/>
                </a:cubicBezTo>
                <a:cubicBezTo>
                  <a:pt x="42" y="0"/>
                  <a:pt x="42" y="0"/>
                  <a:pt x="43" y="0"/>
                </a:cubicBezTo>
                <a:close/>
                <a:moveTo>
                  <a:pt x="64" y="0"/>
                </a:moveTo>
                <a:cubicBezTo>
                  <a:pt x="68" y="0"/>
                  <a:pt x="72" y="0"/>
                  <a:pt x="76" y="0"/>
                </a:cubicBezTo>
                <a:cubicBezTo>
                  <a:pt x="77" y="0"/>
                  <a:pt x="78" y="0"/>
                  <a:pt x="78" y="1"/>
                </a:cubicBezTo>
                <a:cubicBezTo>
                  <a:pt x="78" y="1"/>
                  <a:pt x="78" y="1"/>
                  <a:pt x="78" y="1"/>
                </a:cubicBezTo>
                <a:cubicBezTo>
                  <a:pt x="78" y="2"/>
                  <a:pt x="77" y="3"/>
                  <a:pt x="76" y="3"/>
                </a:cubicBezTo>
                <a:cubicBezTo>
                  <a:pt x="72" y="3"/>
                  <a:pt x="68" y="3"/>
                  <a:pt x="64" y="3"/>
                </a:cubicBezTo>
                <a:cubicBezTo>
                  <a:pt x="63" y="3"/>
                  <a:pt x="63" y="2"/>
                  <a:pt x="63" y="1"/>
                </a:cubicBezTo>
                <a:cubicBezTo>
                  <a:pt x="63" y="1"/>
                  <a:pt x="63" y="1"/>
                  <a:pt x="63" y="1"/>
                </a:cubicBezTo>
                <a:cubicBezTo>
                  <a:pt x="63" y="0"/>
                  <a:pt x="63" y="0"/>
                  <a:pt x="64" y="0"/>
                </a:cubicBezTo>
                <a:close/>
                <a:moveTo>
                  <a:pt x="85" y="0"/>
                </a:moveTo>
                <a:cubicBezTo>
                  <a:pt x="89" y="0"/>
                  <a:pt x="93" y="0"/>
                  <a:pt x="97" y="0"/>
                </a:cubicBezTo>
                <a:cubicBezTo>
                  <a:pt x="98" y="0"/>
                  <a:pt x="99" y="0"/>
                  <a:pt x="99" y="1"/>
                </a:cubicBezTo>
                <a:cubicBezTo>
                  <a:pt x="99" y="1"/>
                  <a:pt x="99" y="1"/>
                  <a:pt x="99" y="1"/>
                </a:cubicBezTo>
                <a:cubicBezTo>
                  <a:pt x="99" y="2"/>
                  <a:pt x="98" y="3"/>
                  <a:pt x="97" y="3"/>
                </a:cubicBezTo>
                <a:cubicBezTo>
                  <a:pt x="93" y="3"/>
                  <a:pt x="89" y="3"/>
                  <a:pt x="85" y="3"/>
                </a:cubicBezTo>
                <a:cubicBezTo>
                  <a:pt x="84" y="3"/>
                  <a:pt x="84" y="2"/>
                  <a:pt x="84" y="1"/>
                </a:cubicBezTo>
                <a:cubicBezTo>
                  <a:pt x="84" y="1"/>
                  <a:pt x="84" y="1"/>
                  <a:pt x="84" y="1"/>
                </a:cubicBezTo>
                <a:cubicBezTo>
                  <a:pt x="84" y="0"/>
                  <a:pt x="84" y="0"/>
                  <a:pt x="85" y="0"/>
                </a:cubicBezTo>
                <a:close/>
                <a:moveTo>
                  <a:pt x="106" y="0"/>
                </a:moveTo>
                <a:cubicBezTo>
                  <a:pt x="110" y="0"/>
                  <a:pt x="114" y="0"/>
                  <a:pt x="118" y="0"/>
                </a:cubicBezTo>
                <a:cubicBezTo>
                  <a:pt x="119" y="0"/>
                  <a:pt x="120" y="0"/>
                  <a:pt x="120" y="1"/>
                </a:cubicBezTo>
                <a:cubicBezTo>
                  <a:pt x="120" y="1"/>
                  <a:pt x="120" y="1"/>
                  <a:pt x="120" y="1"/>
                </a:cubicBezTo>
                <a:cubicBezTo>
                  <a:pt x="120" y="2"/>
                  <a:pt x="119" y="3"/>
                  <a:pt x="118" y="3"/>
                </a:cubicBezTo>
                <a:cubicBezTo>
                  <a:pt x="114" y="3"/>
                  <a:pt x="110" y="3"/>
                  <a:pt x="106" y="3"/>
                </a:cubicBezTo>
                <a:cubicBezTo>
                  <a:pt x="105" y="3"/>
                  <a:pt x="105" y="2"/>
                  <a:pt x="105" y="1"/>
                </a:cubicBezTo>
                <a:cubicBezTo>
                  <a:pt x="105" y="1"/>
                  <a:pt x="105" y="1"/>
                  <a:pt x="105" y="1"/>
                </a:cubicBezTo>
                <a:cubicBezTo>
                  <a:pt x="105" y="0"/>
                  <a:pt x="105" y="0"/>
                  <a:pt x="106" y="0"/>
                </a:cubicBezTo>
                <a:close/>
              </a:path>
            </a:pathLst>
          </a:custGeom>
          <a:solidFill>
            <a:srgbClr val="BCE1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18" name="Freeform 7"/>
          <p:cNvSpPr>
            <a:spLocks noEditPoints="1"/>
          </p:cNvSpPr>
          <p:nvPr/>
        </p:nvSpPr>
        <p:spPr bwMode="auto">
          <a:xfrm>
            <a:off x="52315" y="2742397"/>
            <a:ext cx="626454" cy="15935"/>
          </a:xfrm>
          <a:custGeom>
            <a:avLst/>
            <a:gdLst>
              <a:gd name="T0" fmla="*/ 1 w 120"/>
              <a:gd name="T1" fmla="*/ 0 h 3"/>
              <a:gd name="T2" fmla="*/ 13 w 120"/>
              <a:gd name="T3" fmla="*/ 0 h 3"/>
              <a:gd name="T4" fmla="*/ 15 w 120"/>
              <a:gd name="T5" fmla="*/ 1 h 3"/>
              <a:gd name="T6" fmla="*/ 15 w 120"/>
              <a:gd name="T7" fmla="*/ 1 h 3"/>
              <a:gd name="T8" fmla="*/ 13 w 120"/>
              <a:gd name="T9" fmla="*/ 3 h 3"/>
              <a:gd name="T10" fmla="*/ 1 w 120"/>
              <a:gd name="T11" fmla="*/ 3 h 3"/>
              <a:gd name="T12" fmla="*/ 0 w 120"/>
              <a:gd name="T13" fmla="*/ 1 h 3"/>
              <a:gd name="T14" fmla="*/ 0 w 120"/>
              <a:gd name="T15" fmla="*/ 1 h 3"/>
              <a:gd name="T16" fmla="*/ 1 w 120"/>
              <a:gd name="T17" fmla="*/ 0 h 3"/>
              <a:gd name="T18" fmla="*/ 22 w 120"/>
              <a:gd name="T19" fmla="*/ 0 h 3"/>
              <a:gd name="T20" fmla="*/ 34 w 120"/>
              <a:gd name="T21" fmla="*/ 0 h 3"/>
              <a:gd name="T22" fmla="*/ 36 w 120"/>
              <a:gd name="T23" fmla="*/ 1 h 3"/>
              <a:gd name="T24" fmla="*/ 36 w 120"/>
              <a:gd name="T25" fmla="*/ 1 h 3"/>
              <a:gd name="T26" fmla="*/ 34 w 120"/>
              <a:gd name="T27" fmla="*/ 3 h 3"/>
              <a:gd name="T28" fmla="*/ 22 w 120"/>
              <a:gd name="T29" fmla="*/ 3 h 3"/>
              <a:gd name="T30" fmla="*/ 21 w 120"/>
              <a:gd name="T31" fmla="*/ 1 h 3"/>
              <a:gd name="T32" fmla="*/ 21 w 120"/>
              <a:gd name="T33" fmla="*/ 1 h 3"/>
              <a:gd name="T34" fmla="*/ 22 w 120"/>
              <a:gd name="T35" fmla="*/ 0 h 3"/>
              <a:gd name="T36" fmla="*/ 43 w 120"/>
              <a:gd name="T37" fmla="*/ 0 h 3"/>
              <a:gd name="T38" fmla="*/ 55 w 120"/>
              <a:gd name="T39" fmla="*/ 0 h 3"/>
              <a:gd name="T40" fmla="*/ 57 w 120"/>
              <a:gd name="T41" fmla="*/ 1 h 3"/>
              <a:gd name="T42" fmla="*/ 57 w 120"/>
              <a:gd name="T43" fmla="*/ 1 h 3"/>
              <a:gd name="T44" fmla="*/ 55 w 120"/>
              <a:gd name="T45" fmla="*/ 3 h 3"/>
              <a:gd name="T46" fmla="*/ 43 w 120"/>
              <a:gd name="T47" fmla="*/ 3 h 3"/>
              <a:gd name="T48" fmla="*/ 42 w 120"/>
              <a:gd name="T49" fmla="*/ 1 h 3"/>
              <a:gd name="T50" fmla="*/ 42 w 120"/>
              <a:gd name="T51" fmla="*/ 1 h 3"/>
              <a:gd name="T52" fmla="*/ 43 w 120"/>
              <a:gd name="T53" fmla="*/ 0 h 3"/>
              <a:gd name="T54" fmla="*/ 64 w 120"/>
              <a:gd name="T55" fmla="*/ 0 h 3"/>
              <a:gd name="T56" fmla="*/ 76 w 120"/>
              <a:gd name="T57" fmla="*/ 0 h 3"/>
              <a:gd name="T58" fmla="*/ 78 w 120"/>
              <a:gd name="T59" fmla="*/ 1 h 3"/>
              <a:gd name="T60" fmla="*/ 78 w 120"/>
              <a:gd name="T61" fmla="*/ 1 h 3"/>
              <a:gd name="T62" fmla="*/ 76 w 120"/>
              <a:gd name="T63" fmla="*/ 3 h 3"/>
              <a:gd name="T64" fmla="*/ 64 w 120"/>
              <a:gd name="T65" fmla="*/ 3 h 3"/>
              <a:gd name="T66" fmla="*/ 63 w 120"/>
              <a:gd name="T67" fmla="*/ 1 h 3"/>
              <a:gd name="T68" fmla="*/ 63 w 120"/>
              <a:gd name="T69" fmla="*/ 1 h 3"/>
              <a:gd name="T70" fmla="*/ 64 w 120"/>
              <a:gd name="T71" fmla="*/ 0 h 3"/>
              <a:gd name="T72" fmla="*/ 85 w 120"/>
              <a:gd name="T73" fmla="*/ 0 h 3"/>
              <a:gd name="T74" fmla="*/ 97 w 120"/>
              <a:gd name="T75" fmla="*/ 0 h 3"/>
              <a:gd name="T76" fmla="*/ 99 w 120"/>
              <a:gd name="T77" fmla="*/ 1 h 3"/>
              <a:gd name="T78" fmla="*/ 99 w 120"/>
              <a:gd name="T79" fmla="*/ 1 h 3"/>
              <a:gd name="T80" fmla="*/ 97 w 120"/>
              <a:gd name="T81" fmla="*/ 3 h 3"/>
              <a:gd name="T82" fmla="*/ 85 w 120"/>
              <a:gd name="T83" fmla="*/ 3 h 3"/>
              <a:gd name="T84" fmla="*/ 84 w 120"/>
              <a:gd name="T85" fmla="*/ 1 h 3"/>
              <a:gd name="T86" fmla="*/ 84 w 120"/>
              <a:gd name="T87" fmla="*/ 1 h 3"/>
              <a:gd name="T88" fmla="*/ 85 w 120"/>
              <a:gd name="T89" fmla="*/ 0 h 3"/>
              <a:gd name="T90" fmla="*/ 106 w 120"/>
              <a:gd name="T91" fmla="*/ 0 h 3"/>
              <a:gd name="T92" fmla="*/ 118 w 120"/>
              <a:gd name="T93" fmla="*/ 0 h 3"/>
              <a:gd name="T94" fmla="*/ 120 w 120"/>
              <a:gd name="T95" fmla="*/ 1 h 3"/>
              <a:gd name="T96" fmla="*/ 120 w 120"/>
              <a:gd name="T97" fmla="*/ 1 h 3"/>
              <a:gd name="T98" fmla="*/ 118 w 120"/>
              <a:gd name="T99" fmla="*/ 3 h 3"/>
              <a:gd name="T100" fmla="*/ 106 w 120"/>
              <a:gd name="T101" fmla="*/ 3 h 3"/>
              <a:gd name="T102" fmla="*/ 105 w 120"/>
              <a:gd name="T103" fmla="*/ 1 h 3"/>
              <a:gd name="T104" fmla="*/ 105 w 120"/>
              <a:gd name="T105" fmla="*/ 1 h 3"/>
              <a:gd name="T106" fmla="*/ 106 w 120"/>
              <a:gd name="T10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3">
                <a:moveTo>
                  <a:pt x="1" y="0"/>
                </a:moveTo>
                <a:cubicBezTo>
                  <a:pt x="5" y="0"/>
                  <a:pt x="9" y="0"/>
                  <a:pt x="13" y="0"/>
                </a:cubicBezTo>
                <a:cubicBezTo>
                  <a:pt x="14" y="0"/>
                  <a:pt x="15" y="0"/>
                  <a:pt x="15" y="1"/>
                </a:cubicBezTo>
                <a:cubicBezTo>
                  <a:pt x="15" y="1"/>
                  <a:pt x="15" y="1"/>
                  <a:pt x="15" y="1"/>
                </a:cubicBezTo>
                <a:cubicBezTo>
                  <a:pt x="15" y="2"/>
                  <a:pt x="14" y="3"/>
                  <a:pt x="13" y="3"/>
                </a:cubicBezTo>
                <a:cubicBezTo>
                  <a:pt x="9" y="3"/>
                  <a:pt x="5" y="3"/>
                  <a:pt x="1" y="3"/>
                </a:cubicBezTo>
                <a:cubicBezTo>
                  <a:pt x="0" y="3"/>
                  <a:pt x="0" y="2"/>
                  <a:pt x="0" y="1"/>
                </a:cubicBezTo>
                <a:cubicBezTo>
                  <a:pt x="0" y="1"/>
                  <a:pt x="0" y="1"/>
                  <a:pt x="0" y="1"/>
                </a:cubicBezTo>
                <a:cubicBezTo>
                  <a:pt x="0" y="0"/>
                  <a:pt x="0" y="0"/>
                  <a:pt x="1" y="0"/>
                </a:cubicBezTo>
                <a:close/>
                <a:moveTo>
                  <a:pt x="22" y="0"/>
                </a:moveTo>
                <a:cubicBezTo>
                  <a:pt x="26" y="0"/>
                  <a:pt x="30" y="0"/>
                  <a:pt x="34" y="0"/>
                </a:cubicBezTo>
                <a:cubicBezTo>
                  <a:pt x="35" y="0"/>
                  <a:pt x="36" y="0"/>
                  <a:pt x="36" y="1"/>
                </a:cubicBezTo>
                <a:cubicBezTo>
                  <a:pt x="36" y="1"/>
                  <a:pt x="36" y="1"/>
                  <a:pt x="36" y="1"/>
                </a:cubicBezTo>
                <a:cubicBezTo>
                  <a:pt x="36" y="2"/>
                  <a:pt x="35" y="3"/>
                  <a:pt x="34" y="3"/>
                </a:cubicBezTo>
                <a:cubicBezTo>
                  <a:pt x="30" y="3"/>
                  <a:pt x="26" y="3"/>
                  <a:pt x="22" y="3"/>
                </a:cubicBezTo>
                <a:cubicBezTo>
                  <a:pt x="21" y="3"/>
                  <a:pt x="21" y="2"/>
                  <a:pt x="21" y="1"/>
                </a:cubicBezTo>
                <a:cubicBezTo>
                  <a:pt x="21" y="1"/>
                  <a:pt x="21" y="1"/>
                  <a:pt x="21" y="1"/>
                </a:cubicBezTo>
                <a:cubicBezTo>
                  <a:pt x="21" y="0"/>
                  <a:pt x="21" y="0"/>
                  <a:pt x="22" y="0"/>
                </a:cubicBezTo>
                <a:close/>
                <a:moveTo>
                  <a:pt x="43" y="0"/>
                </a:moveTo>
                <a:cubicBezTo>
                  <a:pt x="47" y="0"/>
                  <a:pt x="51" y="0"/>
                  <a:pt x="55" y="0"/>
                </a:cubicBezTo>
                <a:cubicBezTo>
                  <a:pt x="56" y="0"/>
                  <a:pt x="57" y="0"/>
                  <a:pt x="57" y="1"/>
                </a:cubicBezTo>
                <a:cubicBezTo>
                  <a:pt x="57" y="1"/>
                  <a:pt x="57" y="1"/>
                  <a:pt x="57" y="1"/>
                </a:cubicBezTo>
                <a:cubicBezTo>
                  <a:pt x="57" y="2"/>
                  <a:pt x="56" y="3"/>
                  <a:pt x="55" y="3"/>
                </a:cubicBezTo>
                <a:cubicBezTo>
                  <a:pt x="51" y="3"/>
                  <a:pt x="47" y="3"/>
                  <a:pt x="43" y="3"/>
                </a:cubicBezTo>
                <a:cubicBezTo>
                  <a:pt x="42" y="3"/>
                  <a:pt x="42" y="2"/>
                  <a:pt x="42" y="1"/>
                </a:cubicBezTo>
                <a:cubicBezTo>
                  <a:pt x="42" y="1"/>
                  <a:pt x="42" y="1"/>
                  <a:pt x="42" y="1"/>
                </a:cubicBezTo>
                <a:cubicBezTo>
                  <a:pt x="42" y="0"/>
                  <a:pt x="42" y="0"/>
                  <a:pt x="43" y="0"/>
                </a:cubicBezTo>
                <a:close/>
                <a:moveTo>
                  <a:pt x="64" y="0"/>
                </a:moveTo>
                <a:cubicBezTo>
                  <a:pt x="68" y="0"/>
                  <a:pt x="72" y="0"/>
                  <a:pt x="76" y="0"/>
                </a:cubicBezTo>
                <a:cubicBezTo>
                  <a:pt x="77" y="0"/>
                  <a:pt x="78" y="0"/>
                  <a:pt x="78" y="1"/>
                </a:cubicBezTo>
                <a:cubicBezTo>
                  <a:pt x="78" y="1"/>
                  <a:pt x="78" y="1"/>
                  <a:pt x="78" y="1"/>
                </a:cubicBezTo>
                <a:cubicBezTo>
                  <a:pt x="78" y="2"/>
                  <a:pt x="77" y="3"/>
                  <a:pt x="76" y="3"/>
                </a:cubicBezTo>
                <a:cubicBezTo>
                  <a:pt x="72" y="3"/>
                  <a:pt x="68" y="3"/>
                  <a:pt x="64" y="3"/>
                </a:cubicBezTo>
                <a:cubicBezTo>
                  <a:pt x="63" y="3"/>
                  <a:pt x="63" y="2"/>
                  <a:pt x="63" y="1"/>
                </a:cubicBezTo>
                <a:cubicBezTo>
                  <a:pt x="63" y="1"/>
                  <a:pt x="63" y="1"/>
                  <a:pt x="63" y="1"/>
                </a:cubicBezTo>
                <a:cubicBezTo>
                  <a:pt x="63" y="0"/>
                  <a:pt x="63" y="0"/>
                  <a:pt x="64" y="0"/>
                </a:cubicBezTo>
                <a:close/>
                <a:moveTo>
                  <a:pt x="85" y="0"/>
                </a:moveTo>
                <a:cubicBezTo>
                  <a:pt x="89" y="0"/>
                  <a:pt x="93" y="0"/>
                  <a:pt x="97" y="0"/>
                </a:cubicBezTo>
                <a:cubicBezTo>
                  <a:pt x="98" y="0"/>
                  <a:pt x="99" y="0"/>
                  <a:pt x="99" y="1"/>
                </a:cubicBezTo>
                <a:cubicBezTo>
                  <a:pt x="99" y="1"/>
                  <a:pt x="99" y="1"/>
                  <a:pt x="99" y="1"/>
                </a:cubicBezTo>
                <a:cubicBezTo>
                  <a:pt x="99" y="2"/>
                  <a:pt x="98" y="3"/>
                  <a:pt x="97" y="3"/>
                </a:cubicBezTo>
                <a:cubicBezTo>
                  <a:pt x="93" y="3"/>
                  <a:pt x="89" y="3"/>
                  <a:pt x="85" y="3"/>
                </a:cubicBezTo>
                <a:cubicBezTo>
                  <a:pt x="84" y="3"/>
                  <a:pt x="84" y="2"/>
                  <a:pt x="84" y="1"/>
                </a:cubicBezTo>
                <a:cubicBezTo>
                  <a:pt x="84" y="1"/>
                  <a:pt x="84" y="1"/>
                  <a:pt x="84" y="1"/>
                </a:cubicBezTo>
                <a:cubicBezTo>
                  <a:pt x="84" y="0"/>
                  <a:pt x="84" y="0"/>
                  <a:pt x="85" y="0"/>
                </a:cubicBezTo>
                <a:close/>
                <a:moveTo>
                  <a:pt x="106" y="0"/>
                </a:moveTo>
                <a:cubicBezTo>
                  <a:pt x="110" y="0"/>
                  <a:pt x="114" y="0"/>
                  <a:pt x="118" y="0"/>
                </a:cubicBezTo>
                <a:cubicBezTo>
                  <a:pt x="119" y="0"/>
                  <a:pt x="120" y="0"/>
                  <a:pt x="120" y="1"/>
                </a:cubicBezTo>
                <a:cubicBezTo>
                  <a:pt x="120" y="1"/>
                  <a:pt x="120" y="1"/>
                  <a:pt x="120" y="1"/>
                </a:cubicBezTo>
                <a:cubicBezTo>
                  <a:pt x="120" y="2"/>
                  <a:pt x="119" y="3"/>
                  <a:pt x="118" y="3"/>
                </a:cubicBezTo>
                <a:cubicBezTo>
                  <a:pt x="114" y="3"/>
                  <a:pt x="110" y="3"/>
                  <a:pt x="106" y="3"/>
                </a:cubicBezTo>
                <a:cubicBezTo>
                  <a:pt x="105" y="3"/>
                  <a:pt x="105" y="2"/>
                  <a:pt x="105" y="1"/>
                </a:cubicBezTo>
                <a:cubicBezTo>
                  <a:pt x="105" y="1"/>
                  <a:pt x="105" y="1"/>
                  <a:pt x="105" y="1"/>
                </a:cubicBezTo>
                <a:cubicBezTo>
                  <a:pt x="105" y="0"/>
                  <a:pt x="105" y="0"/>
                  <a:pt x="106" y="0"/>
                </a:cubicBezTo>
                <a:close/>
              </a:path>
            </a:pathLst>
          </a:custGeom>
          <a:solidFill>
            <a:srgbClr val="BCE1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20" name="Freeform 8"/>
          <p:cNvSpPr>
            <a:spLocks/>
          </p:cNvSpPr>
          <p:nvPr/>
        </p:nvSpPr>
        <p:spPr bwMode="auto">
          <a:xfrm>
            <a:off x="250510" y="1960574"/>
            <a:ext cx="312729" cy="896357"/>
          </a:xfrm>
          <a:custGeom>
            <a:avLst/>
            <a:gdLst>
              <a:gd name="T0" fmla="*/ 0 w 314"/>
              <a:gd name="T1" fmla="*/ 0 h 900"/>
              <a:gd name="T2" fmla="*/ 314 w 314"/>
              <a:gd name="T3" fmla="*/ 298 h 900"/>
              <a:gd name="T4" fmla="*/ 314 w 314"/>
              <a:gd name="T5" fmla="*/ 900 h 900"/>
              <a:gd name="T6" fmla="*/ 0 w 314"/>
              <a:gd name="T7" fmla="*/ 602 h 900"/>
              <a:gd name="T8" fmla="*/ 0 w 314"/>
              <a:gd name="T9" fmla="*/ 0 h 900"/>
              <a:gd name="T10" fmla="*/ 0 w 314"/>
              <a:gd name="T11" fmla="*/ 0 h 900"/>
            </a:gdLst>
            <a:ahLst/>
            <a:cxnLst>
              <a:cxn ang="0">
                <a:pos x="T0" y="T1"/>
              </a:cxn>
              <a:cxn ang="0">
                <a:pos x="T2" y="T3"/>
              </a:cxn>
              <a:cxn ang="0">
                <a:pos x="T4" y="T5"/>
              </a:cxn>
              <a:cxn ang="0">
                <a:pos x="T6" y="T7"/>
              </a:cxn>
              <a:cxn ang="0">
                <a:pos x="T8" y="T9"/>
              </a:cxn>
              <a:cxn ang="0">
                <a:pos x="T10" y="T11"/>
              </a:cxn>
            </a:cxnLst>
            <a:rect l="0" t="0" r="r" b="b"/>
            <a:pathLst>
              <a:path w="314" h="900">
                <a:moveTo>
                  <a:pt x="0" y="0"/>
                </a:moveTo>
                <a:lnTo>
                  <a:pt x="314" y="298"/>
                </a:lnTo>
                <a:lnTo>
                  <a:pt x="314" y="900"/>
                </a:lnTo>
                <a:lnTo>
                  <a:pt x="0" y="602"/>
                </a:lnTo>
                <a:lnTo>
                  <a:pt x="0" y="0"/>
                </a:lnTo>
                <a:lnTo>
                  <a:pt x="0" y="0"/>
                </a:lnTo>
                <a:close/>
              </a:path>
            </a:pathLst>
          </a:custGeom>
          <a:solidFill>
            <a:schemeClr val="accent4">
              <a:lumMod val="50000"/>
            </a:schemeClr>
          </a:solidFill>
          <a:ln>
            <a:noFill/>
          </a:ln>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21" name="Freeform 9"/>
          <p:cNvSpPr>
            <a:spLocks noEditPoints="1"/>
          </p:cNvSpPr>
          <p:nvPr/>
        </p:nvSpPr>
        <p:spPr bwMode="auto">
          <a:xfrm>
            <a:off x="250510" y="2481457"/>
            <a:ext cx="312729" cy="323685"/>
          </a:xfrm>
          <a:custGeom>
            <a:avLst/>
            <a:gdLst>
              <a:gd name="T0" fmla="*/ 60 w 60"/>
              <a:gd name="T1" fmla="*/ 57 h 62"/>
              <a:gd name="T2" fmla="*/ 60 w 60"/>
              <a:gd name="T3" fmla="*/ 62 h 62"/>
              <a:gd name="T4" fmla="*/ 53 w 60"/>
              <a:gd name="T5" fmla="*/ 56 h 62"/>
              <a:gd name="T6" fmla="*/ 53 w 60"/>
              <a:gd name="T7" fmla="*/ 53 h 62"/>
              <a:gd name="T8" fmla="*/ 53 w 60"/>
              <a:gd name="T9" fmla="*/ 53 h 62"/>
              <a:gd name="T10" fmla="*/ 56 w 60"/>
              <a:gd name="T11" fmla="*/ 53 h 62"/>
              <a:gd name="T12" fmla="*/ 60 w 60"/>
              <a:gd name="T13" fmla="*/ 57 h 62"/>
              <a:gd name="T14" fmla="*/ 0 w 60"/>
              <a:gd name="T15" fmla="*/ 4 h 62"/>
              <a:gd name="T16" fmla="*/ 0 w 60"/>
              <a:gd name="T17" fmla="*/ 0 h 62"/>
              <a:gd name="T18" fmla="*/ 3 w 60"/>
              <a:gd name="T19" fmla="*/ 3 h 62"/>
              <a:gd name="T20" fmla="*/ 4 w 60"/>
              <a:gd name="T21" fmla="*/ 6 h 62"/>
              <a:gd name="T22" fmla="*/ 4 w 60"/>
              <a:gd name="T23" fmla="*/ 6 h 62"/>
              <a:gd name="T24" fmla="*/ 1 w 60"/>
              <a:gd name="T25" fmla="*/ 6 h 62"/>
              <a:gd name="T26" fmla="*/ 0 w 60"/>
              <a:gd name="T27" fmla="*/ 4 h 62"/>
              <a:gd name="T28" fmla="*/ 10 w 60"/>
              <a:gd name="T29" fmla="*/ 10 h 62"/>
              <a:gd name="T30" fmla="*/ 19 w 60"/>
              <a:gd name="T31" fmla="*/ 18 h 62"/>
              <a:gd name="T32" fmla="*/ 19 w 60"/>
              <a:gd name="T33" fmla="*/ 20 h 62"/>
              <a:gd name="T34" fmla="*/ 19 w 60"/>
              <a:gd name="T35" fmla="*/ 20 h 62"/>
              <a:gd name="T36" fmla="*/ 16 w 60"/>
              <a:gd name="T37" fmla="*/ 20 h 62"/>
              <a:gd name="T38" fmla="*/ 8 w 60"/>
              <a:gd name="T39" fmla="*/ 12 h 62"/>
              <a:gd name="T40" fmla="*/ 8 w 60"/>
              <a:gd name="T41" fmla="*/ 10 h 62"/>
              <a:gd name="T42" fmla="*/ 8 w 60"/>
              <a:gd name="T43" fmla="*/ 10 h 62"/>
              <a:gd name="T44" fmla="*/ 10 w 60"/>
              <a:gd name="T45" fmla="*/ 10 h 62"/>
              <a:gd name="T46" fmla="*/ 25 w 60"/>
              <a:gd name="T47" fmla="*/ 24 h 62"/>
              <a:gd name="T48" fmla="*/ 34 w 60"/>
              <a:gd name="T49" fmla="*/ 32 h 62"/>
              <a:gd name="T50" fmla="*/ 34 w 60"/>
              <a:gd name="T51" fmla="*/ 35 h 62"/>
              <a:gd name="T52" fmla="*/ 34 w 60"/>
              <a:gd name="T53" fmla="*/ 35 h 62"/>
              <a:gd name="T54" fmla="*/ 32 w 60"/>
              <a:gd name="T55" fmla="*/ 35 h 62"/>
              <a:gd name="T56" fmla="*/ 23 w 60"/>
              <a:gd name="T57" fmla="*/ 27 h 62"/>
              <a:gd name="T58" fmla="*/ 23 w 60"/>
              <a:gd name="T59" fmla="*/ 24 h 62"/>
              <a:gd name="T60" fmla="*/ 23 w 60"/>
              <a:gd name="T61" fmla="*/ 24 h 62"/>
              <a:gd name="T62" fmla="*/ 25 w 60"/>
              <a:gd name="T63" fmla="*/ 24 h 62"/>
              <a:gd name="T64" fmla="*/ 41 w 60"/>
              <a:gd name="T65" fmla="*/ 39 h 62"/>
              <a:gd name="T66" fmla="*/ 49 w 60"/>
              <a:gd name="T67" fmla="*/ 47 h 62"/>
              <a:gd name="T68" fmla="*/ 49 w 60"/>
              <a:gd name="T69" fmla="*/ 49 h 62"/>
              <a:gd name="T70" fmla="*/ 49 w 60"/>
              <a:gd name="T71" fmla="*/ 49 h 62"/>
              <a:gd name="T72" fmla="*/ 47 w 60"/>
              <a:gd name="T73" fmla="*/ 49 h 62"/>
              <a:gd name="T74" fmla="*/ 38 w 60"/>
              <a:gd name="T75" fmla="*/ 41 h 62"/>
              <a:gd name="T76" fmla="*/ 38 w 60"/>
              <a:gd name="T77" fmla="*/ 39 h 62"/>
              <a:gd name="T78" fmla="*/ 38 w 60"/>
              <a:gd name="T79" fmla="*/ 39 h 62"/>
              <a:gd name="T80" fmla="*/ 41 w 60"/>
              <a:gd name="T81" fmla="*/ 3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62">
                <a:moveTo>
                  <a:pt x="60" y="57"/>
                </a:moveTo>
                <a:cubicBezTo>
                  <a:pt x="60" y="62"/>
                  <a:pt x="60" y="62"/>
                  <a:pt x="60" y="62"/>
                </a:cubicBezTo>
                <a:cubicBezTo>
                  <a:pt x="58" y="60"/>
                  <a:pt x="56" y="58"/>
                  <a:pt x="53" y="56"/>
                </a:cubicBezTo>
                <a:cubicBezTo>
                  <a:pt x="53" y="55"/>
                  <a:pt x="53" y="54"/>
                  <a:pt x="53" y="53"/>
                </a:cubicBezTo>
                <a:cubicBezTo>
                  <a:pt x="53" y="53"/>
                  <a:pt x="53" y="53"/>
                  <a:pt x="53" y="53"/>
                </a:cubicBezTo>
                <a:cubicBezTo>
                  <a:pt x="54" y="53"/>
                  <a:pt x="55" y="53"/>
                  <a:pt x="56" y="53"/>
                </a:cubicBezTo>
                <a:cubicBezTo>
                  <a:pt x="57" y="55"/>
                  <a:pt x="58" y="56"/>
                  <a:pt x="60" y="57"/>
                </a:cubicBezTo>
                <a:close/>
                <a:moveTo>
                  <a:pt x="0" y="4"/>
                </a:moveTo>
                <a:cubicBezTo>
                  <a:pt x="0" y="0"/>
                  <a:pt x="0" y="0"/>
                  <a:pt x="0" y="0"/>
                </a:cubicBezTo>
                <a:cubicBezTo>
                  <a:pt x="1" y="1"/>
                  <a:pt x="2" y="2"/>
                  <a:pt x="3" y="3"/>
                </a:cubicBezTo>
                <a:cubicBezTo>
                  <a:pt x="4" y="4"/>
                  <a:pt x="4" y="5"/>
                  <a:pt x="4" y="6"/>
                </a:cubicBezTo>
                <a:cubicBezTo>
                  <a:pt x="4" y="6"/>
                  <a:pt x="4" y="6"/>
                  <a:pt x="4" y="6"/>
                </a:cubicBezTo>
                <a:cubicBezTo>
                  <a:pt x="3" y="7"/>
                  <a:pt x="2" y="7"/>
                  <a:pt x="1" y="6"/>
                </a:cubicBezTo>
                <a:cubicBezTo>
                  <a:pt x="1" y="5"/>
                  <a:pt x="0" y="5"/>
                  <a:pt x="0" y="4"/>
                </a:cubicBezTo>
                <a:close/>
                <a:moveTo>
                  <a:pt x="10" y="10"/>
                </a:moveTo>
                <a:cubicBezTo>
                  <a:pt x="13" y="13"/>
                  <a:pt x="16" y="15"/>
                  <a:pt x="19" y="18"/>
                </a:cubicBezTo>
                <a:cubicBezTo>
                  <a:pt x="19" y="19"/>
                  <a:pt x="19" y="20"/>
                  <a:pt x="19" y="20"/>
                </a:cubicBezTo>
                <a:cubicBezTo>
                  <a:pt x="19" y="20"/>
                  <a:pt x="19" y="20"/>
                  <a:pt x="19" y="20"/>
                </a:cubicBezTo>
                <a:cubicBezTo>
                  <a:pt x="18" y="21"/>
                  <a:pt x="17" y="21"/>
                  <a:pt x="16" y="20"/>
                </a:cubicBezTo>
                <a:cubicBezTo>
                  <a:pt x="14" y="18"/>
                  <a:pt x="11" y="15"/>
                  <a:pt x="8" y="12"/>
                </a:cubicBezTo>
                <a:cubicBezTo>
                  <a:pt x="7" y="12"/>
                  <a:pt x="7" y="11"/>
                  <a:pt x="8" y="10"/>
                </a:cubicBezTo>
                <a:cubicBezTo>
                  <a:pt x="8" y="10"/>
                  <a:pt x="8" y="10"/>
                  <a:pt x="8" y="10"/>
                </a:cubicBezTo>
                <a:cubicBezTo>
                  <a:pt x="8" y="9"/>
                  <a:pt x="9" y="9"/>
                  <a:pt x="10" y="10"/>
                </a:cubicBezTo>
                <a:close/>
                <a:moveTo>
                  <a:pt x="25" y="24"/>
                </a:moveTo>
                <a:cubicBezTo>
                  <a:pt x="28" y="27"/>
                  <a:pt x="31" y="30"/>
                  <a:pt x="34" y="32"/>
                </a:cubicBezTo>
                <a:cubicBezTo>
                  <a:pt x="35" y="33"/>
                  <a:pt x="35" y="34"/>
                  <a:pt x="34" y="35"/>
                </a:cubicBezTo>
                <a:cubicBezTo>
                  <a:pt x="34" y="35"/>
                  <a:pt x="34" y="35"/>
                  <a:pt x="34" y="35"/>
                </a:cubicBezTo>
                <a:cubicBezTo>
                  <a:pt x="33" y="35"/>
                  <a:pt x="32" y="35"/>
                  <a:pt x="32" y="35"/>
                </a:cubicBezTo>
                <a:cubicBezTo>
                  <a:pt x="29" y="32"/>
                  <a:pt x="26" y="29"/>
                  <a:pt x="23" y="27"/>
                </a:cubicBezTo>
                <a:cubicBezTo>
                  <a:pt x="22" y="26"/>
                  <a:pt x="22" y="25"/>
                  <a:pt x="23" y="24"/>
                </a:cubicBezTo>
                <a:cubicBezTo>
                  <a:pt x="23" y="24"/>
                  <a:pt x="23" y="24"/>
                  <a:pt x="23" y="24"/>
                </a:cubicBezTo>
                <a:cubicBezTo>
                  <a:pt x="24" y="24"/>
                  <a:pt x="25" y="24"/>
                  <a:pt x="25" y="24"/>
                </a:cubicBezTo>
                <a:close/>
                <a:moveTo>
                  <a:pt x="41" y="39"/>
                </a:moveTo>
                <a:cubicBezTo>
                  <a:pt x="43" y="42"/>
                  <a:pt x="46" y="44"/>
                  <a:pt x="49" y="47"/>
                </a:cubicBezTo>
                <a:cubicBezTo>
                  <a:pt x="50" y="48"/>
                  <a:pt x="50" y="49"/>
                  <a:pt x="49" y="49"/>
                </a:cubicBezTo>
                <a:cubicBezTo>
                  <a:pt x="49" y="49"/>
                  <a:pt x="49" y="49"/>
                  <a:pt x="49" y="49"/>
                </a:cubicBezTo>
                <a:cubicBezTo>
                  <a:pt x="48" y="50"/>
                  <a:pt x="47" y="50"/>
                  <a:pt x="47" y="49"/>
                </a:cubicBezTo>
                <a:cubicBezTo>
                  <a:pt x="44" y="47"/>
                  <a:pt x="41" y="44"/>
                  <a:pt x="38" y="41"/>
                </a:cubicBezTo>
                <a:cubicBezTo>
                  <a:pt x="38" y="41"/>
                  <a:pt x="38" y="40"/>
                  <a:pt x="38" y="39"/>
                </a:cubicBezTo>
                <a:cubicBezTo>
                  <a:pt x="38" y="39"/>
                  <a:pt x="38" y="39"/>
                  <a:pt x="38" y="39"/>
                </a:cubicBezTo>
                <a:cubicBezTo>
                  <a:pt x="39" y="38"/>
                  <a:pt x="40" y="38"/>
                  <a:pt x="41" y="39"/>
                </a:cubicBezTo>
                <a:close/>
              </a:path>
            </a:pathLst>
          </a:custGeom>
          <a:solidFill>
            <a:srgbClr val="369C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46" name="Freeform 35"/>
          <p:cNvSpPr>
            <a:spLocks/>
          </p:cNvSpPr>
          <p:nvPr/>
        </p:nvSpPr>
        <p:spPr bwMode="auto">
          <a:xfrm>
            <a:off x="443725" y="2028298"/>
            <a:ext cx="1089572" cy="593588"/>
          </a:xfrm>
          <a:custGeom>
            <a:avLst/>
            <a:gdLst>
              <a:gd name="T0" fmla="*/ 0 w 1094"/>
              <a:gd name="T1" fmla="*/ 0 h 596"/>
              <a:gd name="T2" fmla="*/ 911 w 1094"/>
              <a:gd name="T3" fmla="*/ 0 h 596"/>
              <a:gd name="T4" fmla="*/ 1094 w 1094"/>
              <a:gd name="T5" fmla="*/ 298 h 596"/>
              <a:gd name="T6" fmla="*/ 911 w 1094"/>
              <a:gd name="T7" fmla="*/ 596 h 596"/>
              <a:gd name="T8" fmla="*/ 0 w 1094"/>
              <a:gd name="T9" fmla="*/ 596 h 596"/>
              <a:gd name="T10" fmla="*/ 0 w 1094"/>
              <a:gd name="T11" fmla="*/ 0 h 596"/>
              <a:gd name="T12" fmla="*/ 0 w 1094"/>
              <a:gd name="T13" fmla="*/ 0 h 596"/>
            </a:gdLst>
            <a:ahLst/>
            <a:cxnLst>
              <a:cxn ang="0">
                <a:pos x="T0" y="T1"/>
              </a:cxn>
              <a:cxn ang="0">
                <a:pos x="T2" y="T3"/>
              </a:cxn>
              <a:cxn ang="0">
                <a:pos x="T4" y="T5"/>
              </a:cxn>
              <a:cxn ang="0">
                <a:pos x="T6" y="T7"/>
              </a:cxn>
              <a:cxn ang="0">
                <a:pos x="T8" y="T9"/>
              </a:cxn>
              <a:cxn ang="0">
                <a:pos x="T10" y="T11"/>
              </a:cxn>
              <a:cxn ang="0">
                <a:pos x="T12" y="T13"/>
              </a:cxn>
            </a:cxnLst>
            <a:rect l="0" t="0" r="r" b="b"/>
            <a:pathLst>
              <a:path w="1094" h="596">
                <a:moveTo>
                  <a:pt x="0" y="0"/>
                </a:moveTo>
                <a:lnTo>
                  <a:pt x="911" y="0"/>
                </a:lnTo>
                <a:lnTo>
                  <a:pt x="1094" y="298"/>
                </a:lnTo>
                <a:lnTo>
                  <a:pt x="911" y="596"/>
                </a:lnTo>
                <a:lnTo>
                  <a:pt x="0" y="596"/>
                </a:lnTo>
                <a:lnTo>
                  <a:pt x="0" y="0"/>
                </a:lnTo>
                <a:lnTo>
                  <a:pt x="0" y="0"/>
                </a:lnTo>
                <a:close/>
              </a:path>
            </a:pathLst>
          </a:custGeom>
          <a:solidFill>
            <a:srgbClr val="C9CAC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48" name="Freeform 37"/>
          <p:cNvSpPr>
            <a:spLocks/>
          </p:cNvSpPr>
          <p:nvPr/>
        </p:nvSpPr>
        <p:spPr bwMode="auto">
          <a:xfrm>
            <a:off x="250510" y="1960574"/>
            <a:ext cx="1226018" cy="599564"/>
          </a:xfrm>
          <a:custGeom>
            <a:avLst/>
            <a:gdLst>
              <a:gd name="T0" fmla="*/ 0 w 1231"/>
              <a:gd name="T1" fmla="*/ 0 h 602"/>
              <a:gd name="T2" fmla="*/ 1047 w 1231"/>
              <a:gd name="T3" fmla="*/ 0 h 602"/>
              <a:gd name="T4" fmla="*/ 1231 w 1231"/>
              <a:gd name="T5" fmla="*/ 303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303"/>
                </a:lnTo>
                <a:lnTo>
                  <a:pt x="1047" y="602"/>
                </a:lnTo>
                <a:lnTo>
                  <a:pt x="0" y="602"/>
                </a:lnTo>
                <a:lnTo>
                  <a:pt x="0" y="0"/>
                </a:lnTo>
                <a:lnTo>
                  <a:pt x="0" y="0"/>
                </a:ln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50" name="Freeform 39"/>
          <p:cNvSpPr>
            <a:spLocks noEditPoints="1"/>
          </p:cNvSpPr>
          <p:nvPr/>
        </p:nvSpPr>
        <p:spPr bwMode="auto">
          <a:xfrm>
            <a:off x="250510" y="2294218"/>
            <a:ext cx="1152317" cy="229069"/>
          </a:xfrm>
          <a:custGeom>
            <a:avLst/>
            <a:gdLst>
              <a:gd name="T0" fmla="*/ 30 w 221"/>
              <a:gd name="T1" fmla="*/ 44 h 44"/>
              <a:gd name="T2" fmla="*/ 32 w 221"/>
              <a:gd name="T3" fmla="*/ 42 h 44"/>
              <a:gd name="T4" fmla="*/ 19 w 221"/>
              <a:gd name="T5" fmla="*/ 40 h 44"/>
              <a:gd name="T6" fmla="*/ 17 w 221"/>
              <a:gd name="T7" fmla="*/ 42 h 44"/>
              <a:gd name="T8" fmla="*/ 196 w 221"/>
              <a:gd name="T9" fmla="*/ 43 h 44"/>
              <a:gd name="T10" fmla="*/ 198 w 221"/>
              <a:gd name="T11" fmla="*/ 36 h 44"/>
              <a:gd name="T12" fmla="*/ 195 w 221"/>
              <a:gd name="T13" fmla="*/ 37 h 44"/>
              <a:gd name="T14" fmla="*/ 186 w 221"/>
              <a:gd name="T15" fmla="*/ 40 h 44"/>
              <a:gd name="T16" fmla="*/ 185 w 221"/>
              <a:gd name="T17" fmla="*/ 42 h 44"/>
              <a:gd name="T18" fmla="*/ 194 w 221"/>
              <a:gd name="T19" fmla="*/ 44 h 44"/>
              <a:gd name="T20" fmla="*/ 217 w 221"/>
              <a:gd name="T21" fmla="*/ 1 h 44"/>
              <a:gd name="T22" fmla="*/ 212 w 221"/>
              <a:gd name="T23" fmla="*/ 13 h 44"/>
              <a:gd name="T24" fmla="*/ 214 w 221"/>
              <a:gd name="T25" fmla="*/ 13 h 44"/>
              <a:gd name="T26" fmla="*/ 219 w 221"/>
              <a:gd name="T27" fmla="*/ 0 h 44"/>
              <a:gd name="T28" fmla="*/ 217 w 221"/>
              <a:gd name="T29" fmla="*/ 1 h 44"/>
              <a:gd name="T30" fmla="*/ 200 w 221"/>
              <a:gd name="T31" fmla="*/ 29 h 44"/>
              <a:gd name="T32" fmla="*/ 201 w 221"/>
              <a:gd name="T33" fmla="*/ 31 h 44"/>
              <a:gd name="T34" fmla="*/ 209 w 221"/>
              <a:gd name="T35" fmla="*/ 21 h 44"/>
              <a:gd name="T36" fmla="*/ 209 w 221"/>
              <a:gd name="T37" fmla="*/ 18 h 44"/>
              <a:gd name="T38" fmla="*/ 0 w 221"/>
              <a:gd name="T39" fmla="*/ 40 h 44"/>
              <a:gd name="T40" fmla="*/ 8 w 221"/>
              <a:gd name="T41" fmla="*/ 44 h 44"/>
              <a:gd name="T42" fmla="*/ 10 w 221"/>
              <a:gd name="T43" fmla="*/ 42 h 44"/>
              <a:gd name="T44" fmla="*/ 0 w 221"/>
              <a:gd name="T45" fmla="*/ 40 h 44"/>
              <a:gd name="T46" fmla="*/ 51 w 221"/>
              <a:gd name="T47" fmla="*/ 44 h 44"/>
              <a:gd name="T48" fmla="*/ 53 w 221"/>
              <a:gd name="T49" fmla="*/ 42 h 44"/>
              <a:gd name="T50" fmla="*/ 40 w 221"/>
              <a:gd name="T51" fmla="*/ 40 h 44"/>
              <a:gd name="T52" fmla="*/ 38 w 221"/>
              <a:gd name="T53" fmla="*/ 42 h 44"/>
              <a:gd name="T54" fmla="*/ 60 w 221"/>
              <a:gd name="T55" fmla="*/ 44 h 44"/>
              <a:gd name="T56" fmla="*/ 74 w 221"/>
              <a:gd name="T57" fmla="*/ 42 h 44"/>
              <a:gd name="T58" fmla="*/ 72 w 221"/>
              <a:gd name="T59" fmla="*/ 40 h 44"/>
              <a:gd name="T60" fmla="*/ 59 w 221"/>
              <a:gd name="T61" fmla="*/ 42 h 44"/>
              <a:gd name="T62" fmla="*/ 60 w 221"/>
              <a:gd name="T63" fmla="*/ 44 h 44"/>
              <a:gd name="T64" fmla="*/ 93 w 221"/>
              <a:gd name="T65" fmla="*/ 44 h 44"/>
              <a:gd name="T66" fmla="*/ 95 w 221"/>
              <a:gd name="T67" fmla="*/ 42 h 44"/>
              <a:gd name="T68" fmla="*/ 81 w 221"/>
              <a:gd name="T69" fmla="*/ 40 h 44"/>
              <a:gd name="T70" fmla="*/ 80 w 221"/>
              <a:gd name="T71" fmla="*/ 42 h 44"/>
              <a:gd name="T72" fmla="*/ 102 w 221"/>
              <a:gd name="T73" fmla="*/ 44 h 44"/>
              <a:gd name="T74" fmla="*/ 116 w 221"/>
              <a:gd name="T75" fmla="*/ 42 h 44"/>
              <a:gd name="T76" fmla="*/ 114 w 221"/>
              <a:gd name="T77" fmla="*/ 40 h 44"/>
              <a:gd name="T78" fmla="*/ 101 w 221"/>
              <a:gd name="T79" fmla="*/ 42 h 44"/>
              <a:gd name="T80" fmla="*/ 102 w 221"/>
              <a:gd name="T81" fmla="*/ 44 h 44"/>
              <a:gd name="T82" fmla="*/ 135 w 221"/>
              <a:gd name="T83" fmla="*/ 44 h 44"/>
              <a:gd name="T84" fmla="*/ 137 w 221"/>
              <a:gd name="T85" fmla="*/ 42 h 44"/>
              <a:gd name="T86" fmla="*/ 123 w 221"/>
              <a:gd name="T87" fmla="*/ 40 h 44"/>
              <a:gd name="T88" fmla="*/ 122 w 221"/>
              <a:gd name="T89" fmla="*/ 42 h 44"/>
              <a:gd name="T90" fmla="*/ 144 w 221"/>
              <a:gd name="T91" fmla="*/ 44 h 44"/>
              <a:gd name="T92" fmla="*/ 158 w 221"/>
              <a:gd name="T93" fmla="*/ 42 h 44"/>
              <a:gd name="T94" fmla="*/ 156 w 221"/>
              <a:gd name="T95" fmla="*/ 40 h 44"/>
              <a:gd name="T96" fmla="*/ 143 w 221"/>
              <a:gd name="T97" fmla="*/ 42 h 44"/>
              <a:gd name="T98" fmla="*/ 144 w 221"/>
              <a:gd name="T99" fmla="*/ 44 h 44"/>
              <a:gd name="T100" fmla="*/ 177 w 221"/>
              <a:gd name="T101" fmla="*/ 44 h 44"/>
              <a:gd name="T102" fmla="*/ 179 w 221"/>
              <a:gd name="T103" fmla="*/ 42 h 44"/>
              <a:gd name="T104" fmla="*/ 165 w 221"/>
              <a:gd name="T105" fmla="*/ 40 h 44"/>
              <a:gd name="T106" fmla="*/ 164 w 221"/>
              <a:gd name="T107" fmla="*/ 4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3"/>
                  <a:pt x="32" y="42"/>
                </a:cubicBezTo>
                <a:cubicBezTo>
                  <a:pt x="32" y="42"/>
                  <a:pt x="32" y="42"/>
                  <a:pt x="32" y="42"/>
                </a:cubicBezTo>
                <a:cubicBezTo>
                  <a:pt x="32" y="41"/>
                  <a:pt x="31" y="40"/>
                  <a:pt x="30" y="40"/>
                </a:cubicBezTo>
                <a:cubicBezTo>
                  <a:pt x="26" y="40"/>
                  <a:pt x="22" y="40"/>
                  <a:pt x="19" y="40"/>
                </a:cubicBezTo>
                <a:cubicBezTo>
                  <a:pt x="18" y="40"/>
                  <a:pt x="17" y="41"/>
                  <a:pt x="17" y="42"/>
                </a:cubicBezTo>
                <a:cubicBezTo>
                  <a:pt x="17" y="42"/>
                  <a:pt x="17" y="42"/>
                  <a:pt x="17" y="42"/>
                </a:cubicBezTo>
                <a:cubicBezTo>
                  <a:pt x="17" y="43"/>
                  <a:pt x="18" y="44"/>
                  <a:pt x="19" y="44"/>
                </a:cubicBezTo>
                <a:close/>
                <a:moveTo>
                  <a:pt x="196" y="43"/>
                </a:moveTo>
                <a:cubicBezTo>
                  <a:pt x="196" y="41"/>
                  <a:pt x="197" y="40"/>
                  <a:pt x="198" y="39"/>
                </a:cubicBezTo>
                <a:cubicBezTo>
                  <a:pt x="199" y="38"/>
                  <a:pt x="198" y="37"/>
                  <a:pt x="198" y="36"/>
                </a:cubicBezTo>
                <a:cubicBezTo>
                  <a:pt x="198" y="36"/>
                  <a:pt x="198" y="36"/>
                  <a:pt x="198" y="36"/>
                </a:cubicBezTo>
                <a:cubicBezTo>
                  <a:pt x="197" y="36"/>
                  <a:pt x="196" y="36"/>
                  <a:pt x="195" y="37"/>
                </a:cubicBezTo>
                <a:cubicBezTo>
                  <a:pt x="195" y="38"/>
                  <a:pt x="194" y="39"/>
                  <a:pt x="193" y="40"/>
                </a:cubicBezTo>
                <a:cubicBezTo>
                  <a:pt x="190" y="40"/>
                  <a:pt x="190" y="40"/>
                  <a:pt x="186" y="40"/>
                </a:cubicBezTo>
                <a:cubicBezTo>
                  <a:pt x="186" y="40"/>
                  <a:pt x="185" y="41"/>
                  <a:pt x="185" y="42"/>
                </a:cubicBezTo>
                <a:cubicBezTo>
                  <a:pt x="185" y="42"/>
                  <a:pt x="185" y="42"/>
                  <a:pt x="185" y="42"/>
                </a:cubicBezTo>
                <a:cubicBezTo>
                  <a:pt x="185" y="43"/>
                  <a:pt x="186" y="44"/>
                  <a:pt x="186" y="44"/>
                </a:cubicBezTo>
                <a:cubicBezTo>
                  <a:pt x="194" y="44"/>
                  <a:pt x="194" y="44"/>
                  <a:pt x="194" y="44"/>
                </a:cubicBezTo>
                <a:cubicBezTo>
                  <a:pt x="195" y="44"/>
                  <a:pt x="195" y="43"/>
                  <a:pt x="196" y="43"/>
                </a:cubicBezTo>
                <a:close/>
                <a:moveTo>
                  <a:pt x="217" y="1"/>
                </a:moveTo>
                <a:cubicBezTo>
                  <a:pt x="215" y="4"/>
                  <a:pt x="213" y="8"/>
                  <a:pt x="211" y="11"/>
                </a:cubicBezTo>
                <a:cubicBezTo>
                  <a:pt x="211" y="12"/>
                  <a:pt x="211" y="13"/>
                  <a:pt x="212" y="13"/>
                </a:cubicBezTo>
                <a:cubicBezTo>
                  <a:pt x="212" y="13"/>
                  <a:pt x="212" y="13"/>
                  <a:pt x="212" y="13"/>
                </a:cubicBezTo>
                <a:cubicBezTo>
                  <a:pt x="212" y="14"/>
                  <a:pt x="213" y="14"/>
                  <a:pt x="214" y="13"/>
                </a:cubicBezTo>
                <a:cubicBezTo>
                  <a:pt x="216" y="9"/>
                  <a:pt x="218" y="6"/>
                  <a:pt x="220" y="3"/>
                </a:cubicBezTo>
                <a:cubicBezTo>
                  <a:pt x="221" y="2"/>
                  <a:pt x="220" y="1"/>
                  <a:pt x="219" y="0"/>
                </a:cubicBezTo>
                <a:cubicBezTo>
                  <a:pt x="219" y="0"/>
                  <a:pt x="219" y="0"/>
                  <a:pt x="219" y="0"/>
                </a:cubicBezTo>
                <a:cubicBezTo>
                  <a:pt x="219" y="0"/>
                  <a:pt x="218" y="0"/>
                  <a:pt x="217" y="1"/>
                </a:cubicBezTo>
                <a:close/>
                <a:moveTo>
                  <a:pt x="206" y="19"/>
                </a:moveTo>
                <a:cubicBezTo>
                  <a:pt x="204" y="22"/>
                  <a:pt x="202" y="26"/>
                  <a:pt x="200" y="29"/>
                </a:cubicBezTo>
                <a:cubicBezTo>
                  <a:pt x="200" y="30"/>
                  <a:pt x="200" y="31"/>
                  <a:pt x="201" y="31"/>
                </a:cubicBezTo>
                <a:cubicBezTo>
                  <a:pt x="201" y="31"/>
                  <a:pt x="201" y="31"/>
                  <a:pt x="201" y="31"/>
                </a:cubicBezTo>
                <a:cubicBezTo>
                  <a:pt x="201" y="32"/>
                  <a:pt x="203" y="31"/>
                  <a:pt x="203" y="31"/>
                </a:cubicBezTo>
                <a:cubicBezTo>
                  <a:pt x="205" y="27"/>
                  <a:pt x="207" y="24"/>
                  <a:pt x="209" y="21"/>
                </a:cubicBezTo>
                <a:cubicBezTo>
                  <a:pt x="210" y="20"/>
                  <a:pt x="209" y="19"/>
                  <a:pt x="209" y="18"/>
                </a:cubicBezTo>
                <a:cubicBezTo>
                  <a:pt x="209" y="18"/>
                  <a:pt x="209" y="18"/>
                  <a:pt x="209" y="18"/>
                </a:cubicBezTo>
                <a:cubicBezTo>
                  <a:pt x="208" y="18"/>
                  <a:pt x="207" y="18"/>
                  <a:pt x="206" y="19"/>
                </a:cubicBezTo>
                <a:close/>
                <a:moveTo>
                  <a:pt x="0" y="40"/>
                </a:moveTo>
                <a:cubicBezTo>
                  <a:pt x="0" y="44"/>
                  <a:pt x="0" y="44"/>
                  <a:pt x="0" y="44"/>
                </a:cubicBezTo>
                <a:cubicBezTo>
                  <a:pt x="8" y="44"/>
                  <a:pt x="8" y="44"/>
                  <a:pt x="8" y="44"/>
                </a:cubicBezTo>
                <a:cubicBezTo>
                  <a:pt x="9" y="44"/>
                  <a:pt x="10" y="43"/>
                  <a:pt x="10" y="42"/>
                </a:cubicBezTo>
                <a:cubicBezTo>
                  <a:pt x="10" y="42"/>
                  <a:pt x="10" y="42"/>
                  <a:pt x="10" y="42"/>
                </a:cubicBezTo>
                <a:cubicBezTo>
                  <a:pt x="10" y="41"/>
                  <a:pt x="9" y="40"/>
                  <a:pt x="8" y="40"/>
                </a:cubicBezTo>
                <a:cubicBezTo>
                  <a:pt x="0" y="40"/>
                  <a:pt x="0" y="40"/>
                  <a:pt x="0" y="40"/>
                </a:cubicBezTo>
                <a:close/>
                <a:moveTo>
                  <a:pt x="40" y="44"/>
                </a:moveTo>
                <a:cubicBezTo>
                  <a:pt x="43" y="44"/>
                  <a:pt x="47" y="44"/>
                  <a:pt x="51" y="44"/>
                </a:cubicBezTo>
                <a:cubicBezTo>
                  <a:pt x="52" y="44"/>
                  <a:pt x="53" y="43"/>
                  <a:pt x="53" y="42"/>
                </a:cubicBezTo>
                <a:cubicBezTo>
                  <a:pt x="53" y="42"/>
                  <a:pt x="53" y="42"/>
                  <a:pt x="53" y="42"/>
                </a:cubicBezTo>
                <a:cubicBezTo>
                  <a:pt x="53" y="41"/>
                  <a:pt x="52" y="40"/>
                  <a:pt x="51" y="40"/>
                </a:cubicBezTo>
                <a:cubicBezTo>
                  <a:pt x="47" y="40"/>
                  <a:pt x="43" y="40"/>
                  <a:pt x="40" y="40"/>
                </a:cubicBezTo>
                <a:cubicBezTo>
                  <a:pt x="39" y="40"/>
                  <a:pt x="38" y="41"/>
                  <a:pt x="38" y="42"/>
                </a:cubicBezTo>
                <a:cubicBezTo>
                  <a:pt x="38" y="42"/>
                  <a:pt x="38" y="42"/>
                  <a:pt x="38" y="42"/>
                </a:cubicBezTo>
                <a:cubicBezTo>
                  <a:pt x="38" y="43"/>
                  <a:pt x="39" y="44"/>
                  <a:pt x="40" y="44"/>
                </a:cubicBezTo>
                <a:close/>
                <a:moveTo>
                  <a:pt x="60" y="44"/>
                </a:moveTo>
                <a:cubicBezTo>
                  <a:pt x="64" y="44"/>
                  <a:pt x="68" y="44"/>
                  <a:pt x="72" y="44"/>
                </a:cubicBezTo>
                <a:cubicBezTo>
                  <a:pt x="73" y="44"/>
                  <a:pt x="74" y="43"/>
                  <a:pt x="74" y="42"/>
                </a:cubicBezTo>
                <a:cubicBezTo>
                  <a:pt x="74" y="42"/>
                  <a:pt x="74" y="42"/>
                  <a:pt x="74" y="42"/>
                </a:cubicBezTo>
                <a:cubicBezTo>
                  <a:pt x="74" y="41"/>
                  <a:pt x="73" y="40"/>
                  <a:pt x="72" y="40"/>
                </a:cubicBezTo>
                <a:cubicBezTo>
                  <a:pt x="68" y="40"/>
                  <a:pt x="64" y="40"/>
                  <a:pt x="60" y="40"/>
                </a:cubicBezTo>
                <a:cubicBezTo>
                  <a:pt x="60" y="40"/>
                  <a:pt x="59" y="41"/>
                  <a:pt x="59" y="42"/>
                </a:cubicBezTo>
                <a:cubicBezTo>
                  <a:pt x="59" y="42"/>
                  <a:pt x="59" y="42"/>
                  <a:pt x="59" y="42"/>
                </a:cubicBezTo>
                <a:cubicBezTo>
                  <a:pt x="59" y="43"/>
                  <a:pt x="60" y="44"/>
                  <a:pt x="60" y="44"/>
                </a:cubicBezTo>
                <a:close/>
                <a:moveTo>
                  <a:pt x="81" y="44"/>
                </a:moveTo>
                <a:cubicBezTo>
                  <a:pt x="85" y="44"/>
                  <a:pt x="89" y="44"/>
                  <a:pt x="93" y="44"/>
                </a:cubicBezTo>
                <a:cubicBezTo>
                  <a:pt x="94" y="44"/>
                  <a:pt x="95" y="43"/>
                  <a:pt x="95" y="42"/>
                </a:cubicBezTo>
                <a:cubicBezTo>
                  <a:pt x="95" y="42"/>
                  <a:pt x="95" y="42"/>
                  <a:pt x="95" y="42"/>
                </a:cubicBezTo>
                <a:cubicBezTo>
                  <a:pt x="95" y="41"/>
                  <a:pt x="94" y="40"/>
                  <a:pt x="93" y="40"/>
                </a:cubicBezTo>
                <a:cubicBezTo>
                  <a:pt x="89" y="40"/>
                  <a:pt x="85" y="40"/>
                  <a:pt x="81" y="40"/>
                </a:cubicBezTo>
                <a:cubicBezTo>
                  <a:pt x="81" y="40"/>
                  <a:pt x="80" y="41"/>
                  <a:pt x="80" y="42"/>
                </a:cubicBezTo>
                <a:cubicBezTo>
                  <a:pt x="80" y="42"/>
                  <a:pt x="80" y="42"/>
                  <a:pt x="80" y="42"/>
                </a:cubicBezTo>
                <a:cubicBezTo>
                  <a:pt x="80" y="43"/>
                  <a:pt x="81" y="44"/>
                  <a:pt x="81" y="44"/>
                </a:cubicBezTo>
                <a:close/>
                <a:moveTo>
                  <a:pt x="102" y="44"/>
                </a:moveTo>
                <a:cubicBezTo>
                  <a:pt x="106" y="44"/>
                  <a:pt x="110" y="44"/>
                  <a:pt x="114" y="44"/>
                </a:cubicBezTo>
                <a:cubicBezTo>
                  <a:pt x="115" y="44"/>
                  <a:pt x="116" y="43"/>
                  <a:pt x="116" y="42"/>
                </a:cubicBezTo>
                <a:cubicBezTo>
                  <a:pt x="116" y="42"/>
                  <a:pt x="116" y="42"/>
                  <a:pt x="116" y="42"/>
                </a:cubicBezTo>
                <a:cubicBezTo>
                  <a:pt x="116" y="41"/>
                  <a:pt x="115" y="40"/>
                  <a:pt x="114" y="40"/>
                </a:cubicBezTo>
                <a:cubicBezTo>
                  <a:pt x="110" y="40"/>
                  <a:pt x="106" y="40"/>
                  <a:pt x="102" y="40"/>
                </a:cubicBezTo>
                <a:cubicBezTo>
                  <a:pt x="102" y="40"/>
                  <a:pt x="101" y="41"/>
                  <a:pt x="101" y="42"/>
                </a:cubicBezTo>
                <a:cubicBezTo>
                  <a:pt x="101" y="42"/>
                  <a:pt x="101" y="42"/>
                  <a:pt x="101" y="42"/>
                </a:cubicBezTo>
                <a:cubicBezTo>
                  <a:pt x="101" y="43"/>
                  <a:pt x="102" y="44"/>
                  <a:pt x="102" y="44"/>
                </a:cubicBezTo>
                <a:close/>
                <a:moveTo>
                  <a:pt x="123" y="44"/>
                </a:moveTo>
                <a:cubicBezTo>
                  <a:pt x="127" y="44"/>
                  <a:pt x="131" y="44"/>
                  <a:pt x="135" y="44"/>
                </a:cubicBezTo>
                <a:cubicBezTo>
                  <a:pt x="136" y="44"/>
                  <a:pt x="137" y="43"/>
                  <a:pt x="137" y="42"/>
                </a:cubicBezTo>
                <a:cubicBezTo>
                  <a:pt x="137" y="42"/>
                  <a:pt x="137" y="42"/>
                  <a:pt x="137" y="42"/>
                </a:cubicBezTo>
                <a:cubicBezTo>
                  <a:pt x="137" y="41"/>
                  <a:pt x="136" y="40"/>
                  <a:pt x="135" y="40"/>
                </a:cubicBezTo>
                <a:cubicBezTo>
                  <a:pt x="131" y="40"/>
                  <a:pt x="127" y="40"/>
                  <a:pt x="123" y="40"/>
                </a:cubicBezTo>
                <a:cubicBezTo>
                  <a:pt x="123" y="40"/>
                  <a:pt x="122" y="41"/>
                  <a:pt x="122" y="42"/>
                </a:cubicBezTo>
                <a:cubicBezTo>
                  <a:pt x="122" y="42"/>
                  <a:pt x="122" y="42"/>
                  <a:pt x="122" y="42"/>
                </a:cubicBezTo>
                <a:cubicBezTo>
                  <a:pt x="122" y="43"/>
                  <a:pt x="123" y="44"/>
                  <a:pt x="123" y="44"/>
                </a:cubicBezTo>
                <a:close/>
                <a:moveTo>
                  <a:pt x="144" y="44"/>
                </a:moveTo>
                <a:cubicBezTo>
                  <a:pt x="148" y="44"/>
                  <a:pt x="152" y="44"/>
                  <a:pt x="156" y="44"/>
                </a:cubicBezTo>
                <a:cubicBezTo>
                  <a:pt x="157" y="44"/>
                  <a:pt x="158" y="43"/>
                  <a:pt x="158" y="42"/>
                </a:cubicBezTo>
                <a:cubicBezTo>
                  <a:pt x="158" y="42"/>
                  <a:pt x="158" y="42"/>
                  <a:pt x="158" y="42"/>
                </a:cubicBezTo>
                <a:cubicBezTo>
                  <a:pt x="158" y="41"/>
                  <a:pt x="157" y="40"/>
                  <a:pt x="156" y="40"/>
                </a:cubicBezTo>
                <a:cubicBezTo>
                  <a:pt x="152" y="40"/>
                  <a:pt x="148" y="40"/>
                  <a:pt x="144" y="40"/>
                </a:cubicBezTo>
                <a:cubicBezTo>
                  <a:pt x="144" y="40"/>
                  <a:pt x="143" y="41"/>
                  <a:pt x="143" y="42"/>
                </a:cubicBezTo>
                <a:cubicBezTo>
                  <a:pt x="143" y="42"/>
                  <a:pt x="143" y="42"/>
                  <a:pt x="143" y="42"/>
                </a:cubicBezTo>
                <a:cubicBezTo>
                  <a:pt x="143" y="43"/>
                  <a:pt x="144" y="44"/>
                  <a:pt x="144" y="44"/>
                </a:cubicBezTo>
                <a:close/>
                <a:moveTo>
                  <a:pt x="165" y="44"/>
                </a:moveTo>
                <a:cubicBezTo>
                  <a:pt x="169" y="44"/>
                  <a:pt x="173" y="44"/>
                  <a:pt x="177" y="44"/>
                </a:cubicBezTo>
                <a:cubicBezTo>
                  <a:pt x="178" y="44"/>
                  <a:pt x="179" y="43"/>
                  <a:pt x="179" y="42"/>
                </a:cubicBezTo>
                <a:cubicBezTo>
                  <a:pt x="179" y="42"/>
                  <a:pt x="179" y="42"/>
                  <a:pt x="179" y="42"/>
                </a:cubicBezTo>
                <a:cubicBezTo>
                  <a:pt x="179" y="41"/>
                  <a:pt x="178" y="40"/>
                  <a:pt x="177" y="40"/>
                </a:cubicBezTo>
                <a:cubicBezTo>
                  <a:pt x="173" y="40"/>
                  <a:pt x="169" y="40"/>
                  <a:pt x="165" y="40"/>
                </a:cubicBezTo>
                <a:cubicBezTo>
                  <a:pt x="165" y="40"/>
                  <a:pt x="164" y="41"/>
                  <a:pt x="164" y="42"/>
                </a:cubicBezTo>
                <a:cubicBezTo>
                  <a:pt x="164" y="42"/>
                  <a:pt x="164" y="42"/>
                  <a:pt x="164" y="42"/>
                </a:cubicBezTo>
                <a:cubicBezTo>
                  <a:pt x="164" y="43"/>
                  <a:pt x="165" y="44"/>
                  <a:pt x="165" y="44"/>
                </a:cubicBezTo>
                <a:close/>
              </a:path>
            </a:pathLst>
          </a:custGeom>
          <a:solidFill>
            <a:srgbClr val="82C3D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52" name="Freeform 41"/>
          <p:cNvSpPr>
            <a:spLocks noEditPoints="1"/>
          </p:cNvSpPr>
          <p:nvPr/>
        </p:nvSpPr>
        <p:spPr bwMode="auto">
          <a:xfrm>
            <a:off x="250510" y="2001408"/>
            <a:ext cx="1173232" cy="271895"/>
          </a:xfrm>
          <a:custGeom>
            <a:avLst/>
            <a:gdLst>
              <a:gd name="T0" fmla="*/ 30 w 225"/>
              <a:gd name="T1" fmla="*/ 0 h 52"/>
              <a:gd name="T2" fmla="*/ 32 w 225"/>
              <a:gd name="T3" fmla="*/ 1 h 52"/>
              <a:gd name="T4" fmla="*/ 19 w 225"/>
              <a:gd name="T5" fmla="*/ 3 h 52"/>
              <a:gd name="T6" fmla="*/ 17 w 225"/>
              <a:gd name="T7" fmla="*/ 1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7 h 52"/>
              <a:gd name="T22" fmla="*/ 193 w 225"/>
              <a:gd name="T23" fmla="*/ 3 h 52"/>
              <a:gd name="T24" fmla="*/ 185 w 225"/>
              <a:gd name="T25" fmla="*/ 1 h 52"/>
              <a:gd name="T26" fmla="*/ 186 w 225"/>
              <a:gd name="T27" fmla="*/ 0 h 52"/>
              <a:gd name="T28" fmla="*/ 196 w 225"/>
              <a:gd name="T29" fmla="*/ 1 h 52"/>
              <a:gd name="T30" fmla="*/ 211 w 225"/>
              <a:gd name="T31" fmla="*/ 32 h 52"/>
              <a:gd name="T32" fmla="*/ 212 w 225"/>
              <a:gd name="T33" fmla="*/ 30 h 52"/>
              <a:gd name="T34" fmla="*/ 220 w 225"/>
              <a:gd name="T35" fmla="*/ 41 h 52"/>
              <a:gd name="T36" fmla="*/ 219 w 225"/>
              <a:gd name="T37" fmla="*/ 43 h 52"/>
              <a:gd name="T38" fmla="*/ 206 w 225"/>
              <a:gd name="T39" fmla="*/ 24 h 52"/>
              <a:gd name="T40" fmla="*/ 201 w 225"/>
              <a:gd name="T41" fmla="*/ 12 h 52"/>
              <a:gd name="T42" fmla="*/ 203 w 225"/>
              <a:gd name="T43" fmla="*/ 13 h 52"/>
              <a:gd name="T44" fmla="*/ 209 w 225"/>
              <a:gd name="T45" fmla="*/ 25 h 52"/>
              <a:gd name="T46" fmla="*/ 206 w 225"/>
              <a:gd name="T47" fmla="*/ 24 h 52"/>
              <a:gd name="T48" fmla="*/ 0 w 225"/>
              <a:gd name="T49" fmla="*/ 0 h 52"/>
              <a:gd name="T50" fmla="*/ 10 w 225"/>
              <a:gd name="T51" fmla="*/ 1 h 52"/>
              <a:gd name="T52" fmla="*/ 8 w 225"/>
              <a:gd name="T53" fmla="*/ 3 h 52"/>
              <a:gd name="T54" fmla="*/ 40 w 225"/>
              <a:gd name="T55" fmla="*/ 0 h 52"/>
              <a:gd name="T56" fmla="*/ 53 w 225"/>
              <a:gd name="T57" fmla="*/ 1 h 52"/>
              <a:gd name="T58" fmla="*/ 51 w 225"/>
              <a:gd name="T59" fmla="*/ 3 h 52"/>
              <a:gd name="T60" fmla="*/ 38 w 225"/>
              <a:gd name="T61" fmla="*/ 1 h 52"/>
              <a:gd name="T62" fmla="*/ 40 w 225"/>
              <a:gd name="T63" fmla="*/ 0 h 52"/>
              <a:gd name="T64" fmla="*/ 72 w 225"/>
              <a:gd name="T65" fmla="*/ 0 h 52"/>
              <a:gd name="T66" fmla="*/ 74 w 225"/>
              <a:gd name="T67" fmla="*/ 1 h 52"/>
              <a:gd name="T68" fmla="*/ 60 w 225"/>
              <a:gd name="T69" fmla="*/ 3 h 52"/>
              <a:gd name="T70" fmla="*/ 59 w 225"/>
              <a:gd name="T71" fmla="*/ 1 h 52"/>
              <a:gd name="T72" fmla="*/ 81 w 225"/>
              <a:gd name="T73" fmla="*/ 0 h 52"/>
              <a:gd name="T74" fmla="*/ 95 w 225"/>
              <a:gd name="T75" fmla="*/ 1 h 52"/>
              <a:gd name="T76" fmla="*/ 93 w 225"/>
              <a:gd name="T77" fmla="*/ 3 h 52"/>
              <a:gd name="T78" fmla="*/ 80 w 225"/>
              <a:gd name="T79" fmla="*/ 1 h 52"/>
              <a:gd name="T80" fmla="*/ 81 w 225"/>
              <a:gd name="T81" fmla="*/ 0 h 52"/>
              <a:gd name="T82" fmla="*/ 114 w 225"/>
              <a:gd name="T83" fmla="*/ 0 h 52"/>
              <a:gd name="T84" fmla="*/ 116 w 225"/>
              <a:gd name="T85" fmla="*/ 1 h 52"/>
              <a:gd name="T86" fmla="*/ 102 w 225"/>
              <a:gd name="T87" fmla="*/ 3 h 52"/>
              <a:gd name="T88" fmla="*/ 101 w 225"/>
              <a:gd name="T89" fmla="*/ 1 h 52"/>
              <a:gd name="T90" fmla="*/ 123 w 225"/>
              <a:gd name="T91" fmla="*/ 0 h 52"/>
              <a:gd name="T92" fmla="*/ 137 w 225"/>
              <a:gd name="T93" fmla="*/ 1 h 52"/>
              <a:gd name="T94" fmla="*/ 135 w 225"/>
              <a:gd name="T95" fmla="*/ 3 h 52"/>
              <a:gd name="T96" fmla="*/ 122 w 225"/>
              <a:gd name="T97" fmla="*/ 1 h 52"/>
              <a:gd name="T98" fmla="*/ 123 w 225"/>
              <a:gd name="T99" fmla="*/ 0 h 52"/>
              <a:gd name="T100" fmla="*/ 156 w 225"/>
              <a:gd name="T101" fmla="*/ 0 h 52"/>
              <a:gd name="T102" fmla="*/ 158 w 225"/>
              <a:gd name="T103" fmla="*/ 1 h 52"/>
              <a:gd name="T104" fmla="*/ 144 w 225"/>
              <a:gd name="T105" fmla="*/ 3 h 52"/>
              <a:gd name="T106" fmla="*/ 143 w 225"/>
              <a:gd name="T107" fmla="*/ 1 h 52"/>
              <a:gd name="T108" fmla="*/ 165 w 225"/>
              <a:gd name="T109" fmla="*/ 0 h 52"/>
              <a:gd name="T110" fmla="*/ 179 w 225"/>
              <a:gd name="T111" fmla="*/ 1 h 52"/>
              <a:gd name="T112" fmla="*/ 177 w 225"/>
              <a:gd name="T113" fmla="*/ 3 h 52"/>
              <a:gd name="T114" fmla="*/ 164 w 225"/>
              <a:gd name="T115" fmla="*/ 1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0"/>
                  <a:pt x="32" y="1"/>
                </a:cubicBezTo>
                <a:cubicBezTo>
                  <a:pt x="32" y="1"/>
                  <a:pt x="32" y="1"/>
                  <a:pt x="32" y="1"/>
                </a:cubicBezTo>
                <a:cubicBezTo>
                  <a:pt x="32" y="2"/>
                  <a:pt x="31" y="3"/>
                  <a:pt x="30" y="3"/>
                </a:cubicBezTo>
                <a:cubicBezTo>
                  <a:pt x="26" y="3"/>
                  <a:pt x="22" y="3"/>
                  <a:pt x="19" y="3"/>
                </a:cubicBezTo>
                <a:cubicBezTo>
                  <a:pt x="18" y="3"/>
                  <a:pt x="17" y="2"/>
                  <a:pt x="17" y="1"/>
                </a:cubicBezTo>
                <a:cubicBezTo>
                  <a:pt x="17" y="1"/>
                  <a:pt x="17" y="1"/>
                  <a:pt x="17" y="1"/>
                </a:cubicBezTo>
                <a:cubicBezTo>
                  <a:pt x="17" y="0"/>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2"/>
                  <a:pt x="197" y="3"/>
                  <a:pt x="198" y="5"/>
                </a:cubicBezTo>
                <a:cubicBezTo>
                  <a:pt x="199" y="6"/>
                  <a:pt x="198" y="7"/>
                  <a:pt x="198" y="7"/>
                </a:cubicBezTo>
                <a:cubicBezTo>
                  <a:pt x="198" y="7"/>
                  <a:pt x="198" y="7"/>
                  <a:pt x="198" y="7"/>
                </a:cubicBezTo>
                <a:cubicBezTo>
                  <a:pt x="197" y="8"/>
                  <a:pt x="196" y="7"/>
                  <a:pt x="195" y="7"/>
                </a:cubicBezTo>
                <a:cubicBezTo>
                  <a:pt x="195" y="5"/>
                  <a:pt x="194" y="4"/>
                  <a:pt x="193" y="3"/>
                </a:cubicBezTo>
                <a:cubicBezTo>
                  <a:pt x="190" y="3"/>
                  <a:pt x="190" y="3"/>
                  <a:pt x="186" y="3"/>
                </a:cubicBezTo>
                <a:cubicBezTo>
                  <a:pt x="186" y="3"/>
                  <a:pt x="185" y="2"/>
                  <a:pt x="185" y="1"/>
                </a:cubicBezTo>
                <a:cubicBezTo>
                  <a:pt x="185" y="1"/>
                  <a:pt x="185" y="1"/>
                  <a:pt x="185" y="1"/>
                </a:cubicBezTo>
                <a:cubicBezTo>
                  <a:pt x="185" y="0"/>
                  <a:pt x="186" y="0"/>
                  <a:pt x="186" y="0"/>
                </a:cubicBezTo>
                <a:cubicBezTo>
                  <a:pt x="194" y="0"/>
                  <a:pt x="194" y="0"/>
                  <a:pt x="194" y="0"/>
                </a:cubicBezTo>
                <a:cubicBezTo>
                  <a:pt x="195" y="0"/>
                  <a:pt x="195" y="0"/>
                  <a:pt x="196" y="1"/>
                </a:cubicBezTo>
                <a:close/>
                <a:moveTo>
                  <a:pt x="217" y="42"/>
                </a:moveTo>
                <a:cubicBezTo>
                  <a:pt x="215" y="39"/>
                  <a:pt x="213" y="36"/>
                  <a:pt x="211" y="32"/>
                </a:cubicBezTo>
                <a:cubicBezTo>
                  <a:pt x="211" y="32"/>
                  <a:pt x="211" y="31"/>
                  <a:pt x="212" y="30"/>
                </a:cubicBezTo>
                <a:cubicBezTo>
                  <a:pt x="212" y="30"/>
                  <a:pt x="212" y="30"/>
                  <a:pt x="212" y="30"/>
                </a:cubicBezTo>
                <a:cubicBezTo>
                  <a:pt x="212" y="30"/>
                  <a:pt x="213" y="30"/>
                  <a:pt x="214" y="31"/>
                </a:cubicBezTo>
                <a:cubicBezTo>
                  <a:pt x="216" y="34"/>
                  <a:pt x="218" y="37"/>
                  <a:pt x="220" y="41"/>
                </a:cubicBezTo>
                <a:cubicBezTo>
                  <a:pt x="221" y="41"/>
                  <a:pt x="220" y="42"/>
                  <a:pt x="219" y="43"/>
                </a:cubicBezTo>
                <a:cubicBezTo>
                  <a:pt x="219" y="43"/>
                  <a:pt x="219" y="43"/>
                  <a:pt x="219" y="43"/>
                </a:cubicBezTo>
                <a:cubicBezTo>
                  <a:pt x="219" y="43"/>
                  <a:pt x="218" y="43"/>
                  <a:pt x="217" y="42"/>
                </a:cubicBezTo>
                <a:close/>
                <a:moveTo>
                  <a:pt x="206" y="24"/>
                </a:moveTo>
                <a:cubicBezTo>
                  <a:pt x="204" y="21"/>
                  <a:pt x="202" y="18"/>
                  <a:pt x="200" y="14"/>
                </a:cubicBezTo>
                <a:cubicBezTo>
                  <a:pt x="200" y="14"/>
                  <a:pt x="200" y="13"/>
                  <a:pt x="201" y="12"/>
                </a:cubicBezTo>
                <a:cubicBezTo>
                  <a:pt x="201" y="12"/>
                  <a:pt x="201" y="12"/>
                  <a:pt x="201" y="12"/>
                </a:cubicBezTo>
                <a:cubicBezTo>
                  <a:pt x="201" y="12"/>
                  <a:pt x="203" y="12"/>
                  <a:pt x="203" y="13"/>
                </a:cubicBezTo>
                <a:cubicBezTo>
                  <a:pt x="205" y="16"/>
                  <a:pt x="207" y="19"/>
                  <a:pt x="209" y="23"/>
                </a:cubicBezTo>
                <a:cubicBezTo>
                  <a:pt x="210" y="24"/>
                  <a:pt x="209" y="25"/>
                  <a:pt x="209" y="25"/>
                </a:cubicBezTo>
                <a:cubicBezTo>
                  <a:pt x="209" y="25"/>
                  <a:pt x="209" y="25"/>
                  <a:pt x="209" y="25"/>
                </a:cubicBezTo>
                <a:cubicBezTo>
                  <a:pt x="208" y="26"/>
                  <a:pt x="207" y="25"/>
                  <a:pt x="206" y="24"/>
                </a:cubicBezTo>
                <a:close/>
                <a:moveTo>
                  <a:pt x="0" y="3"/>
                </a:moveTo>
                <a:cubicBezTo>
                  <a:pt x="0" y="0"/>
                  <a:pt x="0" y="0"/>
                  <a:pt x="0" y="0"/>
                </a:cubicBezTo>
                <a:cubicBezTo>
                  <a:pt x="8" y="0"/>
                  <a:pt x="8" y="0"/>
                  <a:pt x="8" y="0"/>
                </a:cubicBezTo>
                <a:cubicBezTo>
                  <a:pt x="9" y="0"/>
                  <a:pt x="10" y="0"/>
                  <a:pt x="10" y="1"/>
                </a:cubicBezTo>
                <a:cubicBezTo>
                  <a:pt x="10" y="1"/>
                  <a:pt x="10" y="1"/>
                  <a:pt x="10" y="1"/>
                </a:cubicBezTo>
                <a:cubicBezTo>
                  <a:pt x="10" y="2"/>
                  <a:pt x="9" y="3"/>
                  <a:pt x="8" y="3"/>
                </a:cubicBezTo>
                <a:cubicBezTo>
                  <a:pt x="0" y="3"/>
                  <a:pt x="0" y="3"/>
                  <a:pt x="0" y="3"/>
                </a:cubicBezTo>
                <a:close/>
                <a:moveTo>
                  <a:pt x="40" y="0"/>
                </a:moveTo>
                <a:cubicBezTo>
                  <a:pt x="43" y="0"/>
                  <a:pt x="47" y="0"/>
                  <a:pt x="51" y="0"/>
                </a:cubicBezTo>
                <a:cubicBezTo>
                  <a:pt x="52" y="0"/>
                  <a:pt x="53" y="0"/>
                  <a:pt x="53" y="1"/>
                </a:cubicBezTo>
                <a:cubicBezTo>
                  <a:pt x="53" y="1"/>
                  <a:pt x="53" y="1"/>
                  <a:pt x="53" y="1"/>
                </a:cubicBezTo>
                <a:cubicBezTo>
                  <a:pt x="53" y="2"/>
                  <a:pt x="52" y="3"/>
                  <a:pt x="51" y="3"/>
                </a:cubicBezTo>
                <a:cubicBezTo>
                  <a:pt x="47" y="3"/>
                  <a:pt x="43" y="3"/>
                  <a:pt x="40" y="3"/>
                </a:cubicBezTo>
                <a:cubicBezTo>
                  <a:pt x="39" y="3"/>
                  <a:pt x="38" y="2"/>
                  <a:pt x="38" y="1"/>
                </a:cubicBezTo>
                <a:cubicBezTo>
                  <a:pt x="38" y="1"/>
                  <a:pt x="38" y="1"/>
                  <a:pt x="38" y="1"/>
                </a:cubicBezTo>
                <a:cubicBezTo>
                  <a:pt x="38" y="0"/>
                  <a:pt x="39" y="0"/>
                  <a:pt x="40" y="0"/>
                </a:cubicBezTo>
                <a:close/>
                <a:moveTo>
                  <a:pt x="60" y="0"/>
                </a:moveTo>
                <a:cubicBezTo>
                  <a:pt x="64" y="0"/>
                  <a:pt x="68" y="0"/>
                  <a:pt x="72" y="0"/>
                </a:cubicBezTo>
                <a:cubicBezTo>
                  <a:pt x="73" y="0"/>
                  <a:pt x="74" y="0"/>
                  <a:pt x="74" y="1"/>
                </a:cubicBezTo>
                <a:cubicBezTo>
                  <a:pt x="74" y="1"/>
                  <a:pt x="74" y="1"/>
                  <a:pt x="74" y="1"/>
                </a:cubicBezTo>
                <a:cubicBezTo>
                  <a:pt x="74" y="2"/>
                  <a:pt x="73" y="3"/>
                  <a:pt x="72" y="3"/>
                </a:cubicBezTo>
                <a:cubicBezTo>
                  <a:pt x="68" y="3"/>
                  <a:pt x="64" y="3"/>
                  <a:pt x="60" y="3"/>
                </a:cubicBezTo>
                <a:cubicBezTo>
                  <a:pt x="60" y="3"/>
                  <a:pt x="59" y="2"/>
                  <a:pt x="59" y="1"/>
                </a:cubicBezTo>
                <a:cubicBezTo>
                  <a:pt x="59" y="1"/>
                  <a:pt x="59" y="1"/>
                  <a:pt x="59" y="1"/>
                </a:cubicBezTo>
                <a:cubicBezTo>
                  <a:pt x="59" y="0"/>
                  <a:pt x="60" y="0"/>
                  <a:pt x="60" y="0"/>
                </a:cubicBezTo>
                <a:close/>
                <a:moveTo>
                  <a:pt x="81" y="0"/>
                </a:moveTo>
                <a:cubicBezTo>
                  <a:pt x="85" y="0"/>
                  <a:pt x="89" y="0"/>
                  <a:pt x="93" y="0"/>
                </a:cubicBezTo>
                <a:cubicBezTo>
                  <a:pt x="94" y="0"/>
                  <a:pt x="95" y="0"/>
                  <a:pt x="95" y="1"/>
                </a:cubicBezTo>
                <a:cubicBezTo>
                  <a:pt x="95" y="1"/>
                  <a:pt x="95" y="1"/>
                  <a:pt x="95" y="1"/>
                </a:cubicBezTo>
                <a:cubicBezTo>
                  <a:pt x="95" y="2"/>
                  <a:pt x="94" y="3"/>
                  <a:pt x="93" y="3"/>
                </a:cubicBezTo>
                <a:cubicBezTo>
                  <a:pt x="89" y="3"/>
                  <a:pt x="85" y="3"/>
                  <a:pt x="81" y="3"/>
                </a:cubicBezTo>
                <a:cubicBezTo>
                  <a:pt x="81" y="3"/>
                  <a:pt x="80" y="2"/>
                  <a:pt x="80" y="1"/>
                </a:cubicBezTo>
                <a:cubicBezTo>
                  <a:pt x="80" y="1"/>
                  <a:pt x="80" y="1"/>
                  <a:pt x="80" y="1"/>
                </a:cubicBezTo>
                <a:cubicBezTo>
                  <a:pt x="80" y="0"/>
                  <a:pt x="81" y="0"/>
                  <a:pt x="81" y="0"/>
                </a:cubicBezTo>
                <a:close/>
                <a:moveTo>
                  <a:pt x="102" y="0"/>
                </a:moveTo>
                <a:cubicBezTo>
                  <a:pt x="106" y="0"/>
                  <a:pt x="110" y="0"/>
                  <a:pt x="114" y="0"/>
                </a:cubicBezTo>
                <a:cubicBezTo>
                  <a:pt x="115" y="0"/>
                  <a:pt x="116" y="0"/>
                  <a:pt x="116" y="1"/>
                </a:cubicBezTo>
                <a:cubicBezTo>
                  <a:pt x="116" y="1"/>
                  <a:pt x="116" y="1"/>
                  <a:pt x="116" y="1"/>
                </a:cubicBezTo>
                <a:cubicBezTo>
                  <a:pt x="116" y="2"/>
                  <a:pt x="115" y="3"/>
                  <a:pt x="114" y="3"/>
                </a:cubicBezTo>
                <a:cubicBezTo>
                  <a:pt x="110" y="3"/>
                  <a:pt x="106" y="3"/>
                  <a:pt x="102" y="3"/>
                </a:cubicBezTo>
                <a:cubicBezTo>
                  <a:pt x="102" y="3"/>
                  <a:pt x="101" y="2"/>
                  <a:pt x="101" y="1"/>
                </a:cubicBezTo>
                <a:cubicBezTo>
                  <a:pt x="101" y="1"/>
                  <a:pt x="101" y="1"/>
                  <a:pt x="101" y="1"/>
                </a:cubicBezTo>
                <a:cubicBezTo>
                  <a:pt x="101" y="0"/>
                  <a:pt x="102" y="0"/>
                  <a:pt x="102" y="0"/>
                </a:cubicBezTo>
                <a:close/>
                <a:moveTo>
                  <a:pt x="123" y="0"/>
                </a:moveTo>
                <a:cubicBezTo>
                  <a:pt x="127" y="0"/>
                  <a:pt x="131" y="0"/>
                  <a:pt x="135" y="0"/>
                </a:cubicBezTo>
                <a:cubicBezTo>
                  <a:pt x="136" y="0"/>
                  <a:pt x="137" y="0"/>
                  <a:pt x="137" y="1"/>
                </a:cubicBezTo>
                <a:cubicBezTo>
                  <a:pt x="137" y="1"/>
                  <a:pt x="137" y="1"/>
                  <a:pt x="137" y="1"/>
                </a:cubicBezTo>
                <a:cubicBezTo>
                  <a:pt x="137" y="2"/>
                  <a:pt x="136" y="3"/>
                  <a:pt x="135" y="3"/>
                </a:cubicBezTo>
                <a:cubicBezTo>
                  <a:pt x="131" y="3"/>
                  <a:pt x="127" y="3"/>
                  <a:pt x="123" y="3"/>
                </a:cubicBezTo>
                <a:cubicBezTo>
                  <a:pt x="123" y="3"/>
                  <a:pt x="122" y="2"/>
                  <a:pt x="122" y="1"/>
                </a:cubicBezTo>
                <a:cubicBezTo>
                  <a:pt x="122" y="1"/>
                  <a:pt x="122" y="1"/>
                  <a:pt x="122" y="1"/>
                </a:cubicBezTo>
                <a:cubicBezTo>
                  <a:pt x="122" y="0"/>
                  <a:pt x="123" y="0"/>
                  <a:pt x="123" y="0"/>
                </a:cubicBezTo>
                <a:close/>
                <a:moveTo>
                  <a:pt x="144" y="0"/>
                </a:moveTo>
                <a:cubicBezTo>
                  <a:pt x="148" y="0"/>
                  <a:pt x="152" y="0"/>
                  <a:pt x="156" y="0"/>
                </a:cubicBezTo>
                <a:cubicBezTo>
                  <a:pt x="157" y="0"/>
                  <a:pt x="158" y="0"/>
                  <a:pt x="158" y="1"/>
                </a:cubicBezTo>
                <a:cubicBezTo>
                  <a:pt x="158" y="1"/>
                  <a:pt x="158" y="1"/>
                  <a:pt x="158" y="1"/>
                </a:cubicBezTo>
                <a:cubicBezTo>
                  <a:pt x="158" y="2"/>
                  <a:pt x="157" y="3"/>
                  <a:pt x="156" y="3"/>
                </a:cubicBezTo>
                <a:cubicBezTo>
                  <a:pt x="152" y="3"/>
                  <a:pt x="148" y="3"/>
                  <a:pt x="144" y="3"/>
                </a:cubicBezTo>
                <a:cubicBezTo>
                  <a:pt x="144" y="3"/>
                  <a:pt x="143" y="2"/>
                  <a:pt x="143" y="1"/>
                </a:cubicBezTo>
                <a:cubicBezTo>
                  <a:pt x="143" y="1"/>
                  <a:pt x="143" y="1"/>
                  <a:pt x="143" y="1"/>
                </a:cubicBezTo>
                <a:cubicBezTo>
                  <a:pt x="143" y="0"/>
                  <a:pt x="144" y="0"/>
                  <a:pt x="144" y="0"/>
                </a:cubicBezTo>
                <a:close/>
                <a:moveTo>
                  <a:pt x="165" y="0"/>
                </a:moveTo>
                <a:cubicBezTo>
                  <a:pt x="169" y="0"/>
                  <a:pt x="173" y="0"/>
                  <a:pt x="177" y="0"/>
                </a:cubicBezTo>
                <a:cubicBezTo>
                  <a:pt x="178" y="0"/>
                  <a:pt x="179" y="0"/>
                  <a:pt x="179" y="1"/>
                </a:cubicBezTo>
                <a:cubicBezTo>
                  <a:pt x="179" y="1"/>
                  <a:pt x="179" y="1"/>
                  <a:pt x="179" y="1"/>
                </a:cubicBezTo>
                <a:cubicBezTo>
                  <a:pt x="179" y="2"/>
                  <a:pt x="178" y="3"/>
                  <a:pt x="177" y="3"/>
                </a:cubicBezTo>
                <a:cubicBezTo>
                  <a:pt x="173" y="3"/>
                  <a:pt x="169" y="3"/>
                  <a:pt x="165" y="3"/>
                </a:cubicBezTo>
                <a:cubicBezTo>
                  <a:pt x="165" y="3"/>
                  <a:pt x="164" y="2"/>
                  <a:pt x="164" y="1"/>
                </a:cubicBezTo>
                <a:cubicBezTo>
                  <a:pt x="164" y="1"/>
                  <a:pt x="164" y="1"/>
                  <a:pt x="164" y="1"/>
                </a:cubicBezTo>
                <a:cubicBezTo>
                  <a:pt x="164" y="0"/>
                  <a:pt x="165" y="0"/>
                  <a:pt x="165" y="0"/>
                </a:cubicBezTo>
                <a:close/>
              </a:path>
            </a:pathLst>
          </a:custGeom>
          <a:solidFill>
            <a:srgbClr val="82C3D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grpSp>
        <p:nvGrpSpPr>
          <p:cNvPr id="55" name="组合 54"/>
          <p:cNvGrpSpPr/>
          <p:nvPr/>
        </p:nvGrpSpPr>
        <p:grpSpPr>
          <a:xfrm>
            <a:off x="373622" y="2089053"/>
            <a:ext cx="232651" cy="314000"/>
            <a:chOff x="3260005" y="1560934"/>
            <a:chExt cx="370834" cy="500500"/>
          </a:xfrm>
        </p:grpSpPr>
        <p:sp>
          <p:nvSpPr>
            <p:cNvPr id="64" name="Freeform 41"/>
            <p:cNvSpPr>
              <a:spLocks/>
            </p:cNvSpPr>
            <p:nvPr/>
          </p:nvSpPr>
          <p:spPr bwMode="auto">
            <a:xfrm>
              <a:off x="3320003" y="1560934"/>
              <a:ext cx="310836" cy="403323"/>
            </a:xfrm>
            <a:custGeom>
              <a:avLst/>
              <a:gdLst>
                <a:gd name="T0" fmla="*/ 533 w 594"/>
                <a:gd name="T1" fmla="*/ 0 h 771"/>
                <a:gd name="T2" fmla="*/ 63 w 594"/>
                <a:gd name="T3" fmla="*/ 0 h 771"/>
                <a:gd name="T4" fmla="*/ 0 w 594"/>
                <a:gd name="T5" fmla="*/ 61 h 771"/>
                <a:gd name="T6" fmla="*/ 0 w 594"/>
                <a:gd name="T7" fmla="*/ 554 h 771"/>
                <a:gd name="T8" fmla="*/ 10 w 594"/>
                <a:gd name="T9" fmla="*/ 536 h 771"/>
                <a:gd name="T10" fmla="*/ 57 w 594"/>
                <a:gd name="T11" fmla="*/ 445 h 771"/>
                <a:gd name="T12" fmla="*/ 57 w 594"/>
                <a:gd name="T13" fmla="*/ 61 h 771"/>
                <a:gd name="T14" fmla="*/ 63 w 594"/>
                <a:gd name="T15" fmla="*/ 56 h 771"/>
                <a:gd name="T16" fmla="*/ 533 w 594"/>
                <a:gd name="T17" fmla="*/ 56 h 771"/>
                <a:gd name="T18" fmla="*/ 537 w 594"/>
                <a:gd name="T19" fmla="*/ 61 h 771"/>
                <a:gd name="T20" fmla="*/ 537 w 594"/>
                <a:gd name="T21" fmla="*/ 708 h 771"/>
                <a:gd name="T22" fmla="*/ 533 w 594"/>
                <a:gd name="T23" fmla="*/ 714 h 771"/>
                <a:gd name="T24" fmla="*/ 255 w 594"/>
                <a:gd name="T25" fmla="*/ 714 h 771"/>
                <a:gd name="T26" fmla="*/ 258 w 594"/>
                <a:gd name="T27" fmla="*/ 771 h 771"/>
                <a:gd name="T28" fmla="*/ 533 w 594"/>
                <a:gd name="T29" fmla="*/ 771 h 771"/>
                <a:gd name="T30" fmla="*/ 594 w 594"/>
                <a:gd name="T31" fmla="*/ 708 h 771"/>
                <a:gd name="T32" fmla="*/ 594 w 594"/>
                <a:gd name="T33" fmla="*/ 61 h 771"/>
                <a:gd name="T34" fmla="*/ 533 w 594"/>
                <a:gd name="T35"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4" h="771">
                  <a:moveTo>
                    <a:pt x="533" y="0"/>
                  </a:moveTo>
                  <a:cubicBezTo>
                    <a:pt x="63" y="0"/>
                    <a:pt x="63" y="0"/>
                    <a:pt x="63" y="0"/>
                  </a:cubicBezTo>
                  <a:cubicBezTo>
                    <a:pt x="28" y="0"/>
                    <a:pt x="0" y="28"/>
                    <a:pt x="0" y="61"/>
                  </a:cubicBezTo>
                  <a:cubicBezTo>
                    <a:pt x="0" y="554"/>
                    <a:pt x="0" y="554"/>
                    <a:pt x="0" y="554"/>
                  </a:cubicBezTo>
                  <a:cubicBezTo>
                    <a:pt x="10" y="536"/>
                    <a:pt x="10" y="536"/>
                    <a:pt x="10" y="536"/>
                  </a:cubicBezTo>
                  <a:cubicBezTo>
                    <a:pt x="57" y="445"/>
                    <a:pt x="57" y="445"/>
                    <a:pt x="57" y="445"/>
                  </a:cubicBezTo>
                  <a:cubicBezTo>
                    <a:pt x="57" y="61"/>
                    <a:pt x="57" y="61"/>
                    <a:pt x="57" y="61"/>
                  </a:cubicBezTo>
                  <a:cubicBezTo>
                    <a:pt x="57" y="58"/>
                    <a:pt x="59" y="56"/>
                    <a:pt x="63" y="56"/>
                  </a:cubicBezTo>
                  <a:cubicBezTo>
                    <a:pt x="533" y="56"/>
                    <a:pt x="533" y="56"/>
                    <a:pt x="533" y="56"/>
                  </a:cubicBezTo>
                  <a:cubicBezTo>
                    <a:pt x="535" y="56"/>
                    <a:pt x="537" y="58"/>
                    <a:pt x="537" y="61"/>
                  </a:cubicBezTo>
                  <a:cubicBezTo>
                    <a:pt x="537" y="708"/>
                    <a:pt x="537" y="708"/>
                    <a:pt x="537" y="708"/>
                  </a:cubicBezTo>
                  <a:cubicBezTo>
                    <a:pt x="537" y="712"/>
                    <a:pt x="535" y="714"/>
                    <a:pt x="533" y="714"/>
                  </a:cubicBezTo>
                  <a:cubicBezTo>
                    <a:pt x="255" y="714"/>
                    <a:pt x="255" y="714"/>
                    <a:pt x="255" y="714"/>
                  </a:cubicBezTo>
                  <a:cubicBezTo>
                    <a:pt x="266" y="734"/>
                    <a:pt x="266" y="755"/>
                    <a:pt x="258" y="771"/>
                  </a:cubicBezTo>
                  <a:cubicBezTo>
                    <a:pt x="533" y="771"/>
                    <a:pt x="533" y="771"/>
                    <a:pt x="533" y="771"/>
                  </a:cubicBezTo>
                  <a:cubicBezTo>
                    <a:pt x="568" y="771"/>
                    <a:pt x="594" y="742"/>
                    <a:pt x="594" y="708"/>
                  </a:cubicBezTo>
                  <a:cubicBezTo>
                    <a:pt x="594" y="61"/>
                    <a:pt x="594" y="61"/>
                    <a:pt x="594" y="61"/>
                  </a:cubicBezTo>
                  <a:cubicBezTo>
                    <a:pt x="594" y="28"/>
                    <a:pt x="568" y="0"/>
                    <a:pt x="533" y="0"/>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defRPr/>
              </a:pPr>
              <a:endParaRPr lang="en-US" b="1" kern="0" dirty="0">
                <a:solidFill>
                  <a:srgbClr val="FFFFFF"/>
                </a:solidFill>
                <a:latin typeface="微软雅黑" panose="020B0503020204020204" pitchFamily="34" charset="-122"/>
                <a:ea typeface="微软雅黑" panose="020B0503020204020204" pitchFamily="34" charset="-122"/>
              </a:endParaRPr>
            </a:p>
          </p:txBody>
        </p:sp>
        <p:sp>
          <p:nvSpPr>
            <p:cNvPr id="65" name="Freeform 42"/>
            <p:cNvSpPr>
              <a:spLocks/>
            </p:cNvSpPr>
            <p:nvPr/>
          </p:nvSpPr>
          <p:spPr bwMode="auto">
            <a:xfrm>
              <a:off x="3260005" y="1772335"/>
              <a:ext cx="178886" cy="289099"/>
            </a:xfrm>
            <a:custGeom>
              <a:avLst/>
              <a:gdLst>
                <a:gd name="T0" fmla="*/ 306 w 342"/>
                <a:gd name="T1" fmla="*/ 296 h 553"/>
                <a:gd name="T2" fmla="*/ 196 w 342"/>
                <a:gd name="T3" fmla="*/ 225 h 553"/>
                <a:gd name="T4" fmla="*/ 277 w 342"/>
                <a:gd name="T5" fmla="*/ 56 h 553"/>
                <a:gd name="T6" fmla="*/ 263 w 342"/>
                <a:gd name="T7" fmla="*/ 10 h 553"/>
                <a:gd name="T8" fmla="*/ 223 w 342"/>
                <a:gd name="T9" fmla="*/ 29 h 553"/>
                <a:gd name="T10" fmla="*/ 102 w 342"/>
                <a:gd name="T11" fmla="*/ 261 h 553"/>
                <a:gd name="T12" fmla="*/ 85 w 342"/>
                <a:gd name="T13" fmla="*/ 186 h 553"/>
                <a:gd name="T14" fmla="*/ 20 w 342"/>
                <a:gd name="T15" fmla="*/ 135 h 553"/>
                <a:gd name="T16" fmla="*/ 20 w 342"/>
                <a:gd name="T17" fmla="*/ 196 h 553"/>
                <a:gd name="T18" fmla="*/ 50 w 342"/>
                <a:gd name="T19" fmla="*/ 434 h 553"/>
                <a:gd name="T20" fmla="*/ 56 w 342"/>
                <a:gd name="T21" fmla="*/ 471 h 553"/>
                <a:gd name="T22" fmla="*/ 64 w 342"/>
                <a:gd name="T23" fmla="*/ 488 h 553"/>
                <a:gd name="T24" fmla="*/ 106 w 342"/>
                <a:gd name="T25" fmla="*/ 528 h 553"/>
                <a:gd name="T26" fmla="*/ 244 w 342"/>
                <a:gd name="T27" fmla="*/ 490 h 553"/>
                <a:gd name="T28" fmla="*/ 246 w 342"/>
                <a:gd name="T29" fmla="*/ 486 h 553"/>
                <a:gd name="T30" fmla="*/ 335 w 342"/>
                <a:gd name="T31" fmla="*/ 357 h 553"/>
                <a:gd name="T32" fmla="*/ 306 w 342"/>
                <a:gd name="T33" fmla="*/ 296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553">
                  <a:moveTo>
                    <a:pt x="306" y="296"/>
                  </a:moveTo>
                  <a:cubicBezTo>
                    <a:pt x="196" y="225"/>
                    <a:pt x="196" y="225"/>
                    <a:pt x="196" y="225"/>
                  </a:cubicBezTo>
                  <a:cubicBezTo>
                    <a:pt x="225" y="169"/>
                    <a:pt x="248" y="111"/>
                    <a:pt x="277" y="56"/>
                  </a:cubicBezTo>
                  <a:cubicBezTo>
                    <a:pt x="287" y="40"/>
                    <a:pt x="279" y="17"/>
                    <a:pt x="263" y="10"/>
                  </a:cubicBezTo>
                  <a:cubicBezTo>
                    <a:pt x="246" y="0"/>
                    <a:pt x="233" y="12"/>
                    <a:pt x="223" y="29"/>
                  </a:cubicBezTo>
                  <a:cubicBezTo>
                    <a:pt x="187" y="102"/>
                    <a:pt x="141" y="188"/>
                    <a:pt x="102" y="261"/>
                  </a:cubicBezTo>
                  <a:cubicBezTo>
                    <a:pt x="100" y="244"/>
                    <a:pt x="85" y="186"/>
                    <a:pt x="85" y="186"/>
                  </a:cubicBezTo>
                  <a:cubicBezTo>
                    <a:pt x="81" y="165"/>
                    <a:pt x="45" y="133"/>
                    <a:pt x="20" y="135"/>
                  </a:cubicBezTo>
                  <a:cubicBezTo>
                    <a:pt x="0" y="135"/>
                    <a:pt x="16" y="173"/>
                    <a:pt x="20" y="196"/>
                  </a:cubicBezTo>
                  <a:cubicBezTo>
                    <a:pt x="33" y="277"/>
                    <a:pt x="37" y="354"/>
                    <a:pt x="50" y="434"/>
                  </a:cubicBezTo>
                  <a:cubicBezTo>
                    <a:pt x="50" y="448"/>
                    <a:pt x="52" y="459"/>
                    <a:pt x="56" y="471"/>
                  </a:cubicBezTo>
                  <a:cubicBezTo>
                    <a:pt x="58" y="477"/>
                    <a:pt x="62" y="484"/>
                    <a:pt x="64" y="488"/>
                  </a:cubicBezTo>
                  <a:cubicBezTo>
                    <a:pt x="75" y="503"/>
                    <a:pt x="89" y="519"/>
                    <a:pt x="106" y="528"/>
                  </a:cubicBezTo>
                  <a:cubicBezTo>
                    <a:pt x="156" y="553"/>
                    <a:pt x="216" y="536"/>
                    <a:pt x="244" y="490"/>
                  </a:cubicBezTo>
                  <a:cubicBezTo>
                    <a:pt x="244" y="490"/>
                    <a:pt x="246" y="488"/>
                    <a:pt x="246" y="486"/>
                  </a:cubicBezTo>
                  <a:cubicBezTo>
                    <a:pt x="335" y="357"/>
                    <a:pt x="335" y="357"/>
                    <a:pt x="335" y="357"/>
                  </a:cubicBezTo>
                  <a:cubicBezTo>
                    <a:pt x="342" y="340"/>
                    <a:pt x="323" y="306"/>
                    <a:pt x="306" y="296"/>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defRPr/>
              </a:pPr>
              <a:endParaRPr lang="en-US" b="1" kern="0" dirty="0">
                <a:solidFill>
                  <a:srgbClr val="FFFFFF"/>
                </a:solidFill>
                <a:latin typeface="微软雅黑" panose="020B0503020204020204" pitchFamily="34" charset="-122"/>
                <a:ea typeface="微软雅黑" panose="020B0503020204020204" pitchFamily="34" charset="-122"/>
              </a:endParaRPr>
            </a:p>
          </p:txBody>
        </p:sp>
      </p:grpSp>
      <p:sp>
        <p:nvSpPr>
          <p:cNvPr id="60" name="文本框 68"/>
          <p:cNvSpPr txBox="1"/>
          <p:nvPr/>
        </p:nvSpPr>
        <p:spPr>
          <a:xfrm>
            <a:off x="785571" y="2021509"/>
            <a:ext cx="405880" cy="523220"/>
          </a:xfrm>
          <a:prstGeom prst="rect">
            <a:avLst/>
          </a:prstGeom>
          <a:noFill/>
        </p:spPr>
        <p:txBody>
          <a:bodyPr wrap="none" rtlCol="0">
            <a:spAutoFit/>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r>
              <a:rPr lang="en-US" altLang="zh-CN"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7</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35" name="图片 34" descr="1498769864_IMG_0251"/>
          <p:cNvPicPr/>
          <p:nvPr/>
        </p:nvPicPr>
        <p:blipFill>
          <a:blip r:embed="rId2" cstate="print"/>
          <a:srcRect/>
          <a:stretch>
            <a:fillRect/>
          </a:stretch>
        </p:blipFill>
        <p:spPr>
          <a:xfrm>
            <a:off x="7590083" y="1982840"/>
            <a:ext cx="3253249" cy="2392902"/>
          </a:xfrm>
          <a:prstGeom prst="rect">
            <a:avLst/>
          </a:prstGeom>
          <a:ln>
            <a:noFill/>
          </a:ln>
          <a:effectLst>
            <a:outerShdw blurRad="292100" dist="139700" dir="2700000" algn="tl" rotWithShape="0">
              <a:srgbClr val="333333">
                <a:alpha val="65000"/>
              </a:srgbClr>
            </a:outerShdw>
          </a:effectLst>
        </p:spPr>
      </p:pic>
      <p:pic>
        <p:nvPicPr>
          <p:cNvPr id="36" name="图片 35" descr="QQ图片20170416151141.jpg"/>
          <p:cNvPicPr/>
          <p:nvPr/>
        </p:nvPicPr>
        <p:blipFill>
          <a:blip r:embed="rId3" cstate="print"/>
          <a:stretch>
            <a:fillRect/>
          </a:stretch>
        </p:blipFill>
        <p:spPr>
          <a:xfrm>
            <a:off x="8403431" y="4044608"/>
            <a:ext cx="3514418" cy="23850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57469838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圆角矩形 62"/>
          <p:cNvSpPr/>
          <p:nvPr/>
        </p:nvSpPr>
        <p:spPr>
          <a:xfrm>
            <a:off x="703285" y="2280092"/>
            <a:ext cx="6684583" cy="2376009"/>
          </a:xfrm>
          <a:prstGeom prst="roundRect">
            <a:avLst>
              <a:gd name="adj" fmla="val 9584"/>
            </a:avLst>
          </a:prstGeom>
          <a:solidFill>
            <a:srgbClr val="7030A0"/>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800" b="1" kern="0" dirty="0">
                <a:solidFill>
                  <a:schemeClr val="bg1"/>
                </a:solidFill>
                <a:effectLst>
                  <a:outerShdw blurRad="38100" dist="38100" dir="2700000" algn="tl">
                    <a:srgbClr val="000000">
                      <a:alpha val="43137"/>
                    </a:srgbClr>
                  </a:outerShdw>
                </a:effectLst>
                <a:latin typeface="Calibri"/>
                <a:ea typeface="微软雅黑"/>
              </a:rPr>
              <a:t>（</a:t>
            </a:r>
            <a:r>
              <a:rPr lang="en-US" altLang="zh-CN" sz="2800" b="1" kern="0" dirty="0">
                <a:solidFill>
                  <a:schemeClr val="bg1"/>
                </a:solidFill>
                <a:effectLst>
                  <a:outerShdw blurRad="38100" dist="38100" dir="2700000" algn="tl">
                    <a:srgbClr val="000000">
                      <a:alpha val="43137"/>
                    </a:srgbClr>
                  </a:outerShdw>
                </a:effectLst>
                <a:latin typeface="Calibri"/>
                <a:ea typeface="微软雅黑"/>
              </a:rPr>
              <a:t>2</a:t>
            </a:r>
            <a:r>
              <a:rPr lang="zh-CN" altLang="en-US" sz="2800" b="1" kern="0" dirty="0">
                <a:solidFill>
                  <a:schemeClr val="bg1"/>
                </a:solidFill>
                <a:effectLst>
                  <a:outerShdw blurRad="38100" dist="38100" dir="2700000" algn="tl">
                    <a:srgbClr val="000000">
                      <a:alpha val="43137"/>
                    </a:srgbClr>
                  </a:outerShdw>
                </a:effectLst>
                <a:latin typeface="Calibri"/>
                <a:ea typeface="微软雅黑"/>
              </a:rPr>
              <a:t>）电子商务专业在工信部、教育部等六部委联合主办的“长风杯”全国电子商务学霸赛、跨境电商比赛、“彩虹杯”创业创效大赛获得佳绩。</a:t>
            </a:r>
          </a:p>
        </p:txBody>
      </p:sp>
      <p:sp>
        <p:nvSpPr>
          <p:cNvPr id="10" name="矩形 9"/>
          <p:cNvSpPr/>
          <p:nvPr/>
        </p:nvSpPr>
        <p:spPr>
          <a:xfrm>
            <a:off x="150689" y="1268760"/>
            <a:ext cx="11975528" cy="5760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endParaRPr>
          </a:p>
        </p:txBody>
      </p:sp>
      <p:sp>
        <p:nvSpPr>
          <p:cNvPr id="15" name="TextBox 1"/>
          <p:cNvSpPr txBox="1">
            <a:spLocks noChangeArrowheads="1"/>
          </p:cNvSpPr>
          <p:nvPr/>
        </p:nvSpPr>
        <p:spPr bwMode="auto">
          <a:xfrm>
            <a:off x="1202631" y="44624"/>
            <a:ext cx="10923586" cy="769441"/>
          </a:xfrm>
          <a:prstGeom prst="rect">
            <a:avLst/>
          </a:prstGeom>
          <a:noFill/>
          <a:ln w="9525">
            <a:noFill/>
            <a:miter lim="800000"/>
            <a:headEnd/>
            <a:tailEnd/>
          </a:ln>
        </p:spPr>
        <p:txBody>
          <a:bodyPr wrap="square">
            <a:spAutoFit/>
          </a:bodyPr>
          <a:lstStyle/>
          <a:p>
            <a:pPr lvl="0"/>
            <a:r>
              <a:rPr lang="zh-CN" altLang="en-US" sz="4400" b="1" dirty="0">
                <a:solidFill>
                  <a:srgbClr val="002060"/>
                </a:solidFill>
                <a:effectLst>
                  <a:outerShdw blurRad="38100" dist="38100" dir="2700000" algn="tl">
                    <a:srgbClr val="000000">
                      <a:alpha val="43137"/>
                    </a:srgbClr>
                  </a:outerShdw>
                </a:effectLst>
                <a:latin typeface="微软雅黑" pitchFamily="34" charset="-122"/>
                <a:ea typeface="微软雅黑" pitchFamily="34" charset="-122"/>
              </a:rPr>
              <a:t>四、资助效益：</a:t>
            </a:r>
            <a:r>
              <a:rPr lang="zh-CN" altLang="en-US"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很突出</a:t>
            </a:r>
            <a:endParaRPr lang="zh-CN" altLang="zh-CN"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 name="矩形 11"/>
          <p:cNvSpPr/>
          <p:nvPr/>
        </p:nvSpPr>
        <p:spPr>
          <a:xfrm>
            <a:off x="338535" y="1260049"/>
            <a:ext cx="10369152" cy="584775"/>
          </a:xfrm>
          <a:prstGeom prst="rect">
            <a:avLst/>
          </a:prstGeom>
        </p:spPr>
        <p:txBody>
          <a:bodyPr wrap="square">
            <a:spAutoFit/>
          </a:bodyPr>
          <a:lstStyle/>
          <a:p>
            <a:pPr eaLnBrk="1" fontAlgn="auto" hangingPunct="1">
              <a:spcBef>
                <a:spcPts val="0"/>
              </a:spcBef>
              <a:spcAft>
                <a:spcPts val="0"/>
              </a:spcAft>
            </a:pPr>
            <a:r>
              <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（一）整体办学成绩</a:t>
            </a:r>
            <a:endParaRPr lang="zh-CN" altLang="en-US" sz="32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endParaRPr>
          </a:p>
        </p:txBody>
      </p:sp>
      <p:sp>
        <p:nvSpPr>
          <p:cNvPr id="77" name="矩形 76"/>
          <p:cNvSpPr/>
          <p:nvPr/>
        </p:nvSpPr>
        <p:spPr>
          <a:xfrm>
            <a:off x="710759" y="6463922"/>
            <a:ext cx="10985500" cy="984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4" name="Freeform 5"/>
          <p:cNvSpPr>
            <a:spLocks/>
          </p:cNvSpPr>
          <p:nvPr/>
        </p:nvSpPr>
        <p:spPr bwMode="auto">
          <a:xfrm>
            <a:off x="-20389" y="2194623"/>
            <a:ext cx="678244" cy="599564"/>
          </a:xfrm>
          <a:custGeom>
            <a:avLst/>
            <a:gdLst>
              <a:gd name="T0" fmla="*/ 0 w 681"/>
              <a:gd name="T1" fmla="*/ 0 h 602"/>
              <a:gd name="T2" fmla="*/ 681 w 681"/>
              <a:gd name="T3" fmla="*/ 0 h 602"/>
              <a:gd name="T4" fmla="*/ 681 w 681"/>
              <a:gd name="T5" fmla="*/ 602 h 602"/>
              <a:gd name="T6" fmla="*/ 0 w 681"/>
              <a:gd name="T7" fmla="*/ 602 h 602"/>
              <a:gd name="T8" fmla="*/ 183 w 681"/>
              <a:gd name="T9" fmla="*/ 304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304"/>
                </a:lnTo>
                <a:lnTo>
                  <a:pt x="0" y="0"/>
                </a:lnTo>
                <a:lnTo>
                  <a:pt x="0" y="0"/>
                </a:ln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17" name="Freeform 6"/>
          <p:cNvSpPr>
            <a:spLocks noEditPoints="1"/>
          </p:cNvSpPr>
          <p:nvPr/>
        </p:nvSpPr>
        <p:spPr bwMode="auto">
          <a:xfrm>
            <a:off x="52315" y="2236453"/>
            <a:ext cx="626454" cy="15935"/>
          </a:xfrm>
          <a:custGeom>
            <a:avLst/>
            <a:gdLst>
              <a:gd name="T0" fmla="*/ 1 w 120"/>
              <a:gd name="T1" fmla="*/ 0 h 3"/>
              <a:gd name="T2" fmla="*/ 13 w 120"/>
              <a:gd name="T3" fmla="*/ 0 h 3"/>
              <a:gd name="T4" fmla="*/ 15 w 120"/>
              <a:gd name="T5" fmla="*/ 1 h 3"/>
              <a:gd name="T6" fmla="*/ 15 w 120"/>
              <a:gd name="T7" fmla="*/ 1 h 3"/>
              <a:gd name="T8" fmla="*/ 13 w 120"/>
              <a:gd name="T9" fmla="*/ 3 h 3"/>
              <a:gd name="T10" fmla="*/ 1 w 120"/>
              <a:gd name="T11" fmla="*/ 3 h 3"/>
              <a:gd name="T12" fmla="*/ 0 w 120"/>
              <a:gd name="T13" fmla="*/ 1 h 3"/>
              <a:gd name="T14" fmla="*/ 0 w 120"/>
              <a:gd name="T15" fmla="*/ 1 h 3"/>
              <a:gd name="T16" fmla="*/ 1 w 120"/>
              <a:gd name="T17" fmla="*/ 0 h 3"/>
              <a:gd name="T18" fmla="*/ 22 w 120"/>
              <a:gd name="T19" fmla="*/ 0 h 3"/>
              <a:gd name="T20" fmla="*/ 34 w 120"/>
              <a:gd name="T21" fmla="*/ 0 h 3"/>
              <a:gd name="T22" fmla="*/ 36 w 120"/>
              <a:gd name="T23" fmla="*/ 1 h 3"/>
              <a:gd name="T24" fmla="*/ 36 w 120"/>
              <a:gd name="T25" fmla="*/ 1 h 3"/>
              <a:gd name="T26" fmla="*/ 34 w 120"/>
              <a:gd name="T27" fmla="*/ 3 h 3"/>
              <a:gd name="T28" fmla="*/ 22 w 120"/>
              <a:gd name="T29" fmla="*/ 3 h 3"/>
              <a:gd name="T30" fmla="*/ 21 w 120"/>
              <a:gd name="T31" fmla="*/ 1 h 3"/>
              <a:gd name="T32" fmla="*/ 21 w 120"/>
              <a:gd name="T33" fmla="*/ 1 h 3"/>
              <a:gd name="T34" fmla="*/ 22 w 120"/>
              <a:gd name="T35" fmla="*/ 0 h 3"/>
              <a:gd name="T36" fmla="*/ 43 w 120"/>
              <a:gd name="T37" fmla="*/ 0 h 3"/>
              <a:gd name="T38" fmla="*/ 55 w 120"/>
              <a:gd name="T39" fmla="*/ 0 h 3"/>
              <a:gd name="T40" fmla="*/ 57 w 120"/>
              <a:gd name="T41" fmla="*/ 1 h 3"/>
              <a:gd name="T42" fmla="*/ 57 w 120"/>
              <a:gd name="T43" fmla="*/ 1 h 3"/>
              <a:gd name="T44" fmla="*/ 55 w 120"/>
              <a:gd name="T45" fmla="*/ 3 h 3"/>
              <a:gd name="T46" fmla="*/ 43 w 120"/>
              <a:gd name="T47" fmla="*/ 3 h 3"/>
              <a:gd name="T48" fmla="*/ 42 w 120"/>
              <a:gd name="T49" fmla="*/ 1 h 3"/>
              <a:gd name="T50" fmla="*/ 42 w 120"/>
              <a:gd name="T51" fmla="*/ 1 h 3"/>
              <a:gd name="T52" fmla="*/ 43 w 120"/>
              <a:gd name="T53" fmla="*/ 0 h 3"/>
              <a:gd name="T54" fmla="*/ 64 w 120"/>
              <a:gd name="T55" fmla="*/ 0 h 3"/>
              <a:gd name="T56" fmla="*/ 76 w 120"/>
              <a:gd name="T57" fmla="*/ 0 h 3"/>
              <a:gd name="T58" fmla="*/ 78 w 120"/>
              <a:gd name="T59" fmla="*/ 1 h 3"/>
              <a:gd name="T60" fmla="*/ 78 w 120"/>
              <a:gd name="T61" fmla="*/ 1 h 3"/>
              <a:gd name="T62" fmla="*/ 76 w 120"/>
              <a:gd name="T63" fmla="*/ 3 h 3"/>
              <a:gd name="T64" fmla="*/ 64 w 120"/>
              <a:gd name="T65" fmla="*/ 3 h 3"/>
              <a:gd name="T66" fmla="*/ 63 w 120"/>
              <a:gd name="T67" fmla="*/ 1 h 3"/>
              <a:gd name="T68" fmla="*/ 63 w 120"/>
              <a:gd name="T69" fmla="*/ 1 h 3"/>
              <a:gd name="T70" fmla="*/ 64 w 120"/>
              <a:gd name="T71" fmla="*/ 0 h 3"/>
              <a:gd name="T72" fmla="*/ 85 w 120"/>
              <a:gd name="T73" fmla="*/ 0 h 3"/>
              <a:gd name="T74" fmla="*/ 97 w 120"/>
              <a:gd name="T75" fmla="*/ 0 h 3"/>
              <a:gd name="T76" fmla="*/ 99 w 120"/>
              <a:gd name="T77" fmla="*/ 1 h 3"/>
              <a:gd name="T78" fmla="*/ 99 w 120"/>
              <a:gd name="T79" fmla="*/ 1 h 3"/>
              <a:gd name="T80" fmla="*/ 97 w 120"/>
              <a:gd name="T81" fmla="*/ 3 h 3"/>
              <a:gd name="T82" fmla="*/ 85 w 120"/>
              <a:gd name="T83" fmla="*/ 3 h 3"/>
              <a:gd name="T84" fmla="*/ 84 w 120"/>
              <a:gd name="T85" fmla="*/ 1 h 3"/>
              <a:gd name="T86" fmla="*/ 84 w 120"/>
              <a:gd name="T87" fmla="*/ 1 h 3"/>
              <a:gd name="T88" fmla="*/ 85 w 120"/>
              <a:gd name="T89" fmla="*/ 0 h 3"/>
              <a:gd name="T90" fmla="*/ 106 w 120"/>
              <a:gd name="T91" fmla="*/ 0 h 3"/>
              <a:gd name="T92" fmla="*/ 118 w 120"/>
              <a:gd name="T93" fmla="*/ 0 h 3"/>
              <a:gd name="T94" fmla="*/ 120 w 120"/>
              <a:gd name="T95" fmla="*/ 1 h 3"/>
              <a:gd name="T96" fmla="*/ 120 w 120"/>
              <a:gd name="T97" fmla="*/ 1 h 3"/>
              <a:gd name="T98" fmla="*/ 118 w 120"/>
              <a:gd name="T99" fmla="*/ 3 h 3"/>
              <a:gd name="T100" fmla="*/ 106 w 120"/>
              <a:gd name="T101" fmla="*/ 3 h 3"/>
              <a:gd name="T102" fmla="*/ 105 w 120"/>
              <a:gd name="T103" fmla="*/ 1 h 3"/>
              <a:gd name="T104" fmla="*/ 105 w 120"/>
              <a:gd name="T105" fmla="*/ 1 h 3"/>
              <a:gd name="T106" fmla="*/ 106 w 120"/>
              <a:gd name="T10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3">
                <a:moveTo>
                  <a:pt x="1" y="0"/>
                </a:moveTo>
                <a:cubicBezTo>
                  <a:pt x="5" y="0"/>
                  <a:pt x="9" y="0"/>
                  <a:pt x="13" y="0"/>
                </a:cubicBezTo>
                <a:cubicBezTo>
                  <a:pt x="14" y="0"/>
                  <a:pt x="15" y="0"/>
                  <a:pt x="15" y="1"/>
                </a:cubicBezTo>
                <a:cubicBezTo>
                  <a:pt x="15" y="1"/>
                  <a:pt x="15" y="1"/>
                  <a:pt x="15" y="1"/>
                </a:cubicBezTo>
                <a:cubicBezTo>
                  <a:pt x="15" y="2"/>
                  <a:pt x="14" y="3"/>
                  <a:pt x="13" y="3"/>
                </a:cubicBezTo>
                <a:cubicBezTo>
                  <a:pt x="9" y="3"/>
                  <a:pt x="5" y="3"/>
                  <a:pt x="1" y="3"/>
                </a:cubicBezTo>
                <a:cubicBezTo>
                  <a:pt x="0" y="3"/>
                  <a:pt x="0" y="2"/>
                  <a:pt x="0" y="1"/>
                </a:cubicBezTo>
                <a:cubicBezTo>
                  <a:pt x="0" y="1"/>
                  <a:pt x="0" y="1"/>
                  <a:pt x="0" y="1"/>
                </a:cubicBezTo>
                <a:cubicBezTo>
                  <a:pt x="0" y="0"/>
                  <a:pt x="0" y="0"/>
                  <a:pt x="1" y="0"/>
                </a:cubicBezTo>
                <a:close/>
                <a:moveTo>
                  <a:pt x="22" y="0"/>
                </a:moveTo>
                <a:cubicBezTo>
                  <a:pt x="26" y="0"/>
                  <a:pt x="30" y="0"/>
                  <a:pt x="34" y="0"/>
                </a:cubicBezTo>
                <a:cubicBezTo>
                  <a:pt x="35" y="0"/>
                  <a:pt x="36" y="0"/>
                  <a:pt x="36" y="1"/>
                </a:cubicBezTo>
                <a:cubicBezTo>
                  <a:pt x="36" y="1"/>
                  <a:pt x="36" y="1"/>
                  <a:pt x="36" y="1"/>
                </a:cubicBezTo>
                <a:cubicBezTo>
                  <a:pt x="36" y="2"/>
                  <a:pt x="35" y="3"/>
                  <a:pt x="34" y="3"/>
                </a:cubicBezTo>
                <a:cubicBezTo>
                  <a:pt x="30" y="3"/>
                  <a:pt x="26" y="3"/>
                  <a:pt x="22" y="3"/>
                </a:cubicBezTo>
                <a:cubicBezTo>
                  <a:pt x="21" y="3"/>
                  <a:pt x="21" y="2"/>
                  <a:pt x="21" y="1"/>
                </a:cubicBezTo>
                <a:cubicBezTo>
                  <a:pt x="21" y="1"/>
                  <a:pt x="21" y="1"/>
                  <a:pt x="21" y="1"/>
                </a:cubicBezTo>
                <a:cubicBezTo>
                  <a:pt x="21" y="0"/>
                  <a:pt x="21" y="0"/>
                  <a:pt x="22" y="0"/>
                </a:cubicBezTo>
                <a:close/>
                <a:moveTo>
                  <a:pt x="43" y="0"/>
                </a:moveTo>
                <a:cubicBezTo>
                  <a:pt x="47" y="0"/>
                  <a:pt x="51" y="0"/>
                  <a:pt x="55" y="0"/>
                </a:cubicBezTo>
                <a:cubicBezTo>
                  <a:pt x="56" y="0"/>
                  <a:pt x="57" y="0"/>
                  <a:pt x="57" y="1"/>
                </a:cubicBezTo>
                <a:cubicBezTo>
                  <a:pt x="57" y="1"/>
                  <a:pt x="57" y="1"/>
                  <a:pt x="57" y="1"/>
                </a:cubicBezTo>
                <a:cubicBezTo>
                  <a:pt x="57" y="2"/>
                  <a:pt x="56" y="3"/>
                  <a:pt x="55" y="3"/>
                </a:cubicBezTo>
                <a:cubicBezTo>
                  <a:pt x="51" y="3"/>
                  <a:pt x="47" y="3"/>
                  <a:pt x="43" y="3"/>
                </a:cubicBezTo>
                <a:cubicBezTo>
                  <a:pt x="42" y="3"/>
                  <a:pt x="42" y="2"/>
                  <a:pt x="42" y="1"/>
                </a:cubicBezTo>
                <a:cubicBezTo>
                  <a:pt x="42" y="1"/>
                  <a:pt x="42" y="1"/>
                  <a:pt x="42" y="1"/>
                </a:cubicBezTo>
                <a:cubicBezTo>
                  <a:pt x="42" y="0"/>
                  <a:pt x="42" y="0"/>
                  <a:pt x="43" y="0"/>
                </a:cubicBezTo>
                <a:close/>
                <a:moveTo>
                  <a:pt x="64" y="0"/>
                </a:moveTo>
                <a:cubicBezTo>
                  <a:pt x="68" y="0"/>
                  <a:pt x="72" y="0"/>
                  <a:pt x="76" y="0"/>
                </a:cubicBezTo>
                <a:cubicBezTo>
                  <a:pt x="77" y="0"/>
                  <a:pt x="78" y="0"/>
                  <a:pt x="78" y="1"/>
                </a:cubicBezTo>
                <a:cubicBezTo>
                  <a:pt x="78" y="1"/>
                  <a:pt x="78" y="1"/>
                  <a:pt x="78" y="1"/>
                </a:cubicBezTo>
                <a:cubicBezTo>
                  <a:pt x="78" y="2"/>
                  <a:pt x="77" y="3"/>
                  <a:pt x="76" y="3"/>
                </a:cubicBezTo>
                <a:cubicBezTo>
                  <a:pt x="72" y="3"/>
                  <a:pt x="68" y="3"/>
                  <a:pt x="64" y="3"/>
                </a:cubicBezTo>
                <a:cubicBezTo>
                  <a:pt x="63" y="3"/>
                  <a:pt x="63" y="2"/>
                  <a:pt x="63" y="1"/>
                </a:cubicBezTo>
                <a:cubicBezTo>
                  <a:pt x="63" y="1"/>
                  <a:pt x="63" y="1"/>
                  <a:pt x="63" y="1"/>
                </a:cubicBezTo>
                <a:cubicBezTo>
                  <a:pt x="63" y="0"/>
                  <a:pt x="63" y="0"/>
                  <a:pt x="64" y="0"/>
                </a:cubicBezTo>
                <a:close/>
                <a:moveTo>
                  <a:pt x="85" y="0"/>
                </a:moveTo>
                <a:cubicBezTo>
                  <a:pt x="89" y="0"/>
                  <a:pt x="93" y="0"/>
                  <a:pt x="97" y="0"/>
                </a:cubicBezTo>
                <a:cubicBezTo>
                  <a:pt x="98" y="0"/>
                  <a:pt x="99" y="0"/>
                  <a:pt x="99" y="1"/>
                </a:cubicBezTo>
                <a:cubicBezTo>
                  <a:pt x="99" y="1"/>
                  <a:pt x="99" y="1"/>
                  <a:pt x="99" y="1"/>
                </a:cubicBezTo>
                <a:cubicBezTo>
                  <a:pt x="99" y="2"/>
                  <a:pt x="98" y="3"/>
                  <a:pt x="97" y="3"/>
                </a:cubicBezTo>
                <a:cubicBezTo>
                  <a:pt x="93" y="3"/>
                  <a:pt x="89" y="3"/>
                  <a:pt x="85" y="3"/>
                </a:cubicBezTo>
                <a:cubicBezTo>
                  <a:pt x="84" y="3"/>
                  <a:pt x="84" y="2"/>
                  <a:pt x="84" y="1"/>
                </a:cubicBezTo>
                <a:cubicBezTo>
                  <a:pt x="84" y="1"/>
                  <a:pt x="84" y="1"/>
                  <a:pt x="84" y="1"/>
                </a:cubicBezTo>
                <a:cubicBezTo>
                  <a:pt x="84" y="0"/>
                  <a:pt x="84" y="0"/>
                  <a:pt x="85" y="0"/>
                </a:cubicBezTo>
                <a:close/>
                <a:moveTo>
                  <a:pt x="106" y="0"/>
                </a:moveTo>
                <a:cubicBezTo>
                  <a:pt x="110" y="0"/>
                  <a:pt x="114" y="0"/>
                  <a:pt x="118" y="0"/>
                </a:cubicBezTo>
                <a:cubicBezTo>
                  <a:pt x="119" y="0"/>
                  <a:pt x="120" y="0"/>
                  <a:pt x="120" y="1"/>
                </a:cubicBezTo>
                <a:cubicBezTo>
                  <a:pt x="120" y="1"/>
                  <a:pt x="120" y="1"/>
                  <a:pt x="120" y="1"/>
                </a:cubicBezTo>
                <a:cubicBezTo>
                  <a:pt x="120" y="2"/>
                  <a:pt x="119" y="3"/>
                  <a:pt x="118" y="3"/>
                </a:cubicBezTo>
                <a:cubicBezTo>
                  <a:pt x="114" y="3"/>
                  <a:pt x="110" y="3"/>
                  <a:pt x="106" y="3"/>
                </a:cubicBezTo>
                <a:cubicBezTo>
                  <a:pt x="105" y="3"/>
                  <a:pt x="105" y="2"/>
                  <a:pt x="105" y="1"/>
                </a:cubicBezTo>
                <a:cubicBezTo>
                  <a:pt x="105" y="1"/>
                  <a:pt x="105" y="1"/>
                  <a:pt x="105" y="1"/>
                </a:cubicBezTo>
                <a:cubicBezTo>
                  <a:pt x="105" y="0"/>
                  <a:pt x="105" y="0"/>
                  <a:pt x="106" y="0"/>
                </a:cubicBezTo>
                <a:close/>
              </a:path>
            </a:pathLst>
          </a:custGeom>
          <a:solidFill>
            <a:srgbClr val="BCE1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18" name="Freeform 7"/>
          <p:cNvSpPr>
            <a:spLocks noEditPoints="1"/>
          </p:cNvSpPr>
          <p:nvPr/>
        </p:nvSpPr>
        <p:spPr bwMode="auto">
          <a:xfrm>
            <a:off x="52315" y="2742397"/>
            <a:ext cx="626454" cy="15935"/>
          </a:xfrm>
          <a:custGeom>
            <a:avLst/>
            <a:gdLst>
              <a:gd name="T0" fmla="*/ 1 w 120"/>
              <a:gd name="T1" fmla="*/ 0 h 3"/>
              <a:gd name="T2" fmla="*/ 13 w 120"/>
              <a:gd name="T3" fmla="*/ 0 h 3"/>
              <a:gd name="T4" fmla="*/ 15 w 120"/>
              <a:gd name="T5" fmla="*/ 1 h 3"/>
              <a:gd name="T6" fmla="*/ 15 w 120"/>
              <a:gd name="T7" fmla="*/ 1 h 3"/>
              <a:gd name="T8" fmla="*/ 13 w 120"/>
              <a:gd name="T9" fmla="*/ 3 h 3"/>
              <a:gd name="T10" fmla="*/ 1 w 120"/>
              <a:gd name="T11" fmla="*/ 3 h 3"/>
              <a:gd name="T12" fmla="*/ 0 w 120"/>
              <a:gd name="T13" fmla="*/ 1 h 3"/>
              <a:gd name="T14" fmla="*/ 0 w 120"/>
              <a:gd name="T15" fmla="*/ 1 h 3"/>
              <a:gd name="T16" fmla="*/ 1 w 120"/>
              <a:gd name="T17" fmla="*/ 0 h 3"/>
              <a:gd name="T18" fmla="*/ 22 w 120"/>
              <a:gd name="T19" fmla="*/ 0 h 3"/>
              <a:gd name="T20" fmla="*/ 34 w 120"/>
              <a:gd name="T21" fmla="*/ 0 h 3"/>
              <a:gd name="T22" fmla="*/ 36 w 120"/>
              <a:gd name="T23" fmla="*/ 1 h 3"/>
              <a:gd name="T24" fmla="*/ 36 w 120"/>
              <a:gd name="T25" fmla="*/ 1 h 3"/>
              <a:gd name="T26" fmla="*/ 34 w 120"/>
              <a:gd name="T27" fmla="*/ 3 h 3"/>
              <a:gd name="T28" fmla="*/ 22 w 120"/>
              <a:gd name="T29" fmla="*/ 3 h 3"/>
              <a:gd name="T30" fmla="*/ 21 w 120"/>
              <a:gd name="T31" fmla="*/ 1 h 3"/>
              <a:gd name="T32" fmla="*/ 21 w 120"/>
              <a:gd name="T33" fmla="*/ 1 h 3"/>
              <a:gd name="T34" fmla="*/ 22 w 120"/>
              <a:gd name="T35" fmla="*/ 0 h 3"/>
              <a:gd name="T36" fmla="*/ 43 w 120"/>
              <a:gd name="T37" fmla="*/ 0 h 3"/>
              <a:gd name="T38" fmla="*/ 55 w 120"/>
              <a:gd name="T39" fmla="*/ 0 h 3"/>
              <a:gd name="T40" fmla="*/ 57 w 120"/>
              <a:gd name="T41" fmla="*/ 1 h 3"/>
              <a:gd name="T42" fmla="*/ 57 w 120"/>
              <a:gd name="T43" fmla="*/ 1 h 3"/>
              <a:gd name="T44" fmla="*/ 55 w 120"/>
              <a:gd name="T45" fmla="*/ 3 h 3"/>
              <a:gd name="T46" fmla="*/ 43 w 120"/>
              <a:gd name="T47" fmla="*/ 3 h 3"/>
              <a:gd name="T48" fmla="*/ 42 w 120"/>
              <a:gd name="T49" fmla="*/ 1 h 3"/>
              <a:gd name="T50" fmla="*/ 42 w 120"/>
              <a:gd name="T51" fmla="*/ 1 h 3"/>
              <a:gd name="T52" fmla="*/ 43 w 120"/>
              <a:gd name="T53" fmla="*/ 0 h 3"/>
              <a:gd name="T54" fmla="*/ 64 w 120"/>
              <a:gd name="T55" fmla="*/ 0 h 3"/>
              <a:gd name="T56" fmla="*/ 76 w 120"/>
              <a:gd name="T57" fmla="*/ 0 h 3"/>
              <a:gd name="T58" fmla="*/ 78 w 120"/>
              <a:gd name="T59" fmla="*/ 1 h 3"/>
              <a:gd name="T60" fmla="*/ 78 w 120"/>
              <a:gd name="T61" fmla="*/ 1 h 3"/>
              <a:gd name="T62" fmla="*/ 76 w 120"/>
              <a:gd name="T63" fmla="*/ 3 h 3"/>
              <a:gd name="T64" fmla="*/ 64 w 120"/>
              <a:gd name="T65" fmla="*/ 3 h 3"/>
              <a:gd name="T66" fmla="*/ 63 w 120"/>
              <a:gd name="T67" fmla="*/ 1 h 3"/>
              <a:gd name="T68" fmla="*/ 63 w 120"/>
              <a:gd name="T69" fmla="*/ 1 h 3"/>
              <a:gd name="T70" fmla="*/ 64 w 120"/>
              <a:gd name="T71" fmla="*/ 0 h 3"/>
              <a:gd name="T72" fmla="*/ 85 w 120"/>
              <a:gd name="T73" fmla="*/ 0 h 3"/>
              <a:gd name="T74" fmla="*/ 97 w 120"/>
              <a:gd name="T75" fmla="*/ 0 h 3"/>
              <a:gd name="T76" fmla="*/ 99 w 120"/>
              <a:gd name="T77" fmla="*/ 1 h 3"/>
              <a:gd name="T78" fmla="*/ 99 w 120"/>
              <a:gd name="T79" fmla="*/ 1 h 3"/>
              <a:gd name="T80" fmla="*/ 97 w 120"/>
              <a:gd name="T81" fmla="*/ 3 h 3"/>
              <a:gd name="T82" fmla="*/ 85 w 120"/>
              <a:gd name="T83" fmla="*/ 3 h 3"/>
              <a:gd name="T84" fmla="*/ 84 w 120"/>
              <a:gd name="T85" fmla="*/ 1 h 3"/>
              <a:gd name="T86" fmla="*/ 84 w 120"/>
              <a:gd name="T87" fmla="*/ 1 h 3"/>
              <a:gd name="T88" fmla="*/ 85 w 120"/>
              <a:gd name="T89" fmla="*/ 0 h 3"/>
              <a:gd name="T90" fmla="*/ 106 w 120"/>
              <a:gd name="T91" fmla="*/ 0 h 3"/>
              <a:gd name="T92" fmla="*/ 118 w 120"/>
              <a:gd name="T93" fmla="*/ 0 h 3"/>
              <a:gd name="T94" fmla="*/ 120 w 120"/>
              <a:gd name="T95" fmla="*/ 1 h 3"/>
              <a:gd name="T96" fmla="*/ 120 w 120"/>
              <a:gd name="T97" fmla="*/ 1 h 3"/>
              <a:gd name="T98" fmla="*/ 118 w 120"/>
              <a:gd name="T99" fmla="*/ 3 h 3"/>
              <a:gd name="T100" fmla="*/ 106 w 120"/>
              <a:gd name="T101" fmla="*/ 3 h 3"/>
              <a:gd name="T102" fmla="*/ 105 w 120"/>
              <a:gd name="T103" fmla="*/ 1 h 3"/>
              <a:gd name="T104" fmla="*/ 105 w 120"/>
              <a:gd name="T105" fmla="*/ 1 h 3"/>
              <a:gd name="T106" fmla="*/ 106 w 120"/>
              <a:gd name="T10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3">
                <a:moveTo>
                  <a:pt x="1" y="0"/>
                </a:moveTo>
                <a:cubicBezTo>
                  <a:pt x="5" y="0"/>
                  <a:pt x="9" y="0"/>
                  <a:pt x="13" y="0"/>
                </a:cubicBezTo>
                <a:cubicBezTo>
                  <a:pt x="14" y="0"/>
                  <a:pt x="15" y="0"/>
                  <a:pt x="15" y="1"/>
                </a:cubicBezTo>
                <a:cubicBezTo>
                  <a:pt x="15" y="1"/>
                  <a:pt x="15" y="1"/>
                  <a:pt x="15" y="1"/>
                </a:cubicBezTo>
                <a:cubicBezTo>
                  <a:pt x="15" y="2"/>
                  <a:pt x="14" y="3"/>
                  <a:pt x="13" y="3"/>
                </a:cubicBezTo>
                <a:cubicBezTo>
                  <a:pt x="9" y="3"/>
                  <a:pt x="5" y="3"/>
                  <a:pt x="1" y="3"/>
                </a:cubicBezTo>
                <a:cubicBezTo>
                  <a:pt x="0" y="3"/>
                  <a:pt x="0" y="2"/>
                  <a:pt x="0" y="1"/>
                </a:cubicBezTo>
                <a:cubicBezTo>
                  <a:pt x="0" y="1"/>
                  <a:pt x="0" y="1"/>
                  <a:pt x="0" y="1"/>
                </a:cubicBezTo>
                <a:cubicBezTo>
                  <a:pt x="0" y="0"/>
                  <a:pt x="0" y="0"/>
                  <a:pt x="1" y="0"/>
                </a:cubicBezTo>
                <a:close/>
                <a:moveTo>
                  <a:pt x="22" y="0"/>
                </a:moveTo>
                <a:cubicBezTo>
                  <a:pt x="26" y="0"/>
                  <a:pt x="30" y="0"/>
                  <a:pt x="34" y="0"/>
                </a:cubicBezTo>
                <a:cubicBezTo>
                  <a:pt x="35" y="0"/>
                  <a:pt x="36" y="0"/>
                  <a:pt x="36" y="1"/>
                </a:cubicBezTo>
                <a:cubicBezTo>
                  <a:pt x="36" y="1"/>
                  <a:pt x="36" y="1"/>
                  <a:pt x="36" y="1"/>
                </a:cubicBezTo>
                <a:cubicBezTo>
                  <a:pt x="36" y="2"/>
                  <a:pt x="35" y="3"/>
                  <a:pt x="34" y="3"/>
                </a:cubicBezTo>
                <a:cubicBezTo>
                  <a:pt x="30" y="3"/>
                  <a:pt x="26" y="3"/>
                  <a:pt x="22" y="3"/>
                </a:cubicBezTo>
                <a:cubicBezTo>
                  <a:pt x="21" y="3"/>
                  <a:pt x="21" y="2"/>
                  <a:pt x="21" y="1"/>
                </a:cubicBezTo>
                <a:cubicBezTo>
                  <a:pt x="21" y="1"/>
                  <a:pt x="21" y="1"/>
                  <a:pt x="21" y="1"/>
                </a:cubicBezTo>
                <a:cubicBezTo>
                  <a:pt x="21" y="0"/>
                  <a:pt x="21" y="0"/>
                  <a:pt x="22" y="0"/>
                </a:cubicBezTo>
                <a:close/>
                <a:moveTo>
                  <a:pt x="43" y="0"/>
                </a:moveTo>
                <a:cubicBezTo>
                  <a:pt x="47" y="0"/>
                  <a:pt x="51" y="0"/>
                  <a:pt x="55" y="0"/>
                </a:cubicBezTo>
                <a:cubicBezTo>
                  <a:pt x="56" y="0"/>
                  <a:pt x="57" y="0"/>
                  <a:pt x="57" y="1"/>
                </a:cubicBezTo>
                <a:cubicBezTo>
                  <a:pt x="57" y="1"/>
                  <a:pt x="57" y="1"/>
                  <a:pt x="57" y="1"/>
                </a:cubicBezTo>
                <a:cubicBezTo>
                  <a:pt x="57" y="2"/>
                  <a:pt x="56" y="3"/>
                  <a:pt x="55" y="3"/>
                </a:cubicBezTo>
                <a:cubicBezTo>
                  <a:pt x="51" y="3"/>
                  <a:pt x="47" y="3"/>
                  <a:pt x="43" y="3"/>
                </a:cubicBezTo>
                <a:cubicBezTo>
                  <a:pt x="42" y="3"/>
                  <a:pt x="42" y="2"/>
                  <a:pt x="42" y="1"/>
                </a:cubicBezTo>
                <a:cubicBezTo>
                  <a:pt x="42" y="1"/>
                  <a:pt x="42" y="1"/>
                  <a:pt x="42" y="1"/>
                </a:cubicBezTo>
                <a:cubicBezTo>
                  <a:pt x="42" y="0"/>
                  <a:pt x="42" y="0"/>
                  <a:pt x="43" y="0"/>
                </a:cubicBezTo>
                <a:close/>
                <a:moveTo>
                  <a:pt x="64" y="0"/>
                </a:moveTo>
                <a:cubicBezTo>
                  <a:pt x="68" y="0"/>
                  <a:pt x="72" y="0"/>
                  <a:pt x="76" y="0"/>
                </a:cubicBezTo>
                <a:cubicBezTo>
                  <a:pt x="77" y="0"/>
                  <a:pt x="78" y="0"/>
                  <a:pt x="78" y="1"/>
                </a:cubicBezTo>
                <a:cubicBezTo>
                  <a:pt x="78" y="1"/>
                  <a:pt x="78" y="1"/>
                  <a:pt x="78" y="1"/>
                </a:cubicBezTo>
                <a:cubicBezTo>
                  <a:pt x="78" y="2"/>
                  <a:pt x="77" y="3"/>
                  <a:pt x="76" y="3"/>
                </a:cubicBezTo>
                <a:cubicBezTo>
                  <a:pt x="72" y="3"/>
                  <a:pt x="68" y="3"/>
                  <a:pt x="64" y="3"/>
                </a:cubicBezTo>
                <a:cubicBezTo>
                  <a:pt x="63" y="3"/>
                  <a:pt x="63" y="2"/>
                  <a:pt x="63" y="1"/>
                </a:cubicBezTo>
                <a:cubicBezTo>
                  <a:pt x="63" y="1"/>
                  <a:pt x="63" y="1"/>
                  <a:pt x="63" y="1"/>
                </a:cubicBezTo>
                <a:cubicBezTo>
                  <a:pt x="63" y="0"/>
                  <a:pt x="63" y="0"/>
                  <a:pt x="64" y="0"/>
                </a:cubicBezTo>
                <a:close/>
                <a:moveTo>
                  <a:pt x="85" y="0"/>
                </a:moveTo>
                <a:cubicBezTo>
                  <a:pt x="89" y="0"/>
                  <a:pt x="93" y="0"/>
                  <a:pt x="97" y="0"/>
                </a:cubicBezTo>
                <a:cubicBezTo>
                  <a:pt x="98" y="0"/>
                  <a:pt x="99" y="0"/>
                  <a:pt x="99" y="1"/>
                </a:cubicBezTo>
                <a:cubicBezTo>
                  <a:pt x="99" y="1"/>
                  <a:pt x="99" y="1"/>
                  <a:pt x="99" y="1"/>
                </a:cubicBezTo>
                <a:cubicBezTo>
                  <a:pt x="99" y="2"/>
                  <a:pt x="98" y="3"/>
                  <a:pt x="97" y="3"/>
                </a:cubicBezTo>
                <a:cubicBezTo>
                  <a:pt x="93" y="3"/>
                  <a:pt x="89" y="3"/>
                  <a:pt x="85" y="3"/>
                </a:cubicBezTo>
                <a:cubicBezTo>
                  <a:pt x="84" y="3"/>
                  <a:pt x="84" y="2"/>
                  <a:pt x="84" y="1"/>
                </a:cubicBezTo>
                <a:cubicBezTo>
                  <a:pt x="84" y="1"/>
                  <a:pt x="84" y="1"/>
                  <a:pt x="84" y="1"/>
                </a:cubicBezTo>
                <a:cubicBezTo>
                  <a:pt x="84" y="0"/>
                  <a:pt x="84" y="0"/>
                  <a:pt x="85" y="0"/>
                </a:cubicBezTo>
                <a:close/>
                <a:moveTo>
                  <a:pt x="106" y="0"/>
                </a:moveTo>
                <a:cubicBezTo>
                  <a:pt x="110" y="0"/>
                  <a:pt x="114" y="0"/>
                  <a:pt x="118" y="0"/>
                </a:cubicBezTo>
                <a:cubicBezTo>
                  <a:pt x="119" y="0"/>
                  <a:pt x="120" y="0"/>
                  <a:pt x="120" y="1"/>
                </a:cubicBezTo>
                <a:cubicBezTo>
                  <a:pt x="120" y="1"/>
                  <a:pt x="120" y="1"/>
                  <a:pt x="120" y="1"/>
                </a:cubicBezTo>
                <a:cubicBezTo>
                  <a:pt x="120" y="2"/>
                  <a:pt x="119" y="3"/>
                  <a:pt x="118" y="3"/>
                </a:cubicBezTo>
                <a:cubicBezTo>
                  <a:pt x="114" y="3"/>
                  <a:pt x="110" y="3"/>
                  <a:pt x="106" y="3"/>
                </a:cubicBezTo>
                <a:cubicBezTo>
                  <a:pt x="105" y="3"/>
                  <a:pt x="105" y="2"/>
                  <a:pt x="105" y="1"/>
                </a:cubicBezTo>
                <a:cubicBezTo>
                  <a:pt x="105" y="1"/>
                  <a:pt x="105" y="1"/>
                  <a:pt x="105" y="1"/>
                </a:cubicBezTo>
                <a:cubicBezTo>
                  <a:pt x="105" y="0"/>
                  <a:pt x="105" y="0"/>
                  <a:pt x="106" y="0"/>
                </a:cubicBezTo>
                <a:close/>
              </a:path>
            </a:pathLst>
          </a:custGeom>
          <a:solidFill>
            <a:srgbClr val="BCE1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20" name="Freeform 8"/>
          <p:cNvSpPr>
            <a:spLocks/>
          </p:cNvSpPr>
          <p:nvPr/>
        </p:nvSpPr>
        <p:spPr bwMode="auto">
          <a:xfrm>
            <a:off x="250510" y="1960574"/>
            <a:ext cx="312729" cy="896357"/>
          </a:xfrm>
          <a:custGeom>
            <a:avLst/>
            <a:gdLst>
              <a:gd name="T0" fmla="*/ 0 w 314"/>
              <a:gd name="T1" fmla="*/ 0 h 900"/>
              <a:gd name="T2" fmla="*/ 314 w 314"/>
              <a:gd name="T3" fmla="*/ 298 h 900"/>
              <a:gd name="T4" fmla="*/ 314 w 314"/>
              <a:gd name="T5" fmla="*/ 900 h 900"/>
              <a:gd name="T6" fmla="*/ 0 w 314"/>
              <a:gd name="T7" fmla="*/ 602 h 900"/>
              <a:gd name="T8" fmla="*/ 0 w 314"/>
              <a:gd name="T9" fmla="*/ 0 h 900"/>
              <a:gd name="T10" fmla="*/ 0 w 314"/>
              <a:gd name="T11" fmla="*/ 0 h 900"/>
            </a:gdLst>
            <a:ahLst/>
            <a:cxnLst>
              <a:cxn ang="0">
                <a:pos x="T0" y="T1"/>
              </a:cxn>
              <a:cxn ang="0">
                <a:pos x="T2" y="T3"/>
              </a:cxn>
              <a:cxn ang="0">
                <a:pos x="T4" y="T5"/>
              </a:cxn>
              <a:cxn ang="0">
                <a:pos x="T6" y="T7"/>
              </a:cxn>
              <a:cxn ang="0">
                <a:pos x="T8" y="T9"/>
              </a:cxn>
              <a:cxn ang="0">
                <a:pos x="T10" y="T11"/>
              </a:cxn>
            </a:cxnLst>
            <a:rect l="0" t="0" r="r" b="b"/>
            <a:pathLst>
              <a:path w="314" h="900">
                <a:moveTo>
                  <a:pt x="0" y="0"/>
                </a:moveTo>
                <a:lnTo>
                  <a:pt x="314" y="298"/>
                </a:lnTo>
                <a:lnTo>
                  <a:pt x="314" y="900"/>
                </a:lnTo>
                <a:lnTo>
                  <a:pt x="0" y="602"/>
                </a:lnTo>
                <a:lnTo>
                  <a:pt x="0" y="0"/>
                </a:lnTo>
                <a:lnTo>
                  <a:pt x="0" y="0"/>
                </a:lnTo>
                <a:close/>
              </a:path>
            </a:pathLst>
          </a:custGeom>
          <a:solidFill>
            <a:schemeClr val="accent4">
              <a:lumMod val="50000"/>
            </a:schemeClr>
          </a:solidFill>
          <a:ln>
            <a:noFill/>
          </a:ln>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21" name="Freeform 9"/>
          <p:cNvSpPr>
            <a:spLocks noEditPoints="1"/>
          </p:cNvSpPr>
          <p:nvPr/>
        </p:nvSpPr>
        <p:spPr bwMode="auto">
          <a:xfrm>
            <a:off x="250510" y="2481457"/>
            <a:ext cx="312729" cy="323685"/>
          </a:xfrm>
          <a:custGeom>
            <a:avLst/>
            <a:gdLst>
              <a:gd name="T0" fmla="*/ 60 w 60"/>
              <a:gd name="T1" fmla="*/ 57 h 62"/>
              <a:gd name="T2" fmla="*/ 60 w 60"/>
              <a:gd name="T3" fmla="*/ 62 h 62"/>
              <a:gd name="T4" fmla="*/ 53 w 60"/>
              <a:gd name="T5" fmla="*/ 56 h 62"/>
              <a:gd name="T6" fmla="*/ 53 w 60"/>
              <a:gd name="T7" fmla="*/ 53 h 62"/>
              <a:gd name="T8" fmla="*/ 53 w 60"/>
              <a:gd name="T9" fmla="*/ 53 h 62"/>
              <a:gd name="T10" fmla="*/ 56 w 60"/>
              <a:gd name="T11" fmla="*/ 53 h 62"/>
              <a:gd name="T12" fmla="*/ 60 w 60"/>
              <a:gd name="T13" fmla="*/ 57 h 62"/>
              <a:gd name="T14" fmla="*/ 0 w 60"/>
              <a:gd name="T15" fmla="*/ 4 h 62"/>
              <a:gd name="T16" fmla="*/ 0 w 60"/>
              <a:gd name="T17" fmla="*/ 0 h 62"/>
              <a:gd name="T18" fmla="*/ 3 w 60"/>
              <a:gd name="T19" fmla="*/ 3 h 62"/>
              <a:gd name="T20" fmla="*/ 4 w 60"/>
              <a:gd name="T21" fmla="*/ 6 h 62"/>
              <a:gd name="T22" fmla="*/ 4 w 60"/>
              <a:gd name="T23" fmla="*/ 6 h 62"/>
              <a:gd name="T24" fmla="*/ 1 w 60"/>
              <a:gd name="T25" fmla="*/ 6 h 62"/>
              <a:gd name="T26" fmla="*/ 0 w 60"/>
              <a:gd name="T27" fmla="*/ 4 h 62"/>
              <a:gd name="T28" fmla="*/ 10 w 60"/>
              <a:gd name="T29" fmla="*/ 10 h 62"/>
              <a:gd name="T30" fmla="*/ 19 w 60"/>
              <a:gd name="T31" fmla="*/ 18 h 62"/>
              <a:gd name="T32" fmla="*/ 19 w 60"/>
              <a:gd name="T33" fmla="*/ 20 h 62"/>
              <a:gd name="T34" fmla="*/ 19 w 60"/>
              <a:gd name="T35" fmla="*/ 20 h 62"/>
              <a:gd name="T36" fmla="*/ 16 w 60"/>
              <a:gd name="T37" fmla="*/ 20 h 62"/>
              <a:gd name="T38" fmla="*/ 8 w 60"/>
              <a:gd name="T39" fmla="*/ 12 h 62"/>
              <a:gd name="T40" fmla="*/ 8 w 60"/>
              <a:gd name="T41" fmla="*/ 10 h 62"/>
              <a:gd name="T42" fmla="*/ 8 w 60"/>
              <a:gd name="T43" fmla="*/ 10 h 62"/>
              <a:gd name="T44" fmla="*/ 10 w 60"/>
              <a:gd name="T45" fmla="*/ 10 h 62"/>
              <a:gd name="T46" fmla="*/ 25 w 60"/>
              <a:gd name="T47" fmla="*/ 24 h 62"/>
              <a:gd name="T48" fmla="*/ 34 w 60"/>
              <a:gd name="T49" fmla="*/ 32 h 62"/>
              <a:gd name="T50" fmla="*/ 34 w 60"/>
              <a:gd name="T51" fmla="*/ 35 h 62"/>
              <a:gd name="T52" fmla="*/ 34 w 60"/>
              <a:gd name="T53" fmla="*/ 35 h 62"/>
              <a:gd name="T54" fmla="*/ 32 w 60"/>
              <a:gd name="T55" fmla="*/ 35 h 62"/>
              <a:gd name="T56" fmla="*/ 23 w 60"/>
              <a:gd name="T57" fmla="*/ 27 h 62"/>
              <a:gd name="T58" fmla="*/ 23 w 60"/>
              <a:gd name="T59" fmla="*/ 24 h 62"/>
              <a:gd name="T60" fmla="*/ 23 w 60"/>
              <a:gd name="T61" fmla="*/ 24 h 62"/>
              <a:gd name="T62" fmla="*/ 25 w 60"/>
              <a:gd name="T63" fmla="*/ 24 h 62"/>
              <a:gd name="T64" fmla="*/ 41 w 60"/>
              <a:gd name="T65" fmla="*/ 39 h 62"/>
              <a:gd name="T66" fmla="*/ 49 w 60"/>
              <a:gd name="T67" fmla="*/ 47 h 62"/>
              <a:gd name="T68" fmla="*/ 49 w 60"/>
              <a:gd name="T69" fmla="*/ 49 h 62"/>
              <a:gd name="T70" fmla="*/ 49 w 60"/>
              <a:gd name="T71" fmla="*/ 49 h 62"/>
              <a:gd name="T72" fmla="*/ 47 w 60"/>
              <a:gd name="T73" fmla="*/ 49 h 62"/>
              <a:gd name="T74" fmla="*/ 38 w 60"/>
              <a:gd name="T75" fmla="*/ 41 h 62"/>
              <a:gd name="T76" fmla="*/ 38 w 60"/>
              <a:gd name="T77" fmla="*/ 39 h 62"/>
              <a:gd name="T78" fmla="*/ 38 w 60"/>
              <a:gd name="T79" fmla="*/ 39 h 62"/>
              <a:gd name="T80" fmla="*/ 41 w 60"/>
              <a:gd name="T81" fmla="*/ 3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62">
                <a:moveTo>
                  <a:pt x="60" y="57"/>
                </a:moveTo>
                <a:cubicBezTo>
                  <a:pt x="60" y="62"/>
                  <a:pt x="60" y="62"/>
                  <a:pt x="60" y="62"/>
                </a:cubicBezTo>
                <a:cubicBezTo>
                  <a:pt x="58" y="60"/>
                  <a:pt x="56" y="58"/>
                  <a:pt x="53" y="56"/>
                </a:cubicBezTo>
                <a:cubicBezTo>
                  <a:pt x="53" y="55"/>
                  <a:pt x="53" y="54"/>
                  <a:pt x="53" y="53"/>
                </a:cubicBezTo>
                <a:cubicBezTo>
                  <a:pt x="53" y="53"/>
                  <a:pt x="53" y="53"/>
                  <a:pt x="53" y="53"/>
                </a:cubicBezTo>
                <a:cubicBezTo>
                  <a:pt x="54" y="53"/>
                  <a:pt x="55" y="53"/>
                  <a:pt x="56" y="53"/>
                </a:cubicBezTo>
                <a:cubicBezTo>
                  <a:pt x="57" y="55"/>
                  <a:pt x="58" y="56"/>
                  <a:pt x="60" y="57"/>
                </a:cubicBezTo>
                <a:close/>
                <a:moveTo>
                  <a:pt x="0" y="4"/>
                </a:moveTo>
                <a:cubicBezTo>
                  <a:pt x="0" y="0"/>
                  <a:pt x="0" y="0"/>
                  <a:pt x="0" y="0"/>
                </a:cubicBezTo>
                <a:cubicBezTo>
                  <a:pt x="1" y="1"/>
                  <a:pt x="2" y="2"/>
                  <a:pt x="3" y="3"/>
                </a:cubicBezTo>
                <a:cubicBezTo>
                  <a:pt x="4" y="4"/>
                  <a:pt x="4" y="5"/>
                  <a:pt x="4" y="6"/>
                </a:cubicBezTo>
                <a:cubicBezTo>
                  <a:pt x="4" y="6"/>
                  <a:pt x="4" y="6"/>
                  <a:pt x="4" y="6"/>
                </a:cubicBezTo>
                <a:cubicBezTo>
                  <a:pt x="3" y="7"/>
                  <a:pt x="2" y="7"/>
                  <a:pt x="1" y="6"/>
                </a:cubicBezTo>
                <a:cubicBezTo>
                  <a:pt x="1" y="5"/>
                  <a:pt x="0" y="5"/>
                  <a:pt x="0" y="4"/>
                </a:cubicBezTo>
                <a:close/>
                <a:moveTo>
                  <a:pt x="10" y="10"/>
                </a:moveTo>
                <a:cubicBezTo>
                  <a:pt x="13" y="13"/>
                  <a:pt x="16" y="15"/>
                  <a:pt x="19" y="18"/>
                </a:cubicBezTo>
                <a:cubicBezTo>
                  <a:pt x="19" y="19"/>
                  <a:pt x="19" y="20"/>
                  <a:pt x="19" y="20"/>
                </a:cubicBezTo>
                <a:cubicBezTo>
                  <a:pt x="19" y="20"/>
                  <a:pt x="19" y="20"/>
                  <a:pt x="19" y="20"/>
                </a:cubicBezTo>
                <a:cubicBezTo>
                  <a:pt x="18" y="21"/>
                  <a:pt x="17" y="21"/>
                  <a:pt x="16" y="20"/>
                </a:cubicBezTo>
                <a:cubicBezTo>
                  <a:pt x="14" y="18"/>
                  <a:pt x="11" y="15"/>
                  <a:pt x="8" y="12"/>
                </a:cubicBezTo>
                <a:cubicBezTo>
                  <a:pt x="7" y="12"/>
                  <a:pt x="7" y="11"/>
                  <a:pt x="8" y="10"/>
                </a:cubicBezTo>
                <a:cubicBezTo>
                  <a:pt x="8" y="10"/>
                  <a:pt x="8" y="10"/>
                  <a:pt x="8" y="10"/>
                </a:cubicBezTo>
                <a:cubicBezTo>
                  <a:pt x="8" y="9"/>
                  <a:pt x="9" y="9"/>
                  <a:pt x="10" y="10"/>
                </a:cubicBezTo>
                <a:close/>
                <a:moveTo>
                  <a:pt x="25" y="24"/>
                </a:moveTo>
                <a:cubicBezTo>
                  <a:pt x="28" y="27"/>
                  <a:pt x="31" y="30"/>
                  <a:pt x="34" y="32"/>
                </a:cubicBezTo>
                <a:cubicBezTo>
                  <a:pt x="35" y="33"/>
                  <a:pt x="35" y="34"/>
                  <a:pt x="34" y="35"/>
                </a:cubicBezTo>
                <a:cubicBezTo>
                  <a:pt x="34" y="35"/>
                  <a:pt x="34" y="35"/>
                  <a:pt x="34" y="35"/>
                </a:cubicBezTo>
                <a:cubicBezTo>
                  <a:pt x="33" y="35"/>
                  <a:pt x="32" y="35"/>
                  <a:pt x="32" y="35"/>
                </a:cubicBezTo>
                <a:cubicBezTo>
                  <a:pt x="29" y="32"/>
                  <a:pt x="26" y="29"/>
                  <a:pt x="23" y="27"/>
                </a:cubicBezTo>
                <a:cubicBezTo>
                  <a:pt x="22" y="26"/>
                  <a:pt x="22" y="25"/>
                  <a:pt x="23" y="24"/>
                </a:cubicBezTo>
                <a:cubicBezTo>
                  <a:pt x="23" y="24"/>
                  <a:pt x="23" y="24"/>
                  <a:pt x="23" y="24"/>
                </a:cubicBezTo>
                <a:cubicBezTo>
                  <a:pt x="24" y="24"/>
                  <a:pt x="25" y="24"/>
                  <a:pt x="25" y="24"/>
                </a:cubicBezTo>
                <a:close/>
                <a:moveTo>
                  <a:pt x="41" y="39"/>
                </a:moveTo>
                <a:cubicBezTo>
                  <a:pt x="43" y="42"/>
                  <a:pt x="46" y="44"/>
                  <a:pt x="49" y="47"/>
                </a:cubicBezTo>
                <a:cubicBezTo>
                  <a:pt x="50" y="48"/>
                  <a:pt x="50" y="49"/>
                  <a:pt x="49" y="49"/>
                </a:cubicBezTo>
                <a:cubicBezTo>
                  <a:pt x="49" y="49"/>
                  <a:pt x="49" y="49"/>
                  <a:pt x="49" y="49"/>
                </a:cubicBezTo>
                <a:cubicBezTo>
                  <a:pt x="48" y="50"/>
                  <a:pt x="47" y="50"/>
                  <a:pt x="47" y="49"/>
                </a:cubicBezTo>
                <a:cubicBezTo>
                  <a:pt x="44" y="47"/>
                  <a:pt x="41" y="44"/>
                  <a:pt x="38" y="41"/>
                </a:cubicBezTo>
                <a:cubicBezTo>
                  <a:pt x="38" y="41"/>
                  <a:pt x="38" y="40"/>
                  <a:pt x="38" y="39"/>
                </a:cubicBezTo>
                <a:cubicBezTo>
                  <a:pt x="38" y="39"/>
                  <a:pt x="38" y="39"/>
                  <a:pt x="38" y="39"/>
                </a:cubicBezTo>
                <a:cubicBezTo>
                  <a:pt x="39" y="38"/>
                  <a:pt x="40" y="38"/>
                  <a:pt x="41" y="39"/>
                </a:cubicBezTo>
                <a:close/>
              </a:path>
            </a:pathLst>
          </a:custGeom>
          <a:solidFill>
            <a:srgbClr val="369C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46" name="Freeform 35"/>
          <p:cNvSpPr>
            <a:spLocks/>
          </p:cNvSpPr>
          <p:nvPr/>
        </p:nvSpPr>
        <p:spPr bwMode="auto">
          <a:xfrm>
            <a:off x="443725" y="2028298"/>
            <a:ext cx="1089572" cy="593588"/>
          </a:xfrm>
          <a:custGeom>
            <a:avLst/>
            <a:gdLst>
              <a:gd name="T0" fmla="*/ 0 w 1094"/>
              <a:gd name="T1" fmla="*/ 0 h 596"/>
              <a:gd name="T2" fmla="*/ 911 w 1094"/>
              <a:gd name="T3" fmla="*/ 0 h 596"/>
              <a:gd name="T4" fmla="*/ 1094 w 1094"/>
              <a:gd name="T5" fmla="*/ 298 h 596"/>
              <a:gd name="T6" fmla="*/ 911 w 1094"/>
              <a:gd name="T7" fmla="*/ 596 h 596"/>
              <a:gd name="T8" fmla="*/ 0 w 1094"/>
              <a:gd name="T9" fmla="*/ 596 h 596"/>
              <a:gd name="T10" fmla="*/ 0 w 1094"/>
              <a:gd name="T11" fmla="*/ 0 h 596"/>
              <a:gd name="T12" fmla="*/ 0 w 1094"/>
              <a:gd name="T13" fmla="*/ 0 h 596"/>
            </a:gdLst>
            <a:ahLst/>
            <a:cxnLst>
              <a:cxn ang="0">
                <a:pos x="T0" y="T1"/>
              </a:cxn>
              <a:cxn ang="0">
                <a:pos x="T2" y="T3"/>
              </a:cxn>
              <a:cxn ang="0">
                <a:pos x="T4" y="T5"/>
              </a:cxn>
              <a:cxn ang="0">
                <a:pos x="T6" y="T7"/>
              </a:cxn>
              <a:cxn ang="0">
                <a:pos x="T8" y="T9"/>
              </a:cxn>
              <a:cxn ang="0">
                <a:pos x="T10" y="T11"/>
              </a:cxn>
              <a:cxn ang="0">
                <a:pos x="T12" y="T13"/>
              </a:cxn>
            </a:cxnLst>
            <a:rect l="0" t="0" r="r" b="b"/>
            <a:pathLst>
              <a:path w="1094" h="596">
                <a:moveTo>
                  <a:pt x="0" y="0"/>
                </a:moveTo>
                <a:lnTo>
                  <a:pt x="911" y="0"/>
                </a:lnTo>
                <a:lnTo>
                  <a:pt x="1094" y="298"/>
                </a:lnTo>
                <a:lnTo>
                  <a:pt x="911" y="596"/>
                </a:lnTo>
                <a:lnTo>
                  <a:pt x="0" y="596"/>
                </a:lnTo>
                <a:lnTo>
                  <a:pt x="0" y="0"/>
                </a:lnTo>
                <a:lnTo>
                  <a:pt x="0" y="0"/>
                </a:lnTo>
                <a:close/>
              </a:path>
            </a:pathLst>
          </a:custGeom>
          <a:solidFill>
            <a:srgbClr val="C9CAC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48" name="Freeform 37"/>
          <p:cNvSpPr>
            <a:spLocks/>
          </p:cNvSpPr>
          <p:nvPr/>
        </p:nvSpPr>
        <p:spPr bwMode="auto">
          <a:xfrm>
            <a:off x="250510" y="1960574"/>
            <a:ext cx="1226018" cy="599564"/>
          </a:xfrm>
          <a:custGeom>
            <a:avLst/>
            <a:gdLst>
              <a:gd name="T0" fmla="*/ 0 w 1231"/>
              <a:gd name="T1" fmla="*/ 0 h 602"/>
              <a:gd name="T2" fmla="*/ 1047 w 1231"/>
              <a:gd name="T3" fmla="*/ 0 h 602"/>
              <a:gd name="T4" fmla="*/ 1231 w 1231"/>
              <a:gd name="T5" fmla="*/ 303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303"/>
                </a:lnTo>
                <a:lnTo>
                  <a:pt x="1047" y="602"/>
                </a:lnTo>
                <a:lnTo>
                  <a:pt x="0" y="602"/>
                </a:lnTo>
                <a:lnTo>
                  <a:pt x="0" y="0"/>
                </a:lnTo>
                <a:lnTo>
                  <a:pt x="0" y="0"/>
                </a:ln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50" name="Freeform 39"/>
          <p:cNvSpPr>
            <a:spLocks noEditPoints="1"/>
          </p:cNvSpPr>
          <p:nvPr/>
        </p:nvSpPr>
        <p:spPr bwMode="auto">
          <a:xfrm>
            <a:off x="250510" y="2294218"/>
            <a:ext cx="1152317" cy="229069"/>
          </a:xfrm>
          <a:custGeom>
            <a:avLst/>
            <a:gdLst>
              <a:gd name="T0" fmla="*/ 30 w 221"/>
              <a:gd name="T1" fmla="*/ 44 h 44"/>
              <a:gd name="T2" fmla="*/ 32 w 221"/>
              <a:gd name="T3" fmla="*/ 42 h 44"/>
              <a:gd name="T4" fmla="*/ 19 w 221"/>
              <a:gd name="T5" fmla="*/ 40 h 44"/>
              <a:gd name="T6" fmla="*/ 17 w 221"/>
              <a:gd name="T7" fmla="*/ 42 h 44"/>
              <a:gd name="T8" fmla="*/ 196 w 221"/>
              <a:gd name="T9" fmla="*/ 43 h 44"/>
              <a:gd name="T10" fmla="*/ 198 w 221"/>
              <a:gd name="T11" fmla="*/ 36 h 44"/>
              <a:gd name="T12" fmla="*/ 195 w 221"/>
              <a:gd name="T13" fmla="*/ 37 h 44"/>
              <a:gd name="T14" fmla="*/ 186 w 221"/>
              <a:gd name="T15" fmla="*/ 40 h 44"/>
              <a:gd name="T16" fmla="*/ 185 w 221"/>
              <a:gd name="T17" fmla="*/ 42 h 44"/>
              <a:gd name="T18" fmla="*/ 194 w 221"/>
              <a:gd name="T19" fmla="*/ 44 h 44"/>
              <a:gd name="T20" fmla="*/ 217 w 221"/>
              <a:gd name="T21" fmla="*/ 1 h 44"/>
              <a:gd name="T22" fmla="*/ 212 w 221"/>
              <a:gd name="T23" fmla="*/ 13 h 44"/>
              <a:gd name="T24" fmla="*/ 214 w 221"/>
              <a:gd name="T25" fmla="*/ 13 h 44"/>
              <a:gd name="T26" fmla="*/ 219 w 221"/>
              <a:gd name="T27" fmla="*/ 0 h 44"/>
              <a:gd name="T28" fmla="*/ 217 w 221"/>
              <a:gd name="T29" fmla="*/ 1 h 44"/>
              <a:gd name="T30" fmla="*/ 200 w 221"/>
              <a:gd name="T31" fmla="*/ 29 h 44"/>
              <a:gd name="T32" fmla="*/ 201 w 221"/>
              <a:gd name="T33" fmla="*/ 31 h 44"/>
              <a:gd name="T34" fmla="*/ 209 w 221"/>
              <a:gd name="T35" fmla="*/ 21 h 44"/>
              <a:gd name="T36" fmla="*/ 209 w 221"/>
              <a:gd name="T37" fmla="*/ 18 h 44"/>
              <a:gd name="T38" fmla="*/ 0 w 221"/>
              <a:gd name="T39" fmla="*/ 40 h 44"/>
              <a:gd name="T40" fmla="*/ 8 w 221"/>
              <a:gd name="T41" fmla="*/ 44 h 44"/>
              <a:gd name="T42" fmla="*/ 10 w 221"/>
              <a:gd name="T43" fmla="*/ 42 h 44"/>
              <a:gd name="T44" fmla="*/ 0 w 221"/>
              <a:gd name="T45" fmla="*/ 40 h 44"/>
              <a:gd name="T46" fmla="*/ 51 w 221"/>
              <a:gd name="T47" fmla="*/ 44 h 44"/>
              <a:gd name="T48" fmla="*/ 53 w 221"/>
              <a:gd name="T49" fmla="*/ 42 h 44"/>
              <a:gd name="T50" fmla="*/ 40 w 221"/>
              <a:gd name="T51" fmla="*/ 40 h 44"/>
              <a:gd name="T52" fmla="*/ 38 w 221"/>
              <a:gd name="T53" fmla="*/ 42 h 44"/>
              <a:gd name="T54" fmla="*/ 60 w 221"/>
              <a:gd name="T55" fmla="*/ 44 h 44"/>
              <a:gd name="T56" fmla="*/ 74 w 221"/>
              <a:gd name="T57" fmla="*/ 42 h 44"/>
              <a:gd name="T58" fmla="*/ 72 w 221"/>
              <a:gd name="T59" fmla="*/ 40 h 44"/>
              <a:gd name="T60" fmla="*/ 59 w 221"/>
              <a:gd name="T61" fmla="*/ 42 h 44"/>
              <a:gd name="T62" fmla="*/ 60 w 221"/>
              <a:gd name="T63" fmla="*/ 44 h 44"/>
              <a:gd name="T64" fmla="*/ 93 w 221"/>
              <a:gd name="T65" fmla="*/ 44 h 44"/>
              <a:gd name="T66" fmla="*/ 95 w 221"/>
              <a:gd name="T67" fmla="*/ 42 h 44"/>
              <a:gd name="T68" fmla="*/ 81 w 221"/>
              <a:gd name="T69" fmla="*/ 40 h 44"/>
              <a:gd name="T70" fmla="*/ 80 w 221"/>
              <a:gd name="T71" fmla="*/ 42 h 44"/>
              <a:gd name="T72" fmla="*/ 102 w 221"/>
              <a:gd name="T73" fmla="*/ 44 h 44"/>
              <a:gd name="T74" fmla="*/ 116 w 221"/>
              <a:gd name="T75" fmla="*/ 42 h 44"/>
              <a:gd name="T76" fmla="*/ 114 w 221"/>
              <a:gd name="T77" fmla="*/ 40 h 44"/>
              <a:gd name="T78" fmla="*/ 101 w 221"/>
              <a:gd name="T79" fmla="*/ 42 h 44"/>
              <a:gd name="T80" fmla="*/ 102 w 221"/>
              <a:gd name="T81" fmla="*/ 44 h 44"/>
              <a:gd name="T82" fmla="*/ 135 w 221"/>
              <a:gd name="T83" fmla="*/ 44 h 44"/>
              <a:gd name="T84" fmla="*/ 137 w 221"/>
              <a:gd name="T85" fmla="*/ 42 h 44"/>
              <a:gd name="T86" fmla="*/ 123 w 221"/>
              <a:gd name="T87" fmla="*/ 40 h 44"/>
              <a:gd name="T88" fmla="*/ 122 w 221"/>
              <a:gd name="T89" fmla="*/ 42 h 44"/>
              <a:gd name="T90" fmla="*/ 144 w 221"/>
              <a:gd name="T91" fmla="*/ 44 h 44"/>
              <a:gd name="T92" fmla="*/ 158 w 221"/>
              <a:gd name="T93" fmla="*/ 42 h 44"/>
              <a:gd name="T94" fmla="*/ 156 w 221"/>
              <a:gd name="T95" fmla="*/ 40 h 44"/>
              <a:gd name="T96" fmla="*/ 143 w 221"/>
              <a:gd name="T97" fmla="*/ 42 h 44"/>
              <a:gd name="T98" fmla="*/ 144 w 221"/>
              <a:gd name="T99" fmla="*/ 44 h 44"/>
              <a:gd name="T100" fmla="*/ 177 w 221"/>
              <a:gd name="T101" fmla="*/ 44 h 44"/>
              <a:gd name="T102" fmla="*/ 179 w 221"/>
              <a:gd name="T103" fmla="*/ 42 h 44"/>
              <a:gd name="T104" fmla="*/ 165 w 221"/>
              <a:gd name="T105" fmla="*/ 40 h 44"/>
              <a:gd name="T106" fmla="*/ 164 w 221"/>
              <a:gd name="T107" fmla="*/ 4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3"/>
                  <a:pt x="32" y="42"/>
                </a:cubicBezTo>
                <a:cubicBezTo>
                  <a:pt x="32" y="42"/>
                  <a:pt x="32" y="42"/>
                  <a:pt x="32" y="42"/>
                </a:cubicBezTo>
                <a:cubicBezTo>
                  <a:pt x="32" y="41"/>
                  <a:pt x="31" y="40"/>
                  <a:pt x="30" y="40"/>
                </a:cubicBezTo>
                <a:cubicBezTo>
                  <a:pt x="26" y="40"/>
                  <a:pt x="22" y="40"/>
                  <a:pt x="19" y="40"/>
                </a:cubicBezTo>
                <a:cubicBezTo>
                  <a:pt x="18" y="40"/>
                  <a:pt x="17" y="41"/>
                  <a:pt x="17" y="42"/>
                </a:cubicBezTo>
                <a:cubicBezTo>
                  <a:pt x="17" y="42"/>
                  <a:pt x="17" y="42"/>
                  <a:pt x="17" y="42"/>
                </a:cubicBezTo>
                <a:cubicBezTo>
                  <a:pt x="17" y="43"/>
                  <a:pt x="18" y="44"/>
                  <a:pt x="19" y="44"/>
                </a:cubicBezTo>
                <a:close/>
                <a:moveTo>
                  <a:pt x="196" y="43"/>
                </a:moveTo>
                <a:cubicBezTo>
                  <a:pt x="196" y="41"/>
                  <a:pt x="197" y="40"/>
                  <a:pt x="198" y="39"/>
                </a:cubicBezTo>
                <a:cubicBezTo>
                  <a:pt x="199" y="38"/>
                  <a:pt x="198" y="37"/>
                  <a:pt x="198" y="36"/>
                </a:cubicBezTo>
                <a:cubicBezTo>
                  <a:pt x="198" y="36"/>
                  <a:pt x="198" y="36"/>
                  <a:pt x="198" y="36"/>
                </a:cubicBezTo>
                <a:cubicBezTo>
                  <a:pt x="197" y="36"/>
                  <a:pt x="196" y="36"/>
                  <a:pt x="195" y="37"/>
                </a:cubicBezTo>
                <a:cubicBezTo>
                  <a:pt x="195" y="38"/>
                  <a:pt x="194" y="39"/>
                  <a:pt x="193" y="40"/>
                </a:cubicBezTo>
                <a:cubicBezTo>
                  <a:pt x="190" y="40"/>
                  <a:pt x="190" y="40"/>
                  <a:pt x="186" y="40"/>
                </a:cubicBezTo>
                <a:cubicBezTo>
                  <a:pt x="186" y="40"/>
                  <a:pt x="185" y="41"/>
                  <a:pt x="185" y="42"/>
                </a:cubicBezTo>
                <a:cubicBezTo>
                  <a:pt x="185" y="42"/>
                  <a:pt x="185" y="42"/>
                  <a:pt x="185" y="42"/>
                </a:cubicBezTo>
                <a:cubicBezTo>
                  <a:pt x="185" y="43"/>
                  <a:pt x="186" y="44"/>
                  <a:pt x="186" y="44"/>
                </a:cubicBezTo>
                <a:cubicBezTo>
                  <a:pt x="194" y="44"/>
                  <a:pt x="194" y="44"/>
                  <a:pt x="194" y="44"/>
                </a:cubicBezTo>
                <a:cubicBezTo>
                  <a:pt x="195" y="44"/>
                  <a:pt x="195" y="43"/>
                  <a:pt x="196" y="43"/>
                </a:cubicBezTo>
                <a:close/>
                <a:moveTo>
                  <a:pt x="217" y="1"/>
                </a:moveTo>
                <a:cubicBezTo>
                  <a:pt x="215" y="4"/>
                  <a:pt x="213" y="8"/>
                  <a:pt x="211" y="11"/>
                </a:cubicBezTo>
                <a:cubicBezTo>
                  <a:pt x="211" y="12"/>
                  <a:pt x="211" y="13"/>
                  <a:pt x="212" y="13"/>
                </a:cubicBezTo>
                <a:cubicBezTo>
                  <a:pt x="212" y="13"/>
                  <a:pt x="212" y="13"/>
                  <a:pt x="212" y="13"/>
                </a:cubicBezTo>
                <a:cubicBezTo>
                  <a:pt x="212" y="14"/>
                  <a:pt x="213" y="14"/>
                  <a:pt x="214" y="13"/>
                </a:cubicBezTo>
                <a:cubicBezTo>
                  <a:pt x="216" y="9"/>
                  <a:pt x="218" y="6"/>
                  <a:pt x="220" y="3"/>
                </a:cubicBezTo>
                <a:cubicBezTo>
                  <a:pt x="221" y="2"/>
                  <a:pt x="220" y="1"/>
                  <a:pt x="219" y="0"/>
                </a:cubicBezTo>
                <a:cubicBezTo>
                  <a:pt x="219" y="0"/>
                  <a:pt x="219" y="0"/>
                  <a:pt x="219" y="0"/>
                </a:cubicBezTo>
                <a:cubicBezTo>
                  <a:pt x="219" y="0"/>
                  <a:pt x="218" y="0"/>
                  <a:pt x="217" y="1"/>
                </a:cubicBezTo>
                <a:close/>
                <a:moveTo>
                  <a:pt x="206" y="19"/>
                </a:moveTo>
                <a:cubicBezTo>
                  <a:pt x="204" y="22"/>
                  <a:pt x="202" y="26"/>
                  <a:pt x="200" y="29"/>
                </a:cubicBezTo>
                <a:cubicBezTo>
                  <a:pt x="200" y="30"/>
                  <a:pt x="200" y="31"/>
                  <a:pt x="201" y="31"/>
                </a:cubicBezTo>
                <a:cubicBezTo>
                  <a:pt x="201" y="31"/>
                  <a:pt x="201" y="31"/>
                  <a:pt x="201" y="31"/>
                </a:cubicBezTo>
                <a:cubicBezTo>
                  <a:pt x="201" y="32"/>
                  <a:pt x="203" y="31"/>
                  <a:pt x="203" y="31"/>
                </a:cubicBezTo>
                <a:cubicBezTo>
                  <a:pt x="205" y="27"/>
                  <a:pt x="207" y="24"/>
                  <a:pt x="209" y="21"/>
                </a:cubicBezTo>
                <a:cubicBezTo>
                  <a:pt x="210" y="20"/>
                  <a:pt x="209" y="19"/>
                  <a:pt x="209" y="18"/>
                </a:cubicBezTo>
                <a:cubicBezTo>
                  <a:pt x="209" y="18"/>
                  <a:pt x="209" y="18"/>
                  <a:pt x="209" y="18"/>
                </a:cubicBezTo>
                <a:cubicBezTo>
                  <a:pt x="208" y="18"/>
                  <a:pt x="207" y="18"/>
                  <a:pt x="206" y="19"/>
                </a:cubicBezTo>
                <a:close/>
                <a:moveTo>
                  <a:pt x="0" y="40"/>
                </a:moveTo>
                <a:cubicBezTo>
                  <a:pt x="0" y="44"/>
                  <a:pt x="0" y="44"/>
                  <a:pt x="0" y="44"/>
                </a:cubicBezTo>
                <a:cubicBezTo>
                  <a:pt x="8" y="44"/>
                  <a:pt x="8" y="44"/>
                  <a:pt x="8" y="44"/>
                </a:cubicBezTo>
                <a:cubicBezTo>
                  <a:pt x="9" y="44"/>
                  <a:pt x="10" y="43"/>
                  <a:pt x="10" y="42"/>
                </a:cubicBezTo>
                <a:cubicBezTo>
                  <a:pt x="10" y="42"/>
                  <a:pt x="10" y="42"/>
                  <a:pt x="10" y="42"/>
                </a:cubicBezTo>
                <a:cubicBezTo>
                  <a:pt x="10" y="41"/>
                  <a:pt x="9" y="40"/>
                  <a:pt x="8" y="40"/>
                </a:cubicBezTo>
                <a:cubicBezTo>
                  <a:pt x="0" y="40"/>
                  <a:pt x="0" y="40"/>
                  <a:pt x="0" y="40"/>
                </a:cubicBezTo>
                <a:close/>
                <a:moveTo>
                  <a:pt x="40" y="44"/>
                </a:moveTo>
                <a:cubicBezTo>
                  <a:pt x="43" y="44"/>
                  <a:pt x="47" y="44"/>
                  <a:pt x="51" y="44"/>
                </a:cubicBezTo>
                <a:cubicBezTo>
                  <a:pt x="52" y="44"/>
                  <a:pt x="53" y="43"/>
                  <a:pt x="53" y="42"/>
                </a:cubicBezTo>
                <a:cubicBezTo>
                  <a:pt x="53" y="42"/>
                  <a:pt x="53" y="42"/>
                  <a:pt x="53" y="42"/>
                </a:cubicBezTo>
                <a:cubicBezTo>
                  <a:pt x="53" y="41"/>
                  <a:pt x="52" y="40"/>
                  <a:pt x="51" y="40"/>
                </a:cubicBezTo>
                <a:cubicBezTo>
                  <a:pt x="47" y="40"/>
                  <a:pt x="43" y="40"/>
                  <a:pt x="40" y="40"/>
                </a:cubicBezTo>
                <a:cubicBezTo>
                  <a:pt x="39" y="40"/>
                  <a:pt x="38" y="41"/>
                  <a:pt x="38" y="42"/>
                </a:cubicBezTo>
                <a:cubicBezTo>
                  <a:pt x="38" y="42"/>
                  <a:pt x="38" y="42"/>
                  <a:pt x="38" y="42"/>
                </a:cubicBezTo>
                <a:cubicBezTo>
                  <a:pt x="38" y="43"/>
                  <a:pt x="39" y="44"/>
                  <a:pt x="40" y="44"/>
                </a:cubicBezTo>
                <a:close/>
                <a:moveTo>
                  <a:pt x="60" y="44"/>
                </a:moveTo>
                <a:cubicBezTo>
                  <a:pt x="64" y="44"/>
                  <a:pt x="68" y="44"/>
                  <a:pt x="72" y="44"/>
                </a:cubicBezTo>
                <a:cubicBezTo>
                  <a:pt x="73" y="44"/>
                  <a:pt x="74" y="43"/>
                  <a:pt x="74" y="42"/>
                </a:cubicBezTo>
                <a:cubicBezTo>
                  <a:pt x="74" y="42"/>
                  <a:pt x="74" y="42"/>
                  <a:pt x="74" y="42"/>
                </a:cubicBezTo>
                <a:cubicBezTo>
                  <a:pt x="74" y="41"/>
                  <a:pt x="73" y="40"/>
                  <a:pt x="72" y="40"/>
                </a:cubicBezTo>
                <a:cubicBezTo>
                  <a:pt x="68" y="40"/>
                  <a:pt x="64" y="40"/>
                  <a:pt x="60" y="40"/>
                </a:cubicBezTo>
                <a:cubicBezTo>
                  <a:pt x="60" y="40"/>
                  <a:pt x="59" y="41"/>
                  <a:pt x="59" y="42"/>
                </a:cubicBezTo>
                <a:cubicBezTo>
                  <a:pt x="59" y="42"/>
                  <a:pt x="59" y="42"/>
                  <a:pt x="59" y="42"/>
                </a:cubicBezTo>
                <a:cubicBezTo>
                  <a:pt x="59" y="43"/>
                  <a:pt x="60" y="44"/>
                  <a:pt x="60" y="44"/>
                </a:cubicBezTo>
                <a:close/>
                <a:moveTo>
                  <a:pt x="81" y="44"/>
                </a:moveTo>
                <a:cubicBezTo>
                  <a:pt x="85" y="44"/>
                  <a:pt x="89" y="44"/>
                  <a:pt x="93" y="44"/>
                </a:cubicBezTo>
                <a:cubicBezTo>
                  <a:pt x="94" y="44"/>
                  <a:pt x="95" y="43"/>
                  <a:pt x="95" y="42"/>
                </a:cubicBezTo>
                <a:cubicBezTo>
                  <a:pt x="95" y="42"/>
                  <a:pt x="95" y="42"/>
                  <a:pt x="95" y="42"/>
                </a:cubicBezTo>
                <a:cubicBezTo>
                  <a:pt x="95" y="41"/>
                  <a:pt x="94" y="40"/>
                  <a:pt x="93" y="40"/>
                </a:cubicBezTo>
                <a:cubicBezTo>
                  <a:pt x="89" y="40"/>
                  <a:pt x="85" y="40"/>
                  <a:pt x="81" y="40"/>
                </a:cubicBezTo>
                <a:cubicBezTo>
                  <a:pt x="81" y="40"/>
                  <a:pt x="80" y="41"/>
                  <a:pt x="80" y="42"/>
                </a:cubicBezTo>
                <a:cubicBezTo>
                  <a:pt x="80" y="42"/>
                  <a:pt x="80" y="42"/>
                  <a:pt x="80" y="42"/>
                </a:cubicBezTo>
                <a:cubicBezTo>
                  <a:pt x="80" y="43"/>
                  <a:pt x="81" y="44"/>
                  <a:pt x="81" y="44"/>
                </a:cubicBezTo>
                <a:close/>
                <a:moveTo>
                  <a:pt x="102" y="44"/>
                </a:moveTo>
                <a:cubicBezTo>
                  <a:pt x="106" y="44"/>
                  <a:pt x="110" y="44"/>
                  <a:pt x="114" y="44"/>
                </a:cubicBezTo>
                <a:cubicBezTo>
                  <a:pt x="115" y="44"/>
                  <a:pt x="116" y="43"/>
                  <a:pt x="116" y="42"/>
                </a:cubicBezTo>
                <a:cubicBezTo>
                  <a:pt x="116" y="42"/>
                  <a:pt x="116" y="42"/>
                  <a:pt x="116" y="42"/>
                </a:cubicBezTo>
                <a:cubicBezTo>
                  <a:pt x="116" y="41"/>
                  <a:pt x="115" y="40"/>
                  <a:pt x="114" y="40"/>
                </a:cubicBezTo>
                <a:cubicBezTo>
                  <a:pt x="110" y="40"/>
                  <a:pt x="106" y="40"/>
                  <a:pt x="102" y="40"/>
                </a:cubicBezTo>
                <a:cubicBezTo>
                  <a:pt x="102" y="40"/>
                  <a:pt x="101" y="41"/>
                  <a:pt x="101" y="42"/>
                </a:cubicBezTo>
                <a:cubicBezTo>
                  <a:pt x="101" y="42"/>
                  <a:pt x="101" y="42"/>
                  <a:pt x="101" y="42"/>
                </a:cubicBezTo>
                <a:cubicBezTo>
                  <a:pt x="101" y="43"/>
                  <a:pt x="102" y="44"/>
                  <a:pt x="102" y="44"/>
                </a:cubicBezTo>
                <a:close/>
                <a:moveTo>
                  <a:pt x="123" y="44"/>
                </a:moveTo>
                <a:cubicBezTo>
                  <a:pt x="127" y="44"/>
                  <a:pt x="131" y="44"/>
                  <a:pt x="135" y="44"/>
                </a:cubicBezTo>
                <a:cubicBezTo>
                  <a:pt x="136" y="44"/>
                  <a:pt x="137" y="43"/>
                  <a:pt x="137" y="42"/>
                </a:cubicBezTo>
                <a:cubicBezTo>
                  <a:pt x="137" y="42"/>
                  <a:pt x="137" y="42"/>
                  <a:pt x="137" y="42"/>
                </a:cubicBezTo>
                <a:cubicBezTo>
                  <a:pt x="137" y="41"/>
                  <a:pt x="136" y="40"/>
                  <a:pt x="135" y="40"/>
                </a:cubicBezTo>
                <a:cubicBezTo>
                  <a:pt x="131" y="40"/>
                  <a:pt x="127" y="40"/>
                  <a:pt x="123" y="40"/>
                </a:cubicBezTo>
                <a:cubicBezTo>
                  <a:pt x="123" y="40"/>
                  <a:pt x="122" y="41"/>
                  <a:pt x="122" y="42"/>
                </a:cubicBezTo>
                <a:cubicBezTo>
                  <a:pt x="122" y="42"/>
                  <a:pt x="122" y="42"/>
                  <a:pt x="122" y="42"/>
                </a:cubicBezTo>
                <a:cubicBezTo>
                  <a:pt x="122" y="43"/>
                  <a:pt x="123" y="44"/>
                  <a:pt x="123" y="44"/>
                </a:cubicBezTo>
                <a:close/>
                <a:moveTo>
                  <a:pt x="144" y="44"/>
                </a:moveTo>
                <a:cubicBezTo>
                  <a:pt x="148" y="44"/>
                  <a:pt x="152" y="44"/>
                  <a:pt x="156" y="44"/>
                </a:cubicBezTo>
                <a:cubicBezTo>
                  <a:pt x="157" y="44"/>
                  <a:pt x="158" y="43"/>
                  <a:pt x="158" y="42"/>
                </a:cubicBezTo>
                <a:cubicBezTo>
                  <a:pt x="158" y="42"/>
                  <a:pt x="158" y="42"/>
                  <a:pt x="158" y="42"/>
                </a:cubicBezTo>
                <a:cubicBezTo>
                  <a:pt x="158" y="41"/>
                  <a:pt x="157" y="40"/>
                  <a:pt x="156" y="40"/>
                </a:cubicBezTo>
                <a:cubicBezTo>
                  <a:pt x="152" y="40"/>
                  <a:pt x="148" y="40"/>
                  <a:pt x="144" y="40"/>
                </a:cubicBezTo>
                <a:cubicBezTo>
                  <a:pt x="144" y="40"/>
                  <a:pt x="143" y="41"/>
                  <a:pt x="143" y="42"/>
                </a:cubicBezTo>
                <a:cubicBezTo>
                  <a:pt x="143" y="42"/>
                  <a:pt x="143" y="42"/>
                  <a:pt x="143" y="42"/>
                </a:cubicBezTo>
                <a:cubicBezTo>
                  <a:pt x="143" y="43"/>
                  <a:pt x="144" y="44"/>
                  <a:pt x="144" y="44"/>
                </a:cubicBezTo>
                <a:close/>
                <a:moveTo>
                  <a:pt x="165" y="44"/>
                </a:moveTo>
                <a:cubicBezTo>
                  <a:pt x="169" y="44"/>
                  <a:pt x="173" y="44"/>
                  <a:pt x="177" y="44"/>
                </a:cubicBezTo>
                <a:cubicBezTo>
                  <a:pt x="178" y="44"/>
                  <a:pt x="179" y="43"/>
                  <a:pt x="179" y="42"/>
                </a:cubicBezTo>
                <a:cubicBezTo>
                  <a:pt x="179" y="42"/>
                  <a:pt x="179" y="42"/>
                  <a:pt x="179" y="42"/>
                </a:cubicBezTo>
                <a:cubicBezTo>
                  <a:pt x="179" y="41"/>
                  <a:pt x="178" y="40"/>
                  <a:pt x="177" y="40"/>
                </a:cubicBezTo>
                <a:cubicBezTo>
                  <a:pt x="173" y="40"/>
                  <a:pt x="169" y="40"/>
                  <a:pt x="165" y="40"/>
                </a:cubicBezTo>
                <a:cubicBezTo>
                  <a:pt x="165" y="40"/>
                  <a:pt x="164" y="41"/>
                  <a:pt x="164" y="42"/>
                </a:cubicBezTo>
                <a:cubicBezTo>
                  <a:pt x="164" y="42"/>
                  <a:pt x="164" y="42"/>
                  <a:pt x="164" y="42"/>
                </a:cubicBezTo>
                <a:cubicBezTo>
                  <a:pt x="164" y="43"/>
                  <a:pt x="165" y="44"/>
                  <a:pt x="165" y="44"/>
                </a:cubicBezTo>
                <a:close/>
              </a:path>
            </a:pathLst>
          </a:custGeom>
          <a:solidFill>
            <a:srgbClr val="82C3D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52" name="Freeform 41"/>
          <p:cNvSpPr>
            <a:spLocks noEditPoints="1"/>
          </p:cNvSpPr>
          <p:nvPr/>
        </p:nvSpPr>
        <p:spPr bwMode="auto">
          <a:xfrm>
            <a:off x="250510" y="2001408"/>
            <a:ext cx="1173232" cy="271895"/>
          </a:xfrm>
          <a:custGeom>
            <a:avLst/>
            <a:gdLst>
              <a:gd name="T0" fmla="*/ 30 w 225"/>
              <a:gd name="T1" fmla="*/ 0 h 52"/>
              <a:gd name="T2" fmla="*/ 32 w 225"/>
              <a:gd name="T3" fmla="*/ 1 h 52"/>
              <a:gd name="T4" fmla="*/ 19 w 225"/>
              <a:gd name="T5" fmla="*/ 3 h 52"/>
              <a:gd name="T6" fmla="*/ 17 w 225"/>
              <a:gd name="T7" fmla="*/ 1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7 h 52"/>
              <a:gd name="T22" fmla="*/ 193 w 225"/>
              <a:gd name="T23" fmla="*/ 3 h 52"/>
              <a:gd name="T24" fmla="*/ 185 w 225"/>
              <a:gd name="T25" fmla="*/ 1 h 52"/>
              <a:gd name="T26" fmla="*/ 186 w 225"/>
              <a:gd name="T27" fmla="*/ 0 h 52"/>
              <a:gd name="T28" fmla="*/ 196 w 225"/>
              <a:gd name="T29" fmla="*/ 1 h 52"/>
              <a:gd name="T30" fmla="*/ 211 w 225"/>
              <a:gd name="T31" fmla="*/ 32 h 52"/>
              <a:gd name="T32" fmla="*/ 212 w 225"/>
              <a:gd name="T33" fmla="*/ 30 h 52"/>
              <a:gd name="T34" fmla="*/ 220 w 225"/>
              <a:gd name="T35" fmla="*/ 41 h 52"/>
              <a:gd name="T36" fmla="*/ 219 w 225"/>
              <a:gd name="T37" fmla="*/ 43 h 52"/>
              <a:gd name="T38" fmla="*/ 206 w 225"/>
              <a:gd name="T39" fmla="*/ 24 h 52"/>
              <a:gd name="T40" fmla="*/ 201 w 225"/>
              <a:gd name="T41" fmla="*/ 12 h 52"/>
              <a:gd name="T42" fmla="*/ 203 w 225"/>
              <a:gd name="T43" fmla="*/ 13 h 52"/>
              <a:gd name="T44" fmla="*/ 209 w 225"/>
              <a:gd name="T45" fmla="*/ 25 h 52"/>
              <a:gd name="T46" fmla="*/ 206 w 225"/>
              <a:gd name="T47" fmla="*/ 24 h 52"/>
              <a:gd name="T48" fmla="*/ 0 w 225"/>
              <a:gd name="T49" fmla="*/ 0 h 52"/>
              <a:gd name="T50" fmla="*/ 10 w 225"/>
              <a:gd name="T51" fmla="*/ 1 h 52"/>
              <a:gd name="T52" fmla="*/ 8 w 225"/>
              <a:gd name="T53" fmla="*/ 3 h 52"/>
              <a:gd name="T54" fmla="*/ 40 w 225"/>
              <a:gd name="T55" fmla="*/ 0 h 52"/>
              <a:gd name="T56" fmla="*/ 53 w 225"/>
              <a:gd name="T57" fmla="*/ 1 h 52"/>
              <a:gd name="T58" fmla="*/ 51 w 225"/>
              <a:gd name="T59" fmla="*/ 3 h 52"/>
              <a:gd name="T60" fmla="*/ 38 w 225"/>
              <a:gd name="T61" fmla="*/ 1 h 52"/>
              <a:gd name="T62" fmla="*/ 40 w 225"/>
              <a:gd name="T63" fmla="*/ 0 h 52"/>
              <a:gd name="T64" fmla="*/ 72 w 225"/>
              <a:gd name="T65" fmla="*/ 0 h 52"/>
              <a:gd name="T66" fmla="*/ 74 w 225"/>
              <a:gd name="T67" fmla="*/ 1 h 52"/>
              <a:gd name="T68" fmla="*/ 60 w 225"/>
              <a:gd name="T69" fmla="*/ 3 h 52"/>
              <a:gd name="T70" fmla="*/ 59 w 225"/>
              <a:gd name="T71" fmla="*/ 1 h 52"/>
              <a:gd name="T72" fmla="*/ 81 w 225"/>
              <a:gd name="T73" fmla="*/ 0 h 52"/>
              <a:gd name="T74" fmla="*/ 95 w 225"/>
              <a:gd name="T75" fmla="*/ 1 h 52"/>
              <a:gd name="T76" fmla="*/ 93 w 225"/>
              <a:gd name="T77" fmla="*/ 3 h 52"/>
              <a:gd name="T78" fmla="*/ 80 w 225"/>
              <a:gd name="T79" fmla="*/ 1 h 52"/>
              <a:gd name="T80" fmla="*/ 81 w 225"/>
              <a:gd name="T81" fmla="*/ 0 h 52"/>
              <a:gd name="T82" fmla="*/ 114 w 225"/>
              <a:gd name="T83" fmla="*/ 0 h 52"/>
              <a:gd name="T84" fmla="*/ 116 w 225"/>
              <a:gd name="T85" fmla="*/ 1 h 52"/>
              <a:gd name="T86" fmla="*/ 102 w 225"/>
              <a:gd name="T87" fmla="*/ 3 h 52"/>
              <a:gd name="T88" fmla="*/ 101 w 225"/>
              <a:gd name="T89" fmla="*/ 1 h 52"/>
              <a:gd name="T90" fmla="*/ 123 w 225"/>
              <a:gd name="T91" fmla="*/ 0 h 52"/>
              <a:gd name="T92" fmla="*/ 137 w 225"/>
              <a:gd name="T93" fmla="*/ 1 h 52"/>
              <a:gd name="T94" fmla="*/ 135 w 225"/>
              <a:gd name="T95" fmla="*/ 3 h 52"/>
              <a:gd name="T96" fmla="*/ 122 w 225"/>
              <a:gd name="T97" fmla="*/ 1 h 52"/>
              <a:gd name="T98" fmla="*/ 123 w 225"/>
              <a:gd name="T99" fmla="*/ 0 h 52"/>
              <a:gd name="T100" fmla="*/ 156 w 225"/>
              <a:gd name="T101" fmla="*/ 0 h 52"/>
              <a:gd name="T102" fmla="*/ 158 w 225"/>
              <a:gd name="T103" fmla="*/ 1 h 52"/>
              <a:gd name="T104" fmla="*/ 144 w 225"/>
              <a:gd name="T105" fmla="*/ 3 h 52"/>
              <a:gd name="T106" fmla="*/ 143 w 225"/>
              <a:gd name="T107" fmla="*/ 1 h 52"/>
              <a:gd name="T108" fmla="*/ 165 w 225"/>
              <a:gd name="T109" fmla="*/ 0 h 52"/>
              <a:gd name="T110" fmla="*/ 179 w 225"/>
              <a:gd name="T111" fmla="*/ 1 h 52"/>
              <a:gd name="T112" fmla="*/ 177 w 225"/>
              <a:gd name="T113" fmla="*/ 3 h 52"/>
              <a:gd name="T114" fmla="*/ 164 w 225"/>
              <a:gd name="T115" fmla="*/ 1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0"/>
                  <a:pt x="32" y="1"/>
                </a:cubicBezTo>
                <a:cubicBezTo>
                  <a:pt x="32" y="1"/>
                  <a:pt x="32" y="1"/>
                  <a:pt x="32" y="1"/>
                </a:cubicBezTo>
                <a:cubicBezTo>
                  <a:pt x="32" y="2"/>
                  <a:pt x="31" y="3"/>
                  <a:pt x="30" y="3"/>
                </a:cubicBezTo>
                <a:cubicBezTo>
                  <a:pt x="26" y="3"/>
                  <a:pt x="22" y="3"/>
                  <a:pt x="19" y="3"/>
                </a:cubicBezTo>
                <a:cubicBezTo>
                  <a:pt x="18" y="3"/>
                  <a:pt x="17" y="2"/>
                  <a:pt x="17" y="1"/>
                </a:cubicBezTo>
                <a:cubicBezTo>
                  <a:pt x="17" y="1"/>
                  <a:pt x="17" y="1"/>
                  <a:pt x="17" y="1"/>
                </a:cubicBezTo>
                <a:cubicBezTo>
                  <a:pt x="17" y="0"/>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2"/>
                  <a:pt x="197" y="3"/>
                  <a:pt x="198" y="5"/>
                </a:cubicBezTo>
                <a:cubicBezTo>
                  <a:pt x="199" y="6"/>
                  <a:pt x="198" y="7"/>
                  <a:pt x="198" y="7"/>
                </a:cubicBezTo>
                <a:cubicBezTo>
                  <a:pt x="198" y="7"/>
                  <a:pt x="198" y="7"/>
                  <a:pt x="198" y="7"/>
                </a:cubicBezTo>
                <a:cubicBezTo>
                  <a:pt x="197" y="8"/>
                  <a:pt x="196" y="7"/>
                  <a:pt x="195" y="7"/>
                </a:cubicBezTo>
                <a:cubicBezTo>
                  <a:pt x="195" y="5"/>
                  <a:pt x="194" y="4"/>
                  <a:pt x="193" y="3"/>
                </a:cubicBezTo>
                <a:cubicBezTo>
                  <a:pt x="190" y="3"/>
                  <a:pt x="190" y="3"/>
                  <a:pt x="186" y="3"/>
                </a:cubicBezTo>
                <a:cubicBezTo>
                  <a:pt x="186" y="3"/>
                  <a:pt x="185" y="2"/>
                  <a:pt x="185" y="1"/>
                </a:cubicBezTo>
                <a:cubicBezTo>
                  <a:pt x="185" y="1"/>
                  <a:pt x="185" y="1"/>
                  <a:pt x="185" y="1"/>
                </a:cubicBezTo>
                <a:cubicBezTo>
                  <a:pt x="185" y="0"/>
                  <a:pt x="186" y="0"/>
                  <a:pt x="186" y="0"/>
                </a:cubicBezTo>
                <a:cubicBezTo>
                  <a:pt x="194" y="0"/>
                  <a:pt x="194" y="0"/>
                  <a:pt x="194" y="0"/>
                </a:cubicBezTo>
                <a:cubicBezTo>
                  <a:pt x="195" y="0"/>
                  <a:pt x="195" y="0"/>
                  <a:pt x="196" y="1"/>
                </a:cubicBezTo>
                <a:close/>
                <a:moveTo>
                  <a:pt x="217" y="42"/>
                </a:moveTo>
                <a:cubicBezTo>
                  <a:pt x="215" y="39"/>
                  <a:pt x="213" y="36"/>
                  <a:pt x="211" y="32"/>
                </a:cubicBezTo>
                <a:cubicBezTo>
                  <a:pt x="211" y="32"/>
                  <a:pt x="211" y="31"/>
                  <a:pt x="212" y="30"/>
                </a:cubicBezTo>
                <a:cubicBezTo>
                  <a:pt x="212" y="30"/>
                  <a:pt x="212" y="30"/>
                  <a:pt x="212" y="30"/>
                </a:cubicBezTo>
                <a:cubicBezTo>
                  <a:pt x="212" y="30"/>
                  <a:pt x="213" y="30"/>
                  <a:pt x="214" y="31"/>
                </a:cubicBezTo>
                <a:cubicBezTo>
                  <a:pt x="216" y="34"/>
                  <a:pt x="218" y="37"/>
                  <a:pt x="220" y="41"/>
                </a:cubicBezTo>
                <a:cubicBezTo>
                  <a:pt x="221" y="41"/>
                  <a:pt x="220" y="42"/>
                  <a:pt x="219" y="43"/>
                </a:cubicBezTo>
                <a:cubicBezTo>
                  <a:pt x="219" y="43"/>
                  <a:pt x="219" y="43"/>
                  <a:pt x="219" y="43"/>
                </a:cubicBezTo>
                <a:cubicBezTo>
                  <a:pt x="219" y="43"/>
                  <a:pt x="218" y="43"/>
                  <a:pt x="217" y="42"/>
                </a:cubicBezTo>
                <a:close/>
                <a:moveTo>
                  <a:pt x="206" y="24"/>
                </a:moveTo>
                <a:cubicBezTo>
                  <a:pt x="204" y="21"/>
                  <a:pt x="202" y="18"/>
                  <a:pt x="200" y="14"/>
                </a:cubicBezTo>
                <a:cubicBezTo>
                  <a:pt x="200" y="14"/>
                  <a:pt x="200" y="13"/>
                  <a:pt x="201" y="12"/>
                </a:cubicBezTo>
                <a:cubicBezTo>
                  <a:pt x="201" y="12"/>
                  <a:pt x="201" y="12"/>
                  <a:pt x="201" y="12"/>
                </a:cubicBezTo>
                <a:cubicBezTo>
                  <a:pt x="201" y="12"/>
                  <a:pt x="203" y="12"/>
                  <a:pt x="203" y="13"/>
                </a:cubicBezTo>
                <a:cubicBezTo>
                  <a:pt x="205" y="16"/>
                  <a:pt x="207" y="19"/>
                  <a:pt x="209" y="23"/>
                </a:cubicBezTo>
                <a:cubicBezTo>
                  <a:pt x="210" y="24"/>
                  <a:pt x="209" y="25"/>
                  <a:pt x="209" y="25"/>
                </a:cubicBezTo>
                <a:cubicBezTo>
                  <a:pt x="209" y="25"/>
                  <a:pt x="209" y="25"/>
                  <a:pt x="209" y="25"/>
                </a:cubicBezTo>
                <a:cubicBezTo>
                  <a:pt x="208" y="26"/>
                  <a:pt x="207" y="25"/>
                  <a:pt x="206" y="24"/>
                </a:cubicBezTo>
                <a:close/>
                <a:moveTo>
                  <a:pt x="0" y="3"/>
                </a:moveTo>
                <a:cubicBezTo>
                  <a:pt x="0" y="0"/>
                  <a:pt x="0" y="0"/>
                  <a:pt x="0" y="0"/>
                </a:cubicBezTo>
                <a:cubicBezTo>
                  <a:pt x="8" y="0"/>
                  <a:pt x="8" y="0"/>
                  <a:pt x="8" y="0"/>
                </a:cubicBezTo>
                <a:cubicBezTo>
                  <a:pt x="9" y="0"/>
                  <a:pt x="10" y="0"/>
                  <a:pt x="10" y="1"/>
                </a:cubicBezTo>
                <a:cubicBezTo>
                  <a:pt x="10" y="1"/>
                  <a:pt x="10" y="1"/>
                  <a:pt x="10" y="1"/>
                </a:cubicBezTo>
                <a:cubicBezTo>
                  <a:pt x="10" y="2"/>
                  <a:pt x="9" y="3"/>
                  <a:pt x="8" y="3"/>
                </a:cubicBezTo>
                <a:cubicBezTo>
                  <a:pt x="0" y="3"/>
                  <a:pt x="0" y="3"/>
                  <a:pt x="0" y="3"/>
                </a:cubicBezTo>
                <a:close/>
                <a:moveTo>
                  <a:pt x="40" y="0"/>
                </a:moveTo>
                <a:cubicBezTo>
                  <a:pt x="43" y="0"/>
                  <a:pt x="47" y="0"/>
                  <a:pt x="51" y="0"/>
                </a:cubicBezTo>
                <a:cubicBezTo>
                  <a:pt x="52" y="0"/>
                  <a:pt x="53" y="0"/>
                  <a:pt x="53" y="1"/>
                </a:cubicBezTo>
                <a:cubicBezTo>
                  <a:pt x="53" y="1"/>
                  <a:pt x="53" y="1"/>
                  <a:pt x="53" y="1"/>
                </a:cubicBezTo>
                <a:cubicBezTo>
                  <a:pt x="53" y="2"/>
                  <a:pt x="52" y="3"/>
                  <a:pt x="51" y="3"/>
                </a:cubicBezTo>
                <a:cubicBezTo>
                  <a:pt x="47" y="3"/>
                  <a:pt x="43" y="3"/>
                  <a:pt x="40" y="3"/>
                </a:cubicBezTo>
                <a:cubicBezTo>
                  <a:pt x="39" y="3"/>
                  <a:pt x="38" y="2"/>
                  <a:pt x="38" y="1"/>
                </a:cubicBezTo>
                <a:cubicBezTo>
                  <a:pt x="38" y="1"/>
                  <a:pt x="38" y="1"/>
                  <a:pt x="38" y="1"/>
                </a:cubicBezTo>
                <a:cubicBezTo>
                  <a:pt x="38" y="0"/>
                  <a:pt x="39" y="0"/>
                  <a:pt x="40" y="0"/>
                </a:cubicBezTo>
                <a:close/>
                <a:moveTo>
                  <a:pt x="60" y="0"/>
                </a:moveTo>
                <a:cubicBezTo>
                  <a:pt x="64" y="0"/>
                  <a:pt x="68" y="0"/>
                  <a:pt x="72" y="0"/>
                </a:cubicBezTo>
                <a:cubicBezTo>
                  <a:pt x="73" y="0"/>
                  <a:pt x="74" y="0"/>
                  <a:pt x="74" y="1"/>
                </a:cubicBezTo>
                <a:cubicBezTo>
                  <a:pt x="74" y="1"/>
                  <a:pt x="74" y="1"/>
                  <a:pt x="74" y="1"/>
                </a:cubicBezTo>
                <a:cubicBezTo>
                  <a:pt x="74" y="2"/>
                  <a:pt x="73" y="3"/>
                  <a:pt x="72" y="3"/>
                </a:cubicBezTo>
                <a:cubicBezTo>
                  <a:pt x="68" y="3"/>
                  <a:pt x="64" y="3"/>
                  <a:pt x="60" y="3"/>
                </a:cubicBezTo>
                <a:cubicBezTo>
                  <a:pt x="60" y="3"/>
                  <a:pt x="59" y="2"/>
                  <a:pt x="59" y="1"/>
                </a:cubicBezTo>
                <a:cubicBezTo>
                  <a:pt x="59" y="1"/>
                  <a:pt x="59" y="1"/>
                  <a:pt x="59" y="1"/>
                </a:cubicBezTo>
                <a:cubicBezTo>
                  <a:pt x="59" y="0"/>
                  <a:pt x="60" y="0"/>
                  <a:pt x="60" y="0"/>
                </a:cubicBezTo>
                <a:close/>
                <a:moveTo>
                  <a:pt x="81" y="0"/>
                </a:moveTo>
                <a:cubicBezTo>
                  <a:pt x="85" y="0"/>
                  <a:pt x="89" y="0"/>
                  <a:pt x="93" y="0"/>
                </a:cubicBezTo>
                <a:cubicBezTo>
                  <a:pt x="94" y="0"/>
                  <a:pt x="95" y="0"/>
                  <a:pt x="95" y="1"/>
                </a:cubicBezTo>
                <a:cubicBezTo>
                  <a:pt x="95" y="1"/>
                  <a:pt x="95" y="1"/>
                  <a:pt x="95" y="1"/>
                </a:cubicBezTo>
                <a:cubicBezTo>
                  <a:pt x="95" y="2"/>
                  <a:pt x="94" y="3"/>
                  <a:pt x="93" y="3"/>
                </a:cubicBezTo>
                <a:cubicBezTo>
                  <a:pt x="89" y="3"/>
                  <a:pt x="85" y="3"/>
                  <a:pt x="81" y="3"/>
                </a:cubicBezTo>
                <a:cubicBezTo>
                  <a:pt x="81" y="3"/>
                  <a:pt x="80" y="2"/>
                  <a:pt x="80" y="1"/>
                </a:cubicBezTo>
                <a:cubicBezTo>
                  <a:pt x="80" y="1"/>
                  <a:pt x="80" y="1"/>
                  <a:pt x="80" y="1"/>
                </a:cubicBezTo>
                <a:cubicBezTo>
                  <a:pt x="80" y="0"/>
                  <a:pt x="81" y="0"/>
                  <a:pt x="81" y="0"/>
                </a:cubicBezTo>
                <a:close/>
                <a:moveTo>
                  <a:pt x="102" y="0"/>
                </a:moveTo>
                <a:cubicBezTo>
                  <a:pt x="106" y="0"/>
                  <a:pt x="110" y="0"/>
                  <a:pt x="114" y="0"/>
                </a:cubicBezTo>
                <a:cubicBezTo>
                  <a:pt x="115" y="0"/>
                  <a:pt x="116" y="0"/>
                  <a:pt x="116" y="1"/>
                </a:cubicBezTo>
                <a:cubicBezTo>
                  <a:pt x="116" y="1"/>
                  <a:pt x="116" y="1"/>
                  <a:pt x="116" y="1"/>
                </a:cubicBezTo>
                <a:cubicBezTo>
                  <a:pt x="116" y="2"/>
                  <a:pt x="115" y="3"/>
                  <a:pt x="114" y="3"/>
                </a:cubicBezTo>
                <a:cubicBezTo>
                  <a:pt x="110" y="3"/>
                  <a:pt x="106" y="3"/>
                  <a:pt x="102" y="3"/>
                </a:cubicBezTo>
                <a:cubicBezTo>
                  <a:pt x="102" y="3"/>
                  <a:pt x="101" y="2"/>
                  <a:pt x="101" y="1"/>
                </a:cubicBezTo>
                <a:cubicBezTo>
                  <a:pt x="101" y="1"/>
                  <a:pt x="101" y="1"/>
                  <a:pt x="101" y="1"/>
                </a:cubicBezTo>
                <a:cubicBezTo>
                  <a:pt x="101" y="0"/>
                  <a:pt x="102" y="0"/>
                  <a:pt x="102" y="0"/>
                </a:cubicBezTo>
                <a:close/>
                <a:moveTo>
                  <a:pt x="123" y="0"/>
                </a:moveTo>
                <a:cubicBezTo>
                  <a:pt x="127" y="0"/>
                  <a:pt x="131" y="0"/>
                  <a:pt x="135" y="0"/>
                </a:cubicBezTo>
                <a:cubicBezTo>
                  <a:pt x="136" y="0"/>
                  <a:pt x="137" y="0"/>
                  <a:pt x="137" y="1"/>
                </a:cubicBezTo>
                <a:cubicBezTo>
                  <a:pt x="137" y="1"/>
                  <a:pt x="137" y="1"/>
                  <a:pt x="137" y="1"/>
                </a:cubicBezTo>
                <a:cubicBezTo>
                  <a:pt x="137" y="2"/>
                  <a:pt x="136" y="3"/>
                  <a:pt x="135" y="3"/>
                </a:cubicBezTo>
                <a:cubicBezTo>
                  <a:pt x="131" y="3"/>
                  <a:pt x="127" y="3"/>
                  <a:pt x="123" y="3"/>
                </a:cubicBezTo>
                <a:cubicBezTo>
                  <a:pt x="123" y="3"/>
                  <a:pt x="122" y="2"/>
                  <a:pt x="122" y="1"/>
                </a:cubicBezTo>
                <a:cubicBezTo>
                  <a:pt x="122" y="1"/>
                  <a:pt x="122" y="1"/>
                  <a:pt x="122" y="1"/>
                </a:cubicBezTo>
                <a:cubicBezTo>
                  <a:pt x="122" y="0"/>
                  <a:pt x="123" y="0"/>
                  <a:pt x="123" y="0"/>
                </a:cubicBezTo>
                <a:close/>
                <a:moveTo>
                  <a:pt x="144" y="0"/>
                </a:moveTo>
                <a:cubicBezTo>
                  <a:pt x="148" y="0"/>
                  <a:pt x="152" y="0"/>
                  <a:pt x="156" y="0"/>
                </a:cubicBezTo>
                <a:cubicBezTo>
                  <a:pt x="157" y="0"/>
                  <a:pt x="158" y="0"/>
                  <a:pt x="158" y="1"/>
                </a:cubicBezTo>
                <a:cubicBezTo>
                  <a:pt x="158" y="1"/>
                  <a:pt x="158" y="1"/>
                  <a:pt x="158" y="1"/>
                </a:cubicBezTo>
                <a:cubicBezTo>
                  <a:pt x="158" y="2"/>
                  <a:pt x="157" y="3"/>
                  <a:pt x="156" y="3"/>
                </a:cubicBezTo>
                <a:cubicBezTo>
                  <a:pt x="152" y="3"/>
                  <a:pt x="148" y="3"/>
                  <a:pt x="144" y="3"/>
                </a:cubicBezTo>
                <a:cubicBezTo>
                  <a:pt x="144" y="3"/>
                  <a:pt x="143" y="2"/>
                  <a:pt x="143" y="1"/>
                </a:cubicBezTo>
                <a:cubicBezTo>
                  <a:pt x="143" y="1"/>
                  <a:pt x="143" y="1"/>
                  <a:pt x="143" y="1"/>
                </a:cubicBezTo>
                <a:cubicBezTo>
                  <a:pt x="143" y="0"/>
                  <a:pt x="144" y="0"/>
                  <a:pt x="144" y="0"/>
                </a:cubicBezTo>
                <a:close/>
                <a:moveTo>
                  <a:pt x="165" y="0"/>
                </a:moveTo>
                <a:cubicBezTo>
                  <a:pt x="169" y="0"/>
                  <a:pt x="173" y="0"/>
                  <a:pt x="177" y="0"/>
                </a:cubicBezTo>
                <a:cubicBezTo>
                  <a:pt x="178" y="0"/>
                  <a:pt x="179" y="0"/>
                  <a:pt x="179" y="1"/>
                </a:cubicBezTo>
                <a:cubicBezTo>
                  <a:pt x="179" y="1"/>
                  <a:pt x="179" y="1"/>
                  <a:pt x="179" y="1"/>
                </a:cubicBezTo>
                <a:cubicBezTo>
                  <a:pt x="179" y="2"/>
                  <a:pt x="178" y="3"/>
                  <a:pt x="177" y="3"/>
                </a:cubicBezTo>
                <a:cubicBezTo>
                  <a:pt x="173" y="3"/>
                  <a:pt x="169" y="3"/>
                  <a:pt x="165" y="3"/>
                </a:cubicBezTo>
                <a:cubicBezTo>
                  <a:pt x="165" y="3"/>
                  <a:pt x="164" y="2"/>
                  <a:pt x="164" y="1"/>
                </a:cubicBezTo>
                <a:cubicBezTo>
                  <a:pt x="164" y="1"/>
                  <a:pt x="164" y="1"/>
                  <a:pt x="164" y="1"/>
                </a:cubicBezTo>
                <a:cubicBezTo>
                  <a:pt x="164" y="0"/>
                  <a:pt x="165" y="0"/>
                  <a:pt x="165" y="0"/>
                </a:cubicBezTo>
                <a:close/>
              </a:path>
            </a:pathLst>
          </a:custGeom>
          <a:solidFill>
            <a:srgbClr val="82C3D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grpSp>
        <p:nvGrpSpPr>
          <p:cNvPr id="55" name="组合 54"/>
          <p:cNvGrpSpPr/>
          <p:nvPr/>
        </p:nvGrpSpPr>
        <p:grpSpPr>
          <a:xfrm>
            <a:off x="373622" y="2089053"/>
            <a:ext cx="232651" cy="314000"/>
            <a:chOff x="3260005" y="1560934"/>
            <a:chExt cx="370834" cy="500500"/>
          </a:xfrm>
        </p:grpSpPr>
        <p:sp>
          <p:nvSpPr>
            <p:cNvPr id="64" name="Freeform 41"/>
            <p:cNvSpPr>
              <a:spLocks/>
            </p:cNvSpPr>
            <p:nvPr/>
          </p:nvSpPr>
          <p:spPr bwMode="auto">
            <a:xfrm>
              <a:off x="3320003" y="1560934"/>
              <a:ext cx="310836" cy="403323"/>
            </a:xfrm>
            <a:custGeom>
              <a:avLst/>
              <a:gdLst>
                <a:gd name="T0" fmla="*/ 533 w 594"/>
                <a:gd name="T1" fmla="*/ 0 h 771"/>
                <a:gd name="T2" fmla="*/ 63 w 594"/>
                <a:gd name="T3" fmla="*/ 0 h 771"/>
                <a:gd name="T4" fmla="*/ 0 w 594"/>
                <a:gd name="T5" fmla="*/ 61 h 771"/>
                <a:gd name="T6" fmla="*/ 0 w 594"/>
                <a:gd name="T7" fmla="*/ 554 h 771"/>
                <a:gd name="T8" fmla="*/ 10 w 594"/>
                <a:gd name="T9" fmla="*/ 536 h 771"/>
                <a:gd name="T10" fmla="*/ 57 w 594"/>
                <a:gd name="T11" fmla="*/ 445 h 771"/>
                <a:gd name="T12" fmla="*/ 57 w 594"/>
                <a:gd name="T13" fmla="*/ 61 h 771"/>
                <a:gd name="T14" fmla="*/ 63 w 594"/>
                <a:gd name="T15" fmla="*/ 56 h 771"/>
                <a:gd name="T16" fmla="*/ 533 w 594"/>
                <a:gd name="T17" fmla="*/ 56 h 771"/>
                <a:gd name="T18" fmla="*/ 537 w 594"/>
                <a:gd name="T19" fmla="*/ 61 h 771"/>
                <a:gd name="T20" fmla="*/ 537 w 594"/>
                <a:gd name="T21" fmla="*/ 708 h 771"/>
                <a:gd name="T22" fmla="*/ 533 w 594"/>
                <a:gd name="T23" fmla="*/ 714 h 771"/>
                <a:gd name="T24" fmla="*/ 255 w 594"/>
                <a:gd name="T25" fmla="*/ 714 h 771"/>
                <a:gd name="T26" fmla="*/ 258 w 594"/>
                <a:gd name="T27" fmla="*/ 771 h 771"/>
                <a:gd name="T28" fmla="*/ 533 w 594"/>
                <a:gd name="T29" fmla="*/ 771 h 771"/>
                <a:gd name="T30" fmla="*/ 594 w 594"/>
                <a:gd name="T31" fmla="*/ 708 h 771"/>
                <a:gd name="T32" fmla="*/ 594 w 594"/>
                <a:gd name="T33" fmla="*/ 61 h 771"/>
                <a:gd name="T34" fmla="*/ 533 w 594"/>
                <a:gd name="T35"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4" h="771">
                  <a:moveTo>
                    <a:pt x="533" y="0"/>
                  </a:moveTo>
                  <a:cubicBezTo>
                    <a:pt x="63" y="0"/>
                    <a:pt x="63" y="0"/>
                    <a:pt x="63" y="0"/>
                  </a:cubicBezTo>
                  <a:cubicBezTo>
                    <a:pt x="28" y="0"/>
                    <a:pt x="0" y="28"/>
                    <a:pt x="0" y="61"/>
                  </a:cubicBezTo>
                  <a:cubicBezTo>
                    <a:pt x="0" y="554"/>
                    <a:pt x="0" y="554"/>
                    <a:pt x="0" y="554"/>
                  </a:cubicBezTo>
                  <a:cubicBezTo>
                    <a:pt x="10" y="536"/>
                    <a:pt x="10" y="536"/>
                    <a:pt x="10" y="536"/>
                  </a:cubicBezTo>
                  <a:cubicBezTo>
                    <a:pt x="57" y="445"/>
                    <a:pt x="57" y="445"/>
                    <a:pt x="57" y="445"/>
                  </a:cubicBezTo>
                  <a:cubicBezTo>
                    <a:pt x="57" y="61"/>
                    <a:pt x="57" y="61"/>
                    <a:pt x="57" y="61"/>
                  </a:cubicBezTo>
                  <a:cubicBezTo>
                    <a:pt x="57" y="58"/>
                    <a:pt x="59" y="56"/>
                    <a:pt x="63" y="56"/>
                  </a:cubicBezTo>
                  <a:cubicBezTo>
                    <a:pt x="533" y="56"/>
                    <a:pt x="533" y="56"/>
                    <a:pt x="533" y="56"/>
                  </a:cubicBezTo>
                  <a:cubicBezTo>
                    <a:pt x="535" y="56"/>
                    <a:pt x="537" y="58"/>
                    <a:pt x="537" y="61"/>
                  </a:cubicBezTo>
                  <a:cubicBezTo>
                    <a:pt x="537" y="708"/>
                    <a:pt x="537" y="708"/>
                    <a:pt x="537" y="708"/>
                  </a:cubicBezTo>
                  <a:cubicBezTo>
                    <a:pt x="537" y="712"/>
                    <a:pt x="535" y="714"/>
                    <a:pt x="533" y="714"/>
                  </a:cubicBezTo>
                  <a:cubicBezTo>
                    <a:pt x="255" y="714"/>
                    <a:pt x="255" y="714"/>
                    <a:pt x="255" y="714"/>
                  </a:cubicBezTo>
                  <a:cubicBezTo>
                    <a:pt x="266" y="734"/>
                    <a:pt x="266" y="755"/>
                    <a:pt x="258" y="771"/>
                  </a:cubicBezTo>
                  <a:cubicBezTo>
                    <a:pt x="533" y="771"/>
                    <a:pt x="533" y="771"/>
                    <a:pt x="533" y="771"/>
                  </a:cubicBezTo>
                  <a:cubicBezTo>
                    <a:pt x="568" y="771"/>
                    <a:pt x="594" y="742"/>
                    <a:pt x="594" y="708"/>
                  </a:cubicBezTo>
                  <a:cubicBezTo>
                    <a:pt x="594" y="61"/>
                    <a:pt x="594" y="61"/>
                    <a:pt x="594" y="61"/>
                  </a:cubicBezTo>
                  <a:cubicBezTo>
                    <a:pt x="594" y="28"/>
                    <a:pt x="568" y="0"/>
                    <a:pt x="533" y="0"/>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defRPr/>
              </a:pPr>
              <a:endParaRPr lang="en-US" b="1" kern="0" dirty="0">
                <a:solidFill>
                  <a:srgbClr val="FFFFFF"/>
                </a:solidFill>
                <a:latin typeface="微软雅黑" panose="020B0503020204020204" pitchFamily="34" charset="-122"/>
                <a:ea typeface="微软雅黑" panose="020B0503020204020204" pitchFamily="34" charset="-122"/>
              </a:endParaRPr>
            </a:p>
          </p:txBody>
        </p:sp>
        <p:sp>
          <p:nvSpPr>
            <p:cNvPr id="65" name="Freeform 42"/>
            <p:cNvSpPr>
              <a:spLocks/>
            </p:cNvSpPr>
            <p:nvPr/>
          </p:nvSpPr>
          <p:spPr bwMode="auto">
            <a:xfrm>
              <a:off x="3260005" y="1772335"/>
              <a:ext cx="178886" cy="289099"/>
            </a:xfrm>
            <a:custGeom>
              <a:avLst/>
              <a:gdLst>
                <a:gd name="T0" fmla="*/ 306 w 342"/>
                <a:gd name="T1" fmla="*/ 296 h 553"/>
                <a:gd name="T2" fmla="*/ 196 w 342"/>
                <a:gd name="T3" fmla="*/ 225 h 553"/>
                <a:gd name="T4" fmla="*/ 277 w 342"/>
                <a:gd name="T5" fmla="*/ 56 h 553"/>
                <a:gd name="T6" fmla="*/ 263 w 342"/>
                <a:gd name="T7" fmla="*/ 10 h 553"/>
                <a:gd name="T8" fmla="*/ 223 w 342"/>
                <a:gd name="T9" fmla="*/ 29 h 553"/>
                <a:gd name="T10" fmla="*/ 102 w 342"/>
                <a:gd name="T11" fmla="*/ 261 h 553"/>
                <a:gd name="T12" fmla="*/ 85 w 342"/>
                <a:gd name="T13" fmla="*/ 186 h 553"/>
                <a:gd name="T14" fmla="*/ 20 w 342"/>
                <a:gd name="T15" fmla="*/ 135 h 553"/>
                <a:gd name="T16" fmla="*/ 20 w 342"/>
                <a:gd name="T17" fmla="*/ 196 h 553"/>
                <a:gd name="T18" fmla="*/ 50 w 342"/>
                <a:gd name="T19" fmla="*/ 434 h 553"/>
                <a:gd name="T20" fmla="*/ 56 w 342"/>
                <a:gd name="T21" fmla="*/ 471 h 553"/>
                <a:gd name="T22" fmla="*/ 64 w 342"/>
                <a:gd name="T23" fmla="*/ 488 h 553"/>
                <a:gd name="T24" fmla="*/ 106 w 342"/>
                <a:gd name="T25" fmla="*/ 528 h 553"/>
                <a:gd name="T26" fmla="*/ 244 w 342"/>
                <a:gd name="T27" fmla="*/ 490 h 553"/>
                <a:gd name="T28" fmla="*/ 246 w 342"/>
                <a:gd name="T29" fmla="*/ 486 h 553"/>
                <a:gd name="T30" fmla="*/ 335 w 342"/>
                <a:gd name="T31" fmla="*/ 357 h 553"/>
                <a:gd name="T32" fmla="*/ 306 w 342"/>
                <a:gd name="T33" fmla="*/ 296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553">
                  <a:moveTo>
                    <a:pt x="306" y="296"/>
                  </a:moveTo>
                  <a:cubicBezTo>
                    <a:pt x="196" y="225"/>
                    <a:pt x="196" y="225"/>
                    <a:pt x="196" y="225"/>
                  </a:cubicBezTo>
                  <a:cubicBezTo>
                    <a:pt x="225" y="169"/>
                    <a:pt x="248" y="111"/>
                    <a:pt x="277" y="56"/>
                  </a:cubicBezTo>
                  <a:cubicBezTo>
                    <a:pt x="287" y="40"/>
                    <a:pt x="279" y="17"/>
                    <a:pt x="263" y="10"/>
                  </a:cubicBezTo>
                  <a:cubicBezTo>
                    <a:pt x="246" y="0"/>
                    <a:pt x="233" y="12"/>
                    <a:pt x="223" y="29"/>
                  </a:cubicBezTo>
                  <a:cubicBezTo>
                    <a:pt x="187" y="102"/>
                    <a:pt x="141" y="188"/>
                    <a:pt x="102" y="261"/>
                  </a:cubicBezTo>
                  <a:cubicBezTo>
                    <a:pt x="100" y="244"/>
                    <a:pt x="85" y="186"/>
                    <a:pt x="85" y="186"/>
                  </a:cubicBezTo>
                  <a:cubicBezTo>
                    <a:pt x="81" y="165"/>
                    <a:pt x="45" y="133"/>
                    <a:pt x="20" y="135"/>
                  </a:cubicBezTo>
                  <a:cubicBezTo>
                    <a:pt x="0" y="135"/>
                    <a:pt x="16" y="173"/>
                    <a:pt x="20" y="196"/>
                  </a:cubicBezTo>
                  <a:cubicBezTo>
                    <a:pt x="33" y="277"/>
                    <a:pt x="37" y="354"/>
                    <a:pt x="50" y="434"/>
                  </a:cubicBezTo>
                  <a:cubicBezTo>
                    <a:pt x="50" y="448"/>
                    <a:pt x="52" y="459"/>
                    <a:pt x="56" y="471"/>
                  </a:cubicBezTo>
                  <a:cubicBezTo>
                    <a:pt x="58" y="477"/>
                    <a:pt x="62" y="484"/>
                    <a:pt x="64" y="488"/>
                  </a:cubicBezTo>
                  <a:cubicBezTo>
                    <a:pt x="75" y="503"/>
                    <a:pt x="89" y="519"/>
                    <a:pt x="106" y="528"/>
                  </a:cubicBezTo>
                  <a:cubicBezTo>
                    <a:pt x="156" y="553"/>
                    <a:pt x="216" y="536"/>
                    <a:pt x="244" y="490"/>
                  </a:cubicBezTo>
                  <a:cubicBezTo>
                    <a:pt x="244" y="490"/>
                    <a:pt x="246" y="488"/>
                    <a:pt x="246" y="486"/>
                  </a:cubicBezTo>
                  <a:cubicBezTo>
                    <a:pt x="335" y="357"/>
                    <a:pt x="335" y="357"/>
                    <a:pt x="335" y="357"/>
                  </a:cubicBezTo>
                  <a:cubicBezTo>
                    <a:pt x="342" y="340"/>
                    <a:pt x="323" y="306"/>
                    <a:pt x="306" y="296"/>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defRPr/>
              </a:pPr>
              <a:endParaRPr lang="en-US" b="1" kern="0" dirty="0">
                <a:solidFill>
                  <a:srgbClr val="FFFFFF"/>
                </a:solidFill>
                <a:latin typeface="微软雅黑" panose="020B0503020204020204" pitchFamily="34" charset="-122"/>
                <a:ea typeface="微软雅黑" panose="020B0503020204020204" pitchFamily="34" charset="-122"/>
              </a:endParaRPr>
            </a:p>
          </p:txBody>
        </p:sp>
      </p:grpSp>
      <p:sp>
        <p:nvSpPr>
          <p:cNvPr id="60" name="文本框 68"/>
          <p:cNvSpPr txBox="1"/>
          <p:nvPr/>
        </p:nvSpPr>
        <p:spPr>
          <a:xfrm>
            <a:off x="785571" y="2021509"/>
            <a:ext cx="405880" cy="523220"/>
          </a:xfrm>
          <a:prstGeom prst="rect">
            <a:avLst/>
          </a:prstGeom>
          <a:noFill/>
        </p:spPr>
        <p:txBody>
          <a:bodyPr wrap="none" rtlCol="0">
            <a:spAutoFit/>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r>
              <a:rPr lang="en-US" altLang="zh-CN"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7</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22" name="图片 21" descr="1498769850_IMG_0248"/>
          <p:cNvPicPr/>
          <p:nvPr/>
        </p:nvPicPr>
        <p:blipFill>
          <a:blip r:embed="rId2" cstate="print"/>
          <a:srcRect/>
          <a:stretch>
            <a:fillRect/>
          </a:stretch>
        </p:blipFill>
        <p:spPr>
          <a:xfrm>
            <a:off x="7494670" y="2342086"/>
            <a:ext cx="4647574" cy="3191707"/>
          </a:xfrm>
          <a:prstGeom prst="rect">
            <a:avLst/>
          </a:prstGeom>
          <a:noFill/>
          <a:ln w="9525">
            <a:noFill/>
            <a:miter lim="800000"/>
            <a:headEnd/>
            <a:tailEnd/>
          </a:ln>
        </p:spPr>
      </p:pic>
      <p:sp>
        <p:nvSpPr>
          <p:cNvPr id="2" name="矩形 1"/>
          <p:cNvSpPr/>
          <p:nvPr/>
        </p:nvSpPr>
        <p:spPr>
          <a:xfrm>
            <a:off x="7407054" y="5533793"/>
            <a:ext cx="4914816" cy="923330"/>
          </a:xfrm>
          <a:prstGeom prst="rect">
            <a:avLst/>
          </a:prstGeom>
        </p:spPr>
        <p:txBody>
          <a:bodyPr wrap="square">
            <a:spAutoFit/>
          </a:bodyPr>
          <a:lstStyle/>
          <a:p>
            <a:r>
              <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rPr>
              <a:t>2016</a:t>
            </a:r>
            <a:r>
              <a:rPr lang="zh-CN" altLang="zh-CN" b="1" kern="100" dirty="0">
                <a:latin typeface="微软雅黑" panose="020B0503020204020204" pitchFamily="34" charset="-122"/>
                <a:ea typeface="微软雅黑" panose="020B0503020204020204" pitchFamily="34" charset="-122"/>
                <a:cs typeface="Times New Roman" panose="02020603050405020304" pitchFamily="18" charset="0"/>
              </a:rPr>
              <a:t>年电子商务专业吴烨锴等同学荣获由国家五部委联合举办的“挑战杯</a:t>
            </a:r>
            <a:r>
              <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b="1" kern="100" dirty="0">
                <a:latin typeface="微软雅黑" panose="020B0503020204020204" pitchFamily="34" charset="-122"/>
                <a:ea typeface="微软雅黑" panose="020B0503020204020204" pitchFamily="34" charset="-122"/>
                <a:cs typeface="Times New Roman" panose="02020603050405020304" pitchFamily="18" charset="0"/>
              </a:rPr>
              <a:t>彩虹人生”全国职业院校创新创校创业大赛一等奖</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81233500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圆角矩形 62"/>
          <p:cNvSpPr/>
          <p:nvPr/>
        </p:nvSpPr>
        <p:spPr>
          <a:xfrm>
            <a:off x="665966" y="2523287"/>
            <a:ext cx="11495065" cy="891700"/>
          </a:xfrm>
          <a:prstGeom prst="roundRect">
            <a:avLst>
              <a:gd name="adj" fmla="val 9584"/>
            </a:avLst>
          </a:prstGeom>
          <a:solidFill>
            <a:srgbClr val="7030A0"/>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800" b="1" kern="0" dirty="0">
                <a:solidFill>
                  <a:schemeClr val="bg1"/>
                </a:solidFill>
                <a:effectLst>
                  <a:outerShdw blurRad="38100" dist="38100" dir="2700000" algn="tl">
                    <a:srgbClr val="000000">
                      <a:alpha val="43137"/>
                    </a:srgbClr>
                  </a:outerShdw>
                </a:effectLst>
                <a:latin typeface="Calibri"/>
                <a:ea typeface="微软雅黑"/>
              </a:rPr>
              <a:t>（</a:t>
            </a:r>
            <a:r>
              <a:rPr lang="en-US" altLang="zh-CN" sz="2800" b="1" kern="0" dirty="0">
                <a:solidFill>
                  <a:schemeClr val="bg1"/>
                </a:solidFill>
                <a:effectLst>
                  <a:outerShdw blurRad="38100" dist="38100" dir="2700000" algn="tl">
                    <a:srgbClr val="000000">
                      <a:alpha val="43137"/>
                    </a:srgbClr>
                  </a:outerShdw>
                </a:effectLst>
                <a:latin typeface="Calibri"/>
                <a:ea typeface="微软雅黑"/>
              </a:rPr>
              <a:t>3</a:t>
            </a:r>
            <a:r>
              <a:rPr lang="zh-CN" altLang="en-US" sz="2800" b="1" kern="0" dirty="0" smtClean="0">
                <a:solidFill>
                  <a:schemeClr val="bg1"/>
                </a:solidFill>
                <a:effectLst>
                  <a:outerShdw blurRad="38100" dist="38100" dir="2700000" algn="tl">
                    <a:srgbClr val="000000">
                      <a:alpha val="43137"/>
                    </a:srgbClr>
                  </a:outerShdw>
                </a:effectLst>
                <a:latin typeface="Calibri"/>
                <a:ea typeface="微软雅黑"/>
              </a:rPr>
              <a:t>）</a:t>
            </a:r>
            <a:r>
              <a:rPr lang="en-US" altLang="zh-CN" sz="2800" b="1" kern="0" dirty="0">
                <a:solidFill>
                  <a:schemeClr val="bg1"/>
                </a:solidFill>
                <a:effectLst>
                  <a:outerShdw blurRad="38100" dist="38100" dir="2700000" algn="tl">
                    <a:srgbClr val="000000">
                      <a:alpha val="43137"/>
                    </a:srgbClr>
                  </a:outerShdw>
                </a:effectLst>
                <a:latin typeface="Calibri"/>
                <a:ea typeface="微软雅黑"/>
              </a:rPr>
              <a:t>2014</a:t>
            </a:r>
            <a:r>
              <a:rPr lang="zh-CN" altLang="en-US" sz="2800" b="1" kern="0" dirty="0" smtClean="0">
                <a:solidFill>
                  <a:schemeClr val="bg1"/>
                </a:solidFill>
                <a:effectLst>
                  <a:outerShdw blurRad="38100" dist="38100" dir="2700000" algn="tl">
                    <a:srgbClr val="000000">
                      <a:alpha val="43137"/>
                    </a:srgbClr>
                  </a:outerShdw>
                </a:effectLst>
                <a:latin typeface="Calibri"/>
                <a:ea typeface="微软雅黑"/>
              </a:rPr>
              <a:t>年智能电子机器人项目代表亚洲前往美国洛杉矶参加</a:t>
            </a:r>
            <a:r>
              <a:rPr lang="en-US" altLang="zh-CN" sz="2800" b="1" kern="0" dirty="0" smtClean="0">
                <a:solidFill>
                  <a:schemeClr val="bg1"/>
                </a:solidFill>
                <a:effectLst>
                  <a:outerShdw blurRad="38100" dist="38100" dir="2700000" algn="tl">
                    <a:srgbClr val="000000">
                      <a:alpha val="43137"/>
                    </a:srgbClr>
                  </a:outerShdw>
                </a:effectLst>
                <a:latin typeface="Calibri"/>
                <a:ea typeface="微软雅黑"/>
              </a:rPr>
              <a:t>VEX</a:t>
            </a:r>
            <a:r>
              <a:rPr lang="zh-CN" altLang="zh-CN" sz="2800" b="1" kern="0" dirty="0">
                <a:solidFill>
                  <a:schemeClr val="bg1"/>
                </a:solidFill>
                <a:effectLst>
                  <a:outerShdw blurRad="38100" dist="38100" dir="2700000" algn="tl">
                    <a:srgbClr val="000000">
                      <a:alpha val="43137"/>
                    </a:srgbClr>
                  </a:outerShdw>
                </a:effectLst>
                <a:latin typeface="Calibri"/>
                <a:ea typeface="微软雅黑"/>
              </a:rPr>
              <a:t>机器人世界</a:t>
            </a:r>
            <a:r>
              <a:rPr lang="zh-CN" altLang="zh-CN" sz="2800" b="1" kern="0" dirty="0" smtClean="0">
                <a:solidFill>
                  <a:schemeClr val="bg1"/>
                </a:solidFill>
                <a:effectLst>
                  <a:outerShdw blurRad="38100" dist="38100" dir="2700000" algn="tl">
                    <a:srgbClr val="000000">
                      <a:alpha val="43137"/>
                    </a:srgbClr>
                  </a:outerShdw>
                </a:effectLst>
                <a:latin typeface="Calibri"/>
                <a:ea typeface="微软雅黑"/>
              </a:rPr>
              <a:t>锦标赛</a:t>
            </a:r>
            <a:r>
              <a:rPr lang="zh-CN" altLang="en-US" sz="2800" b="1" kern="0" dirty="0" smtClean="0">
                <a:solidFill>
                  <a:schemeClr val="bg1"/>
                </a:solidFill>
                <a:effectLst>
                  <a:outerShdw blurRad="38100" dist="38100" dir="2700000" algn="tl">
                    <a:srgbClr val="000000">
                      <a:alpha val="43137"/>
                    </a:srgbClr>
                  </a:outerShdw>
                </a:effectLst>
                <a:latin typeface="Calibri"/>
                <a:ea typeface="微软雅黑"/>
              </a:rPr>
              <a:t>捧</a:t>
            </a:r>
            <a:r>
              <a:rPr lang="zh-CN" altLang="en-US" sz="2800" b="1" kern="0" dirty="0">
                <a:solidFill>
                  <a:schemeClr val="bg1"/>
                </a:solidFill>
                <a:effectLst>
                  <a:outerShdw blurRad="38100" dist="38100" dir="2700000" algn="tl">
                    <a:srgbClr val="000000">
                      <a:alpha val="43137"/>
                    </a:srgbClr>
                  </a:outerShdw>
                </a:effectLst>
                <a:latin typeface="Calibri"/>
                <a:ea typeface="微软雅黑"/>
              </a:rPr>
              <a:t>回最佳创意、最佳设计两项大奖。</a:t>
            </a:r>
          </a:p>
        </p:txBody>
      </p:sp>
      <p:sp>
        <p:nvSpPr>
          <p:cNvPr id="10" name="矩形 9"/>
          <p:cNvSpPr/>
          <p:nvPr/>
        </p:nvSpPr>
        <p:spPr>
          <a:xfrm>
            <a:off x="150689" y="1268760"/>
            <a:ext cx="11975528" cy="5760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endParaRPr>
          </a:p>
        </p:txBody>
      </p:sp>
      <p:sp>
        <p:nvSpPr>
          <p:cNvPr id="15" name="TextBox 1"/>
          <p:cNvSpPr txBox="1">
            <a:spLocks noChangeArrowheads="1"/>
          </p:cNvSpPr>
          <p:nvPr/>
        </p:nvSpPr>
        <p:spPr bwMode="auto">
          <a:xfrm>
            <a:off x="1202631" y="44624"/>
            <a:ext cx="10923586" cy="769441"/>
          </a:xfrm>
          <a:prstGeom prst="rect">
            <a:avLst/>
          </a:prstGeom>
          <a:noFill/>
          <a:ln w="9525">
            <a:noFill/>
            <a:miter lim="800000"/>
            <a:headEnd/>
            <a:tailEnd/>
          </a:ln>
        </p:spPr>
        <p:txBody>
          <a:bodyPr wrap="square">
            <a:spAutoFit/>
          </a:bodyPr>
          <a:lstStyle/>
          <a:p>
            <a:pPr lvl="0"/>
            <a:r>
              <a:rPr lang="zh-CN" altLang="en-US" sz="4400" b="1" dirty="0">
                <a:solidFill>
                  <a:srgbClr val="002060"/>
                </a:solidFill>
                <a:effectLst>
                  <a:outerShdw blurRad="38100" dist="38100" dir="2700000" algn="tl">
                    <a:srgbClr val="000000">
                      <a:alpha val="43137"/>
                    </a:srgbClr>
                  </a:outerShdw>
                </a:effectLst>
                <a:latin typeface="微软雅黑" pitchFamily="34" charset="-122"/>
                <a:ea typeface="微软雅黑" pitchFamily="34" charset="-122"/>
              </a:rPr>
              <a:t>四、资助效益：</a:t>
            </a:r>
            <a:r>
              <a:rPr lang="zh-CN" altLang="en-US"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很突出</a:t>
            </a:r>
            <a:endParaRPr lang="zh-CN" altLang="zh-CN"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 name="矩形 11"/>
          <p:cNvSpPr/>
          <p:nvPr/>
        </p:nvSpPr>
        <p:spPr>
          <a:xfrm>
            <a:off x="338535" y="1260049"/>
            <a:ext cx="10369152" cy="584775"/>
          </a:xfrm>
          <a:prstGeom prst="rect">
            <a:avLst/>
          </a:prstGeom>
        </p:spPr>
        <p:txBody>
          <a:bodyPr wrap="square">
            <a:spAutoFit/>
          </a:bodyPr>
          <a:lstStyle/>
          <a:p>
            <a:pPr eaLnBrk="1" fontAlgn="auto" hangingPunct="1">
              <a:spcBef>
                <a:spcPts val="0"/>
              </a:spcBef>
              <a:spcAft>
                <a:spcPts val="0"/>
              </a:spcAft>
            </a:pPr>
            <a:r>
              <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（一）整体办学成绩</a:t>
            </a:r>
            <a:endParaRPr lang="zh-CN" altLang="en-US" sz="32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endParaRPr>
          </a:p>
        </p:txBody>
      </p:sp>
      <p:sp>
        <p:nvSpPr>
          <p:cNvPr id="77" name="矩形 76"/>
          <p:cNvSpPr/>
          <p:nvPr/>
        </p:nvSpPr>
        <p:spPr>
          <a:xfrm>
            <a:off x="728362" y="6188468"/>
            <a:ext cx="10985500" cy="984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4" name="Freeform 5"/>
          <p:cNvSpPr>
            <a:spLocks/>
          </p:cNvSpPr>
          <p:nvPr/>
        </p:nvSpPr>
        <p:spPr bwMode="auto">
          <a:xfrm>
            <a:off x="-20389" y="2194623"/>
            <a:ext cx="678244" cy="599564"/>
          </a:xfrm>
          <a:custGeom>
            <a:avLst/>
            <a:gdLst>
              <a:gd name="T0" fmla="*/ 0 w 681"/>
              <a:gd name="T1" fmla="*/ 0 h 602"/>
              <a:gd name="T2" fmla="*/ 681 w 681"/>
              <a:gd name="T3" fmla="*/ 0 h 602"/>
              <a:gd name="T4" fmla="*/ 681 w 681"/>
              <a:gd name="T5" fmla="*/ 602 h 602"/>
              <a:gd name="T6" fmla="*/ 0 w 681"/>
              <a:gd name="T7" fmla="*/ 602 h 602"/>
              <a:gd name="T8" fmla="*/ 183 w 681"/>
              <a:gd name="T9" fmla="*/ 304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304"/>
                </a:lnTo>
                <a:lnTo>
                  <a:pt x="0" y="0"/>
                </a:lnTo>
                <a:lnTo>
                  <a:pt x="0" y="0"/>
                </a:ln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17" name="Freeform 6"/>
          <p:cNvSpPr>
            <a:spLocks noEditPoints="1"/>
          </p:cNvSpPr>
          <p:nvPr/>
        </p:nvSpPr>
        <p:spPr bwMode="auto">
          <a:xfrm>
            <a:off x="52315" y="2236453"/>
            <a:ext cx="626454" cy="15935"/>
          </a:xfrm>
          <a:custGeom>
            <a:avLst/>
            <a:gdLst>
              <a:gd name="T0" fmla="*/ 1 w 120"/>
              <a:gd name="T1" fmla="*/ 0 h 3"/>
              <a:gd name="T2" fmla="*/ 13 w 120"/>
              <a:gd name="T3" fmla="*/ 0 h 3"/>
              <a:gd name="T4" fmla="*/ 15 w 120"/>
              <a:gd name="T5" fmla="*/ 1 h 3"/>
              <a:gd name="T6" fmla="*/ 15 w 120"/>
              <a:gd name="T7" fmla="*/ 1 h 3"/>
              <a:gd name="T8" fmla="*/ 13 w 120"/>
              <a:gd name="T9" fmla="*/ 3 h 3"/>
              <a:gd name="T10" fmla="*/ 1 w 120"/>
              <a:gd name="T11" fmla="*/ 3 h 3"/>
              <a:gd name="T12" fmla="*/ 0 w 120"/>
              <a:gd name="T13" fmla="*/ 1 h 3"/>
              <a:gd name="T14" fmla="*/ 0 w 120"/>
              <a:gd name="T15" fmla="*/ 1 h 3"/>
              <a:gd name="T16" fmla="*/ 1 w 120"/>
              <a:gd name="T17" fmla="*/ 0 h 3"/>
              <a:gd name="T18" fmla="*/ 22 w 120"/>
              <a:gd name="T19" fmla="*/ 0 h 3"/>
              <a:gd name="T20" fmla="*/ 34 w 120"/>
              <a:gd name="T21" fmla="*/ 0 h 3"/>
              <a:gd name="T22" fmla="*/ 36 w 120"/>
              <a:gd name="T23" fmla="*/ 1 h 3"/>
              <a:gd name="T24" fmla="*/ 36 w 120"/>
              <a:gd name="T25" fmla="*/ 1 h 3"/>
              <a:gd name="T26" fmla="*/ 34 w 120"/>
              <a:gd name="T27" fmla="*/ 3 h 3"/>
              <a:gd name="T28" fmla="*/ 22 w 120"/>
              <a:gd name="T29" fmla="*/ 3 h 3"/>
              <a:gd name="T30" fmla="*/ 21 w 120"/>
              <a:gd name="T31" fmla="*/ 1 h 3"/>
              <a:gd name="T32" fmla="*/ 21 w 120"/>
              <a:gd name="T33" fmla="*/ 1 h 3"/>
              <a:gd name="T34" fmla="*/ 22 w 120"/>
              <a:gd name="T35" fmla="*/ 0 h 3"/>
              <a:gd name="T36" fmla="*/ 43 w 120"/>
              <a:gd name="T37" fmla="*/ 0 h 3"/>
              <a:gd name="T38" fmla="*/ 55 w 120"/>
              <a:gd name="T39" fmla="*/ 0 h 3"/>
              <a:gd name="T40" fmla="*/ 57 w 120"/>
              <a:gd name="T41" fmla="*/ 1 h 3"/>
              <a:gd name="T42" fmla="*/ 57 w 120"/>
              <a:gd name="T43" fmla="*/ 1 h 3"/>
              <a:gd name="T44" fmla="*/ 55 w 120"/>
              <a:gd name="T45" fmla="*/ 3 h 3"/>
              <a:gd name="T46" fmla="*/ 43 w 120"/>
              <a:gd name="T47" fmla="*/ 3 h 3"/>
              <a:gd name="T48" fmla="*/ 42 w 120"/>
              <a:gd name="T49" fmla="*/ 1 h 3"/>
              <a:gd name="T50" fmla="*/ 42 w 120"/>
              <a:gd name="T51" fmla="*/ 1 h 3"/>
              <a:gd name="T52" fmla="*/ 43 w 120"/>
              <a:gd name="T53" fmla="*/ 0 h 3"/>
              <a:gd name="T54" fmla="*/ 64 w 120"/>
              <a:gd name="T55" fmla="*/ 0 h 3"/>
              <a:gd name="T56" fmla="*/ 76 w 120"/>
              <a:gd name="T57" fmla="*/ 0 h 3"/>
              <a:gd name="T58" fmla="*/ 78 w 120"/>
              <a:gd name="T59" fmla="*/ 1 h 3"/>
              <a:gd name="T60" fmla="*/ 78 w 120"/>
              <a:gd name="T61" fmla="*/ 1 h 3"/>
              <a:gd name="T62" fmla="*/ 76 w 120"/>
              <a:gd name="T63" fmla="*/ 3 h 3"/>
              <a:gd name="T64" fmla="*/ 64 w 120"/>
              <a:gd name="T65" fmla="*/ 3 h 3"/>
              <a:gd name="T66" fmla="*/ 63 w 120"/>
              <a:gd name="T67" fmla="*/ 1 h 3"/>
              <a:gd name="T68" fmla="*/ 63 w 120"/>
              <a:gd name="T69" fmla="*/ 1 h 3"/>
              <a:gd name="T70" fmla="*/ 64 w 120"/>
              <a:gd name="T71" fmla="*/ 0 h 3"/>
              <a:gd name="T72" fmla="*/ 85 w 120"/>
              <a:gd name="T73" fmla="*/ 0 h 3"/>
              <a:gd name="T74" fmla="*/ 97 w 120"/>
              <a:gd name="T75" fmla="*/ 0 h 3"/>
              <a:gd name="T76" fmla="*/ 99 w 120"/>
              <a:gd name="T77" fmla="*/ 1 h 3"/>
              <a:gd name="T78" fmla="*/ 99 w 120"/>
              <a:gd name="T79" fmla="*/ 1 h 3"/>
              <a:gd name="T80" fmla="*/ 97 w 120"/>
              <a:gd name="T81" fmla="*/ 3 h 3"/>
              <a:gd name="T82" fmla="*/ 85 w 120"/>
              <a:gd name="T83" fmla="*/ 3 h 3"/>
              <a:gd name="T84" fmla="*/ 84 w 120"/>
              <a:gd name="T85" fmla="*/ 1 h 3"/>
              <a:gd name="T86" fmla="*/ 84 w 120"/>
              <a:gd name="T87" fmla="*/ 1 h 3"/>
              <a:gd name="T88" fmla="*/ 85 w 120"/>
              <a:gd name="T89" fmla="*/ 0 h 3"/>
              <a:gd name="T90" fmla="*/ 106 w 120"/>
              <a:gd name="T91" fmla="*/ 0 h 3"/>
              <a:gd name="T92" fmla="*/ 118 w 120"/>
              <a:gd name="T93" fmla="*/ 0 h 3"/>
              <a:gd name="T94" fmla="*/ 120 w 120"/>
              <a:gd name="T95" fmla="*/ 1 h 3"/>
              <a:gd name="T96" fmla="*/ 120 w 120"/>
              <a:gd name="T97" fmla="*/ 1 h 3"/>
              <a:gd name="T98" fmla="*/ 118 w 120"/>
              <a:gd name="T99" fmla="*/ 3 h 3"/>
              <a:gd name="T100" fmla="*/ 106 w 120"/>
              <a:gd name="T101" fmla="*/ 3 h 3"/>
              <a:gd name="T102" fmla="*/ 105 w 120"/>
              <a:gd name="T103" fmla="*/ 1 h 3"/>
              <a:gd name="T104" fmla="*/ 105 w 120"/>
              <a:gd name="T105" fmla="*/ 1 h 3"/>
              <a:gd name="T106" fmla="*/ 106 w 120"/>
              <a:gd name="T10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3">
                <a:moveTo>
                  <a:pt x="1" y="0"/>
                </a:moveTo>
                <a:cubicBezTo>
                  <a:pt x="5" y="0"/>
                  <a:pt x="9" y="0"/>
                  <a:pt x="13" y="0"/>
                </a:cubicBezTo>
                <a:cubicBezTo>
                  <a:pt x="14" y="0"/>
                  <a:pt x="15" y="0"/>
                  <a:pt x="15" y="1"/>
                </a:cubicBezTo>
                <a:cubicBezTo>
                  <a:pt x="15" y="1"/>
                  <a:pt x="15" y="1"/>
                  <a:pt x="15" y="1"/>
                </a:cubicBezTo>
                <a:cubicBezTo>
                  <a:pt x="15" y="2"/>
                  <a:pt x="14" y="3"/>
                  <a:pt x="13" y="3"/>
                </a:cubicBezTo>
                <a:cubicBezTo>
                  <a:pt x="9" y="3"/>
                  <a:pt x="5" y="3"/>
                  <a:pt x="1" y="3"/>
                </a:cubicBezTo>
                <a:cubicBezTo>
                  <a:pt x="0" y="3"/>
                  <a:pt x="0" y="2"/>
                  <a:pt x="0" y="1"/>
                </a:cubicBezTo>
                <a:cubicBezTo>
                  <a:pt x="0" y="1"/>
                  <a:pt x="0" y="1"/>
                  <a:pt x="0" y="1"/>
                </a:cubicBezTo>
                <a:cubicBezTo>
                  <a:pt x="0" y="0"/>
                  <a:pt x="0" y="0"/>
                  <a:pt x="1" y="0"/>
                </a:cubicBezTo>
                <a:close/>
                <a:moveTo>
                  <a:pt x="22" y="0"/>
                </a:moveTo>
                <a:cubicBezTo>
                  <a:pt x="26" y="0"/>
                  <a:pt x="30" y="0"/>
                  <a:pt x="34" y="0"/>
                </a:cubicBezTo>
                <a:cubicBezTo>
                  <a:pt x="35" y="0"/>
                  <a:pt x="36" y="0"/>
                  <a:pt x="36" y="1"/>
                </a:cubicBezTo>
                <a:cubicBezTo>
                  <a:pt x="36" y="1"/>
                  <a:pt x="36" y="1"/>
                  <a:pt x="36" y="1"/>
                </a:cubicBezTo>
                <a:cubicBezTo>
                  <a:pt x="36" y="2"/>
                  <a:pt x="35" y="3"/>
                  <a:pt x="34" y="3"/>
                </a:cubicBezTo>
                <a:cubicBezTo>
                  <a:pt x="30" y="3"/>
                  <a:pt x="26" y="3"/>
                  <a:pt x="22" y="3"/>
                </a:cubicBezTo>
                <a:cubicBezTo>
                  <a:pt x="21" y="3"/>
                  <a:pt x="21" y="2"/>
                  <a:pt x="21" y="1"/>
                </a:cubicBezTo>
                <a:cubicBezTo>
                  <a:pt x="21" y="1"/>
                  <a:pt x="21" y="1"/>
                  <a:pt x="21" y="1"/>
                </a:cubicBezTo>
                <a:cubicBezTo>
                  <a:pt x="21" y="0"/>
                  <a:pt x="21" y="0"/>
                  <a:pt x="22" y="0"/>
                </a:cubicBezTo>
                <a:close/>
                <a:moveTo>
                  <a:pt x="43" y="0"/>
                </a:moveTo>
                <a:cubicBezTo>
                  <a:pt x="47" y="0"/>
                  <a:pt x="51" y="0"/>
                  <a:pt x="55" y="0"/>
                </a:cubicBezTo>
                <a:cubicBezTo>
                  <a:pt x="56" y="0"/>
                  <a:pt x="57" y="0"/>
                  <a:pt x="57" y="1"/>
                </a:cubicBezTo>
                <a:cubicBezTo>
                  <a:pt x="57" y="1"/>
                  <a:pt x="57" y="1"/>
                  <a:pt x="57" y="1"/>
                </a:cubicBezTo>
                <a:cubicBezTo>
                  <a:pt x="57" y="2"/>
                  <a:pt x="56" y="3"/>
                  <a:pt x="55" y="3"/>
                </a:cubicBezTo>
                <a:cubicBezTo>
                  <a:pt x="51" y="3"/>
                  <a:pt x="47" y="3"/>
                  <a:pt x="43" y="3"/>
                </a:cubicBezTo>
                <a:cubicBezTo>
                  <a:pt x="42" y="3"/>
                  <a:pt x="42" y="2"/>
                  <a:pt x="42" y="1"/>
                </a:cubicBezTo>
                <a:cubicBezTo>
                  <a:pt x="42" y="1"/>
                  <a:pt x="42" y="1"/>
                  <a:pt x="42" y="1"/>
                </a:cubicBezTo>
                <a:cubicBezTo>
                  <a:pt x="42" y="0"/>
                  <a:pt x="42" y="0"/>
                  <a:pt x="43" y="0"/>
                </a:cubicBezTo>
                <a:close/>
                <a:moveTo>
                  <a:pt x="64" y="0"/>
                </a:moveTo>
                <a:cubicBezTo>
                  <a:pt x="68" y="0"/>
                  <a:pt x="72" y="0"/>
                  <a:pt x="76" y="0"/>
                </a:cubicBezTo>
                <a:cubicBezTo>
                  <a:pt x="77" y="0"/>
                  <a:pt x="78" y="0"/>
                  <a:pt x="78" y="1"/>
                </a:cubicBezTo>
                <a:cubicBezTo>
                  <a:pt x="78" y="1"/>
                  <a:pt x="78" y="1"/>
                  <a:pt x="78" y="1"/>
                </a:cubicBezTo>
                <a:cubicBezTo>
                  <a:pt x="78" y="2"/>
                  <a:pt x="77" y="3"/>
                  <a:pt x="76" y="3"/>
                </a:cubicBezTo>
                <a:cubicBezTo>
                  <a:pt x="72" y="3"/>
                  <a:pt x="68" y="3"/>
                  <a:pt x="64" y="3"/>
                </a:cubicBezTo>
                <a:cubicBezTo>
                  <a:pt x="63" y="3"/>
                  <a:pt x="63" y="2"/>
                  <a:pt x="63" y="1"/>
                </a:cubicBezTo>
                <a:cubicBezTo>
                  <a:pt x="63" y="1"/>
                  <a:pt x="63" y="1"/>
                  <a:pt x="63" y="1"/>
                </a:cubicBezTo>
                <a:cubicBezTo>
                  <a:pt x="63" y="0"/>
                  <a:pt x="63" y="0"/>
                  <a:pt x="64" y="0"/>
                </a:cubicBezTo>
                <a:close/>
                <a:moveTo>
                  <a:pt x="85" y="0"/>
                </a:moveTo>
                <a:cubicBezTo>
                  <a:pt x="89" y="0"/>
                  <a:pt x="93" y="0"/>
                  <a:pt x="97" y="0"/>
                </a:cubicBezTo>
                <a:cubicBezTo>
                  <a:pt x="98" y="0"/>
                  <a:pt x="99" y="0"/>
                  <a:pt x="99" y="1"/>
                </a:cubicBezTo>
                <a:cubicBezTo>
                  <a:pt x="99" y="1"/>
                  <a:pt x="99" y="1"/>
                  <a:pt x="99" y="1"/>
                </a:cubicBezTo>
                <a:cubicBezTo>
                  <a:pt x="99" y="2"/>
                  <a:pt x="98" y="3"/>
                  <a:pt x="97" y="3"/>
                </a:cubicBezTo>
                <a:cubicBezTo>
                  <a:pt x="93" y="3"/>
                  <a:pt x="89" y="3"/>
                  <a:pt x="85" y="3"/>
                </a:cubicBezTo>
                <a:cubicBezTo>
                  <a:pt x="84" y="3"/>
                  <a:pt x="84" y="2"/>
                  <a:pt x="84" y="1"/>
                </a:cubicBezTo>
                <a:cubicBezTo>
                  <a:pt x="84" y="1"/>
                  <a:pt x="84" y="1"/>
                  <a:pt x="84" y="1"/>
                </a:cubicBezTo>
                <a:cubicBezTo>
                  <a:pt x="84" y="0"/>
                  <a:pt x="84" y="0"/>
                  <a:pt x="85" y="0"/>
                </a:cubicBezTo>
                <a:close/>
                <a:moveTo>
                  <a:pt x="106" y="0"/>
                </a:moveTo>
                <a:cubicBezTo>
                  <a:pt x="110" y="0"/>
                  <a:pt x="114" y="0"/>
                  <a:pt x="118" y="0"/>
                </a:cubicBezTo>
                <a:cubicBezTo>
                  <a:pt x="119" y="0"/>
                  <a:pt x="120" y="0"/>
                  <a:pt x="120" y="1"/>
                </a:cubicBezTo>
                <a:cubicBezTo>
                  <a:pt x="120" y="1"/>
                  <a:pt x="120" y="1"/>
                  <a:pt x="120" y="1"/>
                </a:cubicBezTo>
                <a:cubicBezTo>
                  <a:pt x="120" y="2"/>
                  <a:pt x="119" y="3"/>
                  <a:pt x="118" y="3"/>
                </a:cubicBezTo>
                <a:cubicBezTo>
                  <a:pt x="114" y="3"/>
                  <a:pt x="110" y="3"/>
                  <a:pt x="106" y="3"/>
                </a:cubicBezTo>
                <a:cubicBezTo>
                  <a:pt x="105" y="3"/>
                  <a:pt x="105" y="2"/>
                  <a:pt x="105" y="1"/>
                </a:cubicBezTo>
                <a:cubicBezTo>
                  <a:pt x="105" y="1"/>
                  <a:pt x="105" y="1"/>
                  <a:pt x="105" y="1"/>
                </a:cubicBezTo>
                <a:cubicBezTo>
                  <a:pt x="105" y="0"/>
                  <a:pt x="105" y="0"/>
                  <a:pt x="106" y="0"/>
                </a:cubicBezTo>
                <a:close/>
              </a:path>
            </a:pathLst>
          </a:custGeom>
          <a:solidFill>
            <a:srgbClr val="BCE1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18" name="Freeform 7"/>
          <p:cNvSpPr>
            <a:spLocks noEditPoints="1"/>
          </p:cNvSpPr>
          <p:nvPr/>
        </p:nvSpPr>
        <p:spPr bwMode="auto">
          <a:xfrm>
            <a:off x="52315" y="2742397"/>
            <a:ext cx="626454" cy="15935"/>
          </a:xfrm>
          <a:custGeom>
            <a:avLst/>
            <a:gdLst>
              <a:gd name="T0" fmla="*/ 1 w 120"/>
              <a:gd name="T1" fmla="*/ 0 h 3"/>
              <a:gd name="T2" fmla="*/ 13 w 120"/>
              <a:gd name="T3" fmla="*/ 0 h 3"/>
              <a:gd name="T4" fmla="*/ 15 w 120"/>
              <a:gd name="T5" fmla="*/ 1 h 3"/>
              <a:gd name="T6" fmla="*/ 15 w 120"/>
              <a:gd name="T7" fmla="*/ 1 h 3"/>
              <a:gd name="T8" fmla="*/ 13 w 120"/>
              <a:gd name="T9" fmla="*/ 3 h 3"/>
              <a:gd name="T10" fmla="*/ 1 w 120"/>
              <a:gd name="T11" fmla="*/ 3 h 3"/>
              <a:gd name="T12" fmla="*/ 0 w 120"/>
              <a:gd name="T13" fmla="*/ 1 h 3"/>
              <a:gd name="T14" fmla="*/ 0 w 120"/>
              <a:gd name="T15" fmla="*/ 1 h 3"/>
              <a:gd name="T16" fmla="*/ 1 w 120"/>
              <a:gd name="T17" fmla="*/ 0 h 3"/>
              <a:gd name="T18" fmla="*/ 22 w 120"/>
              <a:gd name="T19" fmla="*/ 0 h 3"/>
              <a:gd name="T20" fmla="*/ 34 w 120"/>
              <a:gd name="T21" fmla="*/ 0 h 3"/>
              <a:gd name="T22" fmla="*/ 36 w 120"/>
              <a:gd name="T23" fmla="*/ 1 h 3"/>
              <a:gd name="T24" fmla="*/ 36 w 120"/>
              <a:gd name="T25" fmla="*/ 1 h 3"/>
              <a:gd name="T26" fmla="*/ 34 w 120"/>
              <a:gd name="T27" fmla="*/ 3 h 3"/>
              <a:gd name="T28" fmla="*/ 22 w 120"/>
              <a:gd name="T29" fmla="*/ 3 h 3"/>
              <a:gd name="T30" fmla="*/ 21 w 120"/>
              <a:gd name="T31" fmla="*/ 1 h 3"/>
              <a:gd name="T32" fmla="*/ 21 w 120"/>
              <a:gd name="T33" fmla="*/ 1 h 3"/>
              <a:gd name="T34" fmla="*/ 22 w 120"/>
              <a:gd name="T35" fmla="*/ 0 h 3"/>
              <a:gd name="T36" fmla="*/ 43 w 120"/>
              <a:gd name="T37" fmla="*/ 0 h 3"/>
              <a:gd name="T38" fmla="*/ 55 w 120"/>
              <a:gd name="T39" fmla="*/ 0 h 3"/>
              <a:gd name="T40" fmla="*/ 57 w 120"/>
              <a:gd name="T41" fmla="*/ 1 h 3"/>
              <a:gd name="T42" fmla="*/ 57 w 120"/>
              <a:gd name="T43" fmla="*/ 1 h 3"/>
              <a:gd name="T44" fmla="*/ 55 w 120"/>
              <a:gd name="T45" fmla="*/ 3 h 3"/>
              <a:gd name="T46" fmla="*/ 43 w 120"/>
              <a:gd name="T47" fmla="*/ 3 h 3"/>
              <a:gd name="T48" fmla="*/ 42 w 120"/>
              <a:gd name="T49" fmla="*/ 1 h 3"/>
              <a:gd name="T50" fmla="*/ 42 w 120"/>
              <a:gd name="T51" fmla="*/ 1 h 3"/>
              <a:gd name="T52" fmla="*/ 43 w 120"/>
              <a:gd name="T53" fmla="*/ 0 h 3"/>
              <a:gd name="T54" fmla="*/ 64 w 120"/>
              <a:gd name="T55" fmla="*/ 0 h 3"/>
              <a:gd name="T56" fmla="*/ 76 w 120"/>
              <a:gd name="T57" fmla="*/ 0 h 3"/>
              <a:gd name="T58" fmla="*/ 78 w 120"/>
              <a:gd name="T59" fmla="*/ 1 h 3"/>
              <a:gd name="T60" fmla="*/ 78 w 120"/>
              <a:gd name="T61" fmla="*/ 1 h 3"/>
              <a:gd name="T62" fmla="*/ 76 w 120"/>
              <a:gd name="T63" fmla="*/ 3 h 3"/>
              <a:gd name="T64" fmla="*/ 64 w 120"/>
              <a:gd name="T65" fmla="*/ 3 h 3"/>
              <a:gd name="T66" fmla="*/ 63 w 120"/>
              <a:gd name="T67" fmla="*/ 1 h 3"/>
              <a:gd name="T68" fmla="*/ 63 w 120"/>
              <a:gd name="T69" fmla="*/ 1 h 3"/>
              <a:gd name="T70" fmla="*/ 64 w 120"/>
              <a:gd name="T71" fmla="*/ 0 h 3"/>
              <a:gd name="T72" fmla="*/ 85 w 120"/>
              <a:gd name="T73" fmla="*/ 0 h 3"/>
              <a:gd name="T74" fmla="*/ 97 w 120"/>
              <a:gd name="T75" fmla="*/ 0 h 3"/>
              <a:gd name="T76" fmla="*/ 99 w 120"/>
              <a:gd name="T77" fmla="*/ 1 h 3"/>
              <a:gd name="T78" fmla="*/ 99 w 120"/>
              <a:gd name="T79" fmla="*/ 1 h 3"/>
              <a:gd name="T80" fmla="*/ 97 w 120"/>
              <a:gd name="T81" fmla="*/ 3 h 3"/>
              <a:gd name="T82" fmla="*/ 85 w 120"/>
              <a:gd name="T83" fmla="*/ 3 h 3"/>
              <a:gd name="T84" fmla="*/ 84 w 120"/>
              <a:gd name="T85" fmla="*/ 1 h 3"/>
              <a:gd name="T86" fmla="*/ 84 w 120"/>
              <a:gd name="T87" fmla="*/ 1 h 3"/>
              <a:gd name="T88" fmla="*/ 85 w 120"/>
              <a:gd name="T89" fmla="*/ 0 h 3"/>
              <a:gd name="T90" fmla="*/ 106 w 120"/>
              <a:gd name="T91" fmla="*/ 0 h 3"/>
              <a:gd name="T92" fmla="*/ 118 w 120"/>
              <a:gd name="T93" fmla="*/ 0 h 3"/>
              <a:gd name="T94" fmla="*/ 120 w 120"/>
              <a:gd name="T95" fmla="*/ 1 h 3"/>
              <a:gd name="T96" fmla="*/ 120 w 120"/>
              <a:gd name="T97" fmla="*/ 1 h 3"/>
              <a:gd name="T98" fmla="*/ 118 w 120"/>
              <a:gd name="T99" fmla="*/ 3 h 3"/>
              <a:gd name="T100" fmla="*/ 106 w 120"/>
              <a:gd name="T101" fmla="*/ 3 h 3"/>
              <a:gd name="T102" fmla="*/ 105 w 120"/>
              <a:gd name="T103" fmla="*/ 1 h 3"/>
              <a:gd name="T104" fmla="*/ 105 w 120"/>
              <a:gd name="T105" fmla="*/ 1 h 3"/>
              <a:gd name="T106" fmla="*/ 106 w 120"/>
              <a:gd name="T10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3">
                <a:moveTo>
                  <a:pt x="1" y="0"/>
                </a:moveTo>
                <a:cubicBezTo>
                  <a:pt x="5" y="0"/>
                  <a:pt x="9" y="0"/>
                  <a:pt x="13" y="0"/>
                </a:cubicBezTo>
                <a:cubicBezTo>
                  <a:pt x="14" y="0"/>
                  <a:pt x="15" y="0"/>
                  <a:pt x="15" y="1"/>
                </a:cubicBezTo>
                <a:cubicBezTo>
                  <a:pt x="15" y="1"/>
                  <a:pt x="15" y="1"/>
                  <a:pt x="15" y="1"/>
                </a:cubicBezTo>
                <a:cubicBezTo>
                  <a:pt x="15" y="2"/>
                  <a:pt x="14" y="3"/>
                  <a:pt x="13" y="3"/>
                </a:cubicBezTo>
                <a:cubicBezTo>
                  <a:pt x="9" y="3"/>
                  <a:pt x="5" y="3"/>
                  <a:pt x="1" y="3"/>
                </a:cubicBezTo>
                <a:cubicBezTo>
                  <a:pt x="0" y="3"/>
                  <a:pt x="0" y="2"/>
                  <a:pt x="0" y="1"/>
                </a:cubicBezTo>
                <a:cubicBezTo>
                  <a:pt x="0" y="1"/>
                  <a:pt x="0" y="1"/>
                  <a:pt x="0" y="1"/>
                </a:cubicBezTo>
                <a:cubicBezTo>
                  <a:pt x="0" y="0"/>
                  <a:pt x="0" y="0"/>
                  <a:pt x="1" y="0"/>
                </a:cubicBezTo>
                <a:close/>
                <a:moveTo>
                  <a:pt x="22" y="0"/>
                </a:moveTo>
                <a:cubicBezTo>
                  <a:pt x="26" y="0"/>
                  <a:pt x="30" y="0"/>
                  <a:pt x="34" y="0"/>
                </a:cubicBezTo>
                <a:cubicBezTo>
                  <a:pt x="35" y="0"/>
                  <a:pt x="36" y="0"/>
                  <a:pt x="36" y="1"/>
                </a:cubicBezTo>
                <a:cubicBezTo>
                  <a:pt x="36" y="1"/>
                  <a:pt x="36" y="1"/>
                  <a:pt x="36" y="1"/>
                </a:cubicBezTo>
                <a:cubicBezTo>
                  <a:pt x="36" y="2"/>
                  <a:pt x="35" y="3"/>
                  <a:pt x="34" y="3"/>
                </a:cubicBezTo>
                <a:cubicBezTo>
                  <a:pt x="30" y="3"/>
                  <a:pt x="26" y="3"/>
                  <a:pt x="22" y="3"/>
                </a:cubicBezTo>
                <a:cubicBezTo>
                  <a:pt x="21" y="3"/>
                  <a:pt x="21" y="2"/>
                  <a:pt x="21" y="1"/>
                </a:cubicBezTo>
                <a:cubicBezTo>
                  <a:pt x="21" y="1"/>
                  <a:pt x="21" y="1"/>
                  <a:pt x="21" y="1"/>
                </a:cubicBezTo>
                <a:cubicBezTo>
                  <a:pt x="21" y="0"/>
                  <a:pt x="21" y="0"/>
                  <a:pt x="22" y="0"/>
                </a:cubicBezTo>
                <a:close/>
                <a:moveTo>
                  <a:pt x="43" y="0"/>
                </a:moveTo>
                <a:cubicBezTo>
                  <a:pt x="47" y="0"/>
                  <a:pt x="51" y="0"/>
                  <a:pt x="55" y="0"/>
                </a:cubicBezTo>
                <a:cubicBezTo>
                  <a:pt x="56" y="0"/>
                  <a:pt x="57" y="0"/>
                  <a:pt x="57" y="1"/>
                </a:cubicBezTo>
                <a:cubicBezTo>
                  <a:pt x="57" y="1"/>
                  <a:pt x="57" y="1"/>
                  <a:pt x="57" y="1"/>
                </a:cubicBezTo>
                <a:cubicBezTo>
                  <a:pt x="57" y="2"/>
                  <a:pt x="56" y="3"/>
                  <a:pt x="55" y="3"/>
                </a:cubicBezTo>
                <a:cubicBezTo>
                  <a:pt x="51" y="3"/>
                  <a:pt x="47" y="3"/>
                  <a:pt x="43" y="3"/>
                </a:cubicBezTo>
                <a:cubicBezTo>
                  <a:pt x="42" y="3"/>
                  <a:pt x="42" y="2"/>
                  <a:pt x="42" y="1"/>
                </a:cubicBezTo>
                <a:cubicBezTo>
                  <a:pt x="42" y="1"/>
                  <a:pt x="42" y="1"/>
                  <a:pt x="42" y="1"/>
                </a:cubicBezTo>
                <a:cubicBezTo>
                  <a:pt x="42" y="0"/>
                  <a:pt x="42" y="0"/>
                  <a:pt x="43" y="0"/>
                </a:cubicBezTo>
                <a:close/>
                <a:moveTo>
                  <a:pt x="64" y="0"/>
                </a:moveTo>
                <a:cubicBezTo>
                  <a:pt x="68" y="0"/>
                  <a:pt x="72" y="0"/>
                  <a:pt x="76" y="0"/>
                </a:cubicBezTo>
                <a:cubicBezTo>
                  <a:pt x="77" y="0"/>
                  <a:pt x="78" y="0"/>
                  <a:pt x="78" y="1"/>
                </a:cubicBezTo>
                <a:cubicBezTo>
                  <a:pt x="78" y="1"/>
                  <a:pt x="78" y="1"/>
                  <a:pt x="78" y="1"/>
                </a:cubicBezTo>
                <a:cubicBezTo>
                  <a:pt x="78" y="2"/>
                  <a:pt x="77" y="3"/>
                  <a:pt x="76" y="3"/>
                </a:cubicBezTo>
                <a:cubicBezTo>
                  <a:pt x="72" y="3"/>
                  <a:pt x="68" y="3"/>
                  <a:pt x="64" y="3"/>
                </a:cubicBezTo>
                <a:cubicBezTo>
                  <a:pt x="63" y="3"/>
                  <a:pt x="63" y="2"/>
                  <a:pt x="63" y="1"/>
                </a:cubicBezTo>
                <a:cubicBezTo>
                  <a:pt x="63" y="1"/>
                  <a:pt x="63" y="1"/>
                  <a:pt x="63" y="1"/>
                </a:cubicBezTo>
                <a:cubicBezTo>
                  <a:pt x="63" y="0"/>
                  <a:pt x="63" y="0"/>
                  <a:pt x="64" y="0"/>
                </a:cubicBezTo>
                <a:close/>
                <a:moveTo>
                  <a:pt x="85" y="0"/>
                </a:moveTo>
                <a:cubicBezTo>
                  <a:pt x="89" y="0"/>
                  <a:pt x="93" y="0"/>
                  <a:pt x="97" y="0"/>
                </a:cubicBezTo>
                <a:cubicBezTo>
                  <a:pt x="98" y="0"/>
                  <a:pt x="99" y="0"/>
                  <a:pt x="99" y="1"/>
                </a:cubicBezTo>
                <a:cubicBezTo>
                  <a:pt x="99" y="1"/>
                  <a:pt x="99" y="1"/>
                  <a:pt x="99" y="1"/>
                </a:cubicBezTo>
                <a:cubicBezTo>
                  <a:pt x="99" y="2"/>
                  <a:pt x="98" y="3"/>
                  <a:pt x="97" y="3"/>
                </a:cubicBezTo>
                <a:cubicBezTo>
                  <a:pt x="93" y="3"/>
                  <a:pt x="89" y="3"/>
                  <a:pt x="85" y="3"/>
                </a:cubicBezTo>
                <a:cubicBezTo>
                  <a:pt x="84" y="3"/>
                  <a:pt x="84" y="2"/>
                  <a:pt x="84" y="1"/>
                </a:cubicBezTo>
                <a:cubicBezTo>
                  <a:pt x="84" y="1"/>
                  <a:pt x="84" y="1"/>
                  <a:pt x="84" y="1"/>
                </a:cubicBezTo>
                <a:cubicBezTo>
                  <a:pt x="84" y="0"/>
                  <a:pt x="84" y="0"/>
                  <a:pt x="85" y="0"/>
                </a:cubicBezTo>
                <a:close/>
                <a:moveTo>
                  <a:pt x="106" y="0"/>
                </a:moveTo>
                <a:cubicBezTo>
                  <a:pt x="110" y="0"/>
                  <a:pt x="114" y="0"/>
                  <a:pt x="118" y="0"/>
                </a:cubicBezTo>
                <a:cubicBezTo>
                  <a:pt x="119" y="0"/>
                  <a:pt x="120" y="0"/>
                  <a:pt x="120" y="1"/>
                </a:cubicBezTo>
                <a:cubicBezTo>
                  <a:pt x="120" y="1"/>
                  <a:pt x="120" y="1"/>
                  <a:pt x="120" y="1"/>
                </a:cubicBezTo>
                <a:cubicBezTo>
                  <a:pt x="120" y="2"/>
                  <a:pt x="119" y="3"/>
                  <a:pt x="118" y="3"/>
                </a:cubicBezTo>
                <a:cubicBezTo>
                  <a:pt x="114" y="3"/>
                  <a:pt x="110" y="3"/>
                  <a:pt x="106" y="3"/>
                </a:cubicBezTo>
                <a:cubicBezTo>
                  <a:pt x="105" y="3"/>
                  <a:pt x="105" y="2"/>
                  <a:pt x="105" y="1"/>
                </a:cubicBezTo>
                <a:cubicBezTo>
                  <a:pt x="105" y="1"/>
                  <a:pt x="105" y="1"/>
                  <a:pt x="105" y="1"/>
                </a:cubicBezTo>
                <a:cubicBezTo>
                  <a:pt x="105" y="0"/>
                  <a:pt x="105" y="0"/>
                  <a:pt x="106" y="0"/>
                </a:cubicBezTo>
                <a:close/>
              </a:path>
            </a:pathLst>
          </a:custGeom>
          <a:solidFill>
            <a:srgbClr val="BCE1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20" name="Freeform 8"/>
          <p:cNvSpPr>
            <a:spLocks/>
          </p:cNvSpPr>
          <p:nvPr/>
        </p:nvSpPr>
        <p:spPr bwMode="auto">
          <a:xfrm>
            <a:off x="250510" y="1960574"/>
            <a:ext cx="312729" cy="896357"/>
          </a:xfrm>
          <a:custGeom>
            <a:avLst/>
            <a:gdLst>
              <a:gd name="T0" fmla="*/ 0 w 314"/>
              <a:gd name="T1" fmla="*/ 0 h 900"/>
              <a:gd name="T2" fmla="*/ 314 w 314"/>
              <a:gd name="T3" fmla="*/ 298 h 900"/>
              <a:gd name="T4" fmla="*/ 314 w 314"/>
              <a:gd name="T5" fmla="*/ 900 h 900"/>
              <a:gd name="T6" fmla="*/ 0 w 314"/>
              <a:gd name="T7" fmla="*/ 602 h 900"/>
              <a:gd name="T8" fmla="*/ 0 w 314"/>
              <a:gd name="T9" fmla="*/ 0 h 900"/>
              <a:gd name="T10" fmla="*/ 0 w 314"/>
              <a:gd name="T11" fmla="*/ 0 h 900"/>
            </a:gdLst>
            <a:ahLst/>
            <a:cxnLst>
              <a:cxn ang="0">
                <a:pos x="T0" y="T1"/>
              </a:cxn>
              <a:cxn ang="0">
                <a:pos x="T2" y="T3"/>
              </a:cxn>
              <a:cxn ang="0">
                <a:pos x="T4" y="T5"/>
              </a:cxn>
              <a:cxn ang="0">
                <a:pos x="T6" y="T7"/>
              </a:cxn>
              <a:cxn ang="0">
                <a:pos x="T8" y="T9"/>
              </a:cxn>
              <a:cxn ang="0">
                <a:pos x="T10" y="T11"/>
              </a:cxn>
            </a:cxnLst>
            <a:rect l="0" t="0" r="r" b="b"/>
            <a:pathLst>
              <a:path w="314" h="900">
                <a:moveTo>
                  <a:pt x="0" y="0"/>
                </a:moveTo>
                <a:lnTo>
                  <a:pt x="314" y="298"/>
                </a:lnTo>
                <a:lnTo>
                  <a:pt x="314" y="900"/>
                </a:lnTo>
                <a:lnTo>
                  <a:pt x="0" y="602"/>
                </a:lnTo>
                <a:lnTo>
                  <a:pt x="0" y="0"/>
                </a:lnTo>
                <a:lnTo>
                  <a:pt x="0" y="0"/>
                </a:lnTo>
                <a:close/>
              </a:path>
            </a:pathLst>
          </a:custGeom>
          <a:solidFill>
            <a:schemeClr val="accent4">
              <a:lumMod val="50000"/>
            </a:schemeClr>
          </a:solidFill>
          <a:ln>
            <a:noFill/>
          </a:ln>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21" name="Freeform 9"/>
          <p:cNvSpPr>
            <a:spLocks noEditPoints="1"/>
          </p:cNvSpPr>
          <p:nvPr/>
        </p:nvSpPr>
        <p:spPr bwMode="auto">
          <a:xfrm>
            <a:off x="250510" y="2481457"/>
            <a:ext cx="312729" cy="323685"/>
          </a:xfrm>
          <a:custGeom>
            <a:avLst/>
            <a:gdLst>
              <a:gd name="T0" fmla="*/ 60 w 60"/>
              <a:gd name="T1" fmla="*/ 57 h 62"/>
              <a:gd name="T2" fmla="*/ 60 w 60"/>
              <a:gd name="T3" fmla="*/ 62 h 62"/>
              <a:gd name="T4" fmla="*/ 53 w 60"/>
              <a:gd name="T5" fmla="*/ 56 h 62"/>
              <a:gd name="T6" fmla="*/ 53 w 60"/>
              <a:gd name="T7" fmla="*/ 53 h 62"/>
              <a:gd name="T8" fmla="*/ 53 w 60"/>
              <a:gd name="T9" fmla="*/ 53 h 62"/>
              <a:gd name="T10" fmla="*/ 56 w 60"/>
              <a:gd name="T11" fmla="*/ 53 h 62"/>
              <a:gd name="T12" fmla="*/ 60 w 60"/>
              <a:gd name="T13" fmla="*/ 57 h 62"/>
              <a:gd name="T14" fmla="*/ 0 w 60"/>
              <a:gd name="T15" fmla="*/ 4 h 62"/>
              <a:gd name="T16" fmla="*/ 0 w 60"/>
              <a:gd name="T17" fmla="*/ 0 h 62"/>
              <a:gd name="T18" fmla="*/ 3 w 60"/>
              <a:gd name="T19" fmla="*/ 3 h 62"/>
              <a:gd name="T20" fmla="*/ 4 w 60"/>
              <a:gd name="T21" fmla="*/ 6 h 62"/>
              <a:gd name="T22" fmla="*/ 4 w 60"/>
              <a:gd name="T23" fmla="*/ 6 h 62"/>
              <a:gd name="T24" fmla="*/ 1 w 60"/>
              <a:gd name="T25" fmla="*/ 6 h 62"/>
              <a:gd name="T26" fmla="*/ 0 w 60"/>
              <a:gd name="T27" fmla="*/ 4 h 62"/>
              <a:gd name="T28" fmla="*/ 10 w 60"/>
              <a:gd name="T29" fmla="*/ 10 h 62"/>
              <a:gd name="T30" fmla="*/ 19 w 60"/>
              <a:gd name="T31" fmla="*/ 18 h 62"/>
              <a:gd name="T32" fmla="*/ 19 w 60"/>
              <a:gd name="T33" fmla="*/ 20 h 62"/>
              <a:gd name="T34" fmla="*/ 19 w 60"/>
              <a:gd name="T35" fmla="*/ 20 h 62"/>
              <a:gd name="T36" fmla="*/ 16 w 60"/>
              <a:gd name="T37" fmla="*/ 20 h 62"/>
              <a:gd name="T38" fmla="*/ 8 w 60"/>
              <a:gd name="T39" fmla="*/ 12 h 62"/>
              <a:gd name="T40" fmla="*/ 8 w 60"/>
              <a:gd name="T41" fmla="*/ 10 h 62"/>
              <a:gd name="T42" fmla="*/ 8 w 60"/>
              <a:gd name="T43" fmla="*/ 10 h 62"/>
              <a:gd name="T44" fmla="*/ 10 w 60"/>
              <a:gd name="T45" fmla="*/ 10 h 62"/>
              <a:gd name="T46" fmla="*/ 25 w 60"/>
              <a:gd name="T47" fmla="*/ 24 h 62"/>
              <a:gd name="T48" fmla="*/ 34 w 60"/>
              <a:gd name="T49" fmla="*/ 32 h 62"/>
              <a:gd name="T50" fmla="*/ 34 w 60"/>
              <a:gd name="T51" fmla="*/ 35 h 62"/>
              <a:gd name="T52" fmla="*/ 34 w 60"/>
              <a:gd name="T53" fmla="*/ 35 h 62"/>
              <a:gd name="T54" fmla="*/ 32 w 60"/>
              <a:gd name="T55" fmla="*/ 35 h 62"/>
              <a:gd name="T56" fmla="*/ 23 w 60"/>
              <a:gd name="T57" fmla="*/ 27 h 62"/>
              <a:gd name="T58" fmla="*/ 23 w 60"/>
              <a:gd name="T59" fmla="*/ 24 h 62"/>
              <a:gd name="T60" fmla="*/ 23 w 60"/>
              <a:gd name="T61" fmla="*/ 24 h 62"/>
              <a:gd name="T62" fmla="*/ 25 w 60"/>
              <a:gd name="T63" fmla="*/ 24 h 62"/>
              <a:gd name="T64" fmla="*/ 41 w 60"/>
              <a:gd name="T65" fmla="*/ 39 h 62"/>
              <a:gd name="T66" fmla="*/ 49 w 60"/>
              <a:gd name="T67" fmla="*/ 47 h 62"/>
              <a:gd name="T68" fmla="*/ 49 w 60"/>
              <a:gd name="T69" fmla="*/ 49 h 62"/>
              <a:gd name="T70" fmla="*/ 49 w 60"/>
              <a:gd name="T71" fmla="*/ 49 h 62"/>
              <a:gd name="T72" fmla="*/ 47 w 60"/>
              <a:gd name="T73" fmla="*/ 49 h 62"/>
              <a:gd name="T74" fmla="*/ 38 w 60"/>
              <a:gd name="T75" fmla="*/ 41 h 62"/>
              <a:gd name="T76" fmla="*/ 38 w 60"/>
              <a:gd name="T77" fmla="*/ 39 h 62"/>
              <a:gd name="T78" fmla="*/ 38 w 60"/>
              <a:gd name="T79" fmla="*/ 39 h 62"/>
              <a:gd name="T80" fmla="*/ 41 w 60"/>
              <a:gd name="T81" fmla="*/ 3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62">
                <a:moveTo>
                  <a:pt x="60" y="57"/>
                </a:moveTo>
                <a:cubicBezTo>
                  <a:pt x="60" y="62"/>
                  <a:pt x="60" y="62"/>
                  <a:pt x="60" y="62"/>
                </a:cubicBezTo>
                <a:cubicBezTo>
                  <a:pt x="58" y="60"/>
                  <a:pt x="56" y="58"/>
                  <a:pt x="53" y="56"/>
                </a:cubicBezTo>
                <a:cubicBezTo>
                  <a:pt x="53" y="55"/>
                  <a:pt x="53" y="54"/>
                  <a:pt x="53" y="53"/>
                </a:cubicBezTo>
                <a:cubicBezTo>
                  <a:pt x="53" y="53"/>
                  <a:pt x="53" y="53"/>
                  <a:pt x="53" y="53"/>
                </a:cubicBezTo>
                <a:cubicBezTo>
                  <a:pt x="54" y="53"/>
                  <a:pt x="55" y="53"/>
                  <a:pt x="56" y="53"/>
                </a:cubicBezTo>
                <a:cubicBezTo>
                  <a:pt x="57" y="55"/>
                  <a:pt x="58" y="56"/>
                  <a:pt x="60" y="57"/>
                </a:cubicBezTo>
                <a:close/>
                <a:moveTo>
                  <a:pt x="0" y="4"/>
                </a:moveTo>
                <a:cubicBezTo>
                  <a:pt x="0" y="0"/>
                  <a:pt x="0" y="0"/>
                  <a:pt x="0" y="0"/>
                </a:cubicBezTo>
                <a:cubicBezTo>
                  <a:pt x="1" y="1"/>
                  <a:pt x="2" y="2"/>
                  <a:pt x="3" y="3"/>
                </a:cubicBezTo>
                <a:cubicBezTo>
                  <a:pt x="4" y="4"/>
                  <a:pt x="4" y="5"/>
                  <a:pt x="4" y="6"/>
                </a:cubicBezTo>
                <a:cubicBezTo>
                  <a:pt x="4" y="6"/>
                  <a:pt x="4" y="6"/>
                  <a:pt x="4" y="6"/>
                </a:cubicBezTo>
                <a:cubicBezTo>
                  <a:pt x="3" y="7"/>
                  <a:pt x="2" y="7"/>
                  <a:pt x="1" y="6"/>
                </a:cubicBezTo>
                <a:cubicBezTo>
                  <a:pt x="1" y="5"/>
                  <a:pt x="0" y="5"/>
                  <a:pt x="0" y="4"/>
                </a:cubicBezTo>
                <a:close/>
                <a:moveTo>
                  <a:pt x="10" y="10"/>
                </a:moveTo>
                <a:cubicBezTo>
                  <a:pt x="13" y="13"/>
                  <a:pt x="16" y="15"/>
                  <a:pt x="19" y="18"/>
                </a:cubicBezTo>
                <a:cubicBezTo>
                  <a:pt x="19" y="19"/>
                  <a:pt x="19" y="20"/>
                  <a:pt x="19" y="20"/>
                </a:cubicBezTo>
                <a:cubicBezTo>
                  <a:pt x="19" y="20"/>
                  <a:pt x="19" y="20"/>
                  <a:pt x="19" y="20"/>
                </a:cubicBezTo>
                <a:cubicBezTo>
                  <a:pt x="18" y="21"/>
                  <a:pt x="17" y="21"/>
                  <a:pt x="16" y="20"/>
                </a:cubicBezTo>
                <a:cubicBezTo>
                  <a:pt x="14" y="18"/>
                  <a:pt x="11" y="15"/>
                  <a:pt x="8" y="12"/>
                </a:cubicBezTo>
                <a:cubicBezTo>
                  <a:pt x="7" y="12"/>
                  <a:pt x="7" y="11"/>
                  <a:pt x="8" y="10"/>
                </a:cubicBezTo>
                <a:cubicBezTo>
                  <a:pt x="8" y="10"/>
                  <a:pt x="8" y="10"/>
                  <a:pt x="8" y="10"/>
                </a:cubicBezTo>
                <a:cubicBezTo>
                  <a:pt x="8" y="9"/>
                  <a:pt x="9" y="9"/>
                  <a:pt x="10" y="10"/>
                </a:cubicBezTo>
                <a:close/>
                <a:moveTo>
                  <a:pt x="25" y="24"/>
                </a:moveTo>
                <a:cubicBezTo>
                  <a:pt x="28" y="27"/>
                  <a:pt x="31" y="30"/>
                  <a:pt x="34" y="32"/>
                </a:cubicBezTo>
                <a:cubicBezTo>
                  <a:pt x="35" y="33"/>
                  <a:pt x="35" y="34"/>
                  <a:pt x="34" y="35"/>
                </a:cubicBezTo>
                <a:cubicBezTo>
                  <a:pt x="34" y="35"/>
                  <a:pt x="34" y="35"/>
                  <a:pt x="34" y="35"/>
                </a:cubicBezTo>
                <a:cubicBezTo>
                  <a:pt x="33" y="35"/>
                  <a:pt x="32" y="35"/>
                  <a:pt x="32" y="35"/>
                </a:cubicBezTo>
                <a:cubicBezTo>
                  <a:pt x="29" y="32"/>
                  <a:pt x="26" y="29"/>
                  <a:pt x="23" y="27"/>
                </a:cubicBezTo>
                <a:cubicBezTo>
                  <a:pt x="22" y="26"/>
                  <a:pt x="22" y="25"/>
                  <a:pt x="23" y="24"/>
                </a:cubicBezTo>
                <a:cubicBezTo>
                  <a:pt x="23" y="24"/>
                  <a:pt x="23" y="24"/>
                  <a:pt x="23" y="24"/>
                </a:cubicBezTo>
                <a:cubicBezTo>
                  <a:pt x="24" y="24"/>
                  <a:pt x="25" y="24"/>
                  <a:pt x="25" y="24"/>
                </a:cubicBezTo>
                <a:close/>
                <a:moveTo>
                  <a:pt x="41" y="39"/>
                </a:moveTo>
                <a:cubicBezTo>
                  <a:pt x="43" y="42"/>
                  <a:pt x="46" y="44"/>
                  <a:pt x="49" y="47"/>
                </a:cubicBezTo>
                <a:cubicBezTo>
                  <a:pt x="50" y="48"/>
                  <a:pt x="50" y="49"/>
                  <a:pt x="49" y="49"/>
                </a:cubicBezTo>
                <a:cubicBezTo>
                  <a:pt x="49" y="49"/>
                  <a:pt x="49" y="49"/>
                  <a:pt x="49" y="49"/>
                </a:cubicBezTo>
                <a:cubicBezTo>
                  <a:pt x="48" y="50"/>
                  <a:pt x="47" y="50"/>
                  <a:pt x="47" y="49"/>
                </a:cubicBezTo>
                <a:cubicBezTo>
                  <a:pt x="44" y="47"/>
                  <a:pt x="41" y="44"/>
                  <a:pt x="38" y="41"/>
                </a:cubicBezTo>
                <a:cubicBezTo>
                  <a:pt x="38" y="41"/>
                  <a:pt x="38" y="40"/>
                  <a:pt x="38" y="39"/>
                </a:cubicBezTo>
                <a:cubicBezTo>
                  <a:pt x="38" y="39"/>
                  <a:pt x="38" y="39"/>
                  <a:pt x="38" y="39"/>
                </a:cubicBezTo>
                <a:cubicBezTo>
                  <a:pt x="39" y="38"/>
                  <a:pt x="40" y="38"/>
                  <a:pt x="41" y="39"/>
                </a:cubicBezTo>
                <a:close/>
              </a:path>
            </a:pathLst>
          </a:custGeom>
          <a:solidFill>
            <a:srgbClr val="369C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46" name="Freeform 35"/>
          <p:cNvSpPr>
            <a:spLocks/>
          </p:cNvSpPr>
          <p:nvPr/>
        </p:nvSpPr>
        <p:spPr bwMode="auto">
          <a:xfrm>
            <a:off x="443725" y="2028298"/>
            <a:ext cx="1089572" cy="593588"/>
          </a:xfrm>
          <a:custGeom>
            <a:avLst/>
            <a:gdLst>
              <a:gd name="T0" fmla="*/ 0 w 1094"/>
              <a:gd name="T1" fmla="*/ 0 h 596"/>
              <a:gd name="T2" fmla="*/ 911 w 1094"/>
              <a:gd name="T3" fmla="*/ 0 h 596"/>
              <a:gd name="T4" fmla="*/ 1094 w 1094"/>
              <a:gd name="T5" fmla="*/ 298 h 596"/>
              <a:gd name="T6" fmla="*/ 911 w 1094"/>
              <a:gd name="T7" fmla="*/ 596 h 596"/>
              <a:gd name="T8" fmla="*/ 0 w 1094"/>
              <a:gd name="T9" fmla="*/ 596 h 596"/>
              <a:gd name="T10" fmla="*/ 0 w 1094"/>
              <a:gd name="T11" fmla="*/ 0 h 596"/>
              <a:gd name="T12" fmla="*/ 0 w 1094"/>
              <a:gd name="T13" fmla="*/ 0 h 596"/>
            </a:gdLst>
            <a:ahLst/>
            <a:cxnLst>
              <a:cxn ang="0">
                <a:pos x="T0" y="T1"/>
              </a:cxn>
              <a:cxn ang="0">
                <a:pos x="T2" y="T3"/>
              </a:cxn>
              <a:cxn ang="0">
                <a:pos x="T4" y="T5"/>
              </a:cxn>
              <a:cxn ang="0">
                <a:pos x="T6" y="T7"/>
              </a:cxn>
              <a:cxn ang="0">
                <a:pos x="T8" y="T9"/>
              </a:cxn>
              <a:cxn ang="0">
                <a:pos x="T10" y="T11"/>
              </a:cxn>
              <a:cxn ang="0">
                <a:pos x="T12" y="T13"/>
              </a:cxn>
            </a:cxnLst>
            <a:rect l="0" t="0" r="r" b="b"/>
            <a:pathLst>
              <a:path w="1094" h="596">
                <a:moveTo>
                  <a:pt x="0" y="0"/>
                </a:moveTo>
                <a:lnTo>
                  <a:pt x="911" y="0"/>
                </a:lnTo>
                <a:lnTo>
                  <a:pt x="1094" y="298"/>
                </a:lnTo>
                <a:lnTo>
                  <a:pt x="911" y="596"/>
                </a:lnTo>
                <a:lnTo>
                  <a:pt x="0" y="596"/>
                </a:lnTo>
                <a:lnTo>
                  <a:pt x="0" y="0"/>
                </a:lnTo>
                <a:lnTo>
                  <a:pt x="0" y="0"/>
                </a:lnTo>
                <a:close/>
              </a:path>
            </a:pathLst>
          </a:custGeom>
          <a:solidFill>
            <a:srgbClr val="C9CAC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48" name="Freeform 37"/>
          <p:cNvSpPr>
            <a:spLocks/>
          </p:cNvSpPr>
          <p:nvPr/>
        </p:nvSpPr>
        <p:spPr bwMode="auto">
          <a:xfrm>
            <a:off x="250510" y="1960574"/>
            <a:ext cx="1226018" cy="599564"/>
          </a:xfrm>
          <a:custGeom>
            <a:avLst/>
            <a:gdLst>
              <a:gd name="T0" fmla="*/ 0 w 1231"/>
              <a:gd name="T1" fmla="*/ 0 h 602"/>
              <a:gd name="T2" fmla="*/ 1047 w 1231"/>
              <a:gd name="T3" fmla="*/ 0 h 602"/>
              <a:gd name="T4" fmla="*/ 1231 w 1231"/>
              <a:gd name="T5" fmla="*/ 303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303"/>
                </a:lnTo>
                <a:lnTo>
                  <a:pt x="1047" y="602"/>
                </a:lnTo>
                <a:lnTo>
                  <a:pt x="0" y="602"/>
                </a:lnTo>
                <a:lnTo>
                  <a:pt x="0" y="0"/>
                </a:lnTo>
                <a:lnTo>
                  <a:pt x="0" y="0"/>
                </a:ln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50" name="Freeform 39"/>
          <p:cNvSpPr>
            <a:spLocks noEditPoints="1"/>
          </p:cNvSpPr>
          <p:nvPr/>
        </p:nvSpPr>
        <p:spPr bwMode="auto">
          <a:xfrm>
            <a:off x="250510" y="2294218"/>
            <a:ext cx="1152317" cy="229069"/>
          </a:xfrm>
          <a:custGeom>
            <a:avLst/>
            <a:gdLst>
              <a:gd name="T0" fmla="*/ 30 w 221"/>
              <a:gd name="T1" fmla="*/ 44 h 44"/>
              <a:gd name="T2" fmla="*/ 32 w 221"/>
              <a:gd name="T3" fmla="*/ 42 h 44"/>
              <a:gd name="T4" fmla="*/ 19 w 221"/>
              <a:gd name="T5" fmla="*/ 40 h 44"/>
              <a:gd name="T6" fmla="*/ 17 w 221"/>
              <a:gd name="T7" fmla="*/ 42 h 44"/>
              <a:gd name="T8" fmla="*/ 196 w 221"/>
              <a:gd name="T9" fmla="*/ 43 h 44"/>
              <a:gd name="T10" fmla="*/ 198 w 221"/>
              <a:gd name="T11" fmla="*/ 36 h 44"/>
              <a:gd name="T12" fmla="*/ 195 w 221"/>
              <a:gd name="T13" fmla="*/ 37 h 44"/>
              <a:gd name="T14" fmla="*/ 186 w 221"/>
              <a:gd name="T15" fmla="*/ 40 h 44"/>
              <a:gd name="T16" fmla="*/ 185 w 221"/>
              <a:gd name="T17" fmla="*/ 42 h 44"/>
              <a:gd name="T18" fmla="*/ 194 w 221"/>
              <a:gd name="T19" fmla="*/ 44 h 44"/>
              <a:gd name="T20" fmla="*/ 217 w 221"/>
              <a:gd name="T21" fmla="*/ 1 h 44"/>
              <a:gd name="T22" fmla="*/ 212 w 221"/>
              <a:gd name="T23" fmla="*/ 13 h 44"/>
              <a:gd name="T24" fmla="*/ 214 w 221"/>
              <a:gd name="T25" fmla="*/ 13 h 44"/>
              <a:gd name="T26" fmla="*/ 219 w 221"/>
              <a:gd name="T27" fmla="*/ 0 h 44"/>
              <a:gd name="T28" fmla="*/ 217 w 221"/>
              <a:gd name="T29" fmla="*/ 1 h 44"/>
              <a:gd name="T30" fmla="*/ 200 w 221"/>
              <a:gd name="T31" fmla="*/ 29 h 44"/>
              <a:gd name="T32" fmla="*/ 201 w 221"/>
              <a:gd name="T33" fmla="*/ 31 h 44"/>
              <a:gd name="T34" fmla="*/ 209 w 221"/>
              <a:gd name="T35" fmla="*/ 21 h 44"/>
              <a:gd name="T36" fmla="*/ 209 w 221"/>
              <a:gd name="T37" fmla="*/ 18 h 44"/>
              <a:gd name="T38" fmla="*/ 0 w 221"/>
              <a:gd name="T39" fmla="*/ 40 h 44"/>
              <a:gd name="T40" fmla="*/ 8 w 221"/>
              <a:gd name="T41" fmla="*/ 44 h 44"/>
              <a:gd name="T42" fmla="*/ 10 w 221"/>
              <a:gd name="T43" fmla="*/ 42 h 44"/>
              <a:gd name="T44" fmla="*/ 0 w 221"/>
              <a:gd name="T45" fmla="*/ 40 h 44"/>
              <a:gd name="T46" fmla="*/ 51 w 221"/>
              <a:gd name="T47" fmla="*/ 44 h 44"/>
              <a:gd name="T48" fmla="*/ 53 w 221"/>
              <a:gd name="T49" fmla="*/ 42 h 44"/>
              <a:gd name="T50" fmla="*/ 40 w 221"/>
              <a:gd name="T51" fmla="*/ 40 h 44"/>
              <a:gd name="T52" fmla="*/ 38 w 221"/>
              <a:gd name="T53" fmla="*/ 42 h 44"/>
              <a:gd name="T54" fmla="*/ 60 w 221"/>
              <a:gd name="T55" fmla="*/ 44 h 44"/>
              <a:gd name="T56" fmla="*/ 74 w 221"/>
              <a:gd name="T57" fmla="*/ 42 h 44"/>
              <a:gd name="T58" fmla="*/ 72 w 221"/>
              <a:gd name="T59" fmla="*/ 40 h 44"/>
              <a:gd name="T60" fmla="*/ 59 w 221"/>
              <a:gd name="T61" fmla="*/ 42 h 44"/>
              <a:gd name="T62" fmla="*/ 60 w 221"/>
              <a:gd name="T63" fmla="*/ 44 h 44"/>
              <a:gd name="T64" fmla="*/ 93 w 221"/>
              <a:gd name="T65" fmla="*/ 44 h 44"/>
              <a:gd name="T66" fmla="*/ 95 w 221"/>
              <a:gd name="T67" fmla="*/ 42 h 44"/>
              <a:gd name="T68" fmla="*/ 81 w 221"/>
              <a:gd name="T69" fmla="*/ 40 h 44"/>
              <a:gd name="T70" fmla="*/ 80 w 221"/>
              <a:gd name="T71" fmla="*/ 42 h 44"/>
              <a:gd name="T72" fmla="*/ 102 w 221"/>
              <a:gd name="T73" fmla="*/ 44 h 44"/>
              <a:gd name="T74" fmla="*/ 116 w 221"/>
              <a:gd name="T75" fmla="*/ 42 h 44"/>
              <a:gd name="T76" fmla="*/ 114 w 221"/>
              <a:gd name="T77" fmla="*/ 40 h 44"/>
              <a:gd name="T78" fmla="*/ 101 w 221"/>
              <a:gd name="T79" fmla="*/ 42 h 44"/>
              <a:gd name="T80" fmla="*/ 102 w 221"/>
              <a:gd name="T81" fmla="*/ 44 h 44"/>
              <a:gd name="T82" fmla="*/ 135 w 221"/>
              <a:gd name="T83" fmla="*/ 44 h 44"/>
              <a:gd name="T84" fmla="*/ 137 w 221"/>
              <a:gd name="T85" fmla="*/ 42 h 44"/>
              <a:gd name="T86" fmla="*/ 123 w 221"/>
              <a:gd name="T87" fmla="*/ 40 h 44"/>
              <a:gd name="T88" fmla="*/ 122 w 221"/>
              <a:gd name="T89" fmla="*/ 42 h 44"/>
              <a:gd name="T90" fmla="*/ 144 w 221"/>
              <a:gd name="T91" fmla="*/ 44 h 44"/>
              <a:gd name="T92" fmla="*/ 158 w 221"/>
              <a:gd name="T93" fmla="*/ 42 h 44"/>
              <a:gd name="T94" fmla="*/ 156 w 221"/>
              <a:gd name="T95" fmla="*/ 40 h 44"/>
              <a:gd name="T96" fmla="*/ 143 w 221"/>
              <a:gd name="T97" fmla="*/ 42 h 44"/>
              <a:gd name="T98" fmla="*/ 144 w 221"/>
              <a:gd name="T99" fmla="*/ 44 h 44"/>
              <a:gd name="T100" fmla="*/ 177 w 221"/>
              <a:gd name="T101" fmla="*/ 44 h 44"/>
              <a:gd name="T102" fmla="*/ 179 w 221"/>
              <a:gd name="T103" fmla="*/ 42 h 44"/>
              <a:gd name="T104" fmla="*/ 165 w 221"/>
              <a:gd name="T105" fmla="*/ 40 h 44"/>
              <a:gd name="T106" fmla="*/ 164 w 221"/>
              <a:gd name="T107" fmla="*/ 4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3"/>
                  <a:pt x="32" y="42"/>
                </a:cubicBezTo>
                <a:cubicBezTo>
                  <a:pt x="32" y="42"/>
                  <a:pt x="32" y="42"/>
                  <a:pt x="32" y="42"/>
                </a:cubicBezTo>
                <a:cubicBezTo>
                  <a:pt x="32" y="41"/>
                  <a:pt x="31" y="40"/>
                  <a:pt x="30" y="40"/>
                </a:cubicBezTo>
                <a:cubicBezTo>
                  <a:pt x="26" y="40"/>
                  <a:pt x="22" y="40"/>
                  <a:pt x="19" y="40"/>
                </a:cubicBezTo>
                <a:cubicBezTo>
                  <a:pt x="18" y="40"/>
                  <a:pt x="17" y="41"/>
                  <a:pt x="17" y="42"/>
                </a:cubicBezTo>
                <a:cubicBezTo>
                  <a:pt x="17" y="42"/>
                  <a:pt x="17" y="42"/>
                  <a:pt x="17" y="42"/>
                </a:cubicBezTo>
                <a:cubicBezTo>
                  <a:pt x="17" y="43"/>
                  <a:pt x="18" y="44"/>
                  <a:pt x="19" y="44"/>
                </a:cubicBezTo>
                <a:close/>
                <a:moveTo>
                  <a:pt x="196" y="43"/>
                </a:moveTo>
                <a:cubicBezTo>
                  <a:pt x="196" y="41"/>
                  <a:pt x="197" y="40"/>
                  <a:pt x="198" y="39"/>
                </a:cubicBezTo>
                <a:cubicBezTo>
                  <a:pt x="199" y="38"/>
                  <a:pt x="198" y="37"/>
                  <a:pt x="198" y="36"/>
                </a:cubicBezTo>
                <a:cubicBezTo>
                  <a:pt x="198" y="36"/>
                  <a:pt x="198" y="36"/>
                  <a:pt x="198" y="36"/>
                </a:cubicBezTo>
                <a:cubicBezTo>
                  <a:pt x="197" y="36"/>
                  <a:pt x="196" y="36"/>
                  <a:pt x="195" y="37"/>
                </a:cubicBezTo>
                <a:cubicBezTo>
                  <a:pt x="195" y="38"/>
                  <a:pt x="194" y="39"/>
                  <a:pt x="193" y="40"/>
                </a:cubicBezTo>
                <a:cubicBezTo>
                  <a:pt x="190" y="40"/>
                  <a:pt x="190" y="40"/>
                  <a:pt x="186" y="40"/>
                </a:cubicBezTo>
                <a:cubicBezTo>
                  <a:pt x="186" y="40"/>
                  <a:pt x="185" y="41"/>
                  <a:pt x="185" y="42"/>
                </a:cubicBezTo>
                <a:cubicBezTo>
                  <a:pt x="185" y="42"/>
                  <a:pt x="185" y="42"/>
                  <a:pt x="185" y="42"/>
                </a:cubicBezTo>
                <a:cubicBezTo>
                  <a:pt x="185" y="43"/>
                  <a:pt x="186" y="44"/>
                  <a:pt x="186" y="44"/>
                </a:cubicBezTo>
                <a:cubicBezTo>
                  <a:pt x="194" y="44"/>
                  <a:pt x="194" y="44"/>
                  <a:pt x="194" y="44"/>
                </a:cubicBezTo>
                <a:cubicBezTo>
                  <a:pt x="195" y="44"/>
                  <a:pt x="195" y="43"/>
                  <a:pt x="196" y="43"/>
                </a:cubicBezTo>
                <a:close/>
                <a:moveTo>
                  <a:pt x="217" y="1"/>
                </a:moveTo>
                <a:cubicBezTo>
                  <a:pt x="215" y="4"/>
                  <a:pt x="213" y="8"/>
                  <a:pt x="211" y="11"/>
                </a:cubicBezTo>
                <a:cubicBezTo>
                  <a:pt x="211" y="12"/>
                  <a:pt x="211" y="13"/>
                  <a:pt x="212" y="13"/>
                </a:cubicBezTo>
                <a:cubicBezTo>
                  <a:pt x="212" y="13"/>
                  <a:pt x="212" y="13"/>
                  <a:pt x="212" y="13"/>
                </a:cubicBezTo>
                <a:cubicBezTo>
                  <a:pt x="212" y="14"/>
                  <a:pt x="213" y="14"/>
                  <a:pt x="214" y="13"/>
                </a:cubicBezTo>
                <a:cubicBezTo>
                  <a:pt x="216" y="9"/>
                  <a:pt x="218" y="6"/>
                  <a:pt x="220" y="3"/>
                </a:cubicBezTo>
                <a:cubicBezTo>
                  <a:pt x="221" y="2"/>
                  <a:pt x="220" y="1"/>
                  <a:pt x="219" y="0"/>
                </a:cubicBezTo>
                <a:cubicBezTo>
                  <a:pt x="219" y="0"/>
                  <a:pt x="219" y="0"/>
                  <a:pt x="219" y="0"/>
                </a:cubicBezTo>
                <a:cubicBezTo>
                  <a:pt x="219" y="0"/>
                  <a:pt x="218" y="0"/>
                  <a:pt x="217" y="1"/>
                </a:cubicBezTo>
                <a:close/>
                <a:moveTo>
                  <a:pt x="206" y="19"/>
                </a:moveTo>
                <a:cubicBezTo>
                  <a:pt x="204" y="22"/>
                  <a:pt x="202" y="26"/>
                  <a:pt x="200" y="29"/>
                </a:cubicBezTo>
                <a:cubicBezTo>
                  <a:pt x="200" y="30"/>
                  <a:pt x="200" y="31"/>
                  <a:pt x="201" y="31"/>
                </a:cubicBezTo>
                <a:cubicBezTo>
                  <a:pt x="201" y="31"/>
                  <a:pt x="201" y="31"/>
                  <a:pt x="201" y="31"/>
                </a:cubicBezTo>
                <a:cubicBezTo>
                  <a:pt x="201" y="32"/>
                  <a:pt x="203" y="31"/>
                  <a:pt x="203" y="31"/>
                </a:cubicBezTo>
                <a:cubicBezTo>
                  <a:pt x="205" y="27"/>
                  <a:pt x="207" y="24"/>
                  <a:pt x="209" y="21"/>
                </a:cubicBezTo>
                <a:cubicBezTo>
                  <a:pt x="210" y="20"/>
                  <a:pt x="209" y="19"/>
                  <a:pt x="209" y="18"/>
                </a:cubicBezTo>
                <a:cubicBezTo>
                  <a:pt x="209" y="18"/>
                  <a:pt x="209" y="18"/>
                  <a:pt x="209" y="18"/>
                </a:cubicBezTo>
                <a:cubicBezTo>
                  <a:pt x="208" y="18"/>
                  <a:pt x="207" y="18"/>
                  <a:pt x="206" y="19"/>
                </a:cubicBezTo>
                <a:close/>
                <a:moveTo>
                  <a:pt x="0" y="40"/>
                </a:moveTo>
                <a:cubicBezTo>
                  <a:pt x="0" y="44"/>
                  <a:pt x="0" y="44"/>
                  <a:pt x="0" y="44"/>
                </a:cubicBezTo>
                <a:cubicBezTo>
                  <a:pt x="8" y="44"/>
                  <a:pt x="8" y="44"/>
                  <a:pt x="8" y="44"/>
                </a:cubicBezTo>
                <a:cubicBezTo>
                  <a:pt x="9" y="44"/>
                  <a:pt x="10" y="43"/>
                  <a:pt x="10" y="42"/>
                </a:cubicBezTo>
                <a:cubicBezTo>
                  <a:pt x="10" y="42"/>
                  <a:pt x="10" y="42"/>
                  <a:pt x="10" y="42"/>
                </a:cubicBezTo>
                <a:cubicBezTo>
                  <a:pt x="10" y="41"/>
                  <a:pt x="9" y="40"/>
                  <a:pt x="8" y="40"/>
                </a:cubicBezTo>
                <a:cubicBezTo>
                  <a:pt x="0" y="40"/>
                  <a:pt x="0" y="40"/>
                  <a:pt x="0" y="40"/>
                </a:cubicBezTo>
                <a:close/>
                <a:moveTo>
                  <a:pt x="40" y="44"/>
                </a:moveTo>
                <a:cubicBezTo>
                  <a:pt x="43" y="44"/>
                  <a:pt x="47" y="44"/>
                  <a:pt x="51" y="44"/>
                </a:cubicBezTo>
                <a:cubicBezTo>
                  <a:pt x="52" y="44"/>
                  <a:pt x="53" y="43"/>
                  <a:pt x="53" y="42"/>
                </a:cubicBezTo>
                <a:cubicBezTo>
                  <a:pt x="53" y="42"/>
                  <a:pt x="53" y="42"/>
                  <a:pt x="53" y="42"/>
                </a:cubicBezTo>
                <a:cubicBezTo>
                  <a:pt x="53" y="41"/>
                  <a:pt x="52" y="40"/>
                  <a:pt x="51" y="40"/>
                </a:cubicBezTo>
                <a:cubicBezTo>
                  <a:pt x="47" y="40"/>
                  <a:pt x="43" y="40"/>
                  <a:pt x="40" y="40"/>
                </a:cubicBezTo>
                <a:cubicBezTo>
                  <a:pt x="39" y="40"/>
                  <a:pt x="38" y="41"/>
                  <a:pt x="38" y="42"/>
                </a:cubicBezTo>
                <a:cubicBezTo>
                  <a:pt x="38" y="42"/>
                  <a:pt x="38" y="42"/>
                  <a:pt x="38" y="42"/>
                </a:cubicBezTo>
                <a:cubicBezTo>
                  <a:pt x="38" y="43"/>
                  <a:pt x="39" y="44"/>
                  <a:pt x="40" y="44"/>
                </a:cubicBezTo>
                <a:close/>
                <a:moveTo>
                  <a:pt x="60" y="44"/>
                </a:moveTo>
                <a:cubicBezTo>
                  <a:pt x="64" y="44"/>
                  <a:pt x="68" y="44"/>
                  <a:pt x="72" y="44"/>
                </a:cubicBezTo>
                <a:cubicBezTo>
                  <a:pt x="73" y="44"/>
                  <a:pt x="74" y="43"/>
                  <a:pt x="74" y="42"/>
                </a:cubicBezTo>
                <a:cubicBezTo>
                  <a:pt x="74" y="42"/>
                  <a:pt x="74" y="42"/>
                  <a:pt x="74" y="42"/>
                </a:cubicBezTo>
                <a:cubicBezTo>
                  <a:pt x="74" y="41"/>
                  <a:pt x="73" y="40"/>
                  <a:pt x="72" y="40"/>
                </a:cubicBezTo>
                <a:cubicBezTo>
                  <a:pt x="68" y="40"/>
                  <a:pt x="64" y="40"/>
                  <a:pt x="60" y="40"/>
                </a:cubicBezTo>
                <a:cubicBezTo>
                  <a:pt x="60" y="40"/>
                  <a:pt x="59" y="41"/>
                  <a:pt x="59" y="42"/>
                </a:cubicBezTo>
                <a:cubicBezTo>
                  <a:pt x="59" y="42"/>
                  <a:pt x="59" y="42"/>
                  <a:pt x="59" y="42"/>
                </a:cubicBezTo>
                <a:cubicBezTo>
                  <a:pt x="59" y="43"/>
                  <a:pt x="60" y="44"/>
                  <a:pt x="60" y="44"/>
                </a:cubicBezTo>
                <a:close/>
                <a:moveTo>
                  <a:pt x="81" y="44"/>
                </a:moveTo>
                <a:cubicBezTo>
                  <a:pt x="85" y="44"/>
                  <a:pt x="89" y="44"/>
                  <a:pt x="93" y="44"/>
                </a:cubicBezTo>
                <a:cubicBezTo>
                  <a:pt x="94" y="44"/>
                  <a:pt x="95" y="43"/>
                  <a:pt x="95" y="42"/>
                </a:cubicBezTo>
                <a:cubicBezTo>
                  <a:pt x="95" y="42"/>
                  <a:pt x="95" y="42"/>
                  <a:pt x="95" y="42"/>
                </a:cubicBezTo>
                <a:cubicBezTo>
                  <a:pt x="95" y="41"/>
                  <a:pt x="94" y="40"/>
                  <a:pt x="93" y="40"/>
                </a:cubicBezTo>
                <a:cubicBezTo>
                  <a:pt x="89" y="40"/>
                  <a:pt x="85" y="40"/>
                  <a:pt x="81" y="40"/>
                </a:cubicBezTo>
                <a:cubicBezTo>
                  <a:pt x="81" y="40"/>
                  <a:pt x="80" y="41"/>
                  <a:pt x="80" y="42"/>
                </a:cubicBezTo>
                <a:cubicBezTo>
                  <a:pt x="80" y="42"/>
                  <a:pt x="80" y="42"/>
                  <a:pt x="80" y="42"/>
                </a:cubicBezTo>
                <a:cubicBezTo>
                  <a:pt x="80" y="43"/>
                  <a:pt x="81" y="44"/>
                  <a:pt x="81" y="44"/>
                </a:cubicBezTo>
                <a:close/>
                <a:moveTo>
                  <a:pt x="102" y="44"/>
                </a:moveTo>
                <a:cubicBezTo>
                  <a:pt x="106" y="44"/>
                  <a:pt x="110" y="44"/>
                  <a:pt x="114" y="44"/>
                </a:cubicBezTo>
                <a:cubicBezTo>
                  <a:pt x="115" y="44"/>
                  <a:pt x="116" y="43"/>
                  <a:pt x="116" y="42"/>
                </a:cubicBezTo>
                <a:cubicBezTo>
                  <a:pt x="116" y="42"/>
                  <a:pt x="116" y="42"/>
                  <a:pt x="116" y="42"/>
                </a:cubicBezTo>
                <a:cubicBezTo>
                  <a:pt x="116" y="41"/>
                  <a:pt x="115" y="40"/>
                  <a:pt x="114" y="40"/>
                </a:cubicBezTo>
                <a:cubicBezTo>
                  <a:pt x="110" y="40"/>
                  <a:pt x="106" y="40"/>
                  <a:pt x="102" y="40"/>
                </a:cubicBezTo>
                <a:cubicBezTo>
                  <a:pt x="102" y="40"/>
                  <a:pt x="101" y="41"/>
                  <a:pt x="101" y="42"/>
                </a:cubicBezTo>
                <a:cubicBezTo>
                  <a:pt x="101" y="42"/>
                  <a:pt x="101" y="42"/>
                  <a:pt x="101" y="42"/>
                </a:cubicBezTo>
                <a:cubicBezTo>
                  <a:pt x="101" y="43"/>
                  <a:pt x="102" y="44"/>
                  <a:pt x="102" y="44"/>
                </a:cubicBezTo>
                <a:close/>
                <a:moveTo>
                  <a:pt x="123" y="44"/>
                </a:moveTo>
                <a:cubicBezTo>
                  <a:pt x="127" y="44"/>
                  <a:pt x="131" y="44"/>
                  <a:pt x="135" y="44"/>
                </a:cubicBezTo>
                <a:cubicBezTo>
                  <a:pt x="136" y="44"/>
                  <a:pt x="137" y="43"/>
                  <a:pt x="137" y="42"/>
                </a:cubicBezTo>
                <a:cubicBezTo>
                  <a:pt x="137" y="42"/>
                  <a:pt x="137" y="42"/>
                  <a:pt x="137" y="42"/>
                </a:cubicBezTo>
                <a:cubicBezTo>
                  <a:pt x="137" y="41"/>
                  <a:pt x="136" y="40"/>
                  <a:pt x="135" y="40"/>
                </a:cubicBezTo>
                <a:cubicBezTo>
                  <a:pt x="131" y="40"/>
                  <a:pt x="127" y="40"/>
                  <a:pt x="123" y="40"/>
                </a:cubicBezTo>
                <a:cubicBezTo>
                  <a:pt x="123" y="40"/>
                  <a:pt x="122" y="41"/>
                  <a:pt x="122" y="42"/>
                </a:cubicBezTo>
                <a:cubicBezTo>
                  <a:pt x="122" y="42"/>
                  <a:pt x="122" y="42"/>
                  <a:pt x="122" y="42"/>
                </a:cubicBezTo>
                <a:cubicBezTo>
                  <a:pt x="122" y="43"/>
                  <a:pt x="123" y="44"/>
                  <a:pt x="123" y="44"/>
                </a:cubicBezTo>
                <a:close/>
                <a:moveTo>
                  <a:pt x="144" y="44"/>
                </a:moveTo>
                <a:cubicBezTo>
                  <a:pt x="148" y="44"/>
                  <a:pt x="152" y="44"/>
                  <a:pt x="156" y="44"/>
                </a:cubicBezTo>
                <a:cubicBezTo>
                  <a:pt x="157" y="44"/>
                  <a:pt x="158" y="43"/>
                  <a:pt x="158" y="42"/>
                </a:cubicBezTo>
                <a:cubicBezTo>
                  <a:pt x="158" y="42"/>
                  <a:pt x="158" y="42"/>
                  <a:pt x="158" y="42"/>
                </a:cubicBezTo>
                <a:cubicBezTo>
                  <a:pt x="158" y="41"/>
                  <a:pt x="157" y="40"/>
                  <a:pt x="156" y="40"/>
                </a:cubicBezTo>
                <a:cubicBezTo>
                  <a:pt x="152" y="40"/>
                  <a:pt x="148" y="40"/>
                  <a:pt x="144" y="40"/>
                </a:cubicBezTo>
                <a:cubicBezTo>
                  <a:pt x="144" y="40"/>
                  <a:pt x="143" y="41"/>
                  <a:pt x="143" y="42"/>
                </a:cubicBezTo>
                <a:cubicBezTo>
                  <a:pt x="143" y="42"/>
                  <a:pt x="143" y="42"/>
                  <a:pt x="143" y="42"/>
                </a:cubicBezTo>
                <a:cubicBezTo>
                  <a:pt x="143" y="43"/>
                  <a:pt x="144" y="44"/>
                  <a:pt x="144" y="44"/>
                </a:cubicBezTo>
                <a:close/>
                <a:moveTo>
                  <a:pt x="165" y="44"/>
                </a:moveTo>
                <a:cubicBezTo>
                  <a:pt x="169" y="44"/>
                  <a:pt x="173" y="44"/>
                  <a:pt x="177" y="44"/>
                </a:cubicBezTo>
                <a:cubicBezTo>
                  <a:pt x="178" y="44"/>
                  <a:pt x="179" y="43"/>
                  <a:pt x="179" y="42"/>
                </a:cubicBezTo>
                <a:cubicBezTo>
                  <a:pt x="179" y="42"/>
                  <a:pt x="179" y="42"/>
                  <a:pt x="179" y="42"/>
                </a:cubicBezTo>
                <a:cubicBezTo>
                  <a:pt x="179" y="41"/>
                  <a:pt x="178" y="40"/>
                  <a:pt x="177" y="40"/>
                </a:cubicBezTo>
                <a:cubicBezTo>
                  <a:pt x="173" y="40"/>
                  <a:pt x="169" y="40"/>
                  <a:pt x="165" y="40"/>
                </a:cubicBezTo>
                <a:cubicBezTo>
                  <a:pt x="165" y="40"/>
                  <a:pt x="164" y="41"/>
                  <a:pt x="164" y="42"/>
                </a:cubicBezTo>
                <a:cubicBezTo>
                  <a:pt x="164" y="42"/>
                  <a:pt x="164" y="42"/>
                  <a:pt x="164" y="42"/>
                </a:cubicBezTo>
                <a:cubicBezTo>
                  <a:pt x="164" y="43"/>
                  <a:pt x="165" y="44"/>
                  <a:pt x="165" y="44"/>
                </a:cubicBezTo>
                <a:close/>
              </a:path>
            </a:pathLst>
          </a:custGeom>
          <a:solidFill>
            <a:srgbClr val="82C3D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52" name="Freeform 41"/>
          <p:cNvSpPr>
            <a:spLocks noEditPoints="1"/>
          </p:cNvSpPr>
          <p:nvPr/>
        </p:nvSpPr>
        <p:spPr bwMode="auto">
          <a:xfrm>
            <a:off x="250510" y="2001408"/>
            <a:ext cx="1173232" cy="271895"/>
          </a:xfrm>
          <a:custGeom>
            <a:avLst/>
            <a:gdLst>
              <a:gd name="T0" fmla="*/ 30 w 225"/>
              <a:gd name="T1" fmla="*/ 0 h 52"/>
              <a:gd name="T2" fmla="*/ 32 w 225"/>
              <a:gd name="T3" fmla="*/ 1 h 52"/>
              <a:gd name="T4" fmla="*/ 19 w 225"/>
              <a:gd name="T5" fmla="*/ 3 h 52"/>
              <a:gd name="T6" fmla="*/ 17 w 225"/>
              <a:gd name="T7" fmla="*/ 1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7 h 52"/>
              <a:gd name="T22" fmla="*/ 193 w 225"/>
              <a:gd name="T23" fmla="*/ 3 h 52"/>
              <a:gd name="T24" fmla="*/ 185 w 225"/>
              <a:gd name="T25" fmla="*/ 1 h 52"/>
              <a:gd name="T26" fmla="*/ 186 w 225"/>
              <a:gd name="T27" fmla="*/ 0 h 52"/>
              <a:gd name="T28" fmla="*/ 196 w 225"/>
              <a:gd name="T29" fmla="*/ 1 h 52"/>
              <a:gd name="T30" fmla="*/ 211 w 225"/>
              <a:gd name="T31" fmla="*/ 32 h 52"/>
              <a:gd name="T32" fmla="*/ 212 w 225"/>
              <a:gd name="T33" fmla="*/ 30 h 52"/>
              <a:gd name="T34" fmla="*/ 220 w 225"/>
              <a:gd name="T35" fmla="*/ 41 h 52"/>
              <a:gd name="T36" fmla="*/ 219 w 225"/>
              <a:gd name="T37" fmla="*/ 43 h 52"/>
              <a:gd name="T38" fmla="*/ 206 w 225"/>
              <a:gd name="T39" fmla="*/ 24 h 52"/>
              <a:gd name="T40" fmla="*/ 201 w 225"/>
              <a:gd name="T41" fmla="*/ 12 h 52"/>
              <a:gd name="T42" fmla="*/ 203 w 225"/>
              <a:gd name="T43" fmla="*/ 13 h 52"/>
              <a:gd name="T44" fmla="*/ 209 w 225"/>
              <a:gd name="T45" fmla="*/ 25 h 52"/>
              <a:gd name="T46" fmla="*/ 206 w 225"/>
              <a:gd name="T47" fmla="*/ 24 h 52"/>
              <a:gd name="T48" fmla="*/ 0 w 225"/>
              <a:gd name="T49" fmla="*/ 0 h 52"/>
              <a:gd name="T50" fmla="*/ 10 w 225"/>
              <a:gd name="T51" fmla="*/ 1 h 52"/>
              <a:gd name="T52" fmla="*/ 8 w 225"/>
              <a:gd name="T53" fmla="*/ 3 h 52"/>
              <a:gd name="T54" fmla="*/ 40 w 225"/>
              <a:gd name="T55" fmla="*/ 0 h 52"/>
              <a:gd name="T56" fmla="*/ 53 w 225"/>
              <a:gd name="T57" fmla="*/ 1 h 52"/>
              <a:gd name="T58" fmla="*/ 51 w 225"/>
              <a:gd name="T59" fmla="*/ 3 h 52"/>
              <a:gd name="T60" fmla="*/ 38 w 225"/>
              <a:gd name="T61" fmla="*/ 1 h 52"/>
              <a:gd name="T62" fmla="*/ 40 w 225"/>
              <a:gd name="T63" fmla="*/ 0 h 52"/>
              <a:gd name="T64" fmla="*/ 72 w 225"/>
              <a:gd name="T65" fmla="*/ 0 h 52"/>
              <a:gd name="T66" fmla="*/ 74 w 225"/>
              <a:gd name="T67" fmla="*/ 1 h 52"/>
              <a:gd name="T68" fmla="*/ 60 w 225"/>
              <a:gd name="T69" fmla="*/ 3 h 52"/>
              <a:gd name="T70" fmla="*/ 59 w 225"/>
              <a:gd name="T71" fmla="*/ 1 h 52"/>
              <a:gd name="T72" fmla="*/ 81 w 225"/>
              <a:gd name="T73" fmla="*/ 0 h 52"/>
              <a:gd name="T74" fmla="*/ 95 w 225"/>
              <a:gd name="T75" fmla="*/ 1 h 52"/>
              <a:gd name="T76" fmla="*/ 93 w 225"/>
              <a:gd name="T77" fmla="*/ 3 h 52"/>
              <a:gd name="T78" fmla="*/ 80 w 225"/>
              <a:gd name="T79" fmla="*/ 1 h 52"/>
              <a:gd name="T80" fmla="*/ 81 w 225"/>
              <a:gd name="T81" fmla="*/ 0 h 52"/>
              <a:gd name="T82" fmla="*/ 114 w 225"/>
              <a:gd name="T83" fmla="*/ 0 h 52"/>
              <a:gd name="T84" fmla="*/ 116 w 225"/>
              <a:gd name="T85" fmla="*/ 1 h 52"/>
              <a:gd name="T86" fmla="*/ 102 w 225"/>
              <a:gd name="T87" fmla="*/ 3 h 52"/>
              <a:gd name="T88" fmla="*/ 101 w 225"/>
              <a:gd name="T89" fmla="*/ 1 h 52"/>
              <a:gd name="T90" fmla="*/ 123 w 225"/>
              <a:gd name="T91" fmla="*/ 0 h 52"/>
              <a:gd name="T92" fmla="*/ 137 w 225"/>
              <a:gd name="T93" fmla="*/ 1 h 52"/>
              <a:gd name="T94" fmla="*/ 135 w 225"/>
              <a:gd name="T95" fmla="*/ 3 h 52"/>
              <a:gd name="T96" fmla="*/ 122 w 225"/>
              <a:gd name="T97" fmla="*/ 1 h 52"/>
              <a:gd name="T98" fmla="*/ 123 w 225"/>
              <a:gd name="T99" fmla="*/ 0 h 52"/>
              <a:gd name="T100" fmla="*/ 156 w 225"/>
              <a:gd name="T101" fmla="*/ 0 h 52"/>
              <a:gd name="T102" fmla="*/ 158 w 225"/>
              <a:gd name="T103" fmla="*/ 1 h 52"/>
              <a:gd name="T104" fmla="*/ 144 w 225"/>
              <a:gd name="T105" fmla="*/ 3 h 52"/>
              <a:gd name="T106" fmla="*/ 143 w 225"/>
              <a:gd name="T107" fmla="*/ 1 h 52"/>
              <a:gd name="T108" fmla="*/ 165 w 225"/>
              <a:gd name="T109" fmla="*/ 0 h 52"/>
              <a:gd name="T110" fmla="*/ 179 w 225"/>
              <a:gd name="T111" fmla="*/ 1 h 52"/>
              <a:gd name="T112" fmla="*/ 177 w 225"/>
              <a:gd name="T113" fmla="*/ 3 h 52"/>
              <a:gd name="T114" fmla="*/ 164 w 225"/>
              <a:gd name="T115" fmla="*/ 1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0"/>
                  <a:pt x="32" y="1"/>
                </a:cubicBezTo>
                <a:cubicBezTo>
                  <a:pt x="32" y="1"/>
                  <a:pt x="32" y="1"/>
                  <a:pt x="32" y="1"/>
                </a:cubicBezTo>
                <a:cubicBezTo>
                  <a:pt x="32" y="2"/>
                  <a:pt x="31" y="3"/>
                  <a:pt x="30" y="3"/>
                </a:cubicBezTo>
                <a:cubicBezTo>
                  <a:pt x="26" y="3"/>
                  <a:pt x="22" y="3"/>
                  <a:pt x="19" y="3"/>
                </a:cubicBezTo>
                <a:cubicBezTo>
                  <a:pt x="18" y="3"/>
                  <a:pt x="17" y="2"/>
                  <a:pt x="17" y="1"/>
                </a:cubicBezTo>
                <a:cubicBezTo>
                  <a:pt x="17" y="1"/>
                  <a:pt x="17" y="1"/>
                  <a:pt x="17" y="1"/>
                </a:cubicBezTo>
                <a:cubicBezTo>
                  <a:pt x="17" y="0"/>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2"/>
                  <a:pt x="197" y="3"/>
                  <a:pt x="198" y="5"/>
                </a:cubicBezTo>
                <a:cubicBezTo>
                  <a:pt x="199" y="6"/>
                  <a:pt x="198" y="7"/>
                  <a:pt x="198" y="7"/>
                </a:cubicBezTo>
                <a:cubicBezTo>
                  <a:pt x="198" y="7"/>
                  <a:pt x="198" y="7"/>
                  <a:pt x="198" y="7"/>
                </a:cubicBezTo>
                <a:cubicBezTo>
                  <a:pt x="197" y="8"/>
                  <a:pt x="196" y="7"/>
                  <a:pt x="195" y="7"/>
                </a:cubicBezTo>
                <a:cubicBezTo>
                  <a:pt x="195" y="5"/>
                  <a:pt x="194" y="4"/>
                  <a:pt x="193" y="3"/>
                </a:cubicBezTo>
                <a:cubicBezTo>
                  <a:pt x="190" y="3"/>
                  <a:pt x="190" y="3"/>
                  <a:pt x="186" y="3"/>
                </a:cubicBezTo>
                <a:cubicBezTo>
                  <a:pt x="186" y="3"/>
                  <a:pt x="185" y="2"/>
                  <a:pt x="185" y="1"/>
                </a:cubicBezTo>
                <a:cubicBezTo>
                  <a:pt x="185" y="1"/>
                  <a:pt x="185" y="1"/>
                  <a:pt x="185" y="1"/>
                </a:cubicBezTo>
                <a:cubicBezTo>
                  <a:pt x="185" y="0"/>
                  <a:pt x="186" y="0"/>
                  <a:pt x="186" y="0"/>
                </a:cubicBezTo>
                <a:cubicBezTo>
                  <a:pt x="194" y="0"/>
                  <a:pt x="194" y="0"/>
                  <a:pt x="194" y="0"/>
                </a:cubicBezTo>
                <a:cubicBezTo>
                  <a:pt x="195" y="0"/>
                  <a:pt x="195" y="0"/>
                  <a:pt x="196" y="1"/>
                </a:cubicBezTo>
                <a:close/>
                <a:moveTo>
                  <a:pt x="217" y="42"/>
                </a:moveTo>
                <a:cubicBezTo>
                  <a:pt x="215" y="39"/>
                  <a:pt x="213" y="36"/>
                  <a:pt x="211" y="32"/>
                </a:cubicBezTo>
                <a:cubicBezTo>
                  <a:pt x="211" y="32"/>
                  <a:pt x="211" y="31"/>
                  <a:pt x="212" y="30"/>
                </a:cubicBezTo>
                <a:cubicBezTo>
                  <a:pt x="212" y="30"/>
                  <a:pt x="212" y="30"/>
                  <a:pt x="212" y="30"/>
                </a:cubicBezTo>
                <a:cubicBezTo>
                  <a:pt x="212" y="30"/>
                  <a:pt x="213" y="30"/>
                  <a:pt x="214" y="31"/>
                </a:cubicBezTo>
                <a:cubicBezTo>
                  <a:pt x="216" y="34"/>
                  <a:pt x="218" y="37"/>
                  <a:pt x="220" y="41"/>
                </a:cubicBezTo>
                <a:cubicBezTo>
                  <a:pt x="221" y="41"/>
                  <a:pt x="220" y="42"/>
                  <a:pt x="219" y="43"/>
                </a:cubicBezTo>
                <a:cubicBezTo>
                  <a:pt x="219" y="43"/>
                  <a:pt x="219" y="43"/>
                  <a:pt x="219" y="43"/>
                </a:cubicBezTo>
                <a:cubicBezTo>
                  <a:pt x="219" y="43"/>
                  <a:pt x="218" y="43"/>
                  <a:pt x="217" y="42"/>
                </a:cubicBezTo>
                <a:close/>
                <a:moveTo>
                  <a:pt x="206" y="24"/>
                </a:moveTo>
                <a:cubicBezTo>
                  <a:pt x="204" y="21"/>
                  <a:pt x="202" y="18"/>
                  <a:pt x="200" y="14"/>
                </a:cubicBezTo>
                <a:cubicBezTo>
                  <a:pt x="200" y="14"/>
                  <a:pt x="200" y="13"/>
                  <a:pt x="201" y="12"/>
                </a:cubicBezTo>
                <a:cubicBezTo>
                  <a:pt x="201" y="12"/>
                  <a:pt x="201" y="12"/>
                  <a:pt x="201" y="12"/>
                </a:cubicBezTo>
                <a:cubicBezTo>
                  <a:pt x="201" y="12"/>
                  <a:pt x="203" y="12"/>
                  <a:pt x="203" y="13"/>
                </a:cubicBezTo>
                <a:cubicBezTo>
                  <a:pt x="205" y="16"/>
                  <a:pt x="207" y="19"/>
                  <a:pt x="209" y="23"/>
                </a:cubicBezTo>
                <a:cubicBezTo>
                  <a:pt x="210" y="24"/>
                  <a:pt x="209" y="25"/>
                  <a:pt x="209" y="25"/>
                </a:cubicBezTo>
                <a:cubicBezTo>
                  <a:pt x="209" y="25"/>
                  <a:pt x="209" y="25"/>
                  <a:pt x="209" y="25"/>
                </a:cubicBezTo>
                <a:cubicBezTo>
                  <a:pt x="208" y="26"/>
                  <a:pt x="207" y="25"/>
                  <a:pt x="206" y="24"/>
                </a:cubicBezTo>
                <a:close/>
                <a:moveTo>
                  <a:pt x="0" y="3"/>
                </a:moveTo>
                <a:cubicBezTo>
                  <a:pt x="0" y="0"/>
                  <a:pt x="0" y="0"/>
                  <a:pt x="0" y="0"/>
                </a:cubicBezTo>
                <a:cubicBezTo>
                  <a:pt x="8" y="0"/>
                  <a:pt x="8" y="0"/>
                  <a:pt x="8" y="0"/>
                </a:cubicBezTo>
                <a:cubicBezTo>
                  <a:pt x="9" y="0"/>
                  <a:pt x="10" y="0"/>
                  <a:pt x="10" y="1"/>
                </a:cubicBezTo>
                <a:cubicBezTo>
                  <a:pt x="10" y="1"/>
                  <a:pt x="10" y="1"/>
                  <a:pt x="10" y="1"/>
                </a:cubicBezTo>
                <a:cubicBezTo>
                  <a:pt x="10" y="2"/>
                  <a:pt x="9" y="3"/>
                  <a:pt x="8" y="3"/>
                </a:cubicBezTo>
                <a:cubicBezTo>
                  <a:pt x="0" y="3"/>
                  <a:pt x="0" y="3"/>
                  <a:pt x="0" y="3"/>
                </a:cubicBezTo>
                <a:close/>
                <a:moveTo>
                  <a:pt x="40" y="0"/>
                </a:moveTo>
                <a:cubicBezTo>
                  <a:pt x="43" y="0"/>
                  <a:pt x="47" y="0"/>
                  <a:pt x="51" y="0"/>
                </a:cubicBezTo>
                <a:cubicBezTo>
                  <a:pt x="52" y="0"/>
                  <a:pt x="53" y="0"/>
                  <a:pt x="53" y="1"/>
                </a:cubicBezTo>
                <a:cubicBezTo>
                  <a:pt x="53" y="1"/>
                  <a:pt x="53" y="1"/>
                  <a:pt x="53" y="1"/>
                </a:cubicBezTo>
                <a:cubicBezTo>
                  <a:pt x="53" y="2"/>
                  <a:pt x="52" y="3"/>
                  <a:pt x="51" y="3"/>
                </a:cubicBezTo>
                <a:cubicBezTo>
                  <a:pt x="47" y="3"/>
                  <a:pt x="43" y="3"/>
                  <a:pt x="40" y="3"/>
                </a:cubicBezTo>
                <a:cubicBezTo>
                  <a:pt x="39" y="3"/>
                  <a:pt x="38" y="2"/>
                  <a:pt x="38" y="1"/>
                </a:cubicBezTo>
                <a:cubicBezTo>
                  <a:pt x="38" y="1"/>
                  <a:pt x="38" y="1"/>
                  <a:pt x="38" y="1"/>
                </a:cubicBezTo>
                <a:cubicBezTo>
                  <a:pt x="38" y="0"/>
                  <a:pt x="39" y="0"/>
                  <a:pt x="40" y="0"/>
                </a:cubicBezTo>
                <a:close/>
                <a:moveTo>
                  <a:pt x="60" y="0"/>
                </a:moveTo>
                <a:cubicBezTo>
                  <a:pt x="64" y="0"/>
                  <a:pt x="68" y="0"/>
                  <a:pt x="72" y="0"/>
                </a:cubicBezTo>
                <a:cubicBezTo>
                  <a:pt x="73" y="0"/>
                  <a:pt x="74" y="0"/>
                  <a:pt x="74" y="1"/>
                </a:cubicBezTo>
                <a:cubicBezTo>
                  <a:pt x="74" y="1"/>
                  <a:pt x="74" y="1"/>
                  <a:pt x="74" y="1"/>
                </a:cubicBezTo>
                <a:cubicBezTo>
                  <a:pt x="74" y="2"/>
                  <a:pt x="73" y="3"/>
                  <a:pt x="72" y="3"/>
                </a:cubicBezTo>
                <a:cubicBezTo>
                  <a:pt x="68" y="3"/>
                  <a:pt x="64" y="3"/>
                  <a:pt x="60" y="3"/>
                </a:cubicBezTo>
                <a:cubicBezTo>
                  <a:pt x="60" y="3"/>
                  <a:pt x="59" y="2"/>
                  <a:pt x="59" y="1"/>
                </a:cubicBezTo>
                <a:cubicBezTo>
                  <a:pt x="59" y="1"/>
                  <a:pt x="59" y="1"/>
                  <a:pt x="59" y="1"/>
                </a:cubicBezTo>
                <a:cubicBezTo>
                  <a:pt x="59" y="0"/>
                  <a:pt x="60" y="0"/>
                  <a:pt x="60" y="0"/>
                </a:cubicBezTo>
                <a:close/>
                <a:moveTo>
                  <a:pt x="81" y="0"/>
                </a:moveTo>
                <a:cubicBezTo>
                  <a:pt x="85" y="0"/>
                  <a:pt x="89" y="0"/>
                  <a:pt x="93" y="0"/>
                </a:cubicBezTo>
                <a:cubicBezTo>
                  <a:pt x="94" y="0"/>
                  <a:pt x="95" y="0"/>
                  <a:pt x="95" y="1"/>
                </a:cubicBezTo>
                <a:cubicBezTo>
                  <a:pt x="95" y="1"/>
                  <a:pt x="95" y="1"/>
                  <a:pt x="95" y="1"/>
                </a:cubicBezTo>
                <a:cubicBezTo>
                  <a:pt x="95" y="2"/>
                  <a:pt x="94" y="3"/>
                  <a:pt x="93" y="3"/>
                </a:cubicBezTo>
                <a:cubicBezTo>
                  <a:pt x="89" y="3"/>
                  <a:pt x="85" y="3"/>
                  <a:pt x="81" y="3"/>
                </a:cubicBezTo>
                <a:cubicBezTo>
                  <a:pt x="81" y="3"/>
                  <a:pt x="80" y="2"/>
                  <a:pt x="80" y="1"/>
                </a:cubicBezTo>
                <a:cubicBezTo>
                  <a:pt x="80" y="1"/>
                  <a:pt x="80" y="1"/>
                  <a:pt x="80" y="1"/>
                </a:cubicBezTo>
                <a:cubicBezTo>
                  <a:pt x="80" y="0"/>
                  <a:pt x="81" y="0"/>
                  <a:pt x="81" y="0"/>
                </a:cubicBezTo>
                <a:close/>
                <a:moveTo>
                  <a:pt x="102" y="0"/>
                </a:moveTo>
                <a:cubicBezTo>
                  <a:pt x="106" y="0"/>
                  <a:pt x="110" y="0"/>
                  <a:pt x="114" y="0"/>
                </a:cubicBezTo>
                <a:cubicBezTo>
                  <a:pt x="115" y="0"/>
                  <a:pt x="116" y="0"/>
                  <a:pt x="116" y="1"/>
                </a:cubicBezTo>
                <a:cubicBezTo>
                  <a:pt x="116" y="1"/>
                  <a:pt x="116" y="1"/>
                  <a:pt x="116" y="1"/>
                </a:cubicBezTo>
                <a:cubicBezTo>
                  <a:pt x="116" y="2"/>
                  <a:pt x="115" y="3"/>
                  <a:pt x="114" y="3"/>
                </a:cubicBezTo>
                <a:cubicBezTo>
                  <a:pt x="110" y="3"/>
                  <a:pt x="106" y="3"/>
                  <a:pt x="102" y="3"/>
                </a:cubicBezTo>
                <a:cubicBezTo>
                  <a:pt x="102" y="3"/>
                  <a:pt x="101" y="2"/>
                  <a:pt x="101" y="1"/>
                </a:cubicBezTo>
                <a:cubicBezTo>
                  <a:pt x="101" y="1"/>
                  <a:pt x="101" y="1"/>
                  <a:pt x="101" y="1"/>
                </a:cubicBezTo>
                <a:cubicBezTo>
                  <a:pt x="101" y="0"/>
                  <a:pt x="102" y="0"/>
                  <a:pt x="102" y="0"/>
                </a:cubicBezTo>
                <a:close/>
                <a:moveTo>
                  <a:pt x="123" y="0"/>
                </a:moveTo>
                <a:cubicBezTo>
                  <a:pt x="127" y="0"/>
                  <a:pt x="131" y="0"/>
                  <a:pt x="135" y="0"/>
                </a:cubicBezTo>
                <a:cubicBezTo>
                  <a:pt x="136" y="0"/>
                  <a:pt x="137" y="0"/>
                  <a:pt x="137" y="1"/>
                </a:cubicBezTo>
                <a:cubicBezTo>
                  <a:pt x="137" y="1"/>
                  <a:pt x="137" y="1"/>
                  <a:pt x="137" y="1"/>
                </a:cubicBezTo>
                <a:cubicBezTo>
                  <a:pt x="137" y="2"/>
                  <a:pt x="136" y="3"/>
                  <a:pt x="135" y="3"/>
                </a:cubicBezTo>
                <a:cubicBezTo>
                  <a:pt x="131" y="3"/>
                  <a:pt x="127" y="3"/>
                  <a:pt x="123" y="3"/>
                </a:cubicBezTo>
                <a:cubicBezTo>
                  <a:pt x="123" y="3"/>
                  <a:pt x="122" y="2"/>
                  <a:pt x="122" y="1"/>
                </a:cubicBezTo>
                <a:cubicBezTo>
                  <a:pt x="122" y="1"/>
                  <a:pt x="122" y="1"/>
                  <a:pt x="122" y="1"/>
                </a:cubicBezTo>
                <a:cubicBezTo>
                  <a:pt x="122" y="0"/>
                  <a:pt x="123" y="0"/>
                  <a:pt x="123" y="0"/>
                </a:cubicBezTo>
                <a:close/>
                <a:moveTo>
                  <a:pt x="144" y="0"/>
                </a:moveTo>
                <a:cubicBezTo>
                  <a:pt x="148" y="0"/>
                  <a:pt x="152" y="0"/>
                  <a:pt x="156" y="0"/>
                </a:cubicBezTo>
                <a:cubicBezTo>
                  <a:pt x="157" y="0"/>
                  <a:pt x="158" y="0"/>
                  <a:pt x="158" y="1"/>
                </a:cubicBezTo>
                <a:cubicBezTo>
                  <a:pt x="158" y="1"/>
                  <a:pt x="158" y="1"/>
                  <a:pt x="158" y="1"/>
                </a:cubicBezTo>
                <a:cubicBezTo>
                  <a:pt x="158" y="2"/>
                  <a:pt x="157" y="3"/>
                  <a:pt x="156" y="3"/>
                </a:cubicBezTo>
                <a:cubicBezTo>
                  <a:pt x="152" y="3"/>
                  <a:pt x="148" y="3"/>
                  <a:pt x="144" y="3"/>
                </a:cubicBezTo>
                <a:cubicBezTo>
                  <a:pt x="144" y="3"/>
                  <a:pt x="143" y="2"/>
                  <a:pt x="143" y="1"/>
                </a:cubicBezTo>
                <a:cubicBezTo>
                  <a:pt x="143" y="1"/>
                  <a:pt x="143" y="1"/>
                  <a:pt x="143" y="1"/>
                </a:cubicBezTo>
                <a:cubicBezTo>
                  <a:pt x="143" y="0"/>
                  <a:pt x="144" y="0"/>
                  <a:pt x="144" y="0"/>
                </a:cubicBezTo>
                <a:close/>
                <a:moveTo>
                  <a:pt x="165" y="0"/>
                </a:moveTo>
                <a:cubicBezTo>
                  <a:pt x="169" y="0"/>
                  <a:pt x="173" y="0"/>
                  <a:pt x="177" y="0"/>
                </a:cubicBezTo>
                <a:cubicBezTo>
                  <a:pt x="178" y="0"/>
                  <a:pt x="179" y="0"/>
                  <a:pt x="179" y="1"/>
                </a:cubicBezTo>
                <a:cubicBezTo>
                  <a:pt x="179" y="1"/>
                  <a:pt x="179" y="1"/>
                  <a:pt x="179" y="1"/>
                </a:cubicBezTo>
                <a:cubicBezTo>
                  <a:pt x="179" y="2"/>
                  <a:pt x="178" y="3"/>
                  <a:pt x="177" y="3"/>
                </a:cubicBezTo>
                <a:cubicBezTo>
                  <a:pt x="173" y="3"/>
                  <a:pt x="169" y="3"/>
                  <a:pt x="165" y="3"/>
                </a:cubicBezTo>
                <a:cubicBezTo>
                  <a:pt x="165" y="3"/>
                  <a:pt x="164" y="2"/>
                  <a:pt x="164" y="1"/>
                </a:cubicBezTo>
                <a:cubicBezTo>
                  <a:pt x="164" y="1"/>
                  <a:pt x="164" y="1"/>
                  <a:pt x="164" y="1"/>
                </a:cubicBezTo>
                <a:cubicBezTo>
                  <a:pt x="164" y="0"/>
                  <a:pt x="165" y="0"/>
                  <a:pt x="165" y="0"/>
                </a:cubicBezTo>
                <a:close/>
              </a:path>
            </a:pathLst>
          </a:custGeom>
          <a:solidFill>
            <a:srgbClr val="82C3D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grpSp>
        <p:nvGrpSpPr>
          <p:cNvPr id="55" name="组合 54"/>
          <p:cNvGrpSpPr/>
          <p:nvPr/>
        </p:nvGrpSpPr>
        <p:grpSpPr>
          <a:xfrm>
            <a:off x="373622" y="2089053"/>
            <a:ext cx="232651" cy="314000"/>
            <a:chOff x="3260005" y="1560934"/>
            <a:chExt cx="370834" cy="500500"/>
          </a:xfrm>
        </p:grpSpPr>
        <p:sp>
          <p:nvSpPr>
            <p:cNvPr id="64" name="Freeform 41"/>
            <p:cNvSpPr>
              <a:spLocks/>
            </p:cNvSpPr>
            <p:nvPr/>
          </p:nvSpPr>
          <p:spPr bwMode="auto">
            <a:xfrm>
              <a:off x="3320003" y="1560934"/>
              <a:ext cx="310836" cy="403323"/>
            </a:xfrm>
            <a:custGeom>
              <a:avLst/>
              <a:gdLst>
                <a:gd name="T0" fmla="*/ 533 w 594"/>
                <a:gd name="T1" fmla="*/ 0 h 771"/>
                <a:gd name="T2" fmla="*/ 63 w 594"/>
                <a:gd name="T3" fmla="*/ 0 h 771"/>
                <a:gd name="T4" fmla="*/ 0 w 594"/>
                <a:gd name="T5" fmla="*/ 61 h 771"/>
                <a:gd name="T6" fmla="*/ 0 w 594"/>
                <a:gd name="T7" fmla="*/ 554 h 771"/>
                <a:gd name="T8" fmla="*/ 10 w 594"/>
                <a:gd name="T9" fmla="*/ 536 h 771"/>
                <a:gd name="T10" fmla="*/ 57 w 594"/>
                <a:gd name="T11" fmla="*/ 445 h 771"/>
                <a:gd name="T12" fmla="*/ 57 w 594"/>
                <a:gd name="T13" fmla="*/ 61 h 771"/>
                <a:gd name="T14" fmla="*/ 63 w 594"/>
                <a:gd name="T15" fmla="*/ 56 h 771"/>
                <a:gd name="T16" fmla="*/ 533 w 594"/>
                <a:gd name="T17" fmla="*/ 56 h 771"/>
                <a:gd name="T18" fmla="*/ 537 w 594"/>
                <a:gd name="T19" fmla="*/ 61 h 771"/>
                <a:gd name="T20" fmla="*/ 537 w 594"/>
                <a:gd name="T21" fmla="*/ 708 h 771"/>
                <a:gd name="T22" fmla="*/ 533 w 594"/>
                <a:gd name="T23" fmla="*/ 714 h 771"/>
                <a:gd name="T24" fmla="*/ 255 w 594"/>
                <a:gd name="T25" fmla="*/ 714 h 771"/>
                <a:gd name="T26" fmla="*/ 258 w 594"/>
                <a:gd name="T27" fmla="*/ 771 h 771"/>
                <a:gd name="T28" fmla="*/ 533 w 594"/>
                <a:gd name="T29" fmla="*/ 771 h 771"/>
                <a:gd name="T30" fmla="*/ 594 w 594"/>
                <a:gd name="T31" fmla="*/ 708 h 771"/>
                <a:gd name="T32" fmla="*/ 594 w 594"/>
                <a:gd name="T33" fmla="*/ 61 h 771"/>
                <a:gd name="T34" fmla="*/ 533 w 594"/>
                <a:gd name="T35"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4" h="771">
                  <a:moveTo>
                    <a:pt x="533" y="0"/>
                  </a:moveTo>
                  <a:cubicBezTo>
                    <a:pt x="63" y="0"/>
                    <a:pt x="63" y="0"/>
                    <a:pt x="63" y="0"/>
                  </a:cubicBezTo>
                  <a:cubicBezTo>
                    <a:pt x="28" y="0"/>
                    <a:pt x="0" y="28"/>
                    <a:pt x="0" y="61"/>
                  </a:cubicBezTo>
                  <a:cubicBezTo>
                    <a:pt x="0" y="554"/>
                    <a:pt x="0" y="554"/>
                    <a:pt x="0" y="554"/>
                  </a:cubicBezTo>
                  <a:cubicBezTo>
                    <a:pt x="10" y="536"/>
                    <a:pt x="10" y="536"/>
                    <a:pt x="10" y="536"/>
                  </a:cubicBezTo>
                  <a:cubicBezTo>
                    <a:pt x="57" y="445"/>
                    <a:pt x="57" y="445"/>
                    <a:pt x="57" y="445"/>
                  </a:cubicBezTo>
                  <a:cubicBezTo>
                    <a:pt x="57" y="61"/>
                    <a:pt x="57" y="61"/>
                    <a:pt x="57" y="61"/>
                  </a:cubicBezTo>
                  <a:cubicBezTo>
                    <a:pt x="57" y="58"/>
                    <a:pt x="59" y="56"/>
                    <a:pt x="63" y="56"/>
                  </a:cubicBezTo>
                  <a:cubicBezTo>
                    <a:pt x="533" y="56"/>
                    <a:pt x="533" y="56"/>
                    <a:pt x="533" y="56"/>
                  </a:cubicBezTo>
                  <a:cubicBezTo>
                    <a:pt x="535" y="56"/>
                    <a:pt x="537" y="58"/>
                    <a:pt x="537" y="61"/>
                  </a:cubicBezTo>
                  <a:cubicBezTo>
                    <a:pt x="537" y="708"/>
                    <a:pt x="537" y="708"/>
                    <a:pt x="537" y="708"/>
                  </a:cubicBezTo>
                  <a:cubicBezTo>
                    <a:pt x="537" y="712"/>
                    <a:pt x="535" y="714"/>
                    <a:pt x="533" y="714"/>
                  </a:cubicBezTo>
                  <a:cubicBezTo>
                    <a:pt x="255" y="714"/>
                    <a:pt x="255" y="714"/>
                    <a:pt x="255" y="714"/>
                  </a:cubicBezTo>
                  <a:cubicBezTo>
                    <a:pt x="266" y="734"/>
                    <a:pt x="266" y="755"/>
                    <a:pt x="258" y="771"/>
                  </a:cubicBezTo>
                  <a:cubicBezTo>
                    <a:pt x="533" y="771"/>
                    <a:pt x="533" y="771"/>
                    <a:pt x="533" y="771"/>
                  </a:cubicBezTo>
                  <a:cubicBezTo>
                    <a:pt x="568" y="771"/>
                    <a:pt x="594" y="742"/>
                    <a:pt x="594" y="708"/>
                  </a:cubicBezTo>
                  <a:cubicBezTo>
                    <a:pt x="594" y="61"/>
                    <a:pt x="594" y="61"/>
                    <a:pt x="594" y="61"/>
                  </a:cubicBezTo>
                  <a:cubicBezTo>
                    <a:pt x="594" y="28"/>
                    <a:pt x="568" y="0"/>
                    <a:pt x="533" y="0"/>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defRPr/>
              </a:pPr>
              <a:endParaRPr lang="en-US" b="1" kern="0" dirty="0">
                <a:solidFill>
                  <a:srgbClr val="FFFFFF"/>
                </a:solidFill>
                <a:latin typeface="微软雅黑" panose="020B0503020204020204" pitchFamily="34" charset="-122"/>
                <a:ea typeface="微软雅黑" panose="020B0503020204020204" pitchFamily="34" charset="-122"/>
              </a:endParaRPr>
            </a:p>
          </p:txBody>
        </p:sp>
        <p:sp>
          <p:nvSpPr>
            <p:cNvPr id="65" name="Freeform 42"/>
            <p:cNvSpPr>
              <a:spLocks/>
            </p:cNvSpPr>
            <p:nvPr/>
          </p:nvSpPr>
          <p:spPr bwMode="auto">
            <a:xfrm>
              <a:off x="3260005" y="1772335"/>
              <a:ext cx="178886" cy="289099"/>
            </a:xfrm>
            <a:custGeom>
              <a:avLst/>
              <a:gdLst>
                <a:gd name="T0" fmla="*/ 306 w 342"/>
                <a:gd name="T1" fmla="*/ 296 h 553"/>
                <a:gd name="T2" fmla="*/ 196 w 342"/>
                <a:gd name="T3" fmla="*/ 225 h 553"/>
                <a:gd name="T4" fmla="*/ 277 w 342"/>
                <a:gd name="T5" fmla="*/ 56 h 553"/>
                <a:gd name="T6" fmla="*/ 263 w 342"/>
                <a:gd name="T7" fmla="*/ 10 h 553"/>
                <a:gd name="T8" fmla="*/ 223 w 342"/>
                <a:gd name="T9" fmla="*/ 29 h 553"/>
                <a:gd name="T10" fmla="*/ 102 w 342"/>
                <a:gd name="T11" fmla="*/ 261 h 553"/>
                <a:gd name="T12" fmla="*/ 85 w 342"/>
                <a:gd name="T13" fmla="*/ 186 h 553"/>
                <a:gd name="T14" fmla="*/ 20 w 342"/>
                <a:gd name="T15" fmla="*/ 135 h 553"/>
                <a:gd name="T16" fmla="*/ 20 w 342"/>
                <a:gd name="T17" fmla="*/ 196 h 553"/>
                <a:gd name="T18" fmla="*/ 50 w 342"/>
                <a:gd name="T19" fmla="*/ 434 h 553"/>
                <a:gd name="T20" fmla="*/ 56 w 342"/>
                <a:gd name="T21" fmla="*/ 471 h 553"/>
                <a:gd name="T22" fmla="*/ 64 w 342"/>
                <a:gd name="T23" fmla="*/ 488 h 553"/>
                <a:gd name="T24" fmla="*/ 106 w 342"/>
                <a:gd name="T25" fmla="*/ 528 h 553"/>
                <a:gd name="T26" fmla="*/ 244 w 342"/>
                <a:gd name="T27" fmla="*/ 490 h 553"/>
                <a:gd name="T28" fmla="*/ 246 w 342"/>
                <a:gd name="T29" fmla="*/ 486 h 553"/>
                <a:gd name="T30" fmla="*/ 335 w 342"/>
                <a:gd name="T31" fmla="*/ 357 h 553"/>
                <a:gd name="T32" fmla="*/ 306 w 342"/>
                <a:gd name="T33" fmla="*/ 296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553">
                  <a:moveTo>
                    <a:pt x="306" y="296"/>
                  </a:moveTo>
                  <a:cubicBezTo>
                    <a:pt x="196" y="225"/>
                    <a:pt x="196" y="225"/>
                    <a:pt x="196" y="225"/>
                  </a:cubicBezTo>
                  <a:cubicBezTo>
                    <a:pt x="225" y="169"/>
                    <a:pt x="248" y="111"/>
                    <a:pt x="277" y="56"/>
                  </a:cubicBezTo>
                  <a:cubicBezTo>
                    <a:pt x="287" y="40"/>
                    <a:pt x="279" y="17"/>
                    <a:pt x="263" y="10"/>
                  </a:cubicBezTo>
                  <a:cubicBezTo>
                    <a:pt x="246" y="0"/>
                    <a:pt x="233" y="12"/>
                    <a:pt x="223" y="29"/>
                  </a:cubicBezTo>
                  <a:cubicBezTo>
                    <a:pt x="187" y="102"/>
                    <a:pt x="141" y="188"/>
                    <a:pt x="102" y="261"/>
                  </a:cubicBezTo>
                  <a:cubicBezTo>
                    <a:pt x="100" y="244"/>
                    <a:pt x="85" y="186"/>
                    <a:pt x="85" y="186"/>
                  </a:cubicBezTo>
                  <a:cubicBezTo>
                    <a:pt x="81" y="165"/>
                    <a:pt x="45" y="133"/>
                    <a:pt x="20" y="135"/>
                  </a:cubicBezTo>
                  <a:cubicBezTo>
                    <a:pt x="0" y="135"/>
                    <a:pt x="16" y="173"/>
                    <a:pt x="20" y="196"/>
                  </a:cubicBezTo>
                  <a:cubicBezTo>
                    <a:pt x="33" y="277"/>
                    <a:pt x="37" y="354"/>
                    <a:pt x="50" y="434"/>
                  </a:cubicBezTo>
                  <a:cubicBezTo>
                    <a:pt x="50" y="448"/>
                    <a:pt x="52" y="459"/>
                    <a:pt x="56" y="471"/>
                  </a:cubicBezTo>
                  <a:cubicBezTo>
                    <a:pt x="58" y="477"/>
                    <a:pt x="62" y="484"/>
                    <a:pt x="64" y="488"/>
                  </a:cubicBezTo>
                  <a:cubicBezTo>
                    <a:pt x="75" y="503"/>
                    <a:pt x="89" y="519"/>
                    <a:pt x="106" y="528"/>
                  </a:cubicBezTo>
                  <a:cubicBezTo>
                    <a:pt x="156" y="553"/>
                    <a:pt x="216" y="536"/>
                    <a:pt x="244" y="490"/>
                  </a:cubicBezTo>
                  <a:cubicBezTo>
                    <a:pt x="244" y="490"/>
                    <a:pt x="246" y="488"/>
                    <a:pt x="246" y="486"/>
                  </a:cubicBezTo>
                  <a:cubicBezTo>
                    <a:pt x="335" y="357"/>
                    <a:pt x="335" y="357"/>
                    <a:pt x="335" y="357"/>
                  </a:cubicBezTo>
                  <a:cubicBezTo>
                    <a:pt x="342" y="340"/>
                    <a:pt x="323" y="306"/>
                    <a:pt x="306" y="296"/>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defRPr/>
              </a:pPr>
              <a:endParaRPr lang="en-US" b="1" kern="0" dirty="0">
                <a:solidFill>
                  <a:srgbClr val="FFFFFF"/>
                </a:solidFill>
                <a:latin typeface="微软雅黑" panose="020B0503020204020204" pitchFamily="34" charset="-122"/>
                <a:ea typeface="微软雅黑" panose="020B0503020204020204" pitchFamily="34" charset="-122"/>
              </a:endParaRPr>
            </a:p>
          </p:txBody>
        </p:sp>
      </p:grpSp>
      <p:sp>
        <p:nvSpPr>
          <p:cNvPr id="60" name="文本框 68"/>
          <p:cNvSpPr txBox="1"/>
          <p:nvPr/>
        </p:nvSpPr>
        <p:spPr>
          <a:xfrm>
            <a:off x="785571" y="2021509"/>
            <a:ext cx="405880" cy="523220"/>
          </a:xfrm>
          <a:prstGeom prst="rect">
            <a:avLst/>
          </a:prstGeom>
          <a:noFill/>
        </p:spPr>
        <p:txBody>
          <a:bodyPr wrap="none" rtlCol="0">
            <a:spAutoFit/>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r>
              <a:rPr lang="en-US" altLang="zh-CN"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7</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24" name="图片 23" descr="1498770282_IMG_0279"/>
          <p:cNvPicPr/>
          <p:nvPr/>
        </p:nvPicPr>
        <p:blipFill>
          <a:blip r:embed="rId2" cstate="print"/>
          <a:srcRect/>
          <a:stretch>
            <a:fillRect/>
          </a:stretch>
        </p:blipFill>
        <p:spPr>
          <a:xfrm>
            <a:off x="618316" y="3634097"/>
            <a:ext cx="3444863" cy="2421780"/>
          </a:xfrm>
          <a:prstGeom prst="rect">
            <a:avLst/>
          </a:prstGeom>
          <a:noFill/>
          <a:ln w="9525">
            <a:noFill/>
            <a:miter lim="800000"/>
            <a:headEnd/>
            <a:tailEnd/>
          </a:ln>
        </p:spPr>
      </p:pic>
      <p:pic>
        <p:nvPicPr>
          <p:cNvPr id="25" name="图片 24" descr="1498770276_IMG_0278"/>
          <p:cNvPicPr/>
          <p:nvPr/>
        </p:nvPicPr>
        <p:blipFill>
          <a:blip r:embed="rId3" cstate="print"/>
          <a:srcRect/>
          <a:stretch>
            <a:fillRect/>
          </a:stretch>
        </p:blipFill>
        <p:spPr>
          <a:xfrm>
            <a:off x="4316578" y="3634097"/>
            <a:ext cx="3444862" cy="2421780"/>
          </a:xfrm>
          <a:prstGeom prst="rect">
            <a:avLst/>
          </a:prstGeom>
          <a:noFill/>
          <a:ln w="9525">
            <a:noFill/>
            <a:miter lim="800000"/>
            <a:headEnd/>
            <a:tailEnd/>
          </a:ln>
        </p:spPr>
      </p:pic>
      <p:sp>
        <p:nvSpPr>
          <p:cNvPr id="3" name="矩形 2"/>
          <p:cNvSpPr/>
          <p:nvPr/>
        </p:nvSpPr>
        <p:spPr>
          <a:xfrm>
            <a:off x="8011862" y="4089650"/>
            <a:ext cx="4101845" cy="1200329"/>
          </a:xfrm>
          <a:prstGeom prst="rect">
            <a:avLst/>
          </a:prstGeom>
        </p:spPr>
        <p:txBody>
          <a:bodyPr wrap="square">
            <a:spAutoFit/>
          </a:bodyPr>
          <a:lstStyle/>
          <a:p>
            <a:pPr algn="just"/>
            <a:r>
              <a:rPr lang="zh-CN"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学生邝嘉隆、古蕊、彭书达获</a:t>
            </a:r>
            <a:r>
              <a:rPr lang="en-US"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2014</a:t>
            </a:r>
            <a:r>
              <a:rPr lang="zh-CN"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VEX</a:t>
            </a:r>
            <a:r>
              <a:rPr lang="zh-CN"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机器人世界锦标赛“最佳设计”专项奖</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17765963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圆角矩形 62"/>
          <p:cNvSpPr/>
          <p:nvPr/>
        </p:nvSpPr>
        <p:spPr>
          <a:xfrm>
            <a:off x="841751" y="2494404"/>
            <a:ext cx="5761480" cy="3742907"/>
          </a:xfrm>
          <a:prstGeom prst="roundRect">
            <a:avLst>
              <a:gd name="adj" fmla="val 9584"/>
            </a:avLst>
          </a:prstGeom>
          <a:solidFill>
            <a:srgbClr val="3B79CE"/>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800" b="1" kern="0" dirty="0">
                <a:solidFill>
                  <a:schemeClr val="bg1"/>
                </a:solidFill>
                <a:effectLst>
                  <a:outerShdw blurRad="38100" dist="38100" dir="2700000" algn="tl">
                    <a:srgbClr val="000000">
                      <a:alpha val="43137"/>
                    </a:srgbClr>
                  </a:outerShdw>
                </a:effectLst>
                <a:latin typeface="Calibri"/>
                <a:ea typeface="微软雅黑"/>
              </a:rPr>
              <a:t>文体艺。连续两年</a:t>
            </a:r>
            <a:r>
              <a:rPr lang="en-US" altLang="zh-CN" sz="2800" b="1" kern="0" dirty="0">
                <a:solidFill>
                  <a:schemeClr val="bg1"/>
                </a:solidFill>
                <a:effectLst>
                  <a:outerShdw blurRad="38100" dist="38100" dir="2700000" algn="tl">
                    <a:srgbClr val="000000">
                      <a:alpha val="43137"/>
                    </a:srgbClr>
                  </a:outerShdw>
                </a:effectLst>
                <a:latin typeface="Calibri"/>
                <a:ea typeface="微软雅黑"/>
              </a:rPr>
              <a:t>5</a:t>
            </a:r>
            <a:r>
              <a:rPr lang="zh-CN" altLang="en-US" sz="2800" b="1" kern="0" dirty="0" smtClean="0">
                <a:solidFill>
                  <a:schemeClr val="bg1"/>
                </a:solidFill>
                <a:effectLst>
                  <a:outerShdw blurRad="38100" dist="38100" dir="2700000" algn="tl">
                    <a:srgbClr val="000000">
                      <a:alpha val="43137"/>
                    </a:srgbClr>
                  </a:outerShdw>
                </a:effectLst>
                <a:latin typeface="Calibri"/>
                <a:ea typeface="微软雅黑"/>
              </a:rPr>
              <a:t>名板球</a:t>
            </a:r>
            <a:r>
              <a:rPr lang="zh-CN" altLang="en-US" sz="2800" b="1" kern="0" dirty="0">
                <a:solidFill>
                  <a:schemeClr val="bg1"/>
                </a:solidFill>
                <a:effectLst>
                  <a:outerShdw blurRad="38100" dist="38100" dir="2700000" algn="tl">
                    <a:srgbClr val="000000">
                      <a:alpha val="43137"/>
                    </a:srgbClr>
                  </a:outerShdw>
                </a:effectLst>
                <a:latin typeface="Calibri"/>
                <a:ea typeface="微软雅黑"/>
              </a:rPr>
              <a:t>队员入选国家队，代表中国征战亚锦赛；国际艺术节取得</a:t>
            </a:r>
            <a:r>
              <a:rPr lang="en-US" altLang="zh-CN" sz="2800" b="1" kern="0" dirty="0">
                <a:solidFill>
                  <a:schemeClr val="bg1"/>
                </a:solidFill>
                <a:effectLst>
                  <a:outerShdw blurRad="38100" dist="38100" dir="2700000" algn="tl">
                    <a:srgbClr val="000000">
                      <a:alpha val="43137"/>
                    </a:srgbClr>
                  </a:outerShdw>
                </a:effectLst>
                <a:latin typeface="Calibri"/>
                <a:ea typeface="微软雅黑"/>
              </a:rPr>
              <a:t>1</a:t>
            </a:r>
            <a:r>
              <a:rPr lang="zh-CN" altLang="en-US" sz="2800" b="1" kern="0" dirty="0">
                <a:solidFill>
                  <a:schemeClr val="bg1"/>
                </a:solidFill>
                <a:effectLst>
                  <a:outerShdw blurRad="38100" dist="38100" dir="2700000" algn="tl">
                    <a:srgbClr val="000000">
                      <a:alpha val="43137"/>
                    </a:srgbClr>
                  </a:outerShdw>
                </a:effectLst>
                <a:latin typeface="Calibri"/>
                <a:ea typeface="微软雅黑"/>
              </a:rPr>
              <a:t>金、</a:t>
            </a:r>
            <a:r>
              <a:rPr lang="en-US" altLang="zh-CN" sz="2800" b="1" kern="0" dirty="0">
                <a:solidFill>
                  <a:schemeClr val="bg1"/>
                </a:solidFill>
                <a:effectLst>
                  <a:outerShdw blurRad="38100" dist="38100" dir="2700000" algn="tl">
                    <a:srgbClr val="000000">
                      <a:alpha val="43137"/>
                    </a:srgbClr>
                  </a:outerShdw>
                </a:effectLst>
                <a:latin typeface="Calibri"/>
                <a:ea typeface="微软雅黑"/>
              </a:rPr>
              <a:t>4</a:t>
            </a:r>
            <a:r>
              <a:rPr lang="zh-CN" altLang="en-US" sz="2800" b="1" kern="0" dirty="0">
                <a:solidFill>
                  <a:schemeClr val="bg1"/>
                </a:solidFill>
                <a:effectLst>
                  <a:outerShdw blurRad="38100" dist="38100" dir="2700000" algn="tl">
                    <a:srgbClr val="000000">
                      <a:alpha val="43137"/>
                    </a:srgbClr>
                  </a:outerShdw>
                </a:effectLst>
                <a:latin typeface="Calibri"/>
                <a:ea typeface="微软雅黑"/>
              </a:rPr>
              <a:t>银、</a:t>
            </a:r>
            <a:r>
              <a:rPr lang="en-US" altLang="zh-CN" sz="2800" b="1" kern="0" dirty="0">
                <a:solidFill>
                  <a:schemeClr val="bg1"/>
                </a:solidFill>
                <a:effectLst>
                  <a:outerShdw blurRad="38100" dist="38100" dir="2700000" algn="tl">
                    <a:srgbClr val="000000">
                      <a:alpha val="43137"/>
                    </a:srgbClr>
                  </a:outerShdw>
                </a:effectLst>
                <a:latin typeface="Calibri"/>
                <a:ea typeface="微软雅黑"/>
              </a:rPr>
              <a:t>5</a:t>
            </a:r>
            <a:r>
              <a:rPr lang="zh-CN" altLang="en-US" sz="2800" b="1" kern="0" dirty="0">
                <a:solidFill>
                  <a:schemeClr val="bg1"/>
                </a:solidFill>
                <a:effectLst>
                  <a:outerShdw blurRad="38100" dist="38100" dir="2700000" algn="tl">
                    <a:srgbClr val="000000">
                      <a:alpha val="43137"/>
                    </a:srgbClr>
                  </a:outerShdw>
                </a:effectLst>
                <a:latin typeface="Calibri"/>
                <a:ea typeface="微软雅黑"/>
              </a:rPr>
              <a:t>铜的好成绩；与广东科技学院体院签订三二连读协议，每年</a:t>
            </a:r>
            <a:r>
              <a:rPr lang="en-US" altLang="zh-CN" sz="2800" b="1" kern="0" dirty="0">
                <a:solidFill>
                  <a:schemeClr val="bg1"/>
                </a:solidFill>
                <a:effectLst>
                  <a:outerShdw blurRad="38100" dist="38100" dir="2700000" algn="tl">
                    <a:srgbClr val="000000">
                      <a:alpha val="43137"/>
                    </a:srgbClr>
                  </a:outerShdw>
                </a:effectLst>
                <a:latin typeface="Calibri"/>
                <a:ea typeface="微软雅黑"/>
              </a:rPr>
              <a:t>15</a:t>
            </a:r>
            <a:r>
              <a:rPr lang="zh-CN" altLang="en-US" sz="2800" b="1" kern="0" dirty="0">
                <a:solidFill>
                  <a:schemeClr val="bg1"/>
                </a:solidFill>
                <a:effectLst>
                  <a:outerShdw blurRad="38100" dist="38100" dir="2700000" algn="tl">
                    <a:srgbClr val="000000">
                      <a:alpha val="43137"/>
                    </a:srgbClr>
                  </a:outerShdw>
                </a:effectLst>
                <a:latin typeface="Calibri"/>
                <a:ea typeface="微软雅黑"/>
              </a:rPr>
              <a:t>名体育特长生直升高职；学生艺术节等大型活动成博伦特色节日活动。</a:t>
            </a:r>
          </a:p>
        </p:txBody>
      </p:sp>
      <p:sp>
        <p:nvSpPr>
          <p:cNvPr id="10" name="矩形 9"/>
          <p:cNvSpPr/>
          <p:nvPr/>
        </p:nvSpPr>
        <p:spPr>
          <a:xfrm>
            <a:off x="150689" y="1268760"/>
            <a:ext cx="11975528" cy="5760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endParaRPr>
          </a:p>
        </p:txBody>
      </p:sp>
      <p:sp>
        <p:nvSpPr>
          <p:cNvPr id="15" name="TextBox 1"/>
          <p:cNvSpPr txBox="1">
            <a:spLocks noChangeArrowheads="1"/>
          </p:cNvSpPr>
          <p:nvPr/>
        </p:nvSpPr>
        <p:spPr bwMode="auto">
          <a:xfrm>
            <a:off x="1202631" y="44624"/>
            <a:ext cx="10923586" cy="769441"/>
          </a:xfrm>
          <a:prstGeom prst="rect">
            <a:avLst/>
          </a:prstGeom>
          <a:noFill/>
          <a:ln w="9525">
            <a:noFill/>
            <a:miter lim="800000"/>
            <a:headEnd/>
            <a:tailEnd/>
          </a:ln>
        </p:spPr>
        <p:txBody>
          <a:bodyPr wrap="square">
            <a:spAutoFit/>
          </a:bodyPr>
          <a:lstStyle/>
          <a:p>
            <a:pPr lvl="0"/>
            <a:r>
              <a:rPr lang="zh-CN" altLang="en-US" sz="4400" b="1" dirty="0">
                <a:solidFill>
                  <a:srgbClr val="002060"/>
                </a:solidFill>
                <a:effectLst>
                  <a:outerShdw blurRad="38100" dist="38100" dir="2700000" algn="tl">
                    <a:srgbClr val="000000">
                      <a:alpha val="43137"/>
                    </a:srgbClr>
                  </a:outerShdw>
                </a:effectLst>
                <a:latin typeface="微软雅黑" pitchFamily="34" charset="-122"/>
                <a:ea typeface="微软雅黑" pitchFamily="34" charset="-122"/>
              </a:rPr>
              <a:t>四、资助效益：</a:t>
            </a:r>
            <a:r>
              <a:rPr lang="zh-CN" altLang="en-US"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很突出</a:t>
            </a:r>
            <a:endParaRPr lang="zh-CN" altLang="zh-CN"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 name="矩形 11"/>
          <p:cNvSpPr/>
          <p:nvPr/>
        </p:nvSpPr>
        <p:spPr>
          <a:xfrm>
            <a:off x="338535" y="1260049"/>
            <a:ext cx="10369152" cy="584775"/>
          </a:xfrm>
          <a:prstGeom prst="rect">
            <a:avLst/>
          </a:prstGeom>
        </p:spPr>
        <p:txBody>
          <a:bodyPr wrap="square">
            <a:spAutoFit/>
          </a:bodyPr>
          <a:lstStyle/>
          <a:p>
            <a:pPr eaLnBrk="1" fontAlgn="auto" hangingPunct="1">
              <a:spcBef>
                <a:spcPts val="0"/>
              </a:spcBef>
              <a:spcAft>
                <a:spcPts val="0"/>
              </a:spcAft>
            </a:pPr>
            <a:r>
              <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（一）整体办学成绩</a:t>
            </a:r>
            <a:endParaRPr lang="zh-CN" altLang="en-US" sz="32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endParaRPr>
          </a:p>
        </p:txBody>
      </p:sp>
      <p:sp>
        <p:nvSpPr>
          <p:cNvPr id="77" name="矩形 76"/>
          <p:cNvSpPr/>
          <p:nvPr/>
        </p:nvSpPr>
        <p:spPr>
          <a:xfrm>
            <a:off x="710759" y="6463922"/>
            <a:ext cx="10985500" cy="984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4" name="Freeform 5"/>
          <p:cNvSpPr>
            <a:spLocks/>
          </p:cNvSpPr>
          <p:nvPr/>
        </p:nvSpPr>
        <p:spPr bwMode="auto">
          <a:xfrm>
            <a:off x="-20389" y="2194623"/>
            <a:ext cx="678244" cy="599564"/>
          </a:xfrm>
          <a:custGeom>
            <a:avLst/>
            <a:gdLst>
              <a:gd name="T0" fmla="*/ 0 w 681"/>
              <a:gd name="T1" fmla="*/ 0 h 602"/>
              <a:gd name="T2" fmla="*/ 681 w 681"/>
              <a:gd name="T3" fmla="*/ 0 h 602"/>
              <a:gd name="T4" fmla="*/ 681 w 681"/>
              <a:gd name="T5" fmla="*/ 602 h 602"/>
              <a:gd name="T6" fmla="*/ 0 w 681"/>
              <a:gd name="T7" fmla="*/ 602 h 602"/>
              <a:gd name="T8" fmla="*/ 183 w 681"/>
              <a:gd name="T9" fmla="*/ 304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304"/>
                </a:lnTo>
                <a:lnTo>
                  <a:pt x="0" y="0"/>
                </a:lnTo>
                <a:lnTo>
                  <a:pt x="0" y="0"/>
                </a:lnTo>
                <a:close/>
              </a:path>
            </a:pathLst>
          </a:custGeom>
          <a:solidFill>
            <a:srgbClr val="3B79CE"/>
          </a:solidFill>
          <a:ln>
            <a:noFill/>
          </a:ln>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17" name="Freeform 6"/>
          <p:cNvSpPr>
            <a:spLocks noEditPoints="1"/>
          </p:cNvSpPr>
          <p:nvPr/>
        </p:nvSpPr>
        <p:spPr bwMode="auto">
          <a:xfrm>
            <a:off x="52315" y="2236453"/>
            <a:ext cx="626454" cy="15935"/>
          </a:xfrm>
          <a:custGeom>
            <a:avLst/>
            <a:gdLst>
              <a:gd name="T0" fmla="*/ 1 w 120"/>
              <a:gd name="T1" fmla="*/ 0 h 3"/>
              <a:gd name="T2" fmla="*/ 13 w 120"/>
              <a:gd name="T3" fmla="*/ 0 h 3"/>
              <a:gd name="T4" fmla="*/ 15 w 120"/>
              <a:gd name="T5" fmla="*/ 1 h 3"/>
              <a:gd name="T6" fmla="*/ 15 w 120"/>
              <a:gd name="T7" fmla="*/ 1 h 3"/>
              <a:gd name="T8" fmla="*/ 13 w 120"/>
              <a:gd name="T9" fmla="*/ 3 h 3"/>
              <a:gd name="T10" fmla="*/ 1 w 120"/>
              <a:gd name="T11" fmla="*/ 3 h 3"/>
              <a:gd name="T12" fmla="*/ 0 w 120"/>
              <a:gd name="T13" fmla="*/ 1 h 3"/>
              <a:gd name="T14" fmla="*/ 0 w 120"/>
              <a:gd name="T15" fmla="*/ 1 h 3"/>
              <a:gd name="T16" fmla="*/ 1 w 120"/>
              <a:gd name="T17" fmla="*/ 0 h 3"/>
              <a:gd name="T18" fmla="*/ 22 w 120"/>
              <a:gd name="T19" fmla="*/ 0 h 3"/>
              <a:gd name="T20" fmla="*/ 34 w 120"/>
              <a:gd name="T21" fmla="*/ 0 h 3"/>
              <a:gd name="T22" fmla="*/ 36 w 120"/>
              <a:gd name="T23" fmla="*/ 1 h 3"/>
              <a:gd name="T24" fmla="*/ 36 w 120"/>
              <a:gd name="T25" fmla="*/ 1 h 3"/>
              <a:gd name="T26" fmla="*/ 34 w 120"/>
              <a:gd name="T27" fmla="*/ 3 h 3"/>
              <a:gd name="T28" fmla="*/ 22 w 120"/>
              <a:gd name="T29" fmla="*/ 3 h 3"/>
              <a:gd name="T30" fmla="*/ 21 w 120"/>
              <a:gd name="T31" fmla="*/ 1 h 3"/>
              <a:gd name="T32" fmla="*/ 21 w 120"/>
              <a:gd name="T33" fmla="*/ 1 h 3"/>
              <a:gd name="T34" fmla="*/ 22 w 120"/>
              <a:gd name="T35" fmla="*/ 0 h 3"/>
              <a:gd name="T36" fmla="*/ 43 w 120"/>
              <a:gd name="T37" fmla="*/ 0 h 3"/>
              <a:gd name="T38" fmla="*/ 55 w 120"/>
              <a:gd name="T39" fmla="*/ 0 h 3"/>
              <a:gd name="T40" fmla="*/ 57 w 120"/>
              <a:gd name="T41" fmla="*/ 1 h 3"/>
              <a:gd name="T42" fmla="*/ 57 w 120"/>
              <a:gd name="T43" fmla="*/ 1 h 3"/>
              <a:gd name="T44" fmla="*/ 55 w 120"/>
              <a:gd name="T45" fmla="*/ 3 h 3"/>
              <a:gd name="T46" fmla="*/ 43 w 120"/>
              <a:gd name="T47" fmla="*/ 3 h 3"/>
              <a:gd name="T48" fmla="*/ 42 w 120"/>
              <a:gd name="T49" fmla="*/ 1 h 3"/>
              <a:gd name="T50" fmla="*/ 42 w 120"/>
              <a:gd name="T51" fmla="*/ 1 h 3"/>
              <a:gd name="T52" fmla="*/ 43 w 120"/>
              <a:gd name="T53" fmla="*/ 0 h 3"/>
              <a:gd name="T54" fmla="*/ 64 w 120"/>
              <a:gd name="T55" fmla="*/ 0 h 3"/>
              <a:gd name="T56" fmla="*/ 76 w 120"/>
              <a:gd name="T57" fmla="*/ 0 h 3"/>
              <a:gd name="T58" fmla="*/ 78 w 120"/>
              <a:gd name="T59" fmla="*/ 1 h 3"/>
              <a:gd name="T60" fmla="*/ 78 w 120"/>
              <a:gd name="T61" fmla="*/ 1 h 3"/>
              <a:gd name="T62" fmla="*/ 76 w 120"/>
              <a:gd name="T63" fmla="*/ 3 h 3"/>
              <a:gd name="T64" fmla="*/ 64 w 120"/>
              <a:gd name="T65" fmla="*/ 3 h 3"/>
              <a:gd name="T66" fmla="*/ 63 w 120"/>
              <a:gd name="T67" fmla="*/ 1 h 3"/>
              <a:gd name="T68" fmla="*/ 63 w 120"/>
              <a:gd name="T69" fmla="*/ 1 h 3"/>
              <a:gd name="T70" fmla="*/ 64 w 120"/>
              <a:gd name="T71" fmla="*/ 0 h 3"/>
              <a:gd name="T72" fmla="*/ 85 w 120"/>
              <a:gd name="T73" fmla="*/ 0 h 3"/>
              <a:gd name="T74" fmla="*/ 97 w 120"/>
              <a:gd name="T75" fmla="*/ 0 h 3"/>
              <a:gd name="T76" fmla="*/ 99 w 120"/>
              <a:gd name="T77" fmla="*/ 1 h 3"/>
              <a:gd name="T78" fmla="*/ 99 w 120"/>
              <a:gd name="T79" fmla="*/ 1 h 3"/>
              <a:gd name="T80" fmla="*/ 97 w 120"/>
              <a:gd name="T81" fmla="*/ 3 h 3"/>
              <a:gd name="T82" fmla="*/ 85 w 120"/>
              <a:gd name="T83" fmla="*/ 3 h 3"/>
              <a:gd name="T84" fmla="*/ 84 w 120"/>
              <a:gd name="T85" fmla="*/ 1 h 3"/>
              <a:gd name="T86" fmla="*/ 84 w 120"/>
              <a:gd name="T87" fmla="*/ 1 h 3"/>
              <a:gd name="T88" fmla="*/ 85 w 120"/>
              <a:gd name="T89" fmla="*/ 0 h 3"/>
              <a:gd name="T90" fmla="*/ 106 w 120"/>
              <a:gd name="T91" fmla="*/ 0 h 3"/>
              <a:gd name="T92" fmla="*/ 118 w 120"/>
              <a:gd name="T93" fmla="*/ 0 h 3"/>
              <a:gd name="T94" fmla="*/ 120 w 120"/>
              <a:gd name="T95" fmla="*/ 1 h 3"/>
              <a:gd name="T96" fmla="*/ 120 w 120"/>
              <a:gd name="T97" fmla="*/ 1 h 3"/>
              <a:gd name="T98" fmla="*/ 118 w 120"/>
              <a:gd name="T99" fmla="*/ 3 h 3"/>
              <a:gd name="T100" fmla="*/ 106 w 120"/>
              <a:gd name="T101" fmla="*/ 3 h 3"/>
              <a:gd name="T102" fmla="*/ 105 w 120"/>
              <a:gd name="T103" fmla="*/ 1 h 3"/>
              <a:gd name="T104" fmla="*/ 105 w 120"/>
              <a:gd name="T105" fmla="*/ 1 h 3"/>
              <a:gd name="T106" fmla="*/ 106 w 120"/>
              <a:gd name="T10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3">
                <a:moveTo>
                  <a:pt x="1" y="0"/>
                </a:moveTo>
                <a:cubicBezTo>
                  <a:pt x="5" y="0"/>
                  <a:pt x="9" y="0"/>
                  <a:pt x="13" y="0"/>
                </a:cubicBezTo>
                <a:cubicBezTo>
                  <a:pt x="14" y="0"/>
                  <a:pt x="15" y="0"/>
                  <a:pt x="15" y="1"/>
                </a:cubicBezTo>
                <a:cubicBezTo>
                  <a:pt x="15" y="1"/>
                  <a:pt x="15" y="1"/>
                  <a:pt x="15" y="1"/>
                </a:cubicBezTo>
                <a:cubicBezTo>
                  <a:pt x="15" y="2"/>
                  <a:pt x="14" y="3"/>
                  <a:pt x="13" y="3"/>
                </a:cubicBezTo>
                <a:cubicBezTo>
                  <a:pt x="9" y="3"/>
                  <a:pt x="5" y="3"/>
                  <a:pt x="1" y="3"/>
                </a:cubicBezTo>
                <a:cubicBezTo>
                  <a:pt x="0" y="3"/>
                  <a:pt x="0" y="2"/>
                  <a:pt x="0" y="1"/>
                </a:cubicBezTo>
                <a:cubicBezTo>
                  <a:pt x="0" y="1"/>
                  <a:pt x="0" y="1"/>
                  <a:pt x="0" y="1"/>
                </a:cubicBezTo>
                <a:cubicBezTo>
                  <a:pt x="0" y="0"/>
                  <a:pt x="0" y="0"/>
                  <a:pt x="1" y="0"/>
                </a:cubicBezTo>
                <a:close/>
                <a:moveTo>
                  <a:pt x="22" y="0"/>
                </a:moveTo>
                <a:cubicBezTo>
                  <a:pt x="26" y="0"/>
                  <a:pt x="30" y="0"/>
                  <a:pt x="34" y="0"/>
                </a:cubicBezTo>
                <a:cubicBezTo>
                  <a:pt x="35" y="0"/>
                  <a:pt x="36" y="0"/>
                  <a:pt x="36" y="1"/>
                </a:cubicBezTo>
                <a:cubicBezTo>
                  <a:pt x="36" y="1"/>
                  <a:pt x="36" y="1"/>
                  <a:pt x="36" y="1"/>
                </a:cubicBezTo>
                <a:cubicBezTo>
                  <a:pt x="36" y="2"/>
                  <a:pt x="35" y="3"/>
                  <a:pt x="34" y="3"/>
                </a:cubicBezTo>
                <a:cubicBezTo>
                  <a:pt x="30" y="3"/>
                  <a:pt x="26" y="3"/>
                  <a:pt x="22" y="3"/>
                </a:cubicBezTo>
                <a:cubicBezTo>
                  <a:pt x="21" y="3"/>
                  <a:pt x="21" y="2"/>
                  <a:pt x="21" y="1"/>
                </a:cubicBezTo>
                <a:cubicBezTo>
                  <a:pt x="21" y="1"/>
                  <a:pt x="21" y="1"/>
                  <a:pt x="21" y="1"/>
                </a:cubicBezTo>
                <a:cubicBezTo>
                  <a:pt x="21" y="0"/>
                  <a:pt x="21" y="0"/>
                  <a:pt x="22" y="0"/>
                </a:cubicBezTo>
                <a:close/>
                <a:moveTo>
                  <a:pt x="43" y="0"/>
                </a:moveTo>
                <a:cubicBezTo>
                  <a:pt x="47" y="0"/>
                  <a:pt x="51" y="0"/>
                  <a:pt x="55" y="0"/>
                </a:cubicBezTo>
                <a:cubicBezTo>
                  <a:pt x="56" y="0"/>
                  <a:pt x="57" y="0"/>
                  <a:pt x="57" y="1"/>
                </a:cubicBezTo>
                <a:cubicBezTo>
                  <a:pt x="57" y="1"/>
                  <a:pt x="57" y="1"/>
                  <a:pt x="57" y="1"/>
                </a:cubicBezTo>
                <a:cubicBezTo>
                  <a:pt x="57" y="2"/>
                  <a:pt x="56" y="3"/>
                  <a:pt x="55" y="3"/>
                </a:cubicBezTo>
                <a:cubicBezTo>
                  <a:pt x="51" y="3"/>
                  <a:pt x="47" y="3"/>
                  <a:pt x="43" y="3"/>
                </a:cubicBezTo>
                <a:cubicBezTo>
                  <a:pt x="42" y="3"/>
                  <a:pt x="42" y="2"/>
                  <a:pt x="42" y="1"/>
                </a:cubicBezTo>
                <a:cubicBezTo>
                  <a:pt x="42" y="1"/>
                  <a:pt x="42" y="1"/>
                  <a:pt x="42" y="1"/>
                </a:cubicBezTo>
                <a:cubicBezTo>
                  <a:pt x="42" y="0"/>
                  <a:pt x="42" y="0"/>
                  <a:pt x="43" y="0"/>
                </a:cubicBezTo>
                <a:close/>
                <a:moveTo>
                  <a:pt x="64" y="0"/>
                </a:moveTo>
                <a:cubicBezTo>
                  <a:pt x="68" y="0"/>
                  <a:pt x="72" y="0"/>
                  <a:pt x="76" y="0"/>
                </a:cubicBezTo>
                <a:cubicBezTo>
                  <a:pt x="77" y="0"/>
                  <a:pt x="78" y="0"/>
                  <a:pt x="78" y="1"/>
                </a:cubicBezTo>
                <a:cubicBezTo>
                  <a:pt x="78" y="1"/>
                  <a:pt x="78" y="1"/>
                  <a:pt x="78" y="1"/>
                </a:cubicBezTo>
                <a:cubicBezTo>
                  <a:pt x="78" y="2"/>
                  <a:pt x="77" y="3"/>
                  <a:pt x="76" y="3"/>
                </a:cubicBezTo>
                <a:cubicBezTo>
                  <a:pt x="72" y="3"/>
                  <a:pt x="68" y="3"/>
                  <a:pt x="64" y="3"/>
                </a:cubicBezTo>
                <a:cubicBezTo>
                  <a:pt x="63" y="3"/>
                  <a:pt x="63" y="2"/>
                  <a:pt x="63" y="1"/>
                </a:cubicBezTo>
                <a:cubicBezTo>
                  <a:pt x="63" y="1"/>
                  <a:pt x="63" y="1"/>
                  <a:pt x="63" y="1"/>
                </a:cubicBezTo>
                <a:cubicBezTo>
                  <a:pt x="63" y="0"/>
                  <a:pt x="63" y="0"/>
                  <a:pt x="64" y="0"/>
                </a:cubicBezTo>
                <a:close/>
                <a:moveTo>
                  <a:pt x="85" y="0"/>
                </a:moveTo>
                <a:cubicBezTo>
                  <a:pt x="89" y="0"/>
                  <a:pt x="93" y="0"/>
                  <a:pt x="97" y="0"/>
                </a:cubicBezTo>
                <a:cubicBezTo>
                  <a:pt x="98" y="0"/>
                  <a:pt x="99" y="0"/>
                  <a:pt x="99" y="1"/>
                </a:cubicBezTo>
                <a:cubicBezTo>
                  <a:pt x="99" y="1"/>
                  <a:pt x="99" y="1"/>
                  <a:pt x="99" y="1"/>
                </a:cubicBezTo>
                <a:cubicBezTo>
                  <a:pt x="99" y="2"/>
                  <a:pt x="98" y="3"/>
                  <a:pt x="97" y="3"/>
                </a:cubicBezTo>
                <a:cubicBezTo>
                  <a:pt x="93" y="3"/>
                  <a:pt x="89" y="3"/>
                  <a:pt x="85" y="3"/>
                </a:cubicBezTo>
                <a:cubicBezTo>
                  <a:pt x="84" y="3"/>
                  <a:pt x="84" y="2"/>
                  <a:pt x="84" y="1"/>
                </a:cubicBezTo>
                <a:cubicBezTo>
                  <a:pt x="84" y="1"/>
                  <a:pt x="84" y="1"/>
                  <a:pt x="84" y="1"/>
                </a:cubicBezTo>
                <a:cubicBezTo>
                  <a:pt x="84" y="0"/>
                  <a:pt x="84" y="0"/>
                  <a:pt x="85" y="0"/>
                </a:cubicBezTo>
                <a:close/>
                <a:moveTo>
                  <a:pt x="106" y="0"/>
                </a:moveTo>
                <a:cubicBezTo>
                  <a:pt x="110" y="0"/>
                  <a:pt x="114" y="0"/>
                  <a:pt x="118" y="0"/>
                </a:cubicBezTo>
                <a:cubicBezTo>
                  <a:pt x="119" y="0"/>
                  <a:pt x="120" y="0"/>
                  <a:pt x="120" y="1"/>
                </a:cubicBezTo>
                <a:cubicBezTo>
                  <a:pt x="120" y="1"/>
                  <a:pt x="120" y="1"/>
                  <a:pt x="120" y="1"/>
                </a:cubicBezTo>
                <a:cubicBezTo>
                  <a:pt x="120" y="2"/>
                  <a:pt x="119" y="3"/>
                  <a:pt x="118" y="3"/>
                </a:cubicBezTo>
                <a:cubicBezTo>
                  <a:pt x="114" y="3"/>
                  <a:pt x="110" y="3"/>
                  <a:pt x="106" y="3"/>
                </a:cubicBezTo>
                <a:cubicBezTo>
                  <a:pt x="105" y="3"/>
                  <a:pt x="105" y="2"/>
                  <a:pt x="105" y="1"/>
                </a:cubicBezTo>
                <a:cubicBezTo>
                  <a:pt x="105" y="1"/>
                  <a:pt x="105" y="1"/>
                  <a:pt x="105" y="1"/>
                </a:cubicBezTo>
                <a:cubicBezTo>
                  <a:pt x="105" y="0"/>
                  <a:pt x="105" y="0"/>
                  <a:pt x="106" y="0"/>
                </a:cubicBezTo>
                <a:close/>
              </a:path>
            </a:pathLst>
          </a:custGeom>
          <a:solidFill>
            <a:srgbClr val="BCE1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18" name="Freeform 7"/>
          <p:cNvSpPr>
            <a:spLocks noEditPoints="1"/>
          </p:cNvSpPr>
          <p:nvPr/>
        </p:nvSpPr>
        <p:spPr bwMode="auto">
          <a:xfrm>
            <a:off x="52315" y="2742397"/>
            <a:ext cx="626454" cy="15935"/>
          </a:xfrm>
          <a:custGeom>
            <a:avLst/>
            <a:gdLst>
              <a:gd name="T0" fmla="*/ 1 w 120"/>
              <a:gd name="T1" fmla="*/ 0 h 3"/>
              <a:gd name="T2" fmla="*/ 13 w 120"/>
              <a:gd name="T3" fmla="*/ 0 h 3"/>
              <a:gd name="T4" fmla="*/ 15 w 120"/>
              <a:gd name="T5" fmla="*/ 1 h 3"/>
              <a:gd name="T6" fmla="*/ 15 w 120"/>
              <a:gd name="T7" fmla="*/ 1 h 3"/>
              <a:gd name="T8" fmla="*/ 13 w 120"/>
              <a:gd name="T9" fmla="*/ 3 h 3"/>
              <a:gd name="T10" fmla="*/ 1 w 120"/>
              <a:gd name="T11" fmla="*/ 3 h 3"/>
              <a:gd name="T12" fmla="*/ 0 w 120"/>
              <a:gd name="T13" fmla="*/ 1 h 3"/>
              <a:gd name="T14" fmla="*/ 0 w 120"/>
              <a:gd name="T15" fmla="*/ 1 h 3"/>
              <a:gd name="T16" fmla="*/ 1 w 120"/>
              <a:gd name="T17" fmla="*/ 0 h 3"/>
              <a:gd name="T18" fmla="*/ 22 w 120"/>
              <a:gd name="T19" fmla="*/ 0 h 3"/>
              <a:gd name="T20" fmla="*/ 34 w 120"/>
              <a:gd name="T21" fmla="*/ 0 h 3"/>
              <a:gd name="T22" fmla="*/ 36 w 120"/>
              <a:gd name="T23" fmla="*/ 1 h 3"/>
              <a:gd name="T24" fmla="*/ 36 w 120"/>
              <a:gd name="T25" fmla="*/ 1 h 3"/>
              <a:gd name="T26" fmla="*/ 34 w 120"/>
              <a:gd name="T27" fmla="*/ 3 h 3"/>
              <a:gd name="T28" fmla="*/ 22 w 120"/>
              <a:gd name="T29" fmla="*/ 3 h 3"/>
              <a:gd name="T30" fmla="*/ 21 w 120"/>
              <a:gd name="T31" fmla="*/ 1 h 3"/>
              <a:gd name="T32" fmla="*/ 21 w 120"/>
              <a:gd name="T33" fmla="*/ 1 h 3"/>
              <a:gd name="T34" fmla="*/ 22 w 120"/>
              <a:gd name="T35" fmla="*/ 0 h 3"/>
              <a:gd name="T36" fmla="*/ 43 w 120"/>
              <a:gd name="T37" fmla="*/ 0 h 3"/>
              <a:gd name="T38" fmla="*/ 55 w 120"/>
              <a:gd name="T39" fmla="*/ 0 h 3"/>
              <a:gd name="T40" fmla="*/ 57 w 120"/>
              <a:gd name="T41" fmla="*/ 1 h 3"/>
              <a:gd name="T42" fmla="*/ 57 w 120"/>
              <a:gd name="T43" fmla="*/ 1 h 3"/>
              <a:gd name="T44" fmla="*/ 55 w 120"/>
              <a:gd name="T45" fmla="*/ 3 h 3"/>
              <a:gd name="T46" fmla="*/ 43 w 120"/>
              <a:gd name="T47" fmla="*/ 3 h 3"/>
              <a:gd name="T48" fmla="*/ 42 w 120"/>
              <a:gd name="T49" fmla="*/ 1 h 3"/>
              <a:gd name="T50" fmla="*/ 42 w 120"/>
              <a:gd name="T51" fmla="*/ 1 h 3"/>
              <a:gd name="T52" fmla="*/ 43 w 120"/>
              <a:gd name="T53" fmla="*/ 0 h 3"/>
              <a:gd name="T54" fmla="*/ 64 w 120"/>
              <a:gd name="T55" fmla="*/ 0 h 3"/>
              <a:gd name="T56" fmla="*/ 76 w 120"/>
              <a:gd name="T57" fmla="*/ 0 h 3"/>
              <a:gd name="T58" fmla="*/ 78 w 120"/>
              <a:gd name="T59" fmla="*/ 1 h 3"/>
              <a:gd name="T60" fmla="*/ 78 w 120"/>
              <a:gd name="T61" fmla="*/ 1 h 3"/>
              <a:gd name="T62" fmla="*/ 76 w 120"/>
              <a:gd name="T63" fmla="*/ 3 h 3"/>
              <a:gd name="T64" fmla="*/ 64 w 120"/>
              <a:gd name="T65" fmla="*/ 3 h 3"/>
              <a:gd name="T66" fmla="*/ 63 w 120"/>
              <a:gd name="T67" fmla="*/ 1 h 3"/>
              <a:gd name="T68" fmla="*/ 63 w 120"/>
              <a:gd name="T69" fmla="*/ 1 h 3"/>
              <a:gd name="T70" fmla="*/ 64 w 120"/>
              <a:gd name="T71" fmla="*/ 0 h 3"/>
              <a:gd name="T72" fmla="*/ 85 w 120"/>
              <a:gd name="T73" fmla="*/ 0 h 3"/>
              <a:gd name="T74" fmla="*/ 97 w 120"/>
              <a:gd name="T75" fmla="*/ 0 h 3"/>
              <a:gd name="T76" fmla="*/ 99 w 120"/>
              <a:gd name="T77" fmla="*/ 1 h 3"/>
              <a:gd name="T78" fmla="*/ 99 w 120"/>
              <a:gd name="T79" fmla="*/ 1 h 3"/>
              <a:gd name="T80" fmla="*/ 97 w 120"/>
              <a:gd name="T81" fmla="*/ 3 h 3"/>
              <a:gd name="T82" fmla="*/ 85 w 120"/>
              <a:gd name="T83" fmla="*/ 3 h 3"/>
              <a:gd name="T84" fmla="*/ 84 w 120"/>
              <a:gd name="T85" fmla="*/ 1 h 3"/>
              <a:gd name="T86" fmla="*/ 84 w 120"/>
              <a:gd name="T87" fmla="*/ 1 h 3"/>
              <a:gd name="T88" fmla="*/ 85 w 120"/>
              <a:gd name="T89" fmla="*/ 0 h 3"/>
              <a:gd name="T90" fmla="*/ 106 w 120"/>
              <a:gd name="T91" fmla="*/ 0 h 3"/>
              <a:gd name="T92" fmla="*/ 118 w 120"/>
              <a:gd name="T93" fmla="*/ 0 h 3"/>
              <a:gd name="T94" fmla="*/ 120 w 120"/>
              <a:gd name="T95" fmla="*/ 1 h 3"/>
              <a:gd name="T96" fmla="*/ 120 w 120"/>
              <a:gd name="T97" fmla="*/ 1 h 3"/>
              <a:gd name="T98" fmla="*/ 118 w 120"/>
              <a:gd name="T99" fmla="*/ 3 h 3"/>
              <a:gd name="T100" fmla="*/ 106 w 120"/>
              <a:gd name="T101" fmla="*/ 3 h 3"/>
              <a:gd name="T102" fmla="*/ 105 w 120"/>
              <a:gd name="T103" fmla="*/ 1 h 3"/>
              <a:gd name="T104" fmla="*/ 105 w 120"/>
              <a:gd name="T105" fmla="*/ 1 h 3"/>
              <a:gd name="T106" fmla="*/ 106 w 120"/>
              <a:gd name="T10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3">
                <a:moveTo>
                  <a:pt x="1" y="0"/>
                </a:moveTo>
                <a:cubicBezTo>
                  <a:pt x="5" y="0"/>
                  <a:pt x="9" y="0"/>
                  <a:pt x="13" y="0"/>
                </a:cubicBezTo>
                <a:cubicBezTo>
                  <a:pt x="14" y="0"/>
                  <a:pt x="15" y="0"/>
                  <a:pt x="15" y="1"/>
                </a:cubicBezTo>
                <a:cubicBezTo>
                  <a:pt x="15" y="1"/>
                  <a:pt x="15" y="1"/>
                  <a:pt x="15" y="1"/>
                </a:cubicBezTo>
                <a:cubicBezTo>
                  <a:pt x="15" y="2"/>
                  <a:pt x="14" y="3"/>
                  <a:pt x="13" y="3"/>
                </a:cubicBezTo>
                <a:cubicBezTo>
                  <a:pt x="9" y="3"/>
                  <a:pt x="5" y="3"/>
                  <a:pt x="1" y="3"/>
                </a:cubicBezTo>
                <a:cubicBezTo>
                  <a:pt x="0" y="3"/>
                  <a:pt x="0" y="2"/>
                  <a:pt x="0" y="1"/>
                </a:cubicBezTo>
                <a:cubicBezTo>
                  <a:pt x="0" y="1"/>
                  <a:pt x="0" y="1"/>
                  <a:pt x="0" y="1"/>
                </a:cubicBezTo>
                <a:cubicBezTo>
                  <a:pt x="0" y="0"/>
                  <a:pt x="0" y="0"/>
                  <a:pt x="1" y="0"/>
                </a:cubicBezTo>
                <a:close/>
                <a:moveTo>
                  <a:pt x="22" y="0"/>
                </a:moveTo>
                <a:cubicBezTo>
                  <a:pt x="26" y="0"/>
                  <a:pt x="30" y="0"/>
                  <a:pt x="34" y="0"/>
                </a:cubicBezTo>
                <a:cubicBezTo>
                  <a:pt x="35" y="0"/>
                  <a:pt x="36" y="0"/>
                  <a:pt x="36" y="1"/>
                </a:cubicBezTo>
                <a:cubicBezTo>
                  <a:pt x="36" y="1"/>
                  <a:pt x="36" y="1"/>
                  <a:pt x="36" y="1"/>
                </a:cubicBezTo>
                <a:cubicBezTo>
                  <a:pt x="36" y="2"/>
                  <a:pt x="35" y="3"/>
                  <a:pt x="34" y="3"/>
                </a:cubicBezTo>
                <a:cubicBezTo>
                  <a:pt x="30" y="3"/>
                  <a:pt x="26" y="3"/>
                  <a:pt x="22" y="3"/>
                </a:cubicBezTo>
                <a:cubicBezTo>
                  <a:pt x="21" y="3"/>
                  <a:pt x="21" y="2"/>
                  <a:pt x="21" y="1"/>
                </a:cubicBezTo>
                <a:cubicBezTo>
                  <a:pt x="21" y="1"/>
                  <a:pt x="21" y="1"/>
                  <a:pt x="21" y="1"/>
                </a:cubicBezTo>
                <a:cubicBezTo>
                  <a:pt x="21" y="0"/>
                  <a:pt x="21" y="0"/>
                  <a:pt x="22" y="0"/>
                </a:cubicBezTo>
                <a:close/>
                <a:moveTo>
                  <a:pt x="43" y="0"/>
                </a:moveTo>
                <a:cubicBezTo>
                  <a:pt x="47" y="0"/>
                  <a:pt x="51" y="0"/>
                  <a:pt x="55" y="0"/>
                </a:cubicBezTo>
                <a:cubicBezTo>
                  <a:pt x="56" y="0"/>
                  <a:pt x="57" y="0"/>
                  <a:pt x="57" y="1"/>
                </a:cubicBezTo>
                <a:cubicBezTo>
                  <a:pt x="57" y="1"/>
                  <a:pt x="57" y="1"/>
                  <a:pt x="57" y="1"/>
                </a:cubicBezTo>
                <a:cubicBezTo>
                  <a:pt x="57" y="2"/>
                  <a:pt x="56" y="3"/>
                  <a:pt x="55" y="3"/>
                </a:cubicBezTo>
                <a:cubicBezTo>
                  <a:pt x="51" y="3"/>
                  <a:pt x="47" y="3"/>
                  <a:pt x="43" y="3"/>
                </a:cubicBezTo>
                <a:cubicBezTo>
                  <a:pt x="42" y="3"/>
                  <a:pt x="42" y="2"/>
                  <a:pt x="42" y="1"/>
                </a:cubicBezTo>
                <a:cubicBezTo>
                  <a:pt x="42" y="1"/>
                  <a:pt x="42" y="1"/>
                  <a:pt x="42" y="1"/>
                </a:cubicBezTo>
                <a:cubicBezTo>
                  <a:pt x="42" y="0"/>
                  <a:pt x="42" y="0"/>
                  <a:pt x="43" y="0"/>
                </a:cubicBezTo>
                <a:close/>
                <a:moveTo>
                  <a:pt x="64" y="0"/>
                </a:moveTo>
                <a:cubicBezTo>
                  <a:pt x="68" y="0"/>
                  <a:pt x="72" y="0"/>
                  <a:pt x="76" y="0"/>
                </a:cubicBezTo>
                <a:cubicBezTo>
                  <a:pt x="77" y="0"/>
                  <a:pt x="78" y="0"/>
                  <a:pt x="78" y="1"/>
                </a:cubicBezTo>
                <a:cubicBezTo>
                  <a:pt x="78" y="1"/>
                  <a:pt x="78" y="1"/>
                  <a:pt x="78" y="1"/>
                </a:cubicBezTo>
                <a:cubicBezTo>
                  <a:pt x="78" y="2"/>
                  <a:pt x="77" y="3"/>
                  <a:pt x="76" y="3"/>
                </a:cubicBezTo>
                <a:cubicBezTo>
                  <a:pt x="72" y="3"/>
                  <a:pt x="68" y="3"/>
                  <a:pt x="64" y="3"/>
                </a:cubicBezTo>
                <a:cubicBezTo>
                  <a:pt x="63" y="3"/>
                  <a:pt x="63" y="2"/>
                  <a:pt x="63" y="1"/>
                </a:cubicBezTo>
                <a:cubicBezTo>
                  <a:pt x="63" y="1"/>
                  <a:pt x="63" y="1"/>
                  <a:pt x="63" y="1"/>
                </a:cubicBezTo>
                <a:cubicBezTo>
                  <a:pt x="63" y="0"/>
                  <a:pt x="63" y="0"/>
                  <a:pt x="64" y="0"/>
                </a:cubicBezTo>
                <a:close/>
                <a:moveTo>
                  <a:pt x="85" y="0"/>
                </a:moveTo>
                <a:cubicBezTo>
                  <a:pt x="89" y="0"/>
                  <a:pt x="93" y="0"/>
                  <a:pt x="97" y="0"/>
                </a:cubicBezTo>
                <a:cubicBezTo>
                  <a:pt x="98" y="0"/>
                  <a:pt x="99" y="0"/>
                  <a:pt x="99" y="1"/>
                </a:cubicBezTo>
                <a:cubicBezTo>
                  <a:pt x="99" y="1"/>
                  <a:pt x="99" y="1"/>
                  <a:pt x="99" y="1"/>
                </a:cubicBezTo>
                <a:cubicBezTo>
                  <a:pt x="99" y="2"/>
                  <a:pt x="98" y="3"/>
                  <a:pt x="97" y="3"/>
                </a:cubicBezTo>
                <a:cubicBezTo>
                  <a:pt x="93" y="3"/>
                  <a:pt x="89" y="3"/>
                  <a:pt x="85" y="3"/>
                </a:cubicBezTo>
                <a:cubicBezTo>
                  <a:pt x="84" y="3"/>
                  <a:pt x="84" y="2"/>
                  <a:pt x="84" y="1"/>
                </a:cubicBezTo>
                <a:cubicBezTo>
                  <a:pt x="84" y="1"/>
                  <a:pt x="84" y="1"/>
                  <a:pt x="84" y="1"/>
                </a:cubicBezTo>
                <a:cubicBezTo>
                  <a:pt x="84" y="0"/>
                  <a:pt x="84" y="0"/>
                  <a:pt x="85" y="0"/>
                </a:cubicBezTo>
                <a:close/>
                <a:moveTo>
                  <a:pt x="106" y="0"/>
                </a:moveTo>
                <a:cubicBezTo>
                  <a:pt x="110" y="0"/>
                  <a:pt x="114" y="0"/>
                  <a:pt x="118" y="0"/>
                </a:cubicBezTo>
                <a:cubicBezTo>
                  <a:pt x="119" y="0"/>
                  <a:pt x="120" y="0"/>
                  <a:pt x="120" y="1"/>
                </a:cubicBezTo>
                <a:cubicBezTo>
                  <a:pt x="120" y="1"/>
                  <a:pt x="120" y="1"/>
                  <a:pt x="120" y="1"/>
                </a:cubicBezTo>
                <a:cubicBezTo>
                  <a:pt x="120" y="2"/>
                  <a:pt x="119" y="3"/>
                  <a:pt x="118" y="3"/>
                </a:cubicBezTo>
                <a:cubicBezTo>
                  <a:pt x="114" y="3"/>
                  <a:pt x="110" y="3"/>
                  <a:pt x="106" y="3"/>
                </a:cubicBezTo>
                <a:cubicBezTo>
                  <a:pt x="105" y="3"/>
                  <a:pt x="105" y="2"/>
                  <a:pt x="105" y="1"/>
                </a:cubicBezTo>
                <a:cubicBezTo>
                  <a:pt x="105" y="1"/>
                  <a:pt x="105" y="1"/>
                  <a:pt x="105" y="1"/>
                </a:cubicBezTo>
                <a:cubicBezTo>
                  <a:pt x="105" y="0"/>
                  <a:pt x="105" y="0"/>
                  <a:pt x="106" y="0"/>
                </a:cubicBezTo>
                <a:close/>
              </a:path>
            </a:pathLst>
          </a:custGeom>
          <a:solidFill>
            <a:srgbClr val="BCE1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20" name="Freeform 8"/>
          <p:cNvSpPr>
            <a:spLocks/>
          </p:cNvSpPr>
          <p:nvPr/>
        </p:nvSpPr>
        <p:spPr bwMode="auto">
          <a:xfrm>
            <a:off x="250510" y="1960574"/>
            <a:ext cx="312729" cy="896357"/>
          </a:xfrm>
          <a:custGeom>
            <a:avLst/>
            <a:gdLst>
              <a:gd name="T0" fmla="*/ 0 w 314"/>
              <a:gd name="T1" fmla="*/ 0 h 900"/>
              <a:gd name="T2" fmla="*/ 314 w 314"/>
              <a:gd name="T3" fmla="*/ 298 h 900"/>
              <a:gd name="T4" fmla="*/ 314 w 314"/>
              <a:gd name="T5" fmla="*/ 900 h 900"/>
              <a:gd name="T6" fmla="*/ 0 w 314"/>
              <a:gd name="T7" fmla="*/ 602 h 900"/>
              <a:gd name="T8" fmla="*/ 0 w 314"/>
              <a:gd name="T9" fmla="*/ 0 h 900"/>
              <a:gd name="T10" fmla="*/ 0 w 314"/>
              <a:gd name="T11" fmla="*/ 0 h 900"/>
            </a:gdLst>
            <a:ahLst/>
            <a:cxnLst>
              <a:cxn ang="0">
                <a:pos x="T0" y="T1"/>
              </a:cxn>
              <a:cxn ang="0">
                <a:pos x="T2" y="T3"/>
              </a:cxn>
              <a:cxn ang="0">
                <a:pos x="T4" y="T5"/>
              </a:cxn>
              <a:cxn ang="0">
                <a:pos x="T6" y="T7"/>
              </a:cxn>
              <a:cxn ang="0">
                <a:pos x="T8" y="T9"/>
              </a:cxn>
              <a:cxn ang="0">
                <a:pos x="T10" y="T11"/>
              </a:cxn>
            </a:cxnLst>
            <a:rect l="0" t="0" r="r" b="b"/>
            <a:pathLst>
              <a:path w="314" h="900">
                <a:moveTo>
                  <a:pt x="0" y="0"/>
                </a:moveTo>
                <a:lnTo>
                  <a:pt x="314" y="298"/>
                </a:lnTo>
                <a:lnTo>
                  <a:pt x="314" y="900"/>
                </a:lnTo>
                <a:lnTo>
                  <a:pt x="0" y="602"/>
                </a:lnTo>
                <a:lnTo>
                  <a:pt x="0" y="0"/>
                </a:lnTo>
                <a:lnTo>
                  <a:pt x="0" y="0"/>
                </a:lnTo>
                <a:close/>
              </a:path>
            </a:pathLst>
          </a:custGeom>
          <a:solidFill>
            <a:schemeClr val="accent4">
              <a:lumMod val="50000"/>
            </a:schemeClr>
          </a:solidFill>
          <a:ln>
            <a:noFill/>
          </a:ln>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21" name="Freeform 9"/>
          <p:cNvSpPr>
            <a:spLocks noEditPoints="1"/>
          </p:cNvSpPr>
          <p:nvPr/>
        </p:nvSpPr>
        <p:spPr bwMode="auto">
          <a:xfrm>
            <a:off x="250510" y="2481457"/>
            <a:ext cx="312729" cy="323685"/>
          </a:xfrm>
          <a:custGeom>
            <a:avLst/>
            <a:gdLst>
              <a:gd name="T0" fmla="*/ 60 w 60"/>
              <a:gd name="T1" fmla="*/ 57 h 62"/>
              <a:gd name="T2" fmla="*/ 60 w 60"/>
              <a:gd name="T3" fmla="*/ 62 h 62"/>
              <a:gd name="T4" fmla="*/ 53 w 60"/>
              <a:gd name="T5" fmla="*/ 56 h 62"/>
              <a:gd name="T6" fmla="*/ 53 w 60"/>
              <a:gd name="T7" fmla="*/ 53 h 62"/>
              <a:gd name="T8" fmla="*/ 53 w 60"/>
              <a:gd name="T9" fmla="*/ 53 h 62"/>
              <a:gd name="T10" fmla="*/ 56 w 60"/>
              <a:gd name="T11" fmla="*/ 53 h 62"/>
              <a:gd name="T12" fmla="*/ 60 w 60"/>
              <a:gd name="T13" fmla="*/ 57 h 62"/>
              <a:gd name="T14" fmla="*/ 0 w 60"/>
              <a:gd name="T15" fmla="*/ 4 h 62"/>
              <a:gd name="T16" fmla="*/ 0 w 60"/>
              <a:gd name="T17" fmla="*/ 0 h 62"/>
              <a:gd name="T18" fmla="*/ 3 w 60"/>
              <a:gd name="T19" fmla="*/ 3 h 62"/>
              <a:gd name="T20" fmla="*/ 4 w 60"/>
              <a:gd name="T21" fmla="*/ 6 h 62"/>
              <a:gd name="T22" fmla="*/ 4 w 60"/>
              <a:gd name="T23" fmla="*/ 6 h 62"/>
              <a:gd name="T24" fmla="*/ 1 w 60"/>
              <a:gd name="T25" fmla="*/ 6 h 62"/>
              <a:gd name="T26" fmla="*/ 0 w 60"/>
              <a:gd name="T27" fmla="*/ 4 h 62"/>
              <a:gd name="T28" fmla="*/ 10 w 60"/>
              <a:gd name="T29" fmla="*/ 10 h 62"/>
              <a:gd name="T30" fmla="*/ 19 w 60"/>
              <a:gd name="T31" fmla="*/ 18 h 62"/>
              <a:gd name="T32" fmla="*/ 19 w 60"/>
              <a:gd name="T33" fmla="*/ 20 h 62"/>
              <a:gd name="T34" fmla="*/ 19 w 60"/>
              <a:gd name="T35" fmla="*/ 20 h 62"/>
              <a:gd name="T36" fmla="*/ 16 w 60"/>
              <a:gd name="T37" fmla="*/ 20 h 62"/>
              <a:gd name="T38" fmla="*/ 8 w 60"/>
              <a:gd name="T39" fmla="*/ 12 h 62"/>
              <a:gd name="T40" fmla="*/ 8 w 60"/>
              <a:gd name="T41" fmla="*/ 10 h 62"/>
              <a:gd name="T42" fmla="*/ 8 w 60"/>
              <a:gd name="T43" fmla="*/ 10 h 62"/>
              <a:gd name="T44" fmla="*/ 10 w 60"/>
              <a:gd name="T45" fmla="*/ 10 h 62"/>
              <a:gd name="T46" fmla="*/ 25 w 60"/>
              <a:gd name="T47" fmla="*/ 24 h 62"/>
              <a:gd name="T48" fmla="*/ 34 w 60"/>
              <a:gd name="T49" fmla="*/ 32 h 62"/>
              <a:gd name="T50" fmla="*/ 34 w 60"/>
              <a:gd name="T51" fmla="*/ 35 h 62"/>
              <a:gd name="T52" fmla="*/ 34 w 60"/>
              <a:gd name="T53" fmla="*/ 35 h 62"/>
              <a:gd name="T54" fmla="*/ 32 w 60"/>
              <a:gd name="T55" fmla="*/ 35 h 62"/>
              <a:gd name="T56" fmla="*/ 23 w 60"/>
              <a:gd name="T57" fmla="*/ 27 h 62"/>
              <a:gd name="T58" fmla="*/ 23 w 60"/>
              <a:gd name="T59" fmla="*/ 24 h 62"/>
              <a:gd name="T60" fmla="*/ 23 w 60"/>
              <a:gd name="T61" fmla="*/ 24 h 62"/>
              <a:gd name="T62" fmla="*/ 25 w 60"/>
              <a:gd name="T63" fmla="*/ 24 h 62"/>
              <a:gd name="T64" fmla="*/ 41 w 60"/>
              <a:gd name="T65" fmla="*/ 39 h 62"/>
              <a:gd name="T66" fmla="*/ 49 w 60"/>
              <a:gd name="T67" fmla="*/ 47 h 62"/>
              <a:gd name="T68" fmla="*/ 49 w 60"/>
              <a:gd name="T69" fmla="*/ 49 h 62"/>
              <a:gd name="T70" fmla="*/ 49 w 60"/>
              <a:gd name="T71" fmla="*/ 49 h 62"/>
              <a:gd name="T72" fmla="*/ 47 w 60"/>
              <a:gd name="T73" fmla="*/ 49 h 62"/>
              <a:gd name="T74" fmla="*/ 38 w 60"/>
              <a:gd name="T75" fmla="*/ 41 h 62"/>
              <a:gd name="T76" fmla="*/ 38 w 60"/>
              <a:gd name="T77" fmla="*/ 39 h 62"/>
              <a:gd name="T78" fmla="*/ 38 w 60"/>
              <a:gd name="T79" fmla="*/ 39 h 62"/>
              <a:gd name="T80" fmla="*/ 41 w 60"/>
              <a:gd name="T81" fmla="*/ 3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62">
                <a:moveTo>
                  <a:pt x="60" y="57"/>
                </a:moveTo>
                <a:cubicBezTo>
                  <a:pt x="60" y="62"/>
                  <a:pt x="60" y="62"/>
                  <a:pt x="60" y="62"/>
                </a:cubicBezTo>
                <a:cubicBezTo>
                  <a:pt x="58" y="60"/>
                  <a:pt x="56" y="58"/>
                  <a:pt x="53" y="56"/>
                </a:cubicBezTo>
                <a:cubicBezTo>
                  <a:pt x="53" y="55"/>
                  <a:pt x="53" y="54"/>
                  <a:pt x="53" y="53"/>
                </a:cubicBezTo>
                <a:cubicBezTo>
                  <a:pt x="53" y="53"/>
                  <a:pt x="53" y="53"/>
                  <a:pt x="53" y="53"/>
                </a:cubicBezTo>
                <a:cubicBezTo>
                  <a:pt x="54" y="53"/>
                  <a:pt x="55" y="53"/>
                  <a:pt x="56" y="53"/>
                </a:cubicBezTo>
                <a:cubicBezTo>
                  <a:pt x="57" y="55"/>
                  <a:pt x="58" y="56"/>
                  <a:pt x="60" y="57"/>
                </a:cubicBezTo>
                <a:close/>
                <a:moveTo>
                  <a:pt x="0" y="4"/>
                </a:moveTo>
                <a:cubicBezTo>
                  <a:pt x="0" y="0"/>
                  <a:pt x="0" y="0"/>
                  <a:pt x="0" y="0"/>
                </a:cubicBezTo>
                <a:cubicBezTo>
                  <a:pt x="1" y="1"/>
                  <a:pt x="2" y="2"/>
                  <a:pt x="3" y="3"/>
                </a:cubicBezTo>
                <a:cubicBezTo>
                  <a:pt x="4" y="4"/>
                  <a:pt x="4" y="5"/>
                  <a:pt x="4" y="6"/>
                </a:cubicBezTo>
                <a:cubicBezTo>
                  <a:pt x="4" y="6"/>
                  <a:pt x="4" y="6"/>
                  <a:pt x="4" y="6"/>
                </a:cubicBezTo>
                <a:cubicBezTo>
                  <a:pt x="3" y="7"/>
                  <a:pt x="2" y="7"/>
                  <a:pt x="1" y="6"/>
                </a:cubicBezTo>
                <a:cubicBezTo>
                  <a:pt x="1" y="5"/>
                  <a:pt x="0" y="5"/>
                  <a:pt x="0" y="4"/>
                </a:cubicBezTo>
                <a:close/>
                <a:moveTo>
                  <a:pt x="10" y="10"/>
                </a:moveTo>
                <a:cubicBezTo>
                  <a:pt x="13" y="13"/>
                  <a:pt x="16" y="15"/>
                  <a:pt x="19" y="18"/>
                </a:cubicBezTo>
                <a:cubicBezTo>
                  <a:pt x="19" y="19"/>
                  <a:pt x="19" y="20"/>
                  <a:pt x="19" y="20"/>
                </a:cubicBezTo>
                <a:cubicBezTo>
                  <a:pt x="19" y="20"/>
                  <a:pt x="19" y="20"/>
                  <a:pt x="19" y="20"/>
                </a:cubicBezTo>
                <a:cubicBezTo>
                  <a:pt x="18" y="21"/>
                  <a:pt x="17" y="21"/>
                  <a:pt x="16" y="20"/>
                </a:cubicBezTo>
                <a:cubicBezTo>
                  <a:pt x="14" y="18"/>
                  <a:pt x="11" y="15"/>
                  <a:pt x="8" y="12"/>
                </a:cubicBezTo>
                <a:cubicBezTo>
                  <a:pt x="7" y="12"/>
                  <a:pt x="7" y="11"/>
                  <a:pt x="8" y="10"/>
                </a:cubicBezTo>
                <a:cubicBezTo>
                  <a:pt x="8" y="10"/>
                  <a:pt x="8" y="10"/>
                  <a:pt x="8" y="10"/>
                </a:cubicBezTo>
                <a:cubicBezTo>
                  <a:pt x="8" y="9"/>
                  <a:pt x="9" y="9"/>
                  <a:pt x="10" y="10"/>
                </a:cubicBezTo>
                <a:close/>
                <a:moveTo>
                  <a:pt x="25" y="24"/>
                </a:moveTo>
                <a:cubicBezTo>
                  <a:pt x="28" y="27"/>
                  <a:pt x="31" y="30"/>
                  <a:pt x="34" y="32"/>
                </a:cubicBezTo>
                <a:cubicBezTo>
                  <a:pt x="35" y="33"/>
                  <a:pt x="35" y="34"/>
                  <a:pt x="34" y="35"/>
                </a:cubicBezTo>
                <a:cubicBezTo>
                  <a:pt x="34" y="35"/>
                  <a:pt x="34" y="35"/>
                  <a:pt x="34" y="35"/>
                </a:cubicBezTo>
                <a:cubicBezTo>
                  <a:pt x="33" y="35"/>
                  <a:pt x="32" y="35"/>
                  <a:pt x="32" y="35"/>
                </a:cubicBezTo>
                <a:cubicBezTo>
                  <a:pt x="29" y="32"/>
                  <a:pt x="26" y="29"/>
                  <a:pt x="23" y="27"/>
                </a:cubicBezTo>
                <a:cubicBezTo>
                  <a:pt x="22" y="26"/>
                  <a:pt x="22" y="25"/>
                  <a:pt x="23" y="24"/>
                </a:cubicBezTo>
                <a:cubicBezTo>
                  <a:pt x="23" y="24"/>
                  <a:pt x="23" y="24"/>
                  <a:pt x="23" y="24"/>
                </a:cubicBezTo>
                <a:cubicBezTo>
                  <a:pt x="24" y="24"/>
                  <a:pt x="25" y="24"/>
                  <a:pt x="25" y="24"/>
                </a:cubicBezTo>
                <a:close/>
                <a:moveTo>
                  <a:pt x="41" y="39"/>
                </a:moveTo>
                <a:cubicBezTo>
                  <a:pt x="43" y="42"/>
                  <a:pt x="46" y="44"/>
                  <a:pt x="49" y="47"/>
                </a:cubicBezTo>
                <a:cubicBezTo>
                  <a:pt x="50" y="48"/>
                  <a:pt x="50" y="49"/>
                  <a:pt x="49" y="49"/>
                </a:cubicBezTo>
                <a:cubicBezTo>
                  <a:pt x="49" y="49"/>
                  <a:pt x="49" y="49"/>
                  <a:pt x="49" y="49"/>
                </a:cubicBezTo>
                <a:cubicBezTo>
                  <a:pt x="48" y="50"/>
                  <a:pt x="47" y="50"/>
                  <a:pt x="47" y="49"/>
                </a:cubicBezTo>
                <a:cubicBezTo>
                  <a:pt x="44" y="47"/>
                  <a:pt x="41" y="44"/>
                  <a:pt x="38" y="41"/>
                </a:cubicBezTo>
                <a:cubicBezTo>
                  <a:pt x="38" y="41"/>
                  <a:pt x="38" y="40"/>
                  <a:pt x="38" y="39"/>
                </a:cubicBezTo>
                <a:cubicBezTo>
                  <a:pt x="38" y="39"/>
                  <a:pt x="38" y="39"/>
                  <a:pt x="38" y="39"/>
                </a:cubicBezTo>
                <a:cubicBezTo>
                  <a:pt x="39" y="38"/>
                  <a:pt x="40" y="38"/>
                  <a:pt x="41" y="39"/>
                </a:cubicBezTo>
                <a:close/>
              </a:path>
            </a:pathLst>
          </a:custGeom>
          <a:solidFill>
            <a:srgbClr val="369C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46" name="Freeform 35"/>
          <p:cNvSpPr>
            <a:spLocks/>
          </p:cNvSpPr>
          <p:nvPr/>
        </p:nvSpPr>
        <p:spPr bwMode="auto">
          <a:xfrm>
            <a:off x="443725" y="2028298"/>
            <a:ext cx="1089572" cy="593588"/>
          </a:xfrm>
          <a:custGeom>
            <a:avLst/>
            <a:gdLst>
              <a:gd name="T0" fmla="*/ 0 w 1094"/>
              <a:gd name="T1" fmla="*/ 0 h 596"/>
              <a:gd name="T2" fmla="*/ 911 w 1094"/>
              <a:gd name="T3" fmla="*/ 0 h 596"/>
              <a:gd name="T4" fmla="*/ 1094 w 1094"/>
              <a:gd name="T5" fmla="*/ 298 h 596"/>
              <a:gd name="T6" fmla="*/ 911 w 1094"/>
              <a:gd name="T7" fmla="*/ 596 h 596"/>
              <a:gd name="T8" fmla="*/ 0 w 1094"/>
              <a:gd name="T9" fmla="*/ 596 h 596"/>
              <a:gd name="T10" fmla="*/ 0 w 1094"/>
              <a:gd name="T11" fmla="*/ 0 h 596"/>
              <a:gd name="T12" fmla="*/ 0 w 1094"/>
              <a:gd name="T13" fmla="*/ 0 h 596"/>
            </a:gdLst>
            <a:ahLst/>
            <a:cxnLst>
              <a:cxn ang="0">
                <a:pos x="T0" y="T1"/>
              </a:cxn>
              <a:cxn ang="0">
                <a:pos x="T2" y="T3"/>
              </a:cxn>
              <a:cxn ang="0">
                <a:pos x="T4" y="T5"/>
              </a:cxn>
              <a:cxn ang="0">
                <a:pos x="T6" y="T7"/>
              </a:cxn>
              <a:cxn ang="0">
                <a:pos x="T8" y="T9"/>
              </a:cxn>
              <a:cxn ang="0">
                <a:pos x="T10" y="T11"/>
              </a:cxn>
              <a:cxn ang="0">
                <a:pos x="T12" y="T13"/>
              </a:cxn>
            </a:cxnLst>
            <a:rect l="0" t="0" r="r" b="b"/>
            <a:pathLst>
              <a:path w="1094" h="596">
                <a:moveTo>
                  <a:pt x="0" y="0"/>
                </a:moveTo>
                <a:lnTo>
                  <a:pt x="911" y="0"/>
                </a:lnTo>
                <a:lnTo>
                  <a:pt x="1094" y="298"/>
                </a:lnTo>
                <a:lnTo>
                  <a:pt x="911" y="596"/>
                </a:lnTo>
                <a:lnTo>
                  <a:pt x="0" y="596"/>
                </a:lnTo>
                <a:lnTo>
                  <a:pt x="0" y="0"/>
                </a:lnTo>
                <a:lnTo>
                  <a:pt x="0" y="0"/>
                </a:lnTo>
                <a:close/>
              </a:path>
            </a:pathLst>
          </a:custGeom>
          <a:solidFill>
            <a:srgbClr val="C9CAC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48" name="Freeform 37"/>
          <p:cNvSpPr>
            <a:spLocks/>
          </p:cNvSpPr>
          <p:nvPr/>
        </p:nvSpPr>
        <p:spPr bwMode="auto">
          <a:xfrm>
            <a:off x="250510" y="1960574"/>
            <a:ext cx="1226018" cy="599564"/>
          </a:xfrm>
          <a:custGeom>
            <a:avLst/>
            <a:gdLst>
              <a:gd name="T0" fmla="*/ 0 w 1231"/>
              <a:gd name="T1" fmla="*/ 0 h 602"/>
              <a:gd name="T2" fmla="*/ 1047 w 1231"/>
              <a:gd name="T3" fmla="*/ 0 h 602"/>
              <a:gd name="T4" fmla="*/ 1231 w 1231"/>
              <a:gd name="T5" fmla="*/ 303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303"/>
                </a:lnTo>
                <a:lnTo>
                  <a:pt x="1047" y="602"/>
                </a:lnTo>
                <a:lnTo>
                  <a:pt x="0" y="602"/>
                </a:lnTo>
                <a:lnTo>
                  <a:pt x="0" y="0"/>
                </a:lnTo>
                <a:lnTo>
                  <a:pt x="0" y="0"/>
                </a:lnTo>
                <a:close/>
              </a:path>
            </a:pathLst>
          </a:custGeom>
          <a:solidFill>
            <a:srgbClr val="3B79CE"/>
          </a:solidFill>
          <a:ln>
            <a:noFill/>
          </a:ln>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50" name="Freeform 39"/>
          <p:cNvSpPr>
            <a:spLocks noEditPoints="1"/>
          </p:cNvSpPr>
          <p:nvPr/>
        </p:nvSpPr>
        <p:spPr bwMode="auto">
          <a:xfrm>
            <a:off x="250510" y="2294218"/>
            <a:ext cx="1152317" cy="229069"/>
          </a:xfrm>
          <a:custGeom>
            <a:avLst/>
            <a:gdLst>
              <a:gd name="T0" fmla="*/ 30 w 221"/>
              <a:gd name="T1" fmla="*/ 44 h 44"/>
              <a:gd name="T2" fmla="*/ 32 w 221"/>
              <a:gd name="T3" fmla="*/ 42 h 44"/>
              <a:gd name="T4" fmla="*/ 19 w 221"/>
              <a:gd name="T5" fmla="*/ 40 h 44"/>
              <a:gd name="T6" fmla="*/ 17 w 221"/>
              <a:gd name="T7" fmla="*/ 42 h 44"/>
              <a:gd name="T8" fmla="*/ 196 w 221"/>
              <a:gd name="T9" fmla="*/ 43 h 44"/>
              <a:gd name="T10" fmla="*/ 198 w 221"/>
              <a:gd name="T11" fmla="*/ 36 h 44"/>
              <a:gd name="T12" fmla="*/ 195 w 221"/>
              <a:gd name="T13" fmla="*/ 37 h 44"/>
              <a:gd name="T14" fmla="*/ 186 w 221"/>
              <a:gd name="T15" fmla="*/ 40 h 44"/>
              <a:gd name="T16" fmla="*/ 185 w 221"/>
              <a:gd name="T17" fmla="*/ 42 h 44"/>
              <a:gd name="T18" fmla="*/ 194 w 221"/>
              <a:gd name="T19" fmla="*/ 44 h 44"/>
              <a:gd name="T20" fmla="*/ 217 w 221"/>
              <a:gd name="T21" fmla="*/ 1 h 44"/>
              <a:gd name="T22" fmla="*/ 212 w 221"/>
              <a:gd name="T23" fmla="*/ 13 h 44"/>
              <a:gd name="T24" fmla="*/ 214 w 221"/>
              <a:gd name="T25" fmla="*/ 13 h 44"/>
              <a:gd name="T26" fmla="*/ 219 w 221"/>
              <a:gd name="T27" fmla="*/ 0 h 44"/>
              <a:gd name="T28" fmla="*/ 217 w 221"/>
              <a:gd name="T29" fmla="*/ 1 h 44"/>
              <a:gd name="T30" fmla="*/ 200 w 221"/>
              <a:gd name="T31" fmla="*/ 29 h 44"/>
              <a:gd name="T32" fmla="*/ 201 w 221"/>
              <a:gd name="T33" fmla="*/ 31 h 44"/>
              <a:gd name="T34" fmla="*/ 209 w 221"/>
              <a:gd name="T35" fmla="*/ 21 h 44"/>
              <a:gd name="T36" fmla="*/ 209 w 221"/>
              <a:gd name="T37" fmla="*/ 18 h 44"/>
              <a:gd name="T38" fmla="*/ 0 w 221"/>
              <a:gd name="T39" fmla="*/ 40 h 44"/>
              <a:gd name="T40" fmla="*/ 8 w 221"/>
              <a:gd name="T41" fmla="*/ 44 h 44"/>
              <a:gd name="T42" fmla="*/ 10 w 221"/>
              <a:gd name="T43" fmla="*/ 42 h 44"/>
              <a:gd name="T44" fmla="*/ 0 w 221"/>
              <a:gd name="T45" fmla="*/ 40 h 44"/>
              <a:gd name="T46" fmla="*/ 51 w 221"/>
              <a:gd name="T47" fmla="*/ 44 h 44"/>
              <a:gd name="T48" fmla="*/ 53 w 221"/>
              <a:gd name="T49" fmla="*/ 42 h 44"/>
              <a:gd name="T50" fmla="*/ 40 w 221"/>
              <a:gd name="T51" fmla="*/ 40 h 44"/>
              <a:gd name="T52" fmla="*/ 38 w 221"/>
              <a:gd name="T53" fmla="*/ 42 h 44"/>
              <a:gd name="T54" fmla="*/ 60 w 221"/>
              <a:gd name="T55" fmla="*/ 44 h 44"/>
              <a:gd name="T56" fmla="*/ 74 w 221"/>
              <a:gd name="T57" fmla="*/ 42 h 44"/>
              <a:gd name="T58" fmla="*/ 72 w 221"/>
              <a:gd name="T59" fmla="*/ 40 h 44"/>
              <a:gd name="T60" fmla="*/ 59 w 221"/>
              <a:gd name="T61" fmla="*/ 42 h 44"/>
              <a:gd name="T62" fmla="*/ 60 w 221"/>
              <a:gd name="T63" fmla="*/ 44 h 44"/>
              <a:gd name="T64" fmla="*/ 93 w 221"/>
              <a:gd name="T65" fmla="*/ 44 h 44"/>
              <a:gd name="T66" fmla="*/ 95 w 221"/>
              <a:gd name="T67" fmla="*/ 42 h 44"/>
              <a:gd name="T68" fmla="*/ 81 w 221"/>
              <a:gd name="T69" fmla="*/ 40 h 44"/>
              <a:gd name="T70" fmla="*/ 80 w 221"/>
              <a:gd name="T71" fmla="*/ 42 h 44"/>
              <a:gd name="T72" fmla="*/ 102 w 221"/>
              <a:gd name="T73" fmla="*/ 44 h 44"/>
              <a:gd name="T74" fmla="*/ 116 w 221"/>
              <a:gd name="T75" fmla="*/ 42 h 44"/>
              <a:gd name="T76" fmla="*/ 114 w 221"/>
              <a:gd name="T77" fmla="*/ 40 h 44"/>
              <a:gd name="T78" fmla="*/ 101 w 221"/>
              <a:gd name="T79" fmla="*/ 42 h 44"/>
              <a:gd name="T80" fmla="*/ 102 w 221"/>
              <a:gd name="T81" fmla="*/ 44 h 44"/>
              <a:gd name="T82" fmla="*/ 135 w 221"/>
              <a:gd name="T83" fmla="*/ 44 h 44"/>
              <a:gd name="T84" fmla="*/ 137 w 221"/>
              <a:gd name="T85" fmla="*/ 42 h 44"/>
              <a:gd name="T86" fmla="*/ 123 w 221"/>
              <a:gd name="T87" fmla="*/ 40 h 44"/>
              <a:gd name="T88" fmla="*/ 122 w 221"/>
              <a:gd name="T89" fmla="*/ 42 h 44"/>
              <a:gd name="T90" fmla="*/ 144 w 221"/>
              <a:gd name="T91" fmla="*/ 44 h 44"/>
              <a:gd name="T92" fmla="*/ 158 w 221"/>
              <a:gd name="T93" fmla="*/ 42 h 44"/>
              <a:gd name="T94" fmla="*/ 156 w 221"/>
              <a:gd name="T95" fmla="*/ 40 h 44"/>
              <a:gd name="T96" fmla="*/ 143 w 221"/>
              <a:gd name="T97" fmla="*/ 42 h 44"/>
              <a:gd name="T98" fmla="*/ 144 w 221"/>
              <a:gd name="T99" fmla="*/ 44 h 44"/>
              <a:gd name="T100" fmla="*/ 177 w 221"/>
              <a:gd name="T101" fmla="*/ 44 h 44"/>
              <a:gd name="T102" fmla="*/ 179 w 221"/>
              <a:gd name="T103" fmla="*/ 42 h 44"/>
              <a:gd name="T104" fmla="*/ 165 w 221"/>
              <a:gd name="T105" fmla="*/ 40 h 44"/>
              <a:gd name="T106" fmla="*/ 164 w 221"/>
              <a:gd name="T107" fmla="*/ 4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3"/>
                  <a:pt x="32" y="42"/>
                </a:cubicBezTo>
                <a:cubicBezTo>
                  <a:pt x="32" y="42"/>
                  <a:pt x="32" y="42"/>
                  <a:pt x="32" y="42"/>
                </a:cubicBezTo>
                <a:cubicBezTo>
                  <a:pt x="32" y="41"/>
                  <a:pt x="31" y="40"/>
                  <a:pt x="30" y="40"/>
                </a:cubicBezTo>
                <a:cubicBezTo>
                  <a:pt x="26" y="40"/>
                  <a:pt x="22" y="40"/>
                  <a:pt x="19" y="40"/>
                </a:cubicBezTo>
                <a:cubicBezTo>
                  <a:pt x="18" y="40"/>
                  <a:pt x="17" y="41"/>
                  <a:pt x="17" y="42"/>
                </a:cubicBezTo>
                <a:cubicBezTo>
                  <a:pt x="17" y="42"/>
                  <a:pt x="17" y="42"/>
                  <a:pt x="17" y="42"/>
                </a:cubicBezTo>
                <a:cubicBezTo>
                  <a:pt x="17" y="43"/>
                  <a:pt x="18" y="44"/>
                  <a:pt x="19" y="44"/>
                </a:cubicBezTo>
                <a:close/>
                <a:moveTo>
                  <a:pt x="196" y="43"/>
                </a:moveTo>
                <a:cubicBezTo>
                  <a:pt x="196" y="41"/>
                  <a:pt x="197" y="40"/>
                  <a:pt x="198" y="39"/>
                </a:cubicBezTo>
                <a:cubicBezTo>
                  <a:pt x="199" y="38"/>
                  <a:pt x="198" y="37"/>
                  <a:pt x="198" y="36"/>
                </a:cubicBezTo>
                <a:cubicBezTo>
                  <a:pt x="198" y="36"/>
                  <a:pt x="198" y="36"/>
                  <a:pt x="198" y="36"/>
                </a:cubicBezTo>
                <a:cubicBezTo>
                  <a:pt x="197" y="36"/>
                  <a:pt x="196" y="36"/>
                  <a:pt x="195" y="37"/>
                </a:cubicBezTo>
                <a:cubicBezTo>
                  <a:pt x="195" y="38"/>
                  <a:pt x="194" y="39"/>
                  <a:pt x="193" y="40"/>
                </a:cubicBezTo>
                <a:cubicBezTo>
                  <a:pt x="190" y="40"/>
                  <a:pt x="190" y="40"/>
                  <a:pt x="186" y="40"/>
                </a:cubicBezTo>
                <a:cubicBezTo>
                  <a:pt x="186" y="40"/>
                  <a:pt x="185" y="41"/>
                  <a:pt x="185" y="42"/>
                </a:cubicBezTo>
                <a:cubicBezTo>
                  <a:pt x="185" y="42"/>
                  <a:pt x="185" y="42"/>
                  <a:pt x="185" y="42"/>
                </a:cubicBezTo>
                <a:cubicBezTo>
                  <a:pt x="185" y="43"/>
                  <a:pt x="186" y="44"/>
                  <a:pt x="186" y="44"/>
                </a:cubicBezTo>
                <a:cubicBezTo>
                  <a:pt x="194" y="44"/>
                  <a:pt x="194" y="44"/>
                  <a:pt x="194" y="44"/>
                </a:cubicBezTo>
                <a:cubicBezTo>
                  <a:pt x="195" y="44"/>
                  <a:pt x="195" y="43"/>
                  <a:pt x="196" y="43"/>
                </a:cubicBezTo>
                <a:close/>
                <a:moveTo>
                  <a:pt x="217" y="1"/>
                </a:moveTo>
                <a:cubicBezTo>
                  <a:pt x="215" y="4"/>
                  <a:pt x="213" y="8"/>
                  <a:pt x="211" y="11"/>
                </a:cubicBezTo>
                <a:cubicBezTo>
                  <a:pt x="211" y="12"/>
                  <a:pt x="211" y="13"/>
                  <a:pt x="212" y="13"/>
                </a:cubicBezTo>
                <a:cubicBezTo>
                  <a:pt x="212" y="13"/>
                  <a:pt x="212" y="13"/>
                  <a:pt x="212" y="13"/>
                </a:cubicBezTo>
                <a:cubicBezTo>
                  <a:pt x="212" y="14"/>
                  <a:pt x="213" y="14"/>
                  <a:pt x="214" y="13"/>
                </a:cubicBezTo>
                <a:cubicBezTo>
                  <a:pt x="216" y="9"/>
                  <a:pt x="218" y="6"/>
                  <a:pt x="220" y="3"/>
                </a:cubicBezTo>
                <a:cubicBezTo>
                  <a:pt x="221" y="2"/>
                  <a:pt x="220" y="1"/>
                  <a:pt x="219" y="0"/>
                </a:cubicBezTo>
                <a:cubicBezTo>
                  <a:pt x="219" y="0"/>
                  <a:pt x="219" y="0"/>
                  <a:pt x="219" y="0"/>
                </a:cubicBezTo>
                <a:cubicBezTo>
                  <a:pt x="219" y="0"/>
                  <a:pt x="218" y="0"/>
                  <a:pt x="217" y="1"/>
                </a:cubicBezTo>
                <a:close/>
                <a:moveTo>
                  <a:pt x="206" y="19"/>
                </a:moveTo>
                <a:cubicBezTo>
                  <a:pt x="204" y="22"/>
                  <a:pt x="202" y="26"/>
                  <a:pt x="200" y="29"/>
                </a:cubicBezTo>
                <a:cubicBezTo>
                  <a:pt x="200" y="30"/>
                  <a:pt x="200" y="31"/>
                  <a:pt x="201" y="31"/>
                </a:cubicBezTo>
                <a:cubicBezTo>
                  <a:pt x="201" y="31"/>
                  <a:pt x="201" y="31"/>
                  <a:pt x="201" y="31"/>
                </a:cubicBezTo>
                <a:cubicBezTo>
                  <a:pt x="201" y="32"/>
                  <a:pt x="203" y="31"/>
                  <a:pt x="203" y="31"/>
                </a:cubicBezTo>
                <a:cubicBezTo>
                  <a:pt x="205" y="27"/>
                  <a:pt x="207" y="24"/>
                  <a:pt x="209" y="21"/>
                </a:cubicBezTo>
                <a:cubicBezTo>
                  <a:pt x="210" y="20"/>
                  <a:pt x="209" y="19"/>
                  <a:pt x="209" y="18"/>
                </a:cubicBezTo>
                <a:cubicBezTo>
                  <a:pt x="209" y="18"/>
                  <a:pt x="209" y="18"/>
                  <a:pt x="209" y="18"/>
                </a:cubicBezTo>
                <a:cubicBezTo>
                  <a:pt x="208" y="18"/>
                  <a:pt x="207" y="18"/>
                  <a:pt x="206" y="19"/>
                </a:cubicBezTo>
                <a:close/>
                <a:moveTo>
                  <a:pt x="0" y="40"/>
                </a:moveTo>
                <a:cubicBezTo>
                  <a:pt x="0" y="44"/>
                  <a:pt x="0" y="44"/>
                  <a:pt x="0" y="44"/>
                </a:cubicBezTo>
                <a:cubicBezTo>
                  <a:pt x="8" y="44"/>
                  <a:pt x="8" y="44"/>
                  <a:pt x="8" y="44"/>
                </a:cubicBezTo>
                <a:cubicBezTo>
                  <a:pt x="9" y="44"/>
                  <a:pt x="10" y="43"/>
                  <a:pt x="10" y="42"/>
                </a:cubicBezTo>
                <a:cubicBezTo>
                  <a:pt x="10" y="42"/>
                  <a:pt x="10" y="42"/>
                  <a:pt x="10" y="42"/>
                </a:cubicBezTo>
                <a:cubicBezTo>
                  <a:pt x="10" y="41"/>
                  <a:pt x="9" y="40"/>
                  <a:pt x="8" y="40"/>
                </a:cubicBezTo>
                <a:cubicBezTo>
                  <a:pt x="0" y="40"/>
                  <a:pt x="0" y="40"/>
                  <a:pt x="0" y="40"/>
                </a:cubicBezTo>
                <a:close/>
                <a:moveTo>
                  <a:pt x="40" y="44"/>
                </a:moveTo>
                <a:cubicBezTo>
                  <a:pt x="43" y="44"/>
                  <a:pt x="47" y="44"/>
                  <a:pt x="51" y="44"/>
                </a:cubicBezTo>
                <a:cubicBezTo>
                  <a:pt x="52" y="44"/>
                  <a:pt x="53" y="43"/>
                  <a:pt x="53" y="42"/>
                </a:cubicBezTo>
                <a:cubicBezTo>
                  <a:pt x="53" y="42"/>
                  <a:pt x="53" y="42"/>
                  <a:pt x="53" y="42"/>
                </a:cubicBezTo>
                <a:cubicBezTo>
                  <a:pt x="53" y="41"/>
                  <a:pt x="52" y="40"/>
                  <a:pt x="51" y="40"/>
                </a:cubicBezTo>
                <a:cubicBezTo>
                  <a:pt x="47" y="40"/>
                  <a:pt x="43" y="40"/>
                  <a:pt x="40" y="40"/>
                </a:cubicBezTo>
                <a:cubicBezTo>
                  <a:pt x="39" y="40"/>
                  <a:pt x="38" y="41"/>
                  <a:pt x="38" y="42"/>
                </a:cubicBezTo>
                <a:cubicBezTo>
                  <a:pt x="38" y="42"/>
                  <a:pt x="38" y="42"/>
                  <a:pt x="38" y="42"/>
                </a:cubicBezTo>
                <a:cubicBezTo>
                  <a:pt x="38" y="43"/>
                  <a:pt x="39" y="44"/>
                  <a:pt x="40" y="44"/>
                </a:cubicBezTo>
                <a:close/>
                <a:moveTo>
                  <a:pt x="60" y="44"/>
                </a:moveTo>
                <a:cubicBezTo>
                  <a:pt x="64" y="44"/>
                  <a:pt x="68" y="44"/>
                  <a:pt x="72" y="44"/>
                </a:cubicBezTo>
                <a:cubicBezTo>
                  <a:pt x="73" y="44"/>
                  <a:pt x="74" y="43"/>
                  <a:pt x="74" y="42"/>
                </a:cubicBezTo>
                <a:cubicBezTo>
                  <a:pt x="74" y="42"/>
                  <a:pt x="74" y="42"/>
                  <a:pt x="74" y="42"/>
                </a:cubicBezTo>
                <a:cubicBezTo>
                  <a:pt x="74" y="41"/>
                  <a:pt x="73" y="40"/>
                  <a:pt x="72" y="40"/>
                </a:cubicBezTo>
                <a:cubicBezTo>
                  <a:pt x="68" y="40"/>
                  <a:pt x="64" y="40"/>
                  <a:pt x="60" y="40"/>
                </a:cubicBezTo>
                <a:cubicBezTo>
                  <a:pt x="60" y="40"/>
                  <a:pt x="59" y="41"/>
                  <a:pt x="59" y="42"/>
                </a:cubicBezTo>
                <a:cubicBezTo>
                  <a:pt x="59" y="42"/>
                  <a:pt x="59" y="42"/>
                  <a:pt x="59" y="42"/>
                </a:cubicBezTo>
                <a:cubicBezTo>
                  <a:pt x="59" y="43"/>
                  <a:pt x="60" y="44"/>
                  <a:pt x="60" y="44"/>
                </a:cubicBezTo>
                <a:close/>
                <a:moveTo>
                  <a:pt x="81" y="44"/>
                </a:moveTo>
                <a:cubicBezTo>
                  <a:pt x="85" y="44"/>
                  <a:pt x="89" y="44"/>
                  <a:pt x="93" y="44"/>
                </a:cubicBezTo>
                <a:cubicBezTo>
                  <a:pt x="94" y="44"/>
                  <a:pt x="95" y="43"/>
                  <a:pt x="95" y="42"/>
                </a:cubicBezTo>
                <a:cubicBezTo>
                  <a:pt x="95" y="42"/>
                  <a:pt x="95" y="42"/>
                  <a:pt x="95" y="42"/>
                </a:cubicBezTo>
                <a:cubicBezTo>
                  <a:pt x="95" y="41"/>
                  <a:pt x="94" y="40"/>
                  <a:pt x="93" y="40"/>
                </a:cubicBezTo>
                <a:cubicBezTo>
                  <a:pt x="89" y="40"/>
                  <a:pt x="85" y="40"/>
                  <a:pt x="81" y="40"/>
                </a:cubicBezTo>
                <a:cubicBezTo>
                  <a:pt x="81" y="40"/>
                  <a:pt x="80" y="41"/>
                  <a:pt x="80" y="42"/>
                </a:cubicBezTo>
                <a:cubicBezTo>
                  <a:pt x="80" y="42"/>
                  <a:pt x="80" y="42"/>
                  <a:pt x="80" y="42"/>
                </a:cubicBezTo>
                <a:cubicBezTo>
                  <a:pt x="80" y="43"/>
                  <a:pt x="81" y="44"/>
                  <a:pt x="81" y="44"/>
                </a:cubicBezTo>
                <a:close/>
                <a:moveTo>
                  <a:pt x="102" y="44"/>
                </a:moveTo>
                <a:cubicBezTo>
                  <a:pt x="106" y="44"/>
                  <a:pt x="110" y="44"/>
                  <a:pt x="114" y="44"/>
                </a:cubicBezTo>
                <a:cubicBezTo>
                  <a:pt x="115" y="44"/>
                  <a:pt x="116" y="43"/>
                  <a:pt x="116" y="42"/>
                </a:cubicBezTo>
                <a:cubicBezTo>
                  <a:pt x="116" y="42"/>
                  <a:pt x="116" y="42"/>
                  <a:pt x="116" y="42"/>
                </a:cubicBezTo>
                <a:cubicBezTo>
                  <a:pt x="116" y="41"/>
                  <a:pt x="115" y="40"/>
                  <a:pt x="114" y="40"/>
                </a:cubicBezTo>
                <a:cubicBezTo>
                  <a:pt x="110" y="40"/>
                  <a:pt x="106" y="40"/>
                  <a:pt x="102" y="40"/>
                </a:cubicBezTo>
                <a:cubicBezTo>
                  <a:pt x="102" y="40"/>
                  <a:pt x="101" y="41"/>
                  <a:pt x="101" y="42"/>
                </a:cubicBezTo>
                <a:cubicBezTo>
                  <a:pt x="101" y="42"/>
                  <a:pt x="101" y="42"/>
                  <a:pt x="101" y="42"/>
                </a:cubicBezTo>
                <a:cubicBezTo>
                  <a:pt x="101" y="43"/>
                  <a:pt x="102" y="44"/>
                  <a:pt x="102" y="44"/>
                </a:cubicBezTo>
                <a:close/>
                <a:moveTo>
                  <a:pt x="123" y="44"/>
                </a:moveTo>
                <a:cubicBezTo>
                  <a:pt x="127" y="44"/>
                  <a:pt x="131" y="44"/>
                  <a:pt x="135" y="44"/>
                </a:cubicBezTo>
                <a:cubicBezTo>
                  <a:pt x="136" y="44"/>
                  <a:pt x="137" y="43"/>
                  <a:pt x="137" y="42"/>
                </a:cubicBezTo>
                <a:cubicBezTo>
                  <a:pt x="137" y="42"/>
                  <a:pt x="137" y="42"/>
                  <a:pt x="137" y="42"/>
                </a:cubicBezTo>
                <a:cubicBezTo>
                  <a:pt x="137" y="41"/>
                  <a:pt x="136" y="40"/>
                  <a:pt x="135" y="40"/>
                </a:cubicBezTo>
                <a:cubicBezTo>
                  <a:pt x="131" y="40"/>
                  <a:pt x="127" y="40"/>
                  <a:pt x="123" y="40"/>
                </a:cubicBezTo>
                <a:cubicBezTo>
                  <a:pt x="123" y="40"/>
                  <a:pt x="122" y="41"/>
                  <a:pt x="122" y="42"/>
                </a:cubicBezTo>
                <a:cubicBezTo>
                  <a:pt x="122" y="42"/>
                  <a:pt x="122" y="42"/>
                  <a:pt x="122" y="42"/>
                </a:cubicBezTo>
                <a:cubicBezTo>
                  <a:pt x="122" y="43"/>
                  <a:pt x="123" y="44"/>
                  <a:pt x="123" y="44"/>
                </a:cubicBezTo>
                <a:close/>
                <a:moveTo>
                  <a:pt x="144" y="44"/>
                </a:moveTo>
                <a:cubicBezTo>
                  <a:pt x="148" y="44"/>
                  <a:pt x="152" y="44"/>
                  <a:pt x="156" y="44"/>
                </a:cubicBezTo>
                <a:cubicBezTo>
                  <a:pt x="157" y="44"/>
                  <a:pt x="158" y="43"/>
                  <a:pt x="158" y="42"/>
                </a:cubicBezTo>
                <a:cubicBezTo>
                  <a:pt x="158" y="42"/>
                  <a:pt x="158" y="42"/>
                  <a:pt x="158" y="42"/>
                </a:cubicBezTo>
                <a:cubicBezTo>
                  <a:pt x="158" y="41"/>
                  <a:pt x="157" y="40"/>
                  <a:pt x="156" y="40"/>
                </a:cubicBezTo>
                <a:cubicBezTo>
                  <a:pt x="152" y="40"/>
                  <a:pt x="148" y="40"/>
                  <a:pt x="144" y="40"/>
                </a:cubicBezTo>
                <a:cubicBezTo>
                  <a:pt x="144" y="40"/>
                  <a:pt x="143" y="41"/>
                  <a:pt x="143" y="42"/>
                </a:cubicBezTo>
                <a:cubicBezTo>
                  <a:pt x="143" y="42"/>
                  <a:pt x="143" y="42"/>
                  <a:pt x="143" y="42"/>
                </a:cubicBezTo>
                <a:cubicBezTo>
                  <a:pt x="143" y="43"/>
                  <a:pt x="144" y="44"/>
                  <a:pt x="144" y="44"/>
                </a:cubicBezTo>
                <a:close/>
                <a:moveTo>
                  <a:pt x="165" y="44"/>
                </a:moveTo>
                <a:cubicBezTo>
                  <a:pt x="169" y="44"/>
                  <a:pt x="173" y="44"/>
                  <a:pt x="177" y="44"/>
                </a:cubicBezTo>
                <a:cubicBezTo>
                  <a:pt x="178" y="44"/>
                  <a:pt x="179" y="43"/>
                  <a:pt x="179" y="42"/>
                </a:cubicBezTo>
                <a:cubicBezTo>
                  <a:pt x="179" y="42"/>
                  <a:pt x="179" y="42"/>
                  <a:pt x="179" y="42"/>
                </a:cubicBezTo>
                <a:cubicBezTo>
                  <a:pt x="179" y="41"/>
                  <a:pt x="178" y="40"/>
                  <a:pt x="177" y="40"/>
                </a:cubicBezTo>
                <a:cubicBezTo>
                  <a:pt x="173" y="40"/>
                  <a:pt x="169" y="40"/>
                  <a:pt x="165" y="40"/>
                </a:cubicBezTo>
                <a:cubicBezTo>
                  <a:pt x="165" y="40"/>
                  <a:pt x="164" y="41"/>
                  <a:pt x="164" y="42"/>
                </a:cubicBezTo>
                <a:cubicBezTo>
                  <a:pt x="164" y="42"/>
                  <a:pt x="164" y="42"/>
                  <a:pt x="164" y="42"/>
                </a:cubicBezTo>
                <a:cubicBezTo>
                  <a:pt x="164" y="43"/>
                  <a:pt x="165" y="44"/>
                  <a:pt x="165" y="44"/>
                </a:cubicBezTo>
                <a:close/>
              </a:path>
            </a:pathLst>
          </a:custGeom>
          <a:solidFill>
            <a:srgbClr val="82C3D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52" name="Freeform 41"/>
          <p:cNvSpPr>
            <a:spLocks noEditPoints="1"/>
          </p:cNvSpPr>
          <p:nvPr/>
        </p:nvSpPr>
        <p:spPr bwMode="auto">
          <a:xfrm>
            <a:off x="250510" y="2001408"/>
            <a:ext cx="1173232" cy="271895"/>
          </a:xfrm>
          <a:custGeom>
            <a:avLst/>
            <a:gdLst>
              <a:gd name="T0" fmla="*/ 30 w 225"/>
              <a:gd name="T1" fmla="*/ 0 h 52"/>
              <a:gd name="T2" fmla="*/ 32 w 225"/>
              <a:gd name="T3" fmla="*/ 1 h 52"/>
              <a:gd name="T4" fmla="*/ 19 w 225"/>
              <a:gd name="T5" fmla="*/ 3 h 52"/>
              <a:gd name="T6" fmla="*/ 17 w 225"/>
              <a:gd name="T7" fmla="*/ 1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7 h 52"/>
              <a:gd name="T22" fmla="*/ 193 w 225"/>
              <a:gd name="T23" fmla="*/ 3 h 52"/>
              <a:gd name="T24" fmla="*/ 185 w 225"/>
              <a:gd name="T25" fmla="*/ 1 h 52"/>
              <a:gd name="T26" fmla="*/ 186 w 225"/>
              <a:gd name="T27" fmla="*/ 0 h 52"/>
              <a:gd name="T28" fmla="*/ 196 w 225"/>
              <a:gd name="T29" fmla="*/ 1 h 52"/>
              <a:gd name="T30" fmla="*/ 211 w 225"/>
              <a:gd name="T31" fmla="*/ 32 h 52"/>
              <a:gd name="T32" fmla="*/ 212 w 225"/>
              <a:gd name="T33" fmla="*/ 30 h 52"/>
              <a:gd name="T34" fmla="*/ 220 w 225"/>
              <a:gd name="T35" fmla="*/ 41 h 52"/>
              <a:gd name="T36" fmla="*/ 219 w 225"/>
              <a:gd name="T37" fmla="*/ 43 h 52"/>
              <a:gd name="T38" fmla="*/ 206 w 225"/>
              <a:gd name="T39" fmla="*/ 24 h 52"/>
              <a:gd name="T40" fmla="*/ 201 w 225"/>
              <a:gd name="T41" fmla="*/ 12 h 52"/>
              <a:gd name="T42" fmla="*/ 203 w 225"/>
              <a:gd name="T43" fmla="*/ 13 h 52"/>
              <a:gd name="T44" fmla="*/ 209 w 225"/>
              <a:gd name="T45" fmla="*/ 25 h 52"/>
              <a:gd name="T46" fmla="*/ 206 w 225"/>
              <a:gd name="T47" fmla="*/ 24 h 52"/>
              <a:gd name="T48" fmla="*/ 0 w 225"/>
              <a:gd name="T49" fmla="*/ 0 h 52"/>
              <a:gd name="T50" fmla="*/ 10 w 225"/>
              <a:gd name="T51" fmla="*/ 1 h 52"/>
              <a:gd name="T52" fmla="*/ 8 w 225"/>
              <a:gd name="T53" fmla="*/ 3 h 52"/>
              <a:gd name="T54" fmla="*/ 40 w 225"/>
              <a:gd name="T55" fmla="*/ 0 h 52"/>
              <a:gd name="T56" fmla="*/ 53 w 225"/>
              <a:gd name="T57" fmla="*/ 1 h 52"/>
              <a:gd name="T58" fmla="*/ 51 w 225"/>
              <a:gd name="T59" fmla="*/ 3 h 52"/>
              <a:gd name="T60" fmla="*/ 38 w 225"/>
              <a:gd name="T61" fmla="*/ 1 h 52"/>
              <a:gd name="T62" fmla="*/ 40 w 225"/>
              <a:gd name="T63" fmla="*/ 0 h 52"/>
              <a:gd name="T64" fmla="*/ 72 w 225"/>
              <a:gd name="T65" fmla="*/ 0 h 52"/>
              <a:gd name="T66" fmla="*/ 74 w 225"/>
              <a:gd name="T67" fmla="*/ 1 h 52"/>
              <a:gd name="T68" fmla="*/ 60 w 225"/>
              <a:gd name="T69" fmla="*/ 3 h 52"/>
              <a:gd name="T70" fmla="*/ 59 w 225"/>
              <a:gd name="T71" fmla="*/ 1 h 52"/>
              <a:gd name="T72" fmla="*/ 81 w 225"/>
              <a:gd name="T73" fmla="*/ 0 h 52"/>
              <a:gd name="T74" fmla="*/ 95 w 225"/>
              <a:gd name="T75" fmla="*/ 1 h 52"/>
              <a:gd name="T76" fmla="*/ 93 w 225"/>
              <a:gd name="T77" fmla="*/ 3 h 52"/>
              <a:gd name="T78" fmla="*/ 80 w 225"/>
              <a:gd name="T79" fmla="*/ 1 h 52"/>
              <a:gd name="T80" fmla="*/ 81 w 225"/>
              <a:gd name="T81" fmla="*/ 0 h 52"/>
              <a:gd name="T82" fmla="*/ 114 w 225"/>
              <a:gd name="T83" fmla="*/ 0 h 52"/>
              <a:gd name="T84" fmla="*/ 116 w 225"/>
              <a:gd name="T85" fmla="*/ 1 h 52"/>
              <a:gd name="T86" fmla="*/ 102 w 225"/>
              <a:gd name="T87" fmla="*/ 3 h 52"/>
              <a:gd name="T88" fmla="*/ 101 w 225"/>
              <a:gd name="T89" fmla="*/ 1 h 52"/>
              <a:gd name="T90" fmla="*/ 123 w 225"/>
              <a:gd name="T91" fmla="*/ 0 h 52"/>
              <a:gd name="T92" fmla="*/ 137 w 225"/>
              <a:gd name="T93" fmla="*/ 1 h 52"/>
              <a:gd name="T94" fmla="*/ 135 w 225"/>
              <a:gd name="T95" fmla="*/ 3 h 52"/>
              <a:gd name="T96" fmla="*/ 122 w 225"/>
              <a:gd name="T97" fmla="*/ 1 h 52"/>
              <a:gd name="T98" fmla="*/ 123 w 225"/>
              <a:gd name="T99" fmla="*/ 0 h 52"/>
              <a:gd name="T100" fmla="*/ 156 w 225"/>
              <a:gd name="T101" fmla="*/ 0 h 52"/>
              <a:gd name="T102" fmla="*/ 158 w 225"/>
              <a:gd name="T103" fmla="*/ 1 h 52"/>
              <a:gd name="T104" fmla="*/ 144 w 225"/>
              <a:gd name="T105" fmla="*/ 3 h 52"/>
              <a:gd name="T106" fmla="*/ 143 w 225"/>
              <a:gd name="T107" fmla="*/ 1 h 52"/>
              <a:gd name="T108" fmla="*/ 165 w 225"/>
              <a:gd name="T109" fmla="*/ 0 h 52"/>
              <a:gd name="T110" fmla="*/ 179 w 225"/>
              <a:gd name="T111" fmla="*/ 1 h 52"/>
              <a:gd name="T112" fmla="*/ 177 w 225"/>
              <a:gd name="T113" fmla="*/ 3 h 52"/>
              <a:gd name="T114" fmla="*/ 164 w 225"/>
              <a:gd name="T115" fmla="*/ 1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0"/>
                  <a:pt x="32" y="1"/>
                </a:cubicBezTo>
                <a:cubicBezTo>
                  <a:pt x="32" y="1"/>
                  <a:pt x="32" y="1"/>
                  <a:pt x="32" y="1"/>
                </a:cubicBezTo>
                <a:cubicBezTo>
                  <a:pt x="32" y="2"/>
                  <a:pt x="31" y="3"/>
                  <a:pt x="30" y="3"/>
                </a:cubicBezTo>
                <a:cubicBezTo>
                  <a:pt x="26" y="3"/>
                  <a:pt x="22" y="3"/>
                  <a:pt x="19" y="3"/>
                </a:cubicBezTo>
                <a:cubicBezTo>
                  <a:pt x="18" y="3"/>
                  <a:pt x="17" y="2"/>
                  <a:pt x="17" y="1"/>
                </a:cubicBezTo>
                <a:cubicBezTo>
                  <a:pt x="17" y="1"/>
                  <a:pt x="17" y="1"/>
                  <a:pt x="17" y="1"/>
                </a:cubicBezTo>
                <a:cubicBezTo>
                  <a:pt x="17" y="0"/>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2"/>
                  <a:pt x="197" y="3"/>
                  <a:pt x="198" y="5"/>
                </a:cubicBezTo>
                <a:cubicBezTo>
                  <a:pt x="199" y="6"/>
                  <a:pt x="198" y="7"/>
                  <a:pt x="198" y="7"/>
                </a:cubicBezTo>
                <a:cubicBezTo>
                  <a:pt x="198" y="7"/>
                  <a:pt x="198" y="7"/>
                  <a:pt x="198" y="7"/>
                </a:cubicBezTo>
                <a:cubicBezTo>
                  <a:pt x="197" y="8"/>
                  <a:pt x="196" y="7"/>
                  <a:pt x="195" y="7"/>
                </a:cubicBezTo>
                <a:cubicBezTo>
                  <a:pt x="195" y="5"/>
                  <a:pt x="194" y="4"/>
                  <a:pt x="193" y="3"/>
                </a:cubicBezTo>
                <a:cubicBezTo>
                  <a:pt x="190" y="3"/>
                  <a:pt x="190" y="3"/>
                  <a:pt x="186" y="3"/>
                </a:cubicBezTo>
                <a:cubicBezTo>
                  <a:pt x="186" y="3"/>
                  <a:pt x="185" y="2"/>
                  <a:pt x="185" y="1"/>
                </a:cubicBezTo>
                <a:cubicBezTo>
                  <a:pt x="185" y="1"/>
                  <a:pt x="185" y="1"/>
                  <a:pt x="185" y="1"/>
                </a:cubicBezTo>
                <a:cubicBezTo>
                  <a:pt x="185" y="0"/>
                  <a:pt x="186" y="0"/>
                  <a:pt x="186" y="0"/>
                </a:cubicBezTo>
                <a:cubicBezTo>
                  <a:pt x="194" y="0"/>
                  <a:pt x="194" y="0"/>
                  <a:pt x="194" y="0"/>
                </a:cubicBezTo>
                <a:cubicBezTo>
                  <a:pt x="195" y="0"/>
                  <a:pt x="195" y="0"/>
                  <a:pt x="196" y="1"/>
                </a:cubicBezTo>
                <a:close/>
                <a:moveTo>
                  <a:pt x="217" y="42"/>
                </a:moveTo>
                <a:cubicBezTo>
                  <a:pt x="215" y="39"/>
                  <a:pt x="213" y="36"/>
                  <a:pt x="211" y="32"/>
                </a:cubicBezTo>
                <a:cubicBezTo>
                  <a:pt x="211" y="32"/>
                  <a:pt x="211" y="31"/>
                  <a:pt x="212" y="30"/>
                </a:cubicBezTo>
                <a:cubicBezTo>
                  <a:pt x="212" y="30"/>
                  <a:pt x="212" y="30"/>
                  <a:pt x="212" y="30"/>
                </a:cubicBezTo>
                <a:cubicBezTo>
                  <a:pt x="212" y="30"/>
                  <a:pt x="213" y="30"/>
                  <a:pt x="214" y="31"/>
                </a:cubicBezTo>
                <a:cubicBezTo>
                  <a:pt x="216" y="34"/>
                  <a:pt x="218" y="37"/>
                  <a:pt x="220" y="41"/>
                </a:cubicBezTo>
                <a:cubicBezTo>
                  <a:pt x="221" y="41"/>
                  <a:pt x="220" y="42"/>
                  <a:pt x="219" y="43"/>
                </a:cubicBezTo>
                <a:cubicBezTo>
                  <a:pt x="219" y="43"/>
                  <a:pt x="219" y="43"/>
                  <a:pt x="219" y="43"/>
                </a:cubicBezTo>
                <a:cubicBezTo>
                  <a:pt x="219" y="43"/>
                  <a:pt x="218" y="43"/>
                  <a:pt x="217" y="42"/>
                </a:cubicBezTo>
                <a:close/>
                <a:moveTo>
                  <a:pt x="206" y="24"/>
                </a:moveTo>
                <a:cubicBezTo>
                  <a:pt x="204" y="21"/>
                  <a:pt x="202" y="18"/>
                  <a:pt x="200" y="14"/>
                </a:cubicBezTo>
                <a:cubicBezTo>
                  <a:pt x="200" y="14"/>
                  <a:pt x="200" y="13"/>
                  <a:pt x="201" y="12"/>
                </a:cubicBezTo>
                <a:cubicBezTo>
                  <a:pt x="201" y="12"/>
                  <a:pt x="201" y="12"/>
                  <a:pt x="201" y="12"/>
                </a:cubicBezTo>
                <a:cubicBezTo>
                  <a:pt x="201" y="12"/>
                  <a:pt x="203" y="12"/>
                  <a:pt x="203" y="13"/>
                </a:cubicBezTo>
                <a:cubicBezTo>
                  <a:pt x="205" y="16"/>
                  <a:pt x="207" y="19"/>
                  <a:pt x="209" y="23"/>
                </a:cubicBezTo>
                <a:cubicBezTo>
                  <a:pt x="210" y="24"/>
                  <a:pt x="209" y="25"/>
                  <a:pt x="209" y="25"/>
                </a:cubicBezTo>
                <a:cubicBezTo>
                  <a:pt x="209" y="25"/>
                  <a:pt x="209" y="25"/>
                  <a:pt x="209" y="25"/>
                </a:cubicBezTo>
                <a:cubicBezTo>
                  <a:pt x="208" y="26"/>
                  <a:pt x="207" y="25"/>
                  <a:pt x="206" y="24"/>
                </a:cubicBezTo>
                <a:close/>
                <a:moveTo>
                  <a:pt x="0" y="3"/>
                </a:moveTo>
                <a:cubicBezTo>
                  <a:pt x="0" y="0"/>
                  <a:pt x="0" y="0"/>
                  <a:pt x="0" y="0"/>
                </a:cubicBezTo>
                <a:cubicBezTo>
                  <a:pt x="8" y="0"/>
                  <a:pt x="8" y="0"/>
                  <a:pt x="8" y="0"/>
                </a:cubicBezTo>
                <a:cubicBezTo>
                  <a:pt x="9" y="0"/>
                  <a:pt x="10" y="0"/>
                  <a:pt x="10" y="1"/>
                </a:cubicBezTo>
                <a:cubicBezTo>
                  <a:pt x="10" y="1"/>
                  <a:pt x="10" y="1"/>
                  <a:pt x="10" y="1"/>
                </a:cubicBezTo>
                <a:cubicBezTo>
                  <a:pt x="10" y="2"/>
                  <a:pt x="9" y="3"/>
                  <a:pt x="8" y="3"/>
                </a:cubicBezTo>
                <a:cubicBezTo>
                  <a:pt x="0" y="3"/>
                  <a:pt x="0" y="3"/>
                  <a:pt x="0" y="3"/>
                </a:cubicBezTo>
                <a:close/>
                <a:moveTo>
                  <a:pt x="40" y="0"/>
                </a:moveTo>
                <a:cubicBezTo>
                  <a:pt x="43" y="0"/>
                  <a:pt x="47" y="0"/>
                  <a:pt x="51" y="0"/>
                </a:cubicBezTo>
                <a:cubicBezTo>
                  <a:pt x="52" y="0"/>
                  <a:pt x="53" y="0"/>
                  <a:pt x="53" y="1"/>
                </a:cubicBezTo>
                <a:cubicBezTo>
                  <a:pt x="53" y="1"/>
                  <a:pt x="53" y="1"/>
                  <a:pt x="53" y="1"/>
                </a:cubicBezTo>
                <a:cubicBezTo>
                  <a:pt x="53" y="2"/>
                  <a:pt x="52" y="3"/>
                  <a:pt x="51" y="3"/>
                </a:cubicBezTo>
                <a:cubicBezTo>
                  <a:pt x="47" y="3"/>
                  <a:pt x="43" y="3"/>
                  <a:pt x="40" y="3"/>
                </a:cubicBezTo>
                <a:cubicBezTo>
                  <a:pt x="39" y="3"/>
                  <a:pt x="38" y="2"/>
                  <a:pt x="38" y="1"/>
                </a:cubicBezTo>
                <a:cubicBezTo>
                  <a:pt x="38" y="1"/>
                  <a:pt x="38" y="1"/>
                  <a:pt x="38" y="1"/>
                </a:cubicBezTo>
                <a:cubicBezTo>
                  <a:pt x="38" y="0"/>
                  <a:pt x="39" y="0"/>
                  <a:pt x="40" y="0"/>
                </a:cubicBezTo>
                <a:close/>
                <a:moveTo>
                  <a:pt x="60" y="0"/>
                </a:moveTo>
                <a:cubicBezTo>
                  <a:pt x="64" y="0"/>
                  <a:pt x="68" y="0"/>
                  <a:pt x="72" y="0"/>
                </a:cubicBezTo>
                <a:cubicBezTo>
                  <a:pt x="73" y="0"/>
                  <a:pt x="74" y="0"/>
                  <a:pt x="74" y="1"/>
                </a:cubicBezTo>
                <a:cubicBezTo>
                  <a:pt x="74" y="1"/>
                  <a:pt x="74" y="1"/>
                  <a:pt x="74" y="1"/>
                </a:cubicBezTo>
                <a:cubicBezTo>
                  <a:pt x="74" y="2"/>
                  <a:pt x="73" y="3"/>
                  <a:pt x="72" y="3"/>
                </a:cubicBezTo>
                <a:cubicBezTo>
                  <a:pt x="68" y="3"/>
                  <a:pt x="64" y="3"/>
                  <a:pt x="60" y="3"/>
                </a:cubicBezTo>
                <a:cubicBezTo>
                  <a:pt x="60" y="3"/>
                  <a:pt x="59" y="2"/>
                  <a:pt x="59" y="1"/>
                </a:cubicBezTo>
                <a:cubicBezTo>
                  <a:pt x="59" y="1"/>
                  <a:pt x="59" y="1"/>
                  <a:pt x="59" y="1"/>
                </a:cubicBezTo>
                <a:cubicBezTo>
                  <a:pt x="59" y="0"/>
                  <a:pt x="60" y="0"/>
                  <a:pt x="60" y="0"/>
                </a:cubicBezTo>
                <a:close/>
                <a:moveTo>
                  <a:pt x="81" y="0"/>
                </a:moveTo>
                <a:cubicBezTo>
                  <a:pt x="85" y="0"/>
                  <a:pt x="89" y="0"/>
                  <a:pt x="93" y="0"/>
                </a:cubicBezTo>
                <a:cubicBezTo>
                  <a:pt x="94" y="0"/>
                  <a:pt x="95" y="0"/>
                  <a:pt x="95" y="1"/>
                </a:cubicBezTo>
                <a:cubicBezTo>
                  <a:pt x="95" y="1"/>
                  <a:pt x="95" y="1"/>
                  <a:pt x="95" y="1"/>
                </a:cubicBezTo>
                <a:cubicBezTo>
                  <a:pt x="95" y="2"/>
                  <a:pt x="94" y="3"/>
                  <a:pt x="93" y="3"/>
                </a:cubicBezTo>
                <a:cubicBezTo>
                  <a:pt x="89" y="3"/>
                  <a:pt x="85" y="3"/>
                  <a:pt x="81" y="3"/>
                </a:cubicBezTo>
                <a:cubicBezTo>
                  <a:pt x="81" y="3"/>
                  <a:pt x="80" y="2"/>
                  <a:pt x="80" y="1"/>
                </a:cubicBezTo>
                <a:cubicBezTo>
                  <a:pt x="80" y="1"/>
                  <a:pt x="80" y="1"/>
                  <a:pt x="80" y="1"/>
                </a:cubicBezTo>
                <a:cubicBezTo>
                  <a:pt x="80" y="0"/>
                  <a:pt x="81" y="0"/>
                  <a:pt x="81" y="0"/>
                </a:cubicBezTo>
                <a:close/>
                <a:moveTo>
                  <a:pt x="102" y="0"/>
                </a:moveTo>
                <a:cubicBezTo>
                  <a:pt x="106" y="0"/>
                  <a:pt x="110" y="0"/>
                  <a:pt x="114" y="0"/>
                </a:cubicBezTo>
                <a:cubicBezTo>
                  <a:pt x="115" y="0"/>
                  <a:pt x="116" y="0"/>
                  <a:pt x="116" y="1"/>
                </a:cubicBezTo>
                <a:cubicBezTo>
                  <a:pt x="116" y="1"/>
                  <a:pt x="116" y="1"/>
                  <a:pt x="116" y="1"/>
                </a:cubicBezTo>
                <a:cubicBezTo>
                  <a:pt x="116" y="2"/>
                  <a:pt x="115" y="3"/>
                  <a:pt x="114" y="3"/>
                </a:cubicBezTo>
                <a:cubicBezTo>
                  <a:pt x="110" y="3"/>
                  <a:pt x="106" y="3"/>
                  <a:pt x="102" y="3"/>
                </a:cubicBezTo>
                <a:cubicBezTo>
                  <a:pt x="102" y="3"/>
                  <a:pt x="101" y="2"/>
                  <a:pt x="101" y="1"/>
                </a:cubicBezTo>
                <a:cubicBezTo>
                  <a:pt x="101" y="1"/>
                  <a:pt x="101" y="1"/>
                  <a:pt x="101" y="1"/>
                </a:cubicBezTo>
                <a:cubicBezTo>
                  <a:pt x="101" y="0"/>
                  <a:pt x="102" y="0"/>
                  <a:pt x="102" y="0"/>
                </a:cubicBezTo>
                <a:close/>
                <a:moveTo>
                  <a:pt x="123" y="0"/>
                </a:moveTo>
                <a:cubicBezTo>
                  <a:pt x="127" y="0"/>
                  <a:pt x="131" y="0"/>
                  <a:pt x="135" y="0"/>
                </a:cubicBezTo>
                <a:cubicBezTo>
                  <a:pt x="136" y="0"/>
                  <a:pt x="137" y="0"/>
                  <a:pt x="137" y="1"/>
                </a:cubicBezTo>
                <a:cubicBezTo>
                  <a:pt x="137" y="1"/>
                  <a:pt x="137" y="1"/>
                  <a:pt x="137" y="1"/>
                </a:cubicBezTo>
                <a:cubicBezTo>
                  <a:pt x="137" y="2"/>
                  <a:pt x="136" y="3"/>
                  <a:pt x="135" y="3"/>
                </a:cubicBezTo>
                <a:cubicBezTo>
                  <a:pt x="131" y="3"/>
                  <a:pt x="127" y="3"/>
                  <a:pt x="123" y="3"/>
                </a:cubicBezTo>
                <a:cubicBezTo>
                  <a:pt x="123" y="3"/>
                  <a:pt x="122" y="2"/>
                  <a:pt x="122" y="1"/>
                </a:cubicBezTo>
                <a:cubicBezTo>
                  <a:pt x="122" y="1"/>
                  <a:pt x="122" y="1"/>
                  <a:pt x="122" y="1"/>
                </a:cubicBezTo>
                <a:cubicBezTo>
                  <a:pt x="122" y="0"/>
                  <a:pt x="123" y="0"/>
                  <a:pt x="123" y="0"/>
                </a:cubicBezTo>
                <a:close/>
                <a:moveTo>
                  <a:pt x="144" y="0"/>
                </a:moveTo>
                <a:cubicBezTo>
                  <a:pt x="148" y="0"/>
                  <a:pt x="152" y="0"/>
                  <a:pt x="156" y="0"/>
                </a:cubicBezTo>
                <a:cubicBezTo>
                  <a:pt x="157" y="0"/>
                  <a:pt x="158" y="0"/>
                  <a:pt x="158" y="1"/>
                </a:cubicBezTo>
                <a:cubicBezTo>
                  <a:pt x="158" y="1"/>
                  <a:pt x="158" y="1"/>
                  <a:pt x="158" y="1"/>
                </a:cubicBezTo>
                <a:cubicBezTo>
                  <a:pt x="158" y="2"/>
                  <a:pt x="157" y="3"/>
                  <a:pt x="156" y="3"/>
                </a:cubicBezTo>
                <a:cubicBezTo>
                  <a:pt x="152" y="3"/>
                  <a:pt x="148" y="3"/>
                  <a:pt x="144" y="3"/>
                </a:cubicBezTo>
                <a:cubicBezTo>
                  <a:pt x="144" y="3"/>
                  <a:pt x="143" y="2"/>
                  <a:pt x="143" y="1"/>
                </a:cubicBezTo>
                <a:cubicBezTo>
                  <a:pt x="143" y="1"/>
                  <a:pt x="143" y="1"/>
                  <a:pt x="143" y="1"/>
                </a:cubicBezTo>
                <a:cubicBezTo>
                  <a:pt x="143" y="0"/>
                  <a:pt x="144" y="0"/>
                  <a:pt x="144" y="0"/>
                </a:cubicBezTo>
                <a:close/>
                <a:moveTo>
                  <a:pt x="165" y="0"/>
                </a:moveTo>
                <a:cubicBezTo>
                  <a:pt x="169" y="0"/>
                  <a:pt x="173" y="0"/>
                  <a:pt x="177" y="0"/>
                </a:cubicBezTo>
                <a:cubicBezTo>
                  <a:pt x="178" y="0"/>
                  <a:pt x="179" y="0"/>
                  <a:pt x="179" y="1"/>
                </a:cubicBezTo>
                <a:cubicBezTo>
                  <a:pt x="179" y="1"/>
                  <a:pt x="179" y="1"/>
                  <a:pt x="179" y="1"/>
                </a:cubicBezTo>
                <a:cubicBezTo>
                  <a:pt x="179" y="2"/>
                  <a:pt x="178" y="3"/>
                  <a:pt x="177" y="3"/>
                </a:cubicBezTo>
                <a:cubicBezTo>
                  <a:pt x="173" y="3"/>
                  <a:pt x="169" y="3"/>
                  <a:pt x="165" y="3"/>
                </a:cubicBezTo>
                <a:cubicBezTo>
                  <a:pt x="165" y="3"/>
                  <a:pt x="164" y="2"/>
                  <a:pt x="164" y="1"/>
                </a:cubicBezTo>
                <a:cubicBezTo>
                  <a:pt x="164" y="1"/>
                  <a:pt x="164" y="1"/>
                  <a:pt x="164" y="1"/>
                </a:cubicBezTo>
                <a:cubicBezTo>
                  <a:pt x="164" y="0"/>
                  <a:pt x="165" y="0"/>
                  <a:pt x="165" y="0"/>
                </a:cubicBezTo>
                <a:close/>
              </a:path>
            </a:pathLst>
          </a:custGeom>
          <a:solidFill>
            <a:srgbClr val="82C3D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grpSp>
        <p:nvGrpSpPr>
          <p:cNvPr id="55" name="组合 54"/>
          <p:cNvGrpSpPr/>
          <p:nvPr/>
        </p:nvGrpSpPr>
        <p:grpSpPr>
          <a:xfrm>
            <a:off x="373622" y="2089053"/>
            <a:ext cx="232651" cy="314000"/>
            <a:chOff x="3260005" y="1560934"/>
            <a:chExt cx="370834" cy="500500"/>
          </a:xfrm>
        </p:grpSpPr>
        <p:sp>
          <p:nvSpPr>
            <p:cNvPr id="64" name="Freeform 41"/>
            <p:cNvSpPr>
              <a:spLocks/>
            </p:cNvSpPr>
            <p:nvPr/>
          </p:nvSpPr>
          <p:spPr bwMode="auto">
            <a:xfrm>
              <a:off x="3320003" y="1560934"/>
              <a:ext cx="310836" cy="403323"/>
            </a:xfrm>
            <a:custGeom>
              <a:avLst/>
              <a:gdLst>
                <a:gd name="T0" fmla="*/ 533 w 594"/>
                <a:gd name="T1" fmla="*/ 0 h 771"/>
                <a:gd name="T2" fmla="*/ 63 w 594"/>
                <a:gd name="T3" fmla="*/ 0 h 771"/>
                <a:gd name="T4" fmla="*/ 0 w 594"/>
                <a:gd name="T5" fmla="*/ 61 h 771"/>
                <a:gd name="T6" fmla="*/ 0 w 594"/>
                <a:gd name="T7" fmla="*/ 554 h 771"/>
                <a:gd name="T8" fmla="*/ 10 w 594"/>
                <a:gd name="T9" fmla="*/ 536 h 771"/>
                <a:gd name="T10" fmla="*/ 57 w 594"/>
                <a:gd name="T11" fmla="*/ 445 h 771"/>
                <a:gd name="T12" fmla="*/ 57 w 594"/>
                <a:gd name="T13" fmla="*/ 61 h 771"/>
                <a:gd name="T14" fmla="*/ 63 w 594"/>
                <a:gd name="T15" fmla="*/ 56 h 771"/>
                <a:gd name="T16" fmla="*/ 533 w 594"/>
                <a:gd name="T17" fmla="*/ 56 h 771"/>
                <a:gd name="T18" fmla="*/ 537 w 594"/>
                <a:gd name="T19" fmla="*/ 61 h 771"/>
                <a:gd name="T20" fmla="*/ 537 w 594"/>
                <a:gd name="T21" fmla="*/ 708 h 771"/>
                <a:gd name="T22" fmla="*/ 533 w 594"/>
                <a:gd name="T23" fmla="*/ 714 h 771"/>
                <a:gd name="T24" fmla="*/ 255 w 594"/>
                <a:gd name="T25" fmla="*/ 714 h 771"/>
                <a:gd name="T26" fmla="*/ 258 w 594"/>
                <a:gd name="T27" fmla="*/ 771 h 771"/>
                <a:gd name="T28" fmla="*/ 533 w 594"/>
                <a:gd name="T29" fmla="*/ 771 h 771"/>
                <a:gd name="T30" fmla="*/ 594 w 594"/>
                <a:gd name="T31" fmla="*/ 708 h 771"/>
                <a:gd name="T32" fmla="*/ 594 w 594"/>
                <a:gd name="T33" fmla="*/ 61 h 771"/>
                <a:gd name="T34" fmla="*/ 533 w 594"/>
                <a:gd name="T35"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4" h="771">
                  <a:moveTo>
                    <a:pt x="533" y="0"/>
                  </a:moveTo>
                  <a:cubicBezTo>
                    <a:pt x="63" y="0"/>
                    <a:pt x="63" y="0"/>
                    <a:pt x="63" y="0"/>
                  </a:cubicBezTo>
                  <a:cubicBezTo>
                    <a:pt x="28" y="0"/>
                    <a:pt x="0" y="28"/>
                    <a:pt x="0" y="61"/>
                  </a:cubicBezTo>
                  <a:cubicBezTo>
                    <a:pt x="0" y="554"/>
                    <a:pt x="0" y="554"/>
                    <a:pt x="0" y="554"/>
                  </a:cubicBezTo>
                  <a:cubicBezTo>
                    <a:pt x="10" y="536"/>
                    <a:pt x="10" y="536"/>
                    <a:pt x="10" y="536"/>
                  </a:cubicBezTo>
                  <a:cubicBezTo>
                    <a:pt x="57" y="445"/>
                    <a:pt x="57" y="445"/>
                    <a:pt x="57" y="445"/>
                  </a:cubicBezTo>
                  <a:cubicBezTo>
                    <a:pt x="57" y="61"/>
                    <a:pt x="57" y="61"/>
                    <a:pt x="57" y="61"/>
                  </a:cubicBezTo>
                  <a:cubicBezTo>
                    <a:pt x="57" y="58"/>
                    <a:pt x="59" y="56"/>
                    <a:pt x="63" y="56"/>
                  </a:cubicBezTo>
                  <a:cubicBezTo>
                    <a:pt x="533" y="56"/>
                    <a:pt x="533" y="56"/>
                    <a:pt x="533" y="56"/>
                  </a:cubicBezTo>
                  <a:cubicBezTo>
                    <a:pt x="535" y="56"/>
                    <a:pt x="537" y="58"/>
                    <a:pt x="537" y="61"/>
                  </a:cubicBezTo>
                  <a:cubicBezTo>
                    <a:pt x="537" y="708"/>
                    <a:pt x="537" y="708"/>
                    <a:pt x="537" y="708"/>
                  </a:cubicBezTo>
                  <a:cubicBezTo>
                    <a:pt x="537" y="712"/>
                    <a:pt x="535" y="714"/>
                    <a:pt x="533" y="714"/>
                  </a:cubicBezTo>
                  <a:cubicBezTo>
                    <a:pt x="255" y="714"/>
                    <a:pt x="255" y="714"/>
                    <a:pt x="255" y="714"/>
                  </a:cubicBezTo>
                  <a:cubicBezTo>
                    <a:pt x="266" y="734"/>
                    <a:pt x="266" y="755"/>
                    <a:pt x="258" y="771"/>
                  </a:cubicBezTo>
                  <a:cubicBezTo>
                    <a:pt x="533" y="771"/>
                    <a:pt x="533" y="771"/>
                    <a:pt x="533" y="771"/>
                  </a:cubicBezTo>
                  <a:cubicBezTo>
                    <a:pt x="568" y="771"/>
                    <a:pt x="594" y="742"/>
                    <a:pt x="594" y="708"/>
                  </a:cubicBezTo>
                  <a:cubicBezTo>
                    <a:pt x="594" y="61"/>
                    <a:pt x="594" y="61"/>
                    <a:pt x="594" y="61"/>
                  </a:cubicBezTo>
                  <a:cubicBezTo>
                    <a:pt x="594" y="28"/>
                    <a:pt x="568" y="0"/>
                    <a:pt x="533" y="0"/>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defRPr/>
              </a:pPr>
              <a:endParaRPr lang="en-US" b="1" kern="0" dirty="0">
                <a:solidFill>
                  <a:srgbClr val="FFFFFF"/>
                </a:solidFill>
                <a:latin typeface="微软雅黑" panose="020B0503020204020204" pitchFamily="34" charset="-122"/>
                <a:ea typeface="微软雅黑" panose="020B0503020204020204" pitchFamily="34" charset="-122"/>
              </a:endParaRPr>
            </a:p>
          </p:txBody>
        </p:sp>
        <p:sp>
          <p:nvSpPr>
            <p:cNvPr id="65" name="Freeform 42"/>
            <p:cNvSpPr>
              <a:spLocks/>
            </p:cNvSpPr>
            <p:nvPr/>
          </p:nvSpPr>
          <p:spPr bwMode="auto">
            <a:xfrm>
              <a:off x="3260005" y="1772335"/>
              <a:ext cx="178886" cy="289099"/>
            </a:xfrm>
            <a:custGeom>
              <a:avLst/>
              <a:gdLst>
                <a:gd name="T0" fmla="*/ 306 w 342"/>
                <a:gd name="T1" fmla="*/ 296 h 553"/>
                <a:gd name="T2" fmla="*/ 196 w 342"/>
                <a:gd name="T3" fmla="*/ 225 h 553"/>
                <a:gd name="T4" fmla="*/ 277 w 342"/>
                <a:gd name="T5" fmla="*/ 56 h 553"/>
                <a:gd name="T6" fmla="*/ 263 w 342"/>
                <a:gd name="T7" fmla="*/ 10 h 553"/>
                <a:gd name="T8" fmla="*/ 223 w 342"/>
                <a:gd name="T9" fmla="*/ 29 h 553"/>
                <a:gd name="T10" fmla="*/ 102 w 342"/>
                <a:gd name="T11" fmla="*/ 261 h 553"/>
                <a:gd name="T12" fmla="*/ 85 w 342"/>
                <a:gd name="T13" fmla="*/ 186 h 553"/>
                <a:gd name="T14" fmla="*/ 20 w 342"/>
                <a:gd name="T15" fmla="*/ 135 h 553"/>
                <a:gd name="T16" fmla="*/ 20 w 342"/>
                <a:gd name="T17" fmla="*/ 196 h 553"/>
                <a:gd name="T18" fmla="*/ 50 w 342"/>
                <a:gd name="T19" fmla="*/ 434 h 553"/>
                <a:gd name="T20" fmla="*/ 56 w 342"/>
                <a:gd name="T21" fmla="*/ 471 h 553"/>
                <a:gd name="T22" fmla="*/ 64 w 342"/>
                <a:gd name="T23" fmla="*/ 488 h 553"/>
                <a:gd name="T24" fmla="*/ 106 w 342"/>
                <a:gd name="T25" fmla="*/ 528 h 553"/>
                <a:gd name="T26" fmla="*/ 244 w 342"/>
                <a:gd name="T27" fmla="*/ 490 h 553"/>
                <a:gd name="T28" fmla="*/ 246 w 342"/>
                <a:gd name="T29" fmla="*/ 486 h 553"/>
                <a:gd name="T30" fmla="*/ 335 w 342"/>
                <a:gd name="T31" fmla="*/ 357 h 553"/>
                <a:gd name="T32" fmla="*/ 306 w 342"/>
                <a:gd name="T33" fmla="*/ 296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553">
                  <a:moveTo>
                    <a:pt x="306" y="296"/>
                  </a:moveTo>
                  <a:cubicBezTo>
                    <a:pt x="196" y="225"/>
                    <a:pt x="196" y="225"/>
                    <a:pt x="196" y="225"/>
                  </a:cubicBezTo>
                  <a:cubicBezTo>
                    <a:pt x="225" y="169"/>
                    <a:pt x="248" y="111"/>
                    <a:pt x="277" y="56"/>
                  </a:cubicBezTo>
                  <a:cubicBezTo>
                    <a:pt x="287" y="40"/>
                    <a:pt x="279" y="17"/>
                    <a:pt x="263" y="10"/>
                  </a:cubicBezTo>
                  <a:cubicBezTo>
                    <a:pt x="246" y="0"/>
                    <a:pt x="233" y="12"/>
                    <a:pt x="223" y="29"/>
                  </a:cubicBezTo>
                  <a:cubicBezTo>
                    <a:pt x="187" y="102"/>
                    <a:pt x="141" y="188"/>
                    <a:pt x="102" y="261"/>
                  </a:cubicBezTo>
                  <a:cubicBezTo>
                    <a:pt x="100" y="244"/>
                    <a:pt x="85" y="186"/>
                    <a:pt x="85" y="186"/>
                  </a:cubicBezTo>
                  <a:cubicBezTo>
                    <a:pt x="81" y="165"/>
                    <a:pt x="45" y="133"/>
                    <a:pt x="20" y="135"/>
                  </a:cubicBezTo>
                  <a:cubicBezTo>
                    <a:pt x="0" y="135"/>
                    <a:pt x="16" y="173"/>
                    <a:pt x="20" y="196"/>
                  </a:cubicBezTo>
                  <a:cubicBezTo>
                    <a:pt x="33" y="277"/>
                    <a:pt x="37" y="354"/>
                    <a:pt x="50" y="434"/>
                  </a:cubicBezTo>
                  <a:cubicBezTo>
                    <a:pt x="50" y="448"/>
                    <a:pt x="52" y="459"/>
                    <a:pt x="56" y="471"/>
                  </a:cubicBezTo>
                  <a:cubicBezTo>
                    <a:pt x="58" y="477"/>
                    <a:pt x="62" y="484"/>
                    <a:pt x="64" y="488"/>
                  </a:cubicBezTo>
                  <a:cubicBezTo>
                    <a:pt x="75" y="503"/>
                    <a:pt x="89" y="519"/>
                    <a:pt x="106" y="528"/>
                  </a:cubicBezTo>
                  <a:cubicBezTo>
                    <a:pt x="156" y="553"/>
                    <a:pt x="216" y="536"/>
                    <a:pt x="244" y="490"/>
                  </a:cubicBezTo>
                  <a:cubicBezTo>
                    <a:pt x="244" y="490"/>
                    <a:pt x="246" y="488"/>
                    <a:pt x="246" y="486"/>
                  </a:cubicBezTo>
                  <a:cubicBezTo>
                    <a:pt x="335" y="357"/>
                    <a:pt x="335" y="357"/>
                    <a:pt x="335" y="357"/>
                  </a:cubicBezTo>
                  <a:cubicBezTo>
                    <a:pt x="342" y="340"/>
                    <a:pt x="323" y="306"/>
                    <a:pt x="306" y="296"/>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defRPr/>
              </a:pPr>
              <a:endParaRPr lang="en-US" b="1" kern="0" dirty="0">
                <a:solidFill>
                  <a:srgbClr val="FFFFFF"/>
                </a:solidFill>
                <a:latin typeface="微软雅黑" panose="020B0503020204020204" pitchFamily="34" charset="-122"/>
                <a:ea typeface="微软雅黑" panose="020B0503020204020204" pitchFamily="34" charset="-122"/>
              </a:endParaRPr>
            </a:p>
          </p:txBody>
        </p:sp>
      </p:grpSp>
      <p:sp>
        <p:nvSpPr>
          <p:cNvPr id="60" name="文本框 68"/>
          <p:cNvSpPr txBox="1"/>
          <p:nvPr/>
        </p:nvSpPr>
        <p:spPr>
          <a:xfrm>
            <a:off x="785571" y="2021509"/>
            <a:ext cx="405880" cy="523220"/>
          </a:xfrm>
          <a:prstGeom prst="rect">
            <a:avLst/>
          </a:prstGeom>
          <a:noFill/>
        </p:spPr>
        <p:txBody>
          <a:bodyPr wrap="none" rtlCol="0">
            <a:spAutoFit/>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r>
              <a:rPr lang="en-US" altLang="zh-CN"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8</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23" name="图片 22" descr="1498761046_IMG_0195"/>
          <p:cNvPicPr/>
          <p:nvPr/>
        </p:nvPicPr>
        <p:blipFill>
          <a:blip r:embed="rId2" cstate="print"/>
          <a:srcRect/>
          <a:stretch>
            <a:fillRect/>
          </a:stretch>
        </p:blipFill>
        <p:spPr>
          <a:xfrm>
            <a:off x="7107287" y="2049696"/>
            <a:ext cx="4272722" cy="3366699"/>
          </a:xfrm>
          <a:prstGeom prst="rect">
            <a:avLst/>
          </a:prstGeom>
          <a:noFill/>
          <a:ln w="9525">
            <a:noFill/>
            <a:miter lim="800000"/>
            <a:headEnd/>
            <a:tailEnd/>
          </a:ln>
        </p:spPr>
      </p:pic>
      <p:sp>
        <p:nvSpPr>
          <p:cNvPr id="2" name="矩形 1"/>
          <p:cNvSpPr/>
          <p:nvPr/>
        </p:nvSpPr>
        <p:spPr>
          <a:xfrm>
            <a:off x="7120706" y="5590980"/>
            <a:ext cx="4312097" cy="646331"/>
          </a:xfrm>
          <a:prstGeom prst="rect">
            <a:avLst/>
          </a:prstGeom>
        </p:spPr>
        <p:txBody>
          <a:bodyPr wrap="square">
            <a:spAutoFit/>
          </a:bodyPr>
          <a:lstStyle/>
          <a:p>
            <a:pPr algn="just"/>
            <a:r>
              <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rPr>
              <a:t>15</a:t>
            </a:r>
            <a:r>
              <a:rPr lang="zh-CN" altLang="zh-CN" b="1" kern="100" dirty="0">
                <a:latin typeface="微软雅黑" panose="020B0503020204020204" pitchFamily="34" charset="-122"/>
                <a:ea typeface="微软雅黑" panose="020B0503020204020204" pitchFamily="34" charset="-122"/>
                <a:cs typeface="Times New Roman" panose="02020603050405020304" pitchFamily="18" charset="0"/>
              </a:rPr>
              <a:t>级电子商务班学生庄泽霖、柯深升、汪子豪入选国家板球队</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68222593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圆角矩形 62"/>
          <p:cNvSpPr/>
          <p:nvPr/>
        </p:nvSpPr>
        <p:spPr>
          <a:xfrm>
            <a:off x="1456204" y="1889291"/>
            <a:ext cx="10392038" cy="2265082"/>
          </a:xfrm>
          <a:prstGeom prst="roundRect">
            <a:avLst>
              <a:gd name="adj" fmla="val 9584"/>
            </a:avLst>
          </a:prstGeom>
          <a:solidFill>
            <a:schemeClr val="bg2">
              <a:lumMod val="25000"/>
            </a:schemeClr>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r>
              <a:rPr lang="en-US" altLang="zh-CN" sz="2800" b="1" kern="0" dirty="0">
                <a:solidFill>
                  <a:schemeClr val="bg1"/>
                </a:solidFill>
                <a:effectLst>
                  <a:outerShdw blurRad="38100" dist="38100" dir="2700000" algn="tl">
                    <a:srgbClr val="000000">
                      <a:alpha val="43137"/>
                    </a:srgbClr>
                  </a:outerShdw>
                </a:effectLst>
                <a:latin typeface="Calibri"/>
                <a:ea typeface="微软雅黑"/>
              </a:rPr>
              <a:t>2017</a:t>
            </a:r>
            <a:r>
              <a:rPr lang="zh-CN" altLang="zh-CN" sz="2800" b="1" kern="0" dirty="0">
                <a:solidFill>
                  <a:schemeClr val="bg1"/>
                </a:solidFill>
                <a:effectLst>
                  <a:outerShdw blurRad="38100" dist="38100" dir="2700000" algn="tl">
                    <a:srgbClr val="000000">
                      <a:alpha val="43137"/>
                    </a:srgbClr>
                  </a:outerShdw>
                </a:effectLst>
                <a:latin typeface="Calibri"/>
                <a:ea typeface="微软雅黑"/>
              </a:rPr>
              <a:t>年</a:t>
            </a:r>
            <a:r>
              <a:rPr lang="en-US" altLang="zh-CN" sz="2800" b="1" kern="0" dirty="0">
                <a:solidFill>
                  <a:schemeClr val="bg1"/>
                </a:solidFill>
                <a:effectLst>
                  <a:outerShdw blurRad="38100" dist="38100" dir="2700000" algn="tl">
                    <a:srgbClr val="000000">
                      <a:alpha val="43137"/>
                    </a:srgbClr>
                  </a:outerShdw>
                </a:effectLst>
                <a:latin typeface="Calibri"/>
                <a:ea typeface="微软雅黑"/>
              </a:rPr>
              <a:t>5</a:t>
            </a:r>
            <a:r>
              <a:rPr lang="zh-CN" altLang="zh-CN" sz="2800" b="1" kern="0" dirty="0">
                <a:solidFill>
                  <a:schemeClr val="bg1"/>
                </a:solidFill>
                <a:effectLst>
                  <a:outerShdw blurRad="38100" dist="38100" dir="2700000" algn="tl">
                    <a:srgbClr val="000000">
                      <a:alpha val="43137"/>
                    </a:srgbClr>
                  </a:outerShdw>
                </a:effectLst>
                <a:latin typeface="Calibri"/>
                <a:ea typeface="微软雅黑"/>
              </a:rPr>
              <a:t>月深圳新媒体影响力排名第一名，综合得分</a:t>
            </a:r>
            <a:r>
              <a:rPr lang="en-US" altLang="zh-CN" sz="2800" b="1" kern="0" dirty="0">
                <a:solidFill>
                  <a:schemeClr val="bg1"/>
                </a:solidFill>
                <a:effectLst>
                  <a:outerShdw blurRad="38100" dist="38100" dir="2700000" algn="tl">
                    <a:srgbClr val="000000">
                      <a:alpha val="43137"/>
                    </a:srgbClr>
                  </a:outerShdw>
                </a:effectLst>
                <a:latin typeface="Calibri"/>
                <a:ea typeface="微软雅黑"/>
              </a:rPr>
              <a:t>7.82</a:t>
            </a:r>
            <a:r>
              <a:rPr lang="zh-CN" altLang="zh-CN" sz="2800" b="1" kern="0" dirty="0">
                <a:solidFill>
                  <a:schemeClr val="bg1"/>
                </a:solidFill>
                <a:effectLst>
                  <a:outerShdw blurRad="38100" dist="38100" dir="2700000" algn="tl">
                    <a:srgbClr val="000000">
                      <a:alpha val="43137"/>
                    </a:srgbClr>
                  </a:outerShdw>
                </a:effectLst>
                <a:latin typeface="Calibri"/>
                <a:ea typeface="微软雅黑"/>
              </a:rPr>
              <a:t>分。与新西兰、美国、加拿大、印度尼西亚、马来西亚开展国际教学交流合作。学校实行“一体两翼”发展，为南山区相关单位开展职工技能培训。与澳门校长团、香港卫视、天津大学、地质大学等开展国内合作。一年取得</a:t>
            </a:r>
            <a:r>
              <a:rPr lang="en-US" altLang="zh-CN" sz="2800" b="1" kern="0" dirty="0">
                <a:solidFill>
                  <a:schemeClr val="bg1"/>
                </a:solidFill>
                <a:effectLst>
                  <a:outerShdw blurRad="38100" dist="38100" dir="2700000" algn="tl">
                    <a:srgbClr val="000000">
                      <a:alpha val="43137"/>
                    </a:srgbClr>
                  </a:outerShdw>
                </a:effectLst>
                <a:latin typeface="Calibri"/>
                <a:ea typeface="微软雅黑"/>
              </a:rPr>
              <a:t>8</a:t>
            </a:r>
            <a:r>
              <a:rPr lang="zh-CN" altLang="zh-CN" sz="2800" b="1" kern="0" dirty="0">
                <a:solidFill>
                  <a:schemeClr val="bg1"/>
                </a:solidFill>
                <a:effectLst>
                  <a:outerShdw blurRad="38100" dist="38100" dir="2700000" algn="tl">
                    <a:srgbClr val="000000">
                      <a:alpha val="43137"/>
                    </a:srgbClr>
                  </a:outerShdw>
                </a:effectLst>
                <a:latin typeface="Calibri"/>
                <a:ea typeface="微软雅黑"/>
              </a:rPr>
              <a:t>项省市综合荣誉。</a:t>
            </a:r>
          </a:p>
        </p:txBody>
      </p:sp>
      <p:sp>
        <p:nvSpPr>
          <p:cNvPr id="10" name="矩形 9"/>
          <p:cNvSpPr/>
          <p:nvPr/>
        </p:nvSpPr>
        <p:spPr>
          <a:xfrm>
            <a:off x="150689" y="1268760"/>
            <a:ext cx="11975528" cy="5760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endParaRPr>
          </a:p>
        </p:txBody>
      </p:sp>
      <p:sp>
        <p:nvSpPr>
          <p:cNvPr id="15" name="TextBox 1"/>
          <p:cNvSpPr txBox="1">
            <a:spLocks noChangeArrowheads="1"/>
          </p:cNvSpPr>
          <p:nvPr/>
        </p:nvSpPr>
        <p:spPr bwMode="auto">
          <a:xfrm>
            <a:off x="1202631" y="44624"/>
            <a:ext cx="10923586" cy="769441"/>
          </a:xfrm>
          <a:prstGeom prst="rect">
            <a:avLst/>
          </a:prstGeom>
          <a:noFill/>
          <a:ln w="9525">
            <a:noFill/>
            <a:miter lim="800000"/>
            <a:headEnd/>
            <a:tailEnd/>
          </a:ln>
        </p:spPr>
        <p:txBody>
          <a:bodyPr wrap="square">
            <a:spAutoFit/>
          </a:bodyPr>
          <a:lstStyle/>
          <a:p>
            <a:pPr lvl="0"/>
            <a:r>
              <a:rPr lang="zh-CN" altLang="en-US" sz="4400" b="1" dirty="0">
                <a:solidFill>
                  <a:srgbClr val="002060"/>
                </a:solidFill>
                <a:effectLst>
                  <a:outerShdw blurRad="38100" dist="38100" dir="2700000" algn="tl">
                    <a:srgbClr val="000000">
                      <a:alpha val="43137"/>
                    </a:srgbClr>
                  </a:outerShdw>
                </a:effectLst>
                <a:latin typeface="微软雅黑" pitchFamily="34" charset="-122"/>
                <a:ea typeface="微软雅黑" pitchFamily="34" charset="-122"/>
              </a:rPr>
              <a:t>四、资助效益：</a:t>
            </a:r>
            <a:r>
              <a:rPr lang="zh-CN" altLang="en-US"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很突出</a:t>
            </a:r>
            <a:endParaRPr lang="zh-CN" altLang="zh-CN"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 name="矩形 11"/>
          <p:cNvSpPr/>
          <p:nvPr/>
        </p:nvSpPr>
        <p:spPr>
          <a:xfrm>
            <a:off x="338535" y="1260049"/>
            <a:ext cx="10369152" cy="584775"/>
          </a:xfrm>
          <a:prstGeom prst="rect">
            <a:avLst/>
          </a:prstGeom>
        </p:spPr>
        <p:txBody>
          <a:bodyPr wrap="square">
            <a:spAutoFit/>
          </a:bodyPr>
          <a:lstStyle/>
          <a:p>
            <a:pPr eaLnBrk="1" fontAlgn="auto" hangingPunct="1">
              <a:spcBef>
                <a:spcPts val="0"/>
              </a:spcBef>
              <a:spcAft>
                <a:spcPts val="0"/>
              </a:spcAft>
            </a:pPr>
            <a:r>
              <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（一）整体办学成绩</a:t>
            </a:r>
            <a:endParaRPr lang="zh-CN" altLang="en-US" sz="32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endParaRPr>
          </a:p>
        </p:txBody>
      </p:sp>
      <p:sp>
        <p:nvSpPr>
          <p:cNvPr id="77" name="矩形 76"/>
          <p:cNvSpPr/>
          <p:nvPr/>
        </p:nvSpPr>
        <p:spPr>
          <a:xfrm>
            <a:off x="710759" y="6463922"/>
            <a:ext cx="10985500" cy="984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4" name="Freeform 5"/>
          <p:cNvSpPr>
            <a:spLocks/>
          </p:cNvSpPr>
          <p:nvPr/>
        </p:nvSpPr>
        <p:spPr bwMode="auto">
          <a:xfrm>
            <a:off x="-20389" y="2194623"/>
            <a:ext cx="678244" cy="599564"/>
          </a:xfrm>
          <a:custGeom>
            <a:avLst/>
            <a:gdLst>
              <a:gd name="T0" fmla="*/ 0 w 681"/>
              <a:gd name="T1" fmla="*/ 0 h 602"/>
              <a:gd name="T2" fmla="*/ 681 w 681"/>
              <a:gd name="T3" fmla="*/ 0 h 602"/>
              <a:gd name="T4" fmla="*/ 681 w 681"/>
              <a:gd name="T5" fmla="*/ 602 h 602"/>
              <a:gd name="T6" fmla="*/ 0 w 681"/>
              <a:gd name="T7" fmla="*/ 602 h 602"/>
              <a:gd name="T8" fmla="*/ 183 w 681"/>
              <a:gd name="T9" fmla="*/ 304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304"/>
                </a:lnTo>
                <a:lnTo>
                  <a:pt x="0" y="0"/>
                </a:lnTo>
                <a:lnTo>
                  <a:pt x="0" y="0"/>
                </a:ln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17" name="Freeform 6"/>
          <p:cNvSpPr>
            <a:spLocks noEditPoints="1"/>
          </p:cNvSpPr>
          <p:nvPr/>
        </p:nvSpPr>
        <p:spPr bwMode="auto">
          <a:xfrm>
            <a:off x="52315" y="2236453"/>
            <a:ext cx="626454" cy="15935"/>
          </a:xfrm>
          <a:custGeom>
            <a:avLst/>
            <a:gdLst>
              <a:gd name="T0" fmla="*/ 1 w 120"/>
              <a:gd name="T1" fmla="*/ 0 h 3"/>
              <a:gd name="T2" fmla="*/ 13 w 120"/>
              <a:gd name="T3" fmla="*/ 0 h 3"/>
              <a:gd name="T4" fmla="*/ 15 w 120"/>
              <a:gd name="T5" fmla="*/ 1 h 3"/>
              <a:gd name="T6" fmla="*/ 15 w 120"/>
              <a:gd name="T7" fmla="*/ 1 h 3"/>
              <a:gd name="T8" fmla="*/ 13 w 120"/>
              <a:gd name="T9" fmla="*/ 3 h 3"/>
              <a:gd name="T10" fmla="*/ 1 w 120"/>
              <a:gd name="T11" fmla="*/ 3 h 3"/>
              <a:gd name="T12" fmla="*/ 0 w 120"/>
              <a:gd name="T13" fmla="*/ 1 h 3"/>
              <a:gd name="T14" fmla="*/ 0 w 120"/>
              <a:gd name="T15" fmla="*/ 1 h 3"/>
              <a:gd name="T16" fmla="*/ 1 w 120"/>
              <a:gd name="T17" fmla="*/ 0 h 3"/>
              <a:gd name="T18" fmla="*/ 22 w 120"/>
              <a:gd name="T19" fmla="*/ 0 h 3"/>
              <a:gd name="T20" fmla="*/ 34 w 120"/>
              <a:gd name="T21" fmla="*/ 0 h 3"/>
              <a:gd name="T22" fmla="*/ 36 w 120"/>
              <a:gd name="T23" fmla="*/ 1 h 3"/>
              <a:gd name="T24" fmla="*/ 36 w 120"/>
              <a:gd name="T25" fmla="*/ 1 h 3"/>
              <a:gd name="T26" fmla="*/ 34 w 120"/>
              <a:gd name="T27" fmla="*/ 3 h 3"/>
              <a:gd name="T28" fmla="*/ 22 w 120"/>
              <a:gd name="T29" fmla="*/ 3 h 3"/>
              <a:gd name="T30" fmla="*/ 21 w 120"/>
              <a:gd name="T31" fmla="*/ 1 h 3"/>
              <a:gd name="T32" fmla="*/ 21 w 120"/>
              <a:gd name="T33" fmla="*/ 1 h 3"/>
              <a:gd name="T34" fmla="*/ 22 w 120"/>
              <a:gd name="T35" fmla="*/ 0 h 3"/>
              <a:gd name="T36" fmla="*/ 43 w 120"/>
              <a:gd name="T37" fmla="*/ 0 h 3"/>
              <a:gd name="T38" fmla="*/ 55 w 120"/>
              <a:gd name="T39" fmla="*/ 0 h 3"/>
              <a:gd name="T40" fmla="*/ 57 w 120"/>
              <a:gd name="T41" fmla="*/ 1 h 3"/>
              <a:gd name="T42" fmla="*/ 57 w 120"/>
              <a:gd name="T43" fmla="*/ 1 h 3"/>
              <a:gd name="T44" fmla="*/ 55 w 120"/>
              <a:gd name="T45" fmla="*/ 3 h 3"/>
              <a:gd name="T46" fmla="*/ 43 w 120"/>
              <a:gd name="T47" fmla="*/ 3 h 3"/>
              <a:gd name="T48" fmla="*/ 42 w 120"/>
              <a:gd name="T49" fmla="*/ 1 h 3"/>
              <a:gd name="T50" fmla="*/ 42 w 120"/>
              <a:gd name="T51" fmla="*/ 1 h 3"/>
              <a:gd name="T52" fmla="*/ 43 w 120"/>
              <a:gd name="T53" fmla="*/ 0 h 3"/>
              <a:gd name="T54" fmla="*/ 64 w 120"/>
              <a:gd name="T55" fmla="*/ 0 h 3"/>
              <a:gd name="T56" fmla="*/ 76 w 120"/>
              <a:gd name="T57" fmla="*/ 0 h 3"/>
              <a:gd name="T58" fmla="*/ 78 w 120"/>
              <a:gd name="T59" fmla="*/ 1 h 3"/>
              <a:gd name="T60" fmla="*/ 78 w 120"/>
              <a:gd name="T61" fmla="*/ 1 h 3"/>
              <a:gd name="T62" fmla="*/ 76 w 120"/>
              <a:gd name="T63" fmla="*/ 3 h 3"/>
              <a:gd name="T64" fmla="*/ 64 w 120"/>
              <a:gd name="T65" fmla="*/ 3 h 3"/>
              <a:gd name="T66" fmla="*/ 63 w 120"/>
              <a:gd name="T67" fmla="*/ 1 h 3"/>
              <a:gd name="T68" fmla="*/ 63 w 120"/>
              <a:gd name="T69" fmla="*/ 1 h 3"/>
              <a:gd name="T70" fmla="*/ 64 w 120"/>
              <a:gd name="T71" fmla="*/ 0 h 3"/>
              <a:gd name="T72" fmla="*/ 85 w 120"/>
              <a:gd name="T73" fmla="*/ 0 h 3"/>
              <a:gd name="T74" fmla="*/ 97 w 120"/>
              <a:gd name="T75" fmla="*/ 0 h 3"/>
              <a:gd name="T76" fmla="*/ 99 w 120"/>
              <a:gd name="T77" fmla="*/ 1 h 3"/>
              <a:gd name="T78" fmla="*/ 99 w 120"/>
              <a:gd name="T79" fmla="*/ 1 h 3"/>
              <a:gd name="T80" fmla="*/ 97 w 120"/>
              <a:gd name="T81" fmla="*/ 3 h 3"/>
              <a:gd name="T82" fmla="*/ 85 w 120"/>
              <a:gd name="T83" fmla="*/ 3 h 3"/>
              <a:gd name="T84" fmla="*/ 84 w 120"/>
              <a:gd name="T85" fmla="*/ 1 h 3"/>
              <a:gd name="T86" fmla="*/ 84 w 120"/>
              <a:gd name="T87" fmla="*/ 1 h 3"/>
              <a:gd name="T88" fmla="*/ 85 w 120"/>
              <a:gd name="T89" fmla="*/ 0 h 3"/>
              <a:gd name="T90" fmla="*/ 106 w 120"/>
              <a:gd name="T91" fmla="*/ 0 h 3"/>
              <a:gd name="T92" fmla="*/ 118 w 120"/>
              <a:gd name="T93" fmla="*/ 0 h 3"/>
              <a:gd name="T94" fmla="*/ 120 w 120"/>
              <a:gd name="T95" fmla="*/ 1 h 3"/>
              <a:gd name="T96" fmla="*/ 120 w 120"/>
              <a:gd name="T97" fmla="*/ 1 h 3"/>
              <a:gd name="T98" fmla="*/ 118 w 120"/>
              <a:gd name="T99" fmla="*/ 3 h 3"/>
              <a:gd name="T100" fmla="*/ 106 w 120"/>
              <a:gd name="T101" fmla="*/ 3 h 3"/>
              <a:gd name="T102" fmla="*/ 105 w 120"/>
              <a:gd name="T103" fmla="*/ 1 h 3"/>
              <a:gd name="T104" fmla="*/ 105 w 120"/>
              <a:gd name="T105" fmla="*/ 1 h 3"/>
              <a:gd name="T106" fmla="*/ 106 w 120"/>
              <a:gd name="T10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3">
                <a:moveTo>
                  <a:pt x="1" y="0"/>
                </a:moveTo>
                <a:cubicBezTo>
                  <a:pt x="5" y="0"/>
                  <a:pt x="9" y="0"/>
                  <a:pt x="13" y="0"/>
                </a:cubicBezTo>
                <a:cubicBezTo>
                  <a:pt x="14" y="0"/>
                  <a:pt x="15" y="0"/>
                  <a:pt x="15" y="1"/>
                </a:cubicBezTo>
                <a:cubicBezTo>
                  <a:pt x="15" y="1"/>
                  <a:pt x="15" y="1"/>
                  <a:pt x="15" y="1"/>
                </a:cubicBezTo>
                <a:cubicBezTo>
                  <a:pt x="15" y="2"/>
                  <a:pt x="14" y="3"/>
                  <a:pt x="13" y="3"/>
                </a:cubicBezTo>
                <a:cubicBezTo>
                  <a:pt x="9" y="3"/>
                  <a:pt x="5" y="3"/>
                  <a:pt x="1" y="3"/>
                </a:cubicBezTo>
                <a:cubicBezTo>
                  <a:pt x="0" y="3"/>
                  <a:pt x="0" y="2"/>
                  <a:pt x="0" y="1"/>
                </a:cubicBezTo>
                <a:cubicBezTo>
                  <a:pt x="0" y="1"/>
                  <a:pt x="0" y="1"/>
                  <a:pt x="0" y="1"/>
                </a:cubicBezTo>
                <a:cubicBezTo>
                  <a:pt x="0" y="0"/>
                  <a:pt x="0" y="0"/>
                  <a:pt x="1" y="0"/>
                </a:cubicBezTo>
                <a:close/>
                <a:moveTo>
                  <a:pt x="22" y="0"/>
                </a:moveTo>
                <a:cubicBezTo>
                  <a:pt x="26" y="0"/>
                  <a:pt x="30" y="0"/>
                  <a:pt x="34" y="0"/>
                </a:cubicBezTo>
                <a:cubicBezTo>
                  <a:pt x="35" y="0"/>
                  <a:pt x="36" y="0"/>
                  <a:pt x="36" y="1"/>
                </a:cubicBezTo>
                <a:cubicBezTo>
                  <a:pt x="36" y="1"/>
                  <a:pt x="36" y="1"/>
                  <a:pt x="36" y="1"/>
                </a:cubicBezTo>
                <a:cubicBezTo>
                  <a:pt x="36" y="2"/>
                  <a:pt x="35" y="3"/>
                  <a:pt x="34" y="3"/>
                </a:cubicBezTo>
                <a:cubicBezTo>
                  <a:pt x="30" y="3"/>
                  <a:pt x="26" y="3"/>
                  <a:pt x="22" y="3"/>
                </a:cubicBezTo>
                <a:cubicBezTo>
                  <a:pt x="21" y="3"/>
                  <a:pt x="21" y="2"/>
                  <a:pt x="21" y="1"/>
                </a:cubicBezTo>
                <a:cubicBezTo>
                  <a:pt x="21" y="1"/>
                  <a:pt x="21" y="1"/>
                  <a:pt x="21" y="1"/>
                </a:cubicBezTo>
                <a:cubicBezTo>
                  <a:pt x="21" y="0"/>
                  <a:pt x="21" y="0"/>
                  <a:pt x="22" y="0"/>
                </a:cubicBezTo>
                <a:close/>
                <a:moveTo>
                  <a:pt x="43" y="0"/>
                </a:moveTo>
                <a:cubicBezTo>
                  <a:pt x="47" y="0"/>
                  <a:pt x="51" y="0"/>
                  <a:pt x="55" y="0"/>
                </a:cubicBezTo>
                <a:cubicBezTo>
                  <a:pt x="56" y="0"/>
                  <a:pt x="57" y="0"/>
                  <a:pt x="57" y="1"/>
                </a:cubicBezTo>
                <a:cubicBezTo>
                  <a:pt x="57" y="1"/>
                  <a:pt x="57" y="1"/>
                  <a:pt x="57" y="1"/>
                </a:cubicBezTo>
                <a:cubicBezTo>
                  <a:pt x="57" y="2"/>
                  <a:pt x="56" y="3"/>
                  <a:pt x="55" y="3"/>
                </a:cubicBezTo>
                <a:cubicBezTo>
                  <a:pt x="51" y="3"/>
                  <a:pt x="47" y="3"/>
                  <a:pt x="43" y="3"/>
                </a:cubicBezTo>
                <a:cubicBezTo>
                  <a:pt x="42" y="3"/>
                  <a:pt x="42" y="2"/>
                  <a:pt x="42" y="1"/>
                </a:cubicBezTo>
                <a:cubicBezTo>
                  <a:pt x="42" y="1"/>
                  <a:pt x="42" y="1"/>
                  <a:pt x="42" y="1"/>
                </a:cubicBezTo>
                <a:cubicBezTo>
                  <a:pt x="42" y="0"/>
                  <a:pt x="42" y="0"/>
                  <a:pt x="43" y="0"/>
                </a:cubicBezTo>
                <a:close/>
                <a:moveTo>
                  <a:pt x="64" y="0"/>
                </a:moveTo>
                <a:cubicBezTo>
                  <a:pt x="68" y="0"/>
                  <a:pt x="72" y="0"/>
                  <a:pt x="76" y="0"/>
                </a:cubicBezTo>
                <a:cubicBezTo>
                  <a:pt x="77" y="0"/>
                  <a:pt x="78" y="0"/>
                  <a:pt x="78" y="1"/>
                </a:cubicBezTo>
                <a:cubicBezTo>
                  <a:pt x="78" y="1"/>
                  <a:pt x="78" y="1"/>
                  <a:pt x="78" y="1"/>
                </a:cubicBezTo>
                <a:cubicBezTo>
                  <a:pt x="78" y="2"/>
                  <a:pt x="77" y="3"/>
                  <a:pt x="76" y="3"/>
                </a:cubicBezTo>
                <a:cubicBezTo>
                  <a:pt x="72" y="3"/>
                  <a:pt x="68" y="3"/>
                  <a:pt x="64" y="3"/>
                </a:cubicBezTo>
                <a:cubicBezTo>
                  <a:pt x="63" y="3"/>
                  <a:pt x="63" y="2"/>
                  <a:pt x="63" y="1"/>
                </a:cubicBezTo>
                <a:cubicBezTo>
                  <a:pt x="63" y="1"/>
                  <a:pt x="63" y="1"/>
                  <a:pt x="63" y="1"/>
                </a:cubicBezTo>
                <a:cubicBezTo>
                  <a:pt x="63" y="0"/>
                  <a:pt x="63" y="0"/>
                  <a:pt x="64" y="0"/>
                </a:cubicBezTo>
                <a:close/>
                <a:moveTo>
                  <a:pt x="85" y="0"/>
                </a:moveTo>
                <a:cubicBezTo>
                  <a:pt x="89" y="0"/>
                  <a:pt x="93" y="0"/>
                  <a:pt x="97" y="0"/>
                </a:cubicBezTo>
                <a:cubicBezTo>
                  <a:pt x="98" y="0"/>
                  <a:pt x="99" y="0"/>
                  <a:pt x="99" y="1"/>
                </a:cubicBezTo>
                <a:cubicBezTo>
                  <a:pt x="99" y="1"/>
                  <a:pt x="99" y="1"/>
                  <a:pt x="99" y="1"/>
                </a:cubicBezTo>
                <a:cubicBezTo>
                  <a:pt x="99" y="2"/>
                  <a:pt x="98" y="3"/>
                  <a:pt x="97" y="3"/>
                </a:cubicBezTo>
                <a:cubicBezTo>
                  <a:pt x="93" y="3"/>
                  <a:pt x="89" y="3"/>
                  <a:pt x="85" y="3"/>
                </a:cubicBezTo>
                <a:cubicBezTo>
                  <a:pt x="84" y="3"/>
                  <a:pt x="84" y="2"/>
                  <a:pt x="84" y="1"/>
                </a:cubicBezTo>
                <a:cubicBezTo>
                  <a:pt x="84" y="1"/>
                  <a:pt x="84" y="1"/>
                  <a:pt x="84" y="1"/>
                </a:cubicBezTo>
                <a:cubicBezTo>
                  <a:pt x="84" y="0"/>
                  <a:pt x="84" y="0"/>
                  <a:pt x="85" y="0"/>
                </a:cubicBezTo>
                <a:close/>
                <a:moveTo>
                  <a:pt x="106" y="0"/>
                </a:moveTo>
                <a:cubicBezTo>
                  <a:pt x="110" y="0"/>
                  <a:pt x="114" y="0"/>
                  <a:pt x="118" y="0"/>
                </a:cubicBezTo>
                <a:cubicBezTo>
                  <a:pt x="119" y="0"/>
                  <a:pt x="120" y="0"/>
                  <a:pt x="120" y="1"/>
                </a:cubicBezTo>
                <a:cubicBezTo>
                  <a:pt x="120" y="1"/>
                  <a:pt x="120" y="1"/>
                  <a:pt x="120" y="1"/>
                </a:cubicBezTo>
                <a:cubicBezTo>
                  <a:pt x="120" y="2"/>
                  <a:pt x="119" y="3"/>
                  <a:pt x="118" y="3"/>
                </a:cubicBezTo>
                <a:cubicBezTo>
                  <a:pt x="114" y="3"/>
                  <a:pt x="110" y="3"/>
                  <a:pt x="106" y="3"/>
                </a:cubicBezTo>
                <a:cubicBezTo>
                  <a:pt x="105" y="3"/>
                  <a:pt x="105" y="2"/>
                  <a:pt x="105" y="1"/>
                </a:cubicBezTo>
                <a:cubicBezTo>
                  <a:pt x="105" y="1"/>
                  <a:pt x="105" y="1"/>
                  <a:pt x="105" y="1"/>
                </a:cubicBezTo>
                <a:cubicBezTo>
                  <a:pt x="105" y="0"/>
                  <a:pt x="105" y="0"/>
                  <a:pt x="106" y="0"/>
                </a:cubicBezTo>
                <a:close/>
              </a:path>
            </a:pathLst>
          </a:custGeom>
          <a:solidFill>
            <a:srgbClr val="BCE1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18" name="Freeform 7"/>
          <p:cNvSpPr>
            <a:spLocks noEditPoints="1"/>
          </p:cNvSpPr>
          <p:nvPr/>
        </p:nvSpPr>
        <p:spPr bwMode="auto">
          <a:xfrm>
            <a:off x="52315" y="2742397"/>
            <a:ext cx="626454" cy="15935"/>
          </a:xfrm>
          <a:custGeom>
            <a:avLst/>
            <a:gdLst>
              <a:gd name="T0" fmla="*/ 1 w 120"/>
              <a:gd name="T1" fmla="*/ 0 h 3"/>
              <a:gd name="T2" fmla="*/ 13 w 120"/>
              <a:gd name="T3" fmla="*/ 0 h 3"/>
              <a:gd name="T4" fmla="*/ 15 w 120"/>
              <a:gd name="T5" fmla="*/ 1 h 3"/>
              <a:gd name="T6" fmla="*/ 15 w 120"/>
              <a:gd name="T7" fmla="*/ 1 h 3"/>
              <a:gd name="T8" fmla="*/ 13 w 120"/>
              <a:gd name="T9" fmla="*/ 3 h 3"/>
              <a:gd name="T10" fmla="*/ 1 w 120"/>
              <a:gd name="T11" fmla="*/ 3 h 3"/>
              <a:gd name="T12" fmla="*/ 0 w 120"/>
              <a:gd name="T13" fmla="*/ 1 h 3"/>
              <a:gd name="T14" fmla="*/ 0 w 120"/>
              <a:gd name="T15" fmla="*/ 1 h 3"/>
              <a:gd name="T16" fmla="*/ 1 w 120"/>
              <a:gd name="T17" fmla="*/ 0 h 3"/>
              <a:gd name="T18" fmla="*/ 22 w 120"/>
              <a:gd name="T19" fmla="*/ 0 h 3"/>
              <a:gd name="T20" fmla="*/ 34 w 120"/>
              <a:gd name="T21" fmla="*/ 0 h 3"/>
              <a:gd name="T22" fmla="*/ 36 w 120"/>
              <a:gd name="T23" fmla="*/ 1 h 3"/>
              <a:gd name="T24" fmla="*/ 36 w 120"/>
              <a:gd name="T25" fmla="*/ 1 h 3"/>
              <a:gd name="T26" fmla="*/ 34 w 120"/>
              <a:gd name="T27" fmla="*/ 3 h 3"/>
              <a:gd name="T28" fmla="*/ 22 w 120"/>
              <a:gd name="T29" fmla="*/ 3 h 3"/>
              <a:gd name="T30" fmla="*/ 21 w 120"/>
              <a:gd name="T31" fmla="*/ 1 h 3"/>
              <a:gd name="T32" fmla="*/ 21 w 120"/>
              <a:gd name="T33" fmla="*/ 1 h 3"/>
              <a:gd name="T34" fmla="*/ 22 w 120"/>
              <a:gd name="T35" fmla="*/ 0 h 3"/>
              <a:gd name="T36" fmla="*/ 43 w 120"/>
              <a:gd name="T37" fmla="*/ 0 h 3"/>
              <a:gd name="T38" fmla="*/ 55 w 120"/>
              <a:gd name="T39" fmla="*/ 0 h 3"/>
              <a:gd name="T40" fmla="*/ 57 w 120"/>
              <a:gd name="T41" fmla="*/ 1 h 3"/>
              <a:gd name="T42" fmla="*/ 57 w 120"/>
              <a:gd name="T43" fmla="*/ 1 h 3"/>
              <a:gd name="T44" fmla="*/ 55 w 120"/>
              <a:gd name="T45" fmla="*/ 3 h 3"/>
              <a:gd name="T46" fmla="*/ 43 w 120"/>
              <a:gd name="T47" fmla="*/ 3 h 3"/>
              <a:gd name="T48" fmla="*/ 42 w 120"/>
              <a:gd name="T49" fmla="*/ 1 h 3"/>
              <a:gd name="T50" fmla="*/ 42 w 120"/>
              <a:gd name="T51" fmla="*/ 1 h 3"/>
              <a:gd name="T52" fmla="*/ 43 w 120"/>
              <a:gd name="T53" fmla="*/ 0 h 3"/>
              <a:gd name="T54" fmla="*/ 64 w 120"/>
              <a:gd name="T55" fmla="*/ 0 h 3"/>
              <a:gd name="T56" fmla="*/ 76 w 120"/>
              <a:gd name="T57" fmla="*/ 0 h 3"/>
              <a:gd name="T58" fmla="*/ 78 w 120"/>
              <a:gd name="T59" fmla="*/ 1 h 3"/>
              <a:gd name="T60" fmla="*/ 78 w 120"/>
              <a:gd name="T61" fmla="*/ 1 h 3"/>
              <a:gd name="T62" fmla="*/ 76 w 120"/>
              <a:gd name="T63" fmla="*/ 3 h 3"/>
              <a:gd name="T64" fmla="*/ 64 w 120"/>
              <a:gd name="T65" fmla="*/ 3 h 3"/>
              <a:gd name="T66" fmla="*/ 63 w 120"/>
              <a:gd name="T67" fmla="*/ 1 h 3"/>
              <a:gd name="T68" fmla="*/ 63 w 120"/>
              <a:gd name="T69" fmla="*/ 1 h 3"/>
              <a:gd name="T70" fmla="*/ 64 w 120"/>
              <a:gd name="T71" fmla="*/ 0 h 3"/>
              <a:gd name="T72" fmla="*/ 85 w 120"/>
              <a:gd name="T73" fmla="*/ 0 h 3"/>
              <a:gd name="T74" fmla="*/ 97 w 120"/>
              <a:gd name="T75" fmla="*/ 0 h 3"/>
              <a:gd name="T76" fmla="*/ 99 w 120"/>
              <a:gd name="T77" fmla="*/ 1 h 3"/>
              <a:gd name="T78" fmla="*/ 99 w 120"/>
              <a:gd name="T79" fmla="*/ 1 h 3"/>
              <a:gd name="T80" fmla="*/ 97 w 120"/>
              <a:gd name="T81" fmla="*/ 3 h 3"/>
              <a:gd name="T82" fmla="*/ 85 w 120"/>
              <a:gd name="T83" fmla="*/ 3 h 3"/>
              <a:gd name="T84" fmla="*/ 84 w 120"/>
              <a:gd name="T85" fmla="*/ 1 h 3"/>
              <a:gd name="T86" fmla="*/ 84 w 120"/>
              <a:gd name="T87" fmla="*/ 1 h 3"/>
              <a:gd name="T88" fmla="*/ 85 w 120"/>
              <a:gd name="T89" fmla="*/ 0 h 3"/>
              <a:gd name="T90" fmla="*/ 106 w 120"/>
              <a:gd name="T91" fmla="*/ 0 h 3"/>
              <a:gd name="T92" fmla="*/ 118 w 120"/>
              <a:gd name="T93" fmla="*/ 0 h 3"/>
              <a:gd name="T94" fmla="*/ 120 w 120"/>
              <a:gd name="T95" fmla="*/ 1 h 3"/>
              <a:gd name="T96" fmla="*/ 120 w 120"/>
              <a:gd name="T97" fmla="*/ 1 h 3"/>
              <a:gd name="T98" fmla="*/ 118 w 120"/>
              <a:gd name="T99" fmla="*/ 3 h 3"/>
              <a:gd name="T100" fmla="*/ 106 w 120"/>
              <a:gd name="T101" fmla="*/ 3 h 3"/>
              <a:gd name="T102" fmla="*/ 105 w 120"/>
              <a:gd name="T103" fmla="*/ 1 h 3"/>
              <a:gd name="T104" fmla="*/ 105 w 120"/>
              <a:gd name="T105" fmla="*/ 1 h 3"/>
              <a:gd name="T106" fmla="*/ 106 w 120"/>
              <a:gd name="T10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3">
                <a:moveTo>
                  <a:pt x="1" y="0"/>
                </a:moveTo>
                <a:cubicBezTo>
                  <a:pt x="5" y="0"/>
                  <a:pt x="9" y="0"/>
                  <a:pt x="13" y="0"/>
                </a:cubicBezTo>
                <a:cubicBezTo>
                  <a:pt x="14" y="0"/>
                  <a:pt x="15" y="0"/>
                  <a:pt x="15" y="1"/>
                </a:cubicBezTo>
                <a:cubicBezTo>
                  <a:pt x="15" y="1"/>
                  <a:pt x="15" y="1"/>
                  <a:pt x="15" y="1"/>
                </a:cubicBezTo>
                <a:cubicBezTo>
                  <a:pt x="15" y="2"/>
                  <a:pt x="14" y="3"/>
                  <a:pt x="13" y="3"/>
                </a:cubicBezTo>
                <a:cubicBezTo>
                  <a:pt x="9" y="3"/>
                  <a:pt x="5" y="3"/>
                  <a:pt x="1" y="3"/>
                </a:cubicBezTo>
                <a:cubicBezTo>
                  <a:pt x="0" y="3"/>
                  <a:pt x="0" y="2"/>
                  <a:pt x="0" y="1"/>
                </a:cubicBezTo>
                <a:cubicBezTo>
                  <a:pt x="0" y="1"/>
                  <a:pt x="0" y="1"/>
                  <a:pt x="0" y="1"/>
                </a:cubicBezTo>
                <a:cubicBezTo>
                  <a:pt x="0" y="0"/>
                  <a:pt x="0" y="0"/>
                  <a:pt x="1" y="0"/>
                </a:cubicBezTo>
                <a:close/>
                <a:moveTo>
                  <a:pt x="22" y="0"/>
                </a:moveTo>
                <a:cubicBezTo>
                  <a:pt x="26" y="0"/>
                  <a:pt x="30" y="0"/>
                  <a:pt x="34" y="0"/>
                </a:cubicBezTo>
                <a:cubicBezTo>
                  <a:pt x="35" y="0"/>
                  <a:pt x="36" y="0"/>
                  <a:pt x="36" y="1"/>
                </a:cubicBezTo>
                <a:cubicBezTo>
                  <a:pt x="36" y="1"/>
                  <a:pt x="36" y="1"/>
                  <a:pt x="36" y="1"/>
                </a:cubicBezTo>
                <a:cubicBezTo>
                  <a:pt x="36" y="2"/>
                  <a:pt x="35" y="3"/>
                  <a:pt x="34" y="3"/>
                </a:cubicBezTo>
                <a:cubicBezTo>
                  <a:pt x="30" y="3"/>
                  <a:pt x="26" y="3"/>
                  <a:pt x="22" y="3"/>
                </a:cubicBezTo>
                <a:cubicBezTo>
                  <a:pt x="21" y="3"/>
                  <a:pt x="21" y="2"/>
                  <a:pt x="21" y="1"/>
                </a:cubicBezTo>
                <a:cubicBezTo>
                  <a:pt x="21" y="1"/>
                  <a:pt x="21" y="1"/>
                  <a:pt x="21" y="1"/>
                </a:cubicBezTo>
                <a:cubicBezTo>
                  <a:pt x="21" y="0"/>
                  <a:pt x="21" y="0"/>
                  <a:pt x="22" y="0"/>
                </a:cubicBezTo>
                <a:close/>
                <a:moveTo>
                  <a:pt x="43" y="0"/>
                </a:moveTo>
                <a:cubicBezTo>
                  <a:pt x="47" y="0"/>
                  <a:pt x="51" y="0"/>
                  <a:pt x="55" y="0"/>
                </a:cubicBezTo>
                <a:cubicBezTo>
                  <a:pt x="56" y="0"/>
                  <a:pt x="57" y="0"/>
                  <a:pt x="57" y="1"/>
                </a:cubicBezTo>
                <a:cubicBezTo>
                  <a:pt x="57" y="1"/>
                  <a:pt x="57" y="1"/>
                  <a:pt x="57" y="1"/>
                </a:cubicBezTo>
                <a:cubicBezTo>
                  <a:pt x="57" y="2"/>
                  <a:pt x="56" y="3"/>
                  <a:pt x="55" y="3"/>
                </a:cubicBezTo>
                <a:cubicBezTo>
                  <a:pt x="51" y="3"/>
                  <a:pt x="47" y="3"/>
                  <a:pt x="43" y="3"/>
                </a:cubicBezTo>
                <a:cubicBezTo>
                  <a:pt x="42" y="3"/>
                  <a:pt x="42" y="2"/>
                  <a:pt x="42" y="1"/>
                </a:cubicBezTo>
                <a:cubicBezTo>
                  <a:pt x="42" y="1"/>
                  <a:pt x="42" y="1"/>
                  <a:pt x="42" y="1"/>
                </a:cubicBezTo>
                <a:cubicBezTo>
                  <a:pt x="42" y="0"/>
                  <a:pt x="42" y="0"/>
                  <a:pt x="43" y="0"/>
                </a:cubicBezTo>
                <a:close/>
                <a:moveTo>
                  <a:pt x="64" y="0"/>
                </a:moveTo>
                <a:cubicBezTo>
                  <a:pt x="68" y="0"/>
                  <a:pt x="72" y="0"/>
                  <a:pt x="76" y="0"/>
                </a:cubicBezTo>
                <a:cubicBezTo>
                  <a:pt x="77" y="0"/>
                  <a:pt x="78" y="0"/>
                  <a:pt x="78" y="1"/>
                </a:cubicBezTo>
                <a:cubicBezTo>
                  <a:pt x="78" y="1"/>
                  <a:pt x="78" y="1"/>
                  <a:pt x="78" y="1"/>
                </a:cubicBezTo>
                <a:cubicBezTo>
                  <a:pt x="78" y="2"/>
                  <a:pt x="77" y="3"/>
                  <a:pt x="76" y="3"/>
                </a:cubicBezTo>
                <a:cubicBezTo>
                  <a:pt x="72" y="3"/>
                  <a:pt x="68" y="3"/>
                  <a:pt x="64" y="3"/>
                </a:cubicBezTo>
                <a:cubicBezTo>
                  <a:pt x="63" y="3"/>
                  <a:pt x="63" y="2"/>
                  <a:pt x="63" y="1"/>
                </a:cubicBezTo>
                <a:cubicBezTo>
                  <a:pt x="63" y="1"/>
                  <a:pt x="63" y="1"/>
                  <a:pt x="63" y="1"/>
                </a:cubicBezTo>
                <a:cubicBezTo>
                  <a:pt x="63" y="0"/>
                  <a:pt x="63" y="0"/>
                  <a:pt x="64" y="0"/>
                </a:cubicBezTo>
                <a:close/>
                <a:moveTo>
                  <a:pt x="85" y="0"/>
                </a:moveTo>
                <a:cubicBezTo>
                  <a:pt x="89" y="0"/>
                  <a:pt x="93" y="0"/>
                  <a:pt x="97" y="0"/>
                </a:cubicBezTo>
                <a:cubicBezTo>
                  <a:pt x="98" y="0"/>
                  <a:pt x="99" y="0"/>
                  <a:pt x="99" y="1"/>
                </a:cubicBezTo>
                <a:cubicBezTo>
                  <a:pt x="99" y="1"/>
                  <a:pt x="99" y="1"/>
                  <a:pt x="99" y="1"/>
                </a:cubicBezTo>
                <a:cubicBezTo>
                  <a:pt x="99" y="2"/>
                  <a:pt x="98" y="3"/>
                  <a:pt x="97" y="3"/>
                </a:cubicBezTo>
                <a:cubicBezTo>
                  <a:pt x="93" y="3"/>
                  <a:pt x="89" y="3"/>
                  <a:pt x="85" y="3"/>
                </a:cubicBezTo>
                <a:cubicBezTo>
                  <a:pt x="84" y="3"/>
                  <a:pt x="84" y="2"/>
                  <a:pt x="84" y="1"/>
                </a:cubicBezTo>
                <a:cubicBezTo>
                  <a:pt x="84" y="1"/>
                  <a:pt x="84" y="1"/>
                  <a:pt x="84" y="1"/>
                </a:cubicBezTo>
                <a:cubicBezTo>
                  <a:pt x="84" y="0"/>
                  <a:pt x="84" y="0"/>
                  <a:pt x="85" y="0"/>
                </a:cubicBezTo>
                <a:close/>
                <a:moveTo>
                  <a:pt x="106" y="0"/>
                </a:moveTo>
                <a:cubicBezTo>
                  <a:pt x="110" y="0"/>
                  <a:pt x="114" y="0"/>
                  <a:pt x="118" y="0"/>
                </a:cubicBezTo>
                <a:cubicBezTo>
                  <a:pt x="119" y="0"/>
                  <a:pt x="120" y="0"/>
                  <a:pt x="120" y="1"/>
                </a:cubicBezTo>
                <a:cubicBezTo>
                  <a:pt x="120" y="1"/>
                  <a:pt x="120" y="1"/>
                  <a:pt x="120" y="1"/>
                </a:cubicBezTo>
                <a:cubicBezTo>
                  <a:pt x="120" y="2"/>
                  <a:pt x="119" y="3"/>
                  <a:pt x="118" y="3"/>
                </a:cubicBezTo>
                <a:cubicBezTo>
                  <a:pt x="114" y="3"/>
                  <a:pt x="110" y="3"/>
                  <a:pt x="106" y="3"/>
                </a:cubicBezTo>
                <a:cubicBezTo>
                  <a:pt x="105" y="3"/>
                  <a:pt x="105" y="2"/>
                  <a:pt x="105" y="1"/>
                </a:cubicBezTo>
                <a:cubicBezTo>
                  <a:pt x="105" y="1"/>
                  <a:pt x="105" y="1"/>
                  <a:pt x="105" y="1"/>
                </a:cubicBezTo>
                <a:cubicBezTo>
                  <a:pt x="105" y="0"/>
                  <a:pt x="105" y="0"/>
                  <a:pt x="106" y="0"/>
                </a:cubicBezTo>
                <a:close/>
              </a:path>
            </a:pathLst>
          </a:custGeom>
          <a:solidFill>
            <a:srgbClr val="BCE1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20" name="Freeform 8"/>
          <p:cNvSpPr>
            <a:spLocks/>
          </p:cNvSpPr>
          <p:nvPr/>
        </p:nvSpPr>
        <p:spPr bwMode="auto">
          <a:xfrm>
            <a:off x="250510" y="1960574"/>
            <a:ext cx="312729" cy="896357"/>
          </a:xfrm>
          <a:custGeom>
            <a:avLst/>
            <a:gdLst>
              <a:gd name="T0" fmla="*/ 0 w 314"/>
              <a:gd name="T1" fmla="*/ 0 h 900"/>
              <a:gd name="T2" fmla="*/ 314 w 314"/>
              <a:gd name="T3" fmla="*/ 298 h 900"/>
              <a:gd name="T4" fmla="*/ 314 w 314"/>
              <a:gd name="T5" fmla="*/ 900 h 900"/>
              <a:gd name="T6" fmla="*/ 0 w 314"/>
              <a:gd name="T7" fmla="*/ 602 h 900"/>
              <a:gd name="T8" fmla="*/ 0 w 314"/>
              <a:gd name="T9" fmla="*/ 0 h 900"/>
              <a:gd name="T10" fmla="*/ 0 w 314"/>
              <a:gd name="T11" fmla="*/ 0 h 900"/>
            </a:gdLst>
            <a:ahLst/>
            <a:cxnLst>
              <a:cxn ang="0">
                <a:pos x="T0" y="T1"/>
              </a:cxn>
              <a:cxn ang="0">
                <a:pos x="T2" y="T3"/>
              </a:cxn>
              <a:cxn ang="0">
                <a:pos x="T4" y="T5"/>
              </a:cxn>
              <a:cxn ang="0">
                <a:pos x="T6" y="T7"/>
              </a:cxn>
              <a:cxn ang="0">
                <a:pos x="T8" y="T9"/>
              </a:cxn>
              <a:cxn ang="0">
                <a:pos x="T10" y="T11"/>
              </a:cxn>
            </a:cxnLst>
            <a:rect l="0" t="0" r="r" b="b"/>
            <a:pathLst>
              <a:path w="314" h="900">
                <a:moveTo>
                  <a:pt x="0" y="0"/>
                </a:moveTo>
                <a:lnTo>
                  <a:pt x="314" y="298"/>
                </a:lnTo>
                <a:lnTo>
                  <a:pt x="314" y="900"/>
                </a:lnTo>
                <a:lnTo>
                  <a:pt x="0" y="602"/>
                </a:lnTo>
                <a:lnTo>
                  <a:pt x="0" y="0"/>
                </a:lnTo>
                <a:lnTo>
                  <a:pt x="0" y="0"/>
                </a:lnTo>
                <a:close/>
              </a:path>
            </a:pathLst>
          </a:custGeom>
          <a:solidFill>
            <a:schemeClr val="accent4">
              <a:lumMod val="50000"/>
            </a:schemeClr>
          </a:solidFill>
          <a:ln>
            <a:noFill/>
          </a:ln>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21" name="Freeform 9"/>
          <p:cNvSpPr>
            <a:spLocks noEditPoints="1"/>
          </p:cNvSpPr>
          <p:nvPr/>
        </p:nvSpPr>
        <p:spPr bwMode="auto">
          <a:xfrm>
            <a:off x="250510" y="2481457"/>
            <a:ext cx="312729" cy="323685"/>
          </a:xfrm>
          <a:custGeom>
            <a:avLst/>
            <a:gdLst>
              <a:gd name="T0" fmla="*/ 60 w 60"/>
              <a:gd name="T1" fmla="*/ 57 h 62"/>
              <a:gd name="T2" fmla="*/ 60 w 60"/>
              <a:gd name="T3" fmla="*/ 62 h 62"/>
              <a:gd name="T4" fmla="*/ 53 w 60"/>
              <a:gd name="T5" fmla="*/ 56 h 62"/>
              <a:gd name="T6" fmla="*/ 53 w 60"/>
              <a:gd name="T7" fmla="*/ 53 h 62"/>
              <a:gd name="T8" fmla="*/ 53 w 60"/>
              <a:gd name="T9" fmla="*/ 53 h 62"/>
              <a:gd name="T10" fmla="*/ 56 w 60"/>
              <a:gd name="T11" fmla="*/ 53 h 62"/>
              <a:gd name="T12" fmla="*/ 60 w 60"/>
              <a:gd name="T13" fmla="*/ 57 h 62"/>
              <a:gd name="T14" fmla="*/ 0 w 60"/>
              <a:gd name="T15" fmla="*/ 4 h 62"/>
              <a:gd name="T16" fmla="*/ 0 w 60"/>
              <a:gd name="T17" fmla="*/ 0 h 62"/>
              <a:gd name="T18" fmla="*/ 3 w 60"/>
              <a:gd name="T19" fmla="*/ 3 h 62"/>
              <a:gd name="T20" fmla="*/ 4 w 60"/>
              <a:gd name="T21" fmla="*/ 6 h 62"/>
              <a:gd name="T22" fmla="*/ 4 w 60"/>
              <a:gd name="T23" fmla="*/ 6 h 62"/>
              <a:gd name="T24" fmla="*/ 1 w 60"/>
              <a:gd name="T25" fmla="*/ 6 h 62"/>
              <a:gd name="T26" fmla="*/ 0 w 60"/>
              <a:gd name="T27" fmla="*/ 4 h 62"/>
              <a:gd name="T28" fmla="*/ 10 w 60"/>
              <a:gd name="T29" fmla="*/ 10 h 62"/>
              <a:gd name="T30" fmla="*/ 19 w 60"/>
              <a:gd name="T31" fmla="*/ 18 h 62"/>
              <a:gd name="T32" fmla="*/ 19 w 60"/>
              <a:gd name="T33" fmla="*/ 20 h 62"/>
              <a:gd name="T34" fmla="*/ 19 w 60"/>
              <a:gd name="T35" fmla="*/ 20 h 62"/>
              <a:gd name="T36" fmla="*/ 16 w 60"/>
              <a:gd name="T37" fmla="*/ 20 h 62"/>
              <a:gd name="T38" fmla="*/ 8 w 60"/>
              <a:gd name="T39" fmla="*/ 12 h 62"/>
              <a:gd name="T40" fmla="*/ 8 w 60"/>
              <a:gd name="T41" fmla="*/ 10 h 62"/>
              <a:gd name="T42" fmla="*/ 8 w 60"/>
              <a:gd name="T43" fmla="*/ 10 h 62"/>
              <a:gd name="T44" fmla="*/ 10 w 60"/>
              <a:gd name="T45" fmla="*/ 10 h 62"/>
              <a:gd name="T46" fmla="*/ 25 w 60"/>
              <a:gd name="T47" fmla="*/ 24 h 62"/>
              <a:gd name="T48" fmla="*/ 34 w 60"/>
              <a:gd name="T49" fmla="*/ 32 h 62"/>
              <a:gd name="T50" fmla="*/ 34 w 60"/>
              <a:gd name="T51" fmla="*/ 35 h 62"/>
              <a:gd name="T52" fmla="*/ 34 w 60"/>
              <a:gd name="T53" fmla="*/ 35 h 62"/>
              <a:gd name="T54" fmla="*/ 32 w 60"/>
              <a:gd name="T55" fmla="*/ 35 h 62"/>
              <a:gd name="T56" fmla="*/ 23 w 60"/>
              <a:gd name="T57" fmla="*/ 27 h 62"/>
              <a:gd name="T58" fmla="*/ 23 w 60"/>
              <a:gd name="T59" fmla="*/ 24 h 62"/>
              <a:gd name="T60" fmla="*/ 23 w 60"/>
              <a:gd name="T61" fmla="*/ 24 h 62"/>
              <a:gd name="T62" fmla="*/ 25 w 60"/>
              <a:gd name="T63" fmla="*/ 24 h 62"/>
              <a:gd name="T64" fmla="*/ 41 w 60"/>
              <a:gd name="T65" fmla="*/ 39 h 62"/>
              <a:gd name="T66" fmla="*/ 49 w 60"/>
              <a:gd name="T67" fmla="*/ 47 h 62"/>
              <a:gd name="T68" fmla="*/ 49 w 60"/>
              <a:gd name="T69" fmla="*/ 49 h 62"/>
              <a:gd name="T70" fmla="*/ 49 w 60"/>
              <a:gd name="T71" fmla="*/ 49 h 62"/>
              <a:gd name="T72" fmla="*/ 47 w 60"/>
              <a:gd name="T73" fmla="*/ 49 h 62"/>
              <a:gd name="T74" fmla="*/ 38 w 60"/>
              <a:gd name="T75" fmla="*/ 41 h 62"/>
              <a:gd name="T76" fmla="*/ 38 w 60"/>
              <a:gd name="T77" fmla="*/ 39 h 62"/>
              <a:gd name="T78" fmla="*/ 38 w 60"/>
              <a:gd name="T79" fmla="*/ 39 h 62"/>
              <a:gd name="T80" fmla="*/ 41 w 60"/>
              <a:gd name="T81" fmla="*/ 3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62">
                <a:moveTo>
                  <a:pt x="60" y="57"/>
                </a:moveTo>
                <a:cubicBezTo>
                  <a:pt x="60" y="62"/>
                  <a:pt x="60" y="62"/>
                  <a:pt x="60" y="62"/>
                </a:cubicBezTo>
                <a:cubicBezTo>
                  <a:pt x="58" y="60"/>
                  <a:pt x="56" y="58"/>
                  <a:pt x="53" y="56"/>
                </a:cubicBezTo>
                <a:cubicBezTo>
                  <a:pt x="53" y="55"/>
                  <a:pt x="53" y="54"/>
                  <a:pt x="53" y="53"/>
                </a:cubicBezTo>
                <a:cubicBezTo>
                  <a:pt x="53" y="53"/>
                  <a:pt x="53" y="53"/>
                  <a:pt x="53" y="53"/>
                </a:cubicBezTo>
                <a:cubicBezTo>
                  <a:pt x="54" y="53"/>
                  <a:pt x="55" y="53"/>
                  <a:pt x="56" y="53"/>
                </a:cubicBezTo>
                <a:cubicBezTo>
                  <a:pt x="57" y="55"/>
                  <a:pt x="58" y="56"/>
                  <a:pt x="60" y="57"/>
                </a:cubicBezTo>
                <a:close/>
                <a:moveTo>
                  <a:pt x="0" y="4"/>
                </a:moveTo>
                <a:cubicBezTo>
                  <a:pt x="0" y="0"/>
                  <a:pt x="0" y="0"/>
                  <a:pt x="0" y="0"/>
                </a:cubicBezTo>
                <a:cubicBezTo>
                  <a:pt x="1" y="1"/>
                  <a:pt x="2" y="2"/>
                  <a:pt x="3" y="3"/>
                </a:cubicBezTo>
                <a:cubicBezTo>
                  <a:pt x="4" y="4"/>
                  <a:pt x="4" y="5"/>
                  <a:pt x="4" y="6"/>
                </a:cubicBezTo>
                <a:cubicBezTo>
                  <a:pt x="4" y="6"/>
                  <a:pt x="4" y="6"/>
                  <a:pt x="4" y="6"/>
                </a:cubicBezTo>
                <a:cubicBezTo>
                  <a:pt x="3" y="7"/>
                  <a:pt x="2" y="7"/>
                  <a:pt x="1" y="6"/>
                </a:cubicBezTo>
                <a:cubicBezTo>
                  <a:pt x="1" y="5"/>
                  <a:pt x="0" y="5"/>
                  <a:pt x="0" y="4"/>
                </a:cubicBezTo>
                <a:close/>
                <a:moveTo>
                  <a:pt x="10" y="10"/>
                </a:moveTo>
                <a:cubicBezTo>
                  <a:pt x="13" y="13"/>
                  <a:pt x="16" y="15"/>
                  <a:pt x="19" y="18"/>
                </a:cubicBezTo>
                <a:cubicBezTo>
                  <a:pt x="19" y="19"/>
                  <a:pt x="19" y="20"/>
                  <a:pt x="19" y="20"/>
                </a:cubicBezTo>
                <a:cubicBezTo>
                  <a:pt x="19" y="20"/>
                  <a:pt x="19" y="20"/>
                  <a:pt x="19" y="20"/>
                </a:cubicBezTo>
                <a:cubicBezTo>
                  <a:pt x="18" y="21"/>
                  <a:pt x="17" y="21"/>
                  <a:pt x="16" y="20"/>
                </a:cubicBezTo>
                <a:cubicBezTo>
                  <a:pt x="14" y="18"/>
                  <a:pt x="11" y="15"/>
                  <a:pt x="8" y="12"/>
                </a:cubicBezTo>
                <a:cubicBezTo>
                  <a:pt x="7" y="12"/>
                  <a:pt x="7" y="11"/>
                  <a:pt x="8" y="10"/>
                </a:cubicBezTo>
                <a:cubicBezTo>
                  <a:pt x="8" y="10"/>
                  <a:pt x="8" y="10"/>
                  <a:pt x="8" y="10"/>
                </a:cubicBezTo>
                <a:cubicBezTo>
                  <a:pt x="8" y="9"/>
                  <a:pt x="9" y="9"/>
                  <a:pt x="10" y="10"/>
                </a:cubicBezTo>
                <a:close/>
                <a:moveTo>
                  <a:pt x="25" y="24"/>
                </a:moveTo>
                <a:cubicBezTo>
                  <a:pt x="28" y="27"/>
                  <a:pt x="31" y="30"/>
                  <a:pt x="34" y="32"/>
                </a:cubicBezTo>
                <a:cubicBezTo>
                  <a:pt x="35" y="33"/>
                  <a:pt x="35" y="34"/>
                  <a:pt x="34" y="35"/>
                </a:cubicBezTo>
                <a:cubicBezTo>
                  <a:pt x="34" y="35"/>
                  <a:pt x="34" y="35"/>
                  <a:pt x="34" y="35"/>
                </a:cubicBezTo>
                <a:cubicBezTo>
                  <a:pt x="33" y="35"/>
                  <a:pt x="32" y="35"/>
                  <a:pt x="32" y="35"/>
                </a:cubicBezTo>
                <a:cubicBezTo>
                  <a:pt x="29" y="32"/>
                  <a:pt x="26" y="29"/>
                  <a:pt x="23" y="27"/>
                </a:cubicBezTo>
                <a:cubicBezTo>
                  <a:pt x="22" y="26"/>
                  <a:pt x="22" y="25"/>
                  <a:pt x="23" y="24"/>
                </a:cubicBezTo>
                <a:cubicBezTo>
                  <a:pt x="23" y="24"/>
                  <a:pt x="23" y="24"/>
                  <a:pt x="23" y="24"/>
                </a:cubicBezTo>
                <a:cubicBezTo>
                  <a:pt x="24" y="24"/>
                  <a:pt x="25" y="24"/>
                  <a:pt x="25" y="24"/>
                </a:cubicBezTo>
                <a:close/>
                <a:moveTo>
                  <a:pt x="41" y="39"/>
                </a:moveTo>
                <a:cubicBezTo>
                  <a:pt x="43" y="42"/>
                  <a:pt x="46" y="44"/>
                  <a:pt x="49" y="47"/>
                </a:cubicBezTo>
                <a:cubicBezTo>
                  <a:pt x="50" y="48"/>
                  <a:pt x="50" y="49"/>
                  <a:pt x="49" y="49"/>
                </a:cubicBezTo>
                <a:cubicBezTo>
                  <a:pt x="49" y="49"/>
                  <a:pt x="49" y="49"/>
                  <a:pt x="49" y="49"/>
                </a:cubicBezTo>
                <a:cubicBezTo>
                  <a:pt x="48" y="50"/>
                  <a:pt x="47" y="50"/>
                  <a:pt x="47" y="49"/>
                </a:cubicBezTo>
                <a:cubicBezTo>
                  <a:pt x="44" y="47"/>
                  <a:pt x="41" y="44"/>
                  <a:pt x="38" y="41"/>
                </a:cubicBezTo>
                <a:cubicBezTo>
                  <a:pt x="38" y="41"/>
                  <a:pt x="38" y="40"/>
                  <a:pt x="38" y="39"/>
                </a:cubicBezTo>
                <a:cubicBezTo>
                  <a:pt x="38" y="39"/>
                  <a:pt x="38" y="39"/>
                  <a:pt x="38" y="39"/>
                </a:cubicBezTo>
                <a:cubicBezTo>
                  <a:pt x="39" y="38"/>
                  <a:pt x="40" y="38"/>
                  <a:pt x="41" y="39"/>
                </a:cubicBezTo>
                <a:close/>
              </a:path>
            </a:pathLst>
          </a:custGeom>
          <a:solidFill>
            <a:srgbClr val="369C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46" name="Freeform 35"/>
          <p:cNvSpPr>
            <a:spLocks/>
          </p:cNvSpPr>
          <p:nvPr/>
        </p:nvSpPr>
        <p:spPr bwMode="auto">
          <a:xfrm>
            <a:off x="443725" y="2028298"/>
            <a:ext cx="1089572" cy="593588"/>
          </a:xfrm>
          <a:custGeom>
            <a:avLst/>
            <a:gdLst>
              <a:gd name="T0" fmla="*/ 0 w 1094"/>
              <a:gd name="T1" fmla="*/ 0 h 596"/>
              <a:gd name="T2" fmla="*/ 911 w 1094"/>
              <a:gd name="T3" fmla="*/ 0 h 596"/>
              <a:gd name="T4" fmla="*/ 1094 w 1094"/>
              <a:gd name="T5" fmla="*/ 298 h 596"/>
              <a:gd name="T6" fmla="*/ 911 w 1094"/>
              <a:gd name="T7" fmla="*/ 596 h 596"/>
              <a:gd name="T8" fmla="*/ 0 w 1094"/>
              <a:gd name="T9" fmla="*/ 596 h 596"/>
              <a:gd name="T10" fmla="*/ 0 w 1094"/>
              <a:gd name="T11" fmla="*/ 0 h 596"/>
              <a:gd name="T12" fmla="*/ 0 w 1094"/>
              <a:gd name="T13" fmla="*/ 0 h 596"/>
            </a:gdLst>
            <a:ahLst/>
            <a:cxnLst>
              <a:cxn ang="0">
                <a:pos x="T0" y="T1"/>
              </a:cxn>
              <a:cxn ang="0">
                <a:pos x="T2" y="T3"/>
              </a:cxn>
              <a:cxn ang="0">
                <a:pos x="T4" y="T5"/>
              </a:cxn>
              <a:cxn ang="0">
                <a:pos x="T6" y="T7"/>
              </a:cxn>
              <a:cxn ang="0">
                <a:pos x="T8" y="T9"/>
              </a:cxn>
              <a:cxn ang="0">
                <a:pos x="T10" y="T11"/>
              </a:cxn>
              <a:cxn ang="0">
                <a:pos x="T12" y="T13"/>
              </a:cxn>
            </a:cxnLst>
            <a:rect l="0" t="0" r="r" b="b"/>
            <a:pathLst>
              <a:path w="1094" h="596">
                <a:moveTo>
                  <a:pt x="0" y="0"/>
                </a:moveTo>
                <a:lnTo>
                  <a:pt x="911" y="0"/>
                </a:lnTo>
                <a:lnTo>
                  <a:pt x="1094" y="298"/>
                </a:lnTo>
                <a:lnTo>
                  <a:pt x="911" y="596"/>
                </a:lnTo>
                <a:lnTo>
                  <a:pt x="0" y="596"/>
                </a:lnTo>
                <a:lnTo>
                  <a:pt x="0" y="0"/>
                </a:lnTo>
                <a:lnTo>
                  <a:pt x="0" y="0"/>
                </a:lnTo>
                <a:close/>
              </a:path>
            </a:pathLst>
          </a:custGeom>
          <a:solidFill>
            <a:srgbClr val="C9CAC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48" name="Freeform 37"/>
          <p:cNvSpPr>
            <a:spLocks/>
          </p:cNvSpPr>
          <p:nvPr/>
        </p:nvSpPr>
        <p:spPr bwMode="auto">
          <a:xfrm>
            <a:off x="250510" y="1960574"/>
            <a:ext cx="1226018" cy="599564"/>
          </a:xfrm>
          <a:custGeom>
            <a:avLst/>
            <a:gdLst>
              <a:gd name="T0" fmla="*/ 0 w 1231"/>
              <a:gd name="T1" fmla="*/ 0 h 602"/>
              <a:gd name="T2" fmla="*/ 1047 w 1231"/>
              <a:gd name="T3" fmla="*/ 0 h 602"/>
              <a:gd name="T4" fmla="*/ 1231 w 1231"/>
              <a:gd name="T5" fmla="*/ 303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303"/>
                </a:lnTo>
                <a:lnTo>
                  <a:pt x="1047" y="602"/>
                </a:lnTo>
                <a:lnTo>
                  <a:pt x="0" y="602"/>
                </a:lnTo>
                <a:lnTo>
                  <a:pt x="0" y="0"/>
                </a:lnTo>
                <a:lnTo>
                  <a:pt x="0" y="0"/>
                </a:ln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50" name="Freeform 39"/>
          <p:cNvSpPr>
            <a:spLocks noEditPoints="1"/>
          </p:cNvSpPr>
          <p:nvPr/>
        </p:nvSpPr>
        <p:spPr bwMode="auto">
          <a:xfrm>
            <a:off x="250510" y="2294218"/>
            <a:ext cx="1152317" cy="229069"/>
          </a:xfrm>
          <a:custGeom>
            <a:avLst/>
            <a:gdLst>
              <a:gd name="T0" fmla="*/ 30 w 221"/>
              <a:gd name="T1" fmla="*/ 44 h 44"/>
              <a:gd name="T2" fmla="*/ 32 w 221"/>
              <a:gd name="T3" fmla="*/ 42 h 44"/>
              <a:gd name="T4" fmla="*/ 19 w 221"/>
              <a:gd name="T5" fmla="*/ 40 h 44"/>
              <a:gd name="T6" fmla="*/ 17 w 221"/>
              <a:gd name="T7" fmla="*/ 42 h 44"/>
              <a:gd name="T8" fmla="*/ 196 w 221"/>
              <a:gd name="T9" fmla="*/ 43 h 44"/>
              <a:gd name="T10" fmla="*/ 198 w 221"/>
              <a:gd name="T11" fmla="*/ 36 h 44"/>
              <a:gd name="T12" fmla="*/ 195 w 221"/>
              <a:gd name="T13" fmla="*/ 37 h 44"/>
              <a:gd name="T14" fmla="*/ 186 w 221"/>
              <a:gd name="T15" fmla="*/ 40 h 44"/>
              <a:gd name="T16" fmla="*/ 185 w 221"/>
              <a:gd name="T17" fmla="*/ 42 h 44"/>
              <a:gd name="T18" fmla="*/ 194 w 221"/>
              <a:gd name="T19" fmla="*/ 44 h 44"/>
              <a:gd name="T20" fmla="*/ 217 w 221"/>
              <a:gd name="T21" fmla="*/ 1 h 44"/>
              <a:gd name="T22" fmla="*/ 212 w 221"/>
              <a:gd name="T23" fmla="*/ 13 h 44"/>
              <a:gd name="T24" fmla="*/ 214 w 221"/>
              <a:gd name="T25" fmla="*/ 13 h 44"/>
              <a:gd name="T26" fmla="*/ 219 w 221"/>
              <a:gd name="T27" fmla="*/ 0 h 44"/>
              <a:gd name="T28" fmla="*/ 217 w 221"/>
              <a:gd name="T29" fmla="*/ 1 h 44"/>
              <a:gd name="T30" fmla="*/ 200 w 221"/>
              <a:gd name="T31" fmla="*/ 29 h 44"/>
              <a:gd name="T32" fmla="*/ 201 w 221"/>
              <a:gd name="T33" fmla="*/ 31 h 44"/>
              <a:gd name="T34" fmla="*/ 209 w 221"/>
              <a:gd name="T35" fmla="*/ 21 h 44"/>
              <a:gd name="T36" fmla="*/ 209 w 221"/>
              <a:gd name="T37" fmla="*/ 18 h 44"/>
              <a:gd name="T38" fmla="*/ 0 w 221"/>
              <a:gd name="T39" fmla="*/ 40 h 44"/>
              <a:gd name="T40" fmla="*/ 8 w 221"/>
              <a:gd name="T41" fmla="*/ 44 h 44"/>
              <a:gd name="T42" fmla="*/ 10 w 221"/>
              <a:gd name="T43" fmla="*/ 42 h 44"/>
              <a:gd name="T44" fmla="*/ 0 w 221"/>
              <a:gd name="T45" fmla="*/ 40 h 44"/>
              <a:gd name="T46" fmla="*/ 51 w 221"/>
              <a:gd name="T47" fmla="*/ 44 h 44"/>
              <a:gd name="T48" fmla="*/ 53 w 221"/>
              <a:gd name="T49" fmla="*/ 42 h 44"/>
              <a:gd name="T50" fmla="*/ 40 w 221"/>
              <a:gd name="T51" fmla="*/ 40 h 44"/>
              <a:gd name="T52" fmla="*/ 38 w 221"/>
              <a:gd name="T53" fmla="*/ 42 h 44"/>
              <a:gd name="T54" fmla="*/ 60 w 221"/>
              <a:gd name="T55" fmla="*/ 44 h 44"/>
              <a:gd name="T56" fmla="*/ 74 w 221"/>
              <a:gd name="T57" fmla="*/ 42 h 44"/>
              <a:gd name="T58" fmla="*/ 72 w 221"/>
              <a:gd name="T59" fmla="*/ 40 h 44"/>
              <a:gd name="T60" fmla="*/ 59 w 221"/>
              <a:gd name="T61" fmla="*/ 42 h 44"/>
              <a:gd name="T62" fmla="*/ 60 w 221"/>
              <a:gd name="T63" fmla="*/ 44 h 44"/>
              <a:gd name="T64" fmla="*/ 93 w 221"/>
              <a:gd name="T65" fmla="*/ 44 h 44"/>
              <a:gd name="T66" fmla="*/ 95 w 221"/>
              <a:gd name="T67" fmla="*/ 42 h 44"/>
              <a:gd name="T68" fmla="*/ 81 w 221"/>
              <a:gd name="T69" fmla="*/ 40 h 44"/>
              <a:gd name="T70" fmla="*/ 80 w 221"/>
              <a:gd name="T71" fmla="*/ 42 h 44"/>
              <a:gd name="T72" fmla="*/ 102 w 221"/>
              <a:gd name="T73" fmla="*/ 44 h 44"/>
              <a:gd name="T74" fmla="*/ 116 w 221"/>
              <a:gd name="T75" fmla="*/ 42 h 44"/>
              <a:gd name="T76" fmla="*/ 114 w 221"/>
              <a:gd name="T77" fmla="*/ 40 h 44"/>
              <a:gd name="T78" fmla="*/ 101 w 221"/>
              <a:gd name="T79" fmla="*/ 42 h 44"/>
              <a:gd name="T80" fmla="*/ 102 w 221"/>
              <a:gd name="T81" fmla="*/ 44 h 44"/>
              <a:gd name="T82" fmla="*/ 135 w 221"/>
              <a:gd name="T83" fmla="*/ 44 h 44"/>
              <a:gd name="T84" fmla="*/ 137 w 221"/>
              <a:gd name="T85" fmla="*/ 42 h 44"/>
              <a:gd name="T86" fmla="*/ 123 w 221"/>
              <a:gd name="T87" fmla="*/ 40 h 44"/>
              <a:gd name="T88" fmla="*/ 122 w 221"/>
              <a:gd name="T89" fmla="*/ 42 h 44"/>
              <a:gd name="T90" fmla="*/ 144 w 221"/>
              <a:gd name="T91" fmla="*/ 44 h 44"/>
              <a:gd name="T92" fmla="*/ 158 w 221"/>
              <a:gd name="T93" fmla="*/ 42 h 44"/>
              <a:gd name="T94" fmla="*/ 156 w 221"/>
              <a:gd name="T95" fmla="*/ 40 h 44"/>
              <a:gd name="T96" fmla="*/ 143 w 221"/>
              <a:gd name="T97" fmla="*/ 42 h 44"/>
              <a:gd name="T98" fmla="*/ 144 w 221"/>
              <a:gd name="T99" fmla="*/ 44 h 44"/>
              <a:gd name="T100" fmla="*/ 177 w 221"/>
              <a:gd name="T101" fmla="*/ 44 h 44"/>
              <a:gd name="T102" fmla="*/ 179 w 221"/>
              <a:gd name="T103" fmla="*/ 42 h 44"/>
              <a:gd name="T104" fmla="*/ 165 w 221"/>
              <a:gd name="T105" fmla="*/ 40 h 44"/>
              <a:gd name="T106" fmla="*/ 164 w 221"/>
              <a:gd name="T107" fmla="*/ 4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3"/>
                  <a:pt x="32" y="42"/>
                </a:cubicBezTo>
                <a:cubicBezTo>
                  <a:pt x="32" y="42"/>
                  <a:pt x="32" y="42"/>
                  <a:pt x="32" y="42"/>
                </a:cubicBezTo>
                <a:cubicBezTo>
                  <a:pt x="32" y="41"/>
                  <a:pt x="31" y="40"/>
                  <a:pt x="30" y="40"/>
                </a:cubicBezTo>
                <a:cubicBezTo>
                  <a:pt x="26" y="40"/>
                  <a:pt x="22" y="40"/>
                  <a:pt x="19" y="40"/>
                </a:cubicBezTo>
                <a:cubicBezTo>
                  <a:pt x="18" y="40"/>
                  <a:pt x="17" y="41"/>
                  <a:pt x="17" y="42"/>
                </a:cubicBezTo>
                <a:cubicBezTo>
                  <a:pt x="17" y="42"/>
                  <a:pt x="17" y="42"/>
                  <a:pt x="17" y="42"/>
                </a:cubicBezTo>
                <a:cubicBezTo>
                  <a:pt x="17" y="43"/>
                  <a:pt x="18" y="44"/>
                  <a:pt x="19" y="44"/>
                </a:cubicBezTo>
                <a:close/>
                <a:moveTo>
                  <a:pt x="196" y="43"/>
                </a:moveTo>
                <a:cubicBezTo>
                  <a:pt x="196" y="41"/>
                  <a:pt x="197" y="40"/>
                  <a:pt x="198" y="39"/>
                </a:cubicBezTo>
                <a:cubicBezTo>
                  <a:pt x="199" y="38"/>
                  <a:pt x="198" y="37"/>
                  <a:pt x="198" y="36"/>
                </a:cubicBezTo>
                <a:cubicBezTo>
                  <a:pt x="198" y="36"/>
                  <a:pt x="198" y="36"/>
                  <a:pt x="198" y="36"/>
                </a:cubicBezTo>
                <a:cubicBezTo>
                  <a:pt x="197" y="36"/>
                  <a:pt x="196" y="36"/>
                  <a:pt x="195" y="37"/>
                </a:cubicBezTo>
                <a:cubicBezTo>
                  <a:pt x="195" y="38"/>
                  <a:pt x="194" y="39"/>
                  <a:pt x="193" y="40"/>
                </a:cubicBezTo>
                <a:cubicBezTo>
                  <a:pt x="190" y="40"/>
                  <a:pt x="190" y="40"/>
                  <a:pt x="186" y="40"/>
                </a:cubicBezTo>
                <a:cubicBezTo>
                  <a:pt x="186" y="40"/>
                  <a:pt x="185" y="41"/>
                  <a:pt x="185" y="42"/>
                </a:cubicBezTo>
                <a:cubicBezTo>
                  <a:pt x="185" y="42"/>
                  <a:pt x="185" y="42"/>
                  <a:pt x="185" y="42"/>
                </a:cubicBezTo>
                <a:cubicBezTo>
                  <a:pt x="185" y="43"/>
                  <a:pt x="186" y="44"/>
                  <a:pt x="186" y="44"/>
                </a:cubicBezTo>
                <a:cubicBezTo>
                  <a:pt x="194" y="44"/>
                  <a:pt x="194" y="44"/>
                  <a:pt x="194" y="44"/>
                </a:cubicBezTo>
                <a:cubicBezTo>
                  <a:pt x="195" y="44"/>
                  <a:pt x="195" y="43"/>
                  <a:pt x="196" y="43"/>
                </a:cubicBezTo>
                <a:close/>
                <a:moveTo>
                  <a:pt x="217" y="1"/>
                </a:moveTo>
                <a:cubicBezTo>
                  <a:pt x="215" y="4"/>
                  <a:pt x="213" y="8"/>
                  <a:pt x="211" y="11"/>
                </a:cubicBezTo>
                <a:cubicBezTo>
                  <a:pt x="211" y="12"/>
                  <a:pt x="211" y="13"/>
                  <a:pt x="212" y="13"/>
                </a:cubicBezTo>
                <a:cubicBezTo>
                  <a:pt x="212" y="13"/>
                  <a:pt x="212" y="13"/>
                  <a:pt x="212" y="13"/>
                </a:cubicBezTo>
                <a:cubicBezTo>
                  <a:pt x="212" y="14"/>
                  <a:pt x="213" y="14"/>
                  <a:pt x="214" y="13"/>
                </a:cubicBezTo>
                <a:cubicBezTo>
                  <a:pt x="216" y="9"/>
                  <a:pt x="218" y="6"/>
                  <a:pt x="220" y="3"/>
                </a:cubicBezTo>
                <a:cubicBezTo>
                  <a:pt x="221" y="2"/>
                  <a:pt x="220" y="1"/>
                  <a:pt x="219" y="0"/>
                </a:cubicBezTo>
                <a:cubicBezTo>
                  <a:pt x="219" y="0"/>
                  <a:pt x="219" y="0"/>
                  <a:pt x="219" y="0"/>
                </a:cubicBezTo>
                <a:cubicBezTo>
                  <a:pt x="219" y="0"/>
                  <a:pt x="218" y="0"/>
                  <a:pt x="217" y="1"/>
                </a:cubicBezTo>
                <a:close/>
                <a:moveTo>
                  <a:pt x="206" y="19"/>
                </a:moveTo>
                <a:cubicBezTo>
                  <a:pt x="204" y="22"/>
                  <a:pt x="202" y="26"/>
                  <a:pt x="200" y="29"/>
                </a:cubicBezTo>
                <a:cubicBezTo>
                  <a:pt x="200" y="30"/>
                  <a:pt x="200" y="31"/>
                  <a:pt x="201" y="31"/>
                </a:cubicBezTo>
                <a:cubicBezTo>
                  <a:pt x="201" y="31"/>
                  <a:pt x="201" y="31"/>
                  <a:pt x="201" y="31"/>
                </a:cubicBezTo>
                <a:cubicBezTo>
                  <a:pt x="201" y="32"/>
                  <a:pt x="203" y="31"/>
                  <a:pt x="203" y="31"/>
                </a:cubicBezTo>
                <a:cubicBezTo>
                  <a:pt x="205" y="27"/>
                  <a:pt x="207" y="24"/>
                  <a:pt x="209" y="21"/>
                </a:cubicBezTo>
                <a:cubicBezTo>
                  <a:pt x="210" y="20"/>
                  <a:pt x="209" y="19"/>
                  <a:pt x="209" y="18"/>
                </a:cubicBezTo>
                <a:cubicBezTo>
                  <a:pt x="209" y="18"/>
                  <a:pt x="209" y="18"/>
                  <a:pt x="209" y="18"/>
                </a:cubicBezTo>
                <a:cubicBezTo>
                  <a:pt x="208" y="18"/>
                  <a:pt x="207" y="18"/>
                  <a:pt x="206" y="19"/>
                </a:cubicBezTo>
                <a:close/>
                <a:moveTo>
                  <a:pt x="0" y="40"/>
                </a:moveTo>
                <a:cubicBezTo>
                  <a:pt x="0" y="44"/>
                  <a:pt x="0" y="44"/>
                  <a:pt x="0" y="44"/>
                </a:cubicBezTo>
                <a:cubicBezTo>
                  <a:pt x="8" y="44"/>
                  <a:pt x="8" y="44"/>
                  <a:pt x="8" y="44"/>
                </a:cubicBezTo>
                <a:cubicBezTo>
                  <a:pt x="9" y="44"/>
                  <a:pt x="10" y="43"/>
                  <a:pt x="10" y="42"/>
                </a:cubicBezTo>
                <a:cubicBezTo>
                  <a:pt x="10" y="42"/>
                  <a:pt x="10" y="42"/>
                  <a:pt x="10" y="42"/>
                </a:cubicBezTo>
                <a:cubicBezTo>
                  <a:pt x="10" y="41"/>
                  <a:pt x="9" y="40"/>
                  <a:pt x="8" y="40"/>
                </a:cubicBezTo>
                <a:cubicBezTo>
                  <a:pt x="0" y="40"/>
                  <a:pt x="0" y="40"/>
                  <a:pt x="0" y="40"/>
                </a:cubicBezTo>
                <a:close/>
                <a:moveTo>
                  <a:pt x="40" y="44"/>
                </a:moveTo>
                <a:cubicBezTo>
                  <a:pt x="43" y="44"/>
                  <a:pt x="47" y="44"/>
                  <a:pt x="51" y="44"/>
                </a:cubicBezTo>
                <a:cubicBezTo>
                  <a:pt x="52" y="44"/>
                  <a:pt x="53" y="43"/>
                  <a:pt x="53" y="42"/>
                </a:cubicBezTo>
                <a:cubicBezTo>
                  <a:pt x="53" y="42"/>
                  <a:pt x="53" y="42"/>
                  <a:pt x="53" y="42"/>
                </a:cubicBezTo>
                <a:cubicBezTo>
                  <a:pt x="53" y="41"/>
                  <a:pt x="52" y="40"/>
                  <a:pt x="51" y="40"/>
                </a:cubicBezTo>
                <a:cubicBezTo>
                  <a:pt x="47" y="40"/>
                  <a:pt x="43" y="40"/>
                  <a:pt x="40" y="40"/>
                </a:cubicBezTo>
                <a:cubicBezTo>
                  <a:pt x="39" y="40"/>
                  <a:pt x="38" y="41"/>
                  <a:pt x="38" y="42"/>
                </a:cubicBezTo>
                <a:cubicBezTo>
                  <a:pt x="38" y="42"/>
                  <a:pt x="38" y="42"/>
                  <a:pt x="38" y="42"/>
                </a:cubicBezTo>
                <a:cubicBezTo>
                  <a:pt x="38" y="43"/>
                  <a:pt x="39" y="44"/>
                  <a:pt x="40" y="44"/>
                </a:cubicBezTo>
                <a:close/>
                <a:moveTo>
                  <a:pt x="60" y="44"/>
                </a:moveTo>
                <a:cubicBezTo>
                  <a:pt x="64" y="44"/>
                  <a:pt x="68" y="44"/>
                  <a:pt x="72" y="44"/>
                </a:cubicBezTo>
                <a:cubicBezTo>
                  <a:pt x="73" y="44"/>
                  <a:pt x="74" y="43"/>
                  <a:pt x="74" y="42"/>
                </a:cubicBezTo>
                <a:cubicBezTo>
                  <a:pt x="74" y="42"/>
                  <a:pt x="74" y="42"/>
                  <a:pt x="74" y="42"/>
                </a:cubicBezTo>
                <a:cubicBezTo>
                  <a:pt x="74" y="41"/>
                  <a:pt x="73" y="40"/>
                  <a:pt x="72" y="40"/>
                </a:cubicBezTo>
                <a:cubicBezTo>
                  <a:pt x="68" y="40"/>
                  <a:pt x="64" y="40"/>
                  <a:pt x="60" y="40"/>
                </a:cubicBezTo>
                <a:cubicBezTo>
                  <a:pt x="60" y="40"/>
                  <a:pt x="59" y="41"/>
                  <a:pt x="59" y="42"/>
                </a:cubicBezTo>
                <a:cubicBezTo>
                  <a:pt x="59" y="42"/>
                  <a:pt x="59" y="42"/>
                  <a:pt x="59" y="42"/>
                </a:cubicBezTo>
                <a:cubicBezTo>
                  <a:pt x="59" y="43"/>
                  <a:pt x="60" y="44"/>
                  <a:pt x="60" y="44"/>
                </a:cubicBezTo>
                <a:close/>
                <a:moveTo>
                  <a:pt x="81" y="44"/>
                </a:moveTo>
                <a:cubicBezTo>
                  <a:pt x="85" y="44"/>
                  <a:pt x="89" y="44"/>
                  <a:pt x="93" y="44"/>
                </a:cubicBezTo>
                <a:cubicBezTo>
                  <a:pt x="94" y="44"/>
                  <a:pt x="95" y="43"/>
                  <a:pt x="95" y="42"/>
                </a:cubicBezTo>
                <a:cubicBezTo>
                  <a:pt x="95" y="42"/>
                  <a:pt x="95" y="42"/>
                  <a:pt x="95" y="42"/>
                </a:cubicBezTo>
                <a:cubicBezTo>
                  <a:pt x="95" y="41"/>
                  <a:pt x="94" y="40"/>
                  <a:pt x="93" y="40"/>
                </a:cubicBezTo>
                <a:cubicBezTo>
                  <a:pt x="89" y="40"/>
                  <a:pt x="85" y="40"/>
                  <a:pt x="81" y="40"/>
                </a:cubicBezTo>
                <a:cubicBezTo>
                  <a:pt x="81" y="40"/>
                  <a:pt x="80" y="41"/>
                  <a:pt x="80" y="42"/>
                </a:cubicBezTo>
                <a:cubicBezTo>
                  <a:pt x="80" y="42"/>
                  <a:pt x="80" y="42"/>
                  <a:pt x="80" y="42"/>
                </a:cubicBezTo>
                <a:cubicBezTo>
                  <a:pt x="80" y="43"/>
                  <a:pt x="81" y="44"/>
                  <a:pt x="81" y="44"/>
                </a:cubicBezTo>
                <a:close/>
                <a:moveTo>
                  <a:pt x="102" y="44"/>
                </a:moveTo>
                <a:cubicBezTo>
                  <a:pt x="106" y="44"/>
                  <a:pt x="110" y="44"/>
                  <a:pt x="114" y="44"/>
                </a:cubicBezTo>
                <a:cubicBezTo>
                  <a:pt x="115" y="44"/>
                  <a:pt x="116" y="43"/>
                  <a:pt x="116" y="42"/>
                </a:cubicBezTo>
                <a:cubicBezTo>
                  <a:pt x="116" y="42"/>
                  <a:pt x="116" y="42"/>
                  <a:pt x="116" y="42"/>
                </a:cubicBezTo>
                <a:cubicBezTo>
                  <a:pt x="116" y="41"/>
                  <a:pt x="115" y="40"/>
                  <a:pt x="114" y="40"/>
                </a:cubicBezTo>
                <a:cubicBezTo>
                  <a:pt x="110" y="40"/>
                  <a:pt x="106" y="40"/>
                  <a:pt x="102" y="40"/>
                </a:cubicBezTo>
                <a:cubicBezTo>
                  <a:pt x="102" y="40"/>
                  <a:pt x="101" y="41"/>
                  <a:pt x="101" y="42"/>
                </a:cubicBezTo>
                <a:cubicBezTo>
                  <a:pt x="101" y="42"/>
                  <a:pt x="101" y="42"/>
                  <a:pt x="101" y="42"/>
                </a:cubicBezTo>
                <a:cubicBezTo>
                  <a:pt x="101" y="43"/>
                  <a:pt x="102" y="44"/>
                  <a:pt x="102" y="44"/>
                </a:cubicBezTo>
                <a:close/>
                <a:moveTo>
                  <a:pt x="123" y="44"/>
                </a:moveTo>
                <a:cubicBezTo>
                  <a:pt x="127" y="44"/>
                  <a:pt x="131" y="44"/>
                  <a:pt x="135" y="44"/>
                </a:cubicBezTo>
                <a:cubicBezTo>
                  <a:pt x="136" y="44"/>
                  <a:pt x="137" y="43"/>
                  <a:pt x="137" y="42"/>
                </a:cubicBezTo>
                <a:cubicBezTo>
                  <a:pt x="137" y="42"/>
                  <a:pt x="137" y="42"/>
                  <a:pt x="137" y="42"/>
                </a:cubicBezTo>
                <a:cubicBezTo>
                  <a:pt x="137" y="41"/>
                  <a:pt x="136" y="40"/>
                  <a:pt x="135" y="40"/>
                </a:cubicBezTo>
                <a:cubicBezTo>
                  <a:pt x="131" y="40"/>
                  <a:pt x="127" y="40"/>
                  <a:pt x="123" y="40"/>
                </a:cubicBezTo>
                <a:cubicBezTo>
                  <a:pt x="123" y="40"/>
                  <a:pt x="122" y="41"/>
                  <a:pt x="122" y="42"/>
                </a:cubicBezTo>
                <a:cubicBezTo>
                  <a:pt x="122" y="42"/>
                  <a:pt x="122" y="42"/>
                  <a:pt x="122" y="42"/>
                </a:cubicBezTo>
                <a:cubicBezTo>
                  <a:pt x="122" y="43"/>
                  <a:pt x="123" y="44"/>
                  <a:pt x="123" y="44"/>
                </a:cubicBezTo>
                <a:close/>
                <a:moveTo>
                  <a:pt x="144" y="44"/>
                </a:moveTo>
                <a:cubicBezTo>
                  <a:pt x="148" y="44"/>
                  <a:pt x="152" y="44"/>
                  <a:pt x="156" y="44"/>
                </a:cubicBezTo>
                <a:cubicBezTo>
                  <a:pt x="157" y="44"/>
                  <a:pt x="158" y="43"/>
                  <a:pt x="158" y="42"/>
                </a:cubicBezTo>
                <a:cubicBezTo>
                  <a:pt x="158" y="42"/>
                  <a:pt x="158" y="42"/>
                  <a:pt x="158" y="42"/>
                </a:cubicBezTo>
                <a:cubicBezTo>
                  <a:pt x="158" y="41"/>
                  <a:pt x="157" y="40"/>
                  <a:pt x="156" y="40"/>
                </a:cubicBezTo>
                <a:cubicBezTo>
                  <a:pt x="152" y="40"/>
                  <a:pt x="148" y="40"/>
                  <a:pt x="144" y="40"/>
                </a:cubicBezTo>
                <a:cubicBezTo>
                  <a:pt x="144" y="40"/>
                  <a:pt x="143" y="41"/>
                  <a:pt x="143" y="42"/>
                </a:cubicBezTo>
                <a:cubicBezTo>
                  <a:pt x="143" y="42"/>
                  <a:pt x="143" y="42"/>
                  <a:pt x="143" y="42"/>
                </a:cubicBezTo>
                <a:cubicBezTo>
                  <a:pt x="143" y="43"/>
                  <a:pt x="144" y="44"/>
                  <a:pt x="144" y="44"/>
                </a:cubicBezTo>
                <a:close/>
                <a:moveTo>
                  <a:pt x="165" y="44"/>
                </a:moveTo>
                <a:cubicBezTo>
                  <a:pt x="169" y="44"/>
                  <a:pt x="173" y="44"/>
                  <a:pt x="177" y="44"/>
                </a:cubicBezTo>
                <a:cubicBezTo>
                  <a:pt x="178" y="44"/>
                  <a:pt x="179" y="43"/>
                  <a:pt x="179" y="42"/>
                </a:cubicBezTo>
                <a:cubicBezTo>
                  <a:pt x="179" y="42"/>
                  <a:pt x="179" y="42"/>
                  <a:pt x="179" y="42"/>
                </a:cubicBezTo>
                <a:cubicBezTo>
                  <a:pt x="179" y="41"/>
                  <a:pt x="178" y="40"/>
                  <a:pt x="177" y="40"/>
                </a:cubicBezTo>
                <a:cubicBezTo>
                  <a:pt x="173" y="40"/>
                  <a:pt x="169" y="40"/>
                  <a:pt x="165" y="40"/>
                </a:cubicBezTo>
                <a:cubicBezTo>
                  <a:pt x="165" y="40"/>
                  <a:pt x="164" y="41"/>
                  <a:pt x="164" y="42"/>
                </a:cubicBezTo>
                <a:cubicBezTo>
                  <a:pt x="164" y="42"/>
                  <a:pt x="164" y="42"/>
                  <a:pt x="164" y="42"/>
                </a:cubicBezTo>
                <a:cubicBezTo>
                  <a:pt x="164" y="43"/>
                  <a:pt x="165" y="44"/>
                  <a:pt x="165" y="44"/>
                </a:cubicBezTo>
                <a:close/>
              </a:path>
            </a:pathLst>
          </a:custGeom>
          <a:solidFill>
            <a:srgbClr val="82C3D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52" name="Freeform 41"/>
          <p:cNvSpPr>
            <a:spLocks noEditPoints="1"/>
          </p:cNvSpPr>
          <p:nvPr/>
        </p:nvSpPr>
        <p:spPr bwMode="auto">
          <a:xfrm>
            <a:off x="250510" y="2001408"/>
            <a:ext cx="1173232" cy="271895"/>
          </a:xfrm>
          <a:custGeom>
            <a:avLst/>
            <a:gdLst>
              <a:gd name="T0" fmla="*/ 30 w 225"/>
              <a:gd name="T1" fmla="*/ 0 h 52"/>
              <a:gd name="T2" fmla="*/ 32 w 225"/>
              <a:gd name="T3" fmla="*/ 1 h 52"/>
              <a:gd name="T4" fmla="*/ 19 w 225"/>
              <a:gd name="T5" fmla="*/ 3 h 52"/>
              <a:gd name="T6" fmla="*/ 17 w 225"/>
              <a:gd name="T7" fmla="*/ 1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7 h 52"/>
              <a:gd name="T22" fmla="*/ 193 w 225"/>
              <a:gd name="T23" fmla="*/ 3 h 52"/>
              <a:gd name="T24" fmla="*/ 185 w 225"/>
              <a:gd name="T25" fmla="*/ 1 h 52"/>
              <a:gd name="T26" fmla="*/ 186 w 225"/>
              <a:gd name="T27" fmla="*/ 0 h 52"/>
              <a:gd name="T28" fmla="*/ 196 w 225"/>
              <a:gd name="T29" fmla="*/ 1 h 52"/>
              <a:gd name="T30" fmla="*/ 211 w 225"/>
              <a:gd name="T31" fmla="*/ 32 h 52"/>
              <a:gd name="T32" fmla="*/ 212 w 225"/>
              <a:gd name="T33" fmla="*/ 30 h 52"/>
              <a:gd name="T34" fmla="*/ 220 w 225"/>
              <a:gd name="T35" fmla="*/ 41 h 52"/>
              <a:gd name="T36" fmla="*/ 219 w 225"/>
              <a:gd name="T37" fmla="*/ 43 h 52"/>
              <a:gd name="T38" fmla="*/ 206 w 225"/>
              <a:gd name="T39" fmla="*/ 24 h 52"/>
              <a:gd name="T40" fmla="*/ 201 w 225"/>
              <a:gd name="T41" fmla="*/ 12 h 52"/>
              <a:gd name="T42" fmla="*/ 203 w 225"/>
              <a:gd name="T43" fmla="*/ 13 h 52"/>
              <a:gd name="T44" fmla="*/ 209 w 225"/>
              <a:gd name="T45" fmla="*/ 25 h 52"/>
              <a:gd name="T46" fmla="*/ 206 w 225"/>
              <a:gd name="T47" fmla="*/ 24 h 52"/>
              <a:gd name="T48" fmla="*/ 0 w 225"/>
              <a:gd name="T49" fmla="*/ 0 h 52"/>
              <a:gd name="T50" fmla="*/ 10 w 225"/>
              <a:gd name="T51" fmla="*/ 1 h 52"/>
              <a:gd name="T52" fmla="*/ 8 w 225"/>
              <a:gd name="T53" fmla="*/ 3 h 52"/>
              <a:gd name="T54" fmla="*/ 40 w 225"/>
              <a:gd name="T55" fmla="*/ 0 h 52"/>
              <a:gd name="T56" fmla="*/ 53 w 225"/>
              <a:gd name="T57" fmla="*/ 1 h 52"/>
              <a:gd name="T58" fmla="*/ 51 w 225"/>
              <a:gd name="T59" fmla="*/ 3 h 52"/>
              <a:gd name="T60" fmla="*/ 38 w 225"/>
              <a:gd name="T61" fmla="*/ 1 h 52"/>
              <a:gd name="T62" fmla="*/ 40 w 225"/>
              <a:gd name="T63" fmla="*/ 0 h 52"/>
              <a:gd name="T64" fmla="*/ 72 w 225"/>
              <a:gd name="T65" fmla="*/ 0 h 52"/>
              <a:gd name="T66" fmla="*/ 74 w 225"/>
              <a:gd name="T67" fmla="*/ 1 h 52"/>
              <a:gd name="T68" fmla="*/ 60 w 225"/>
              <a:gd name="T69" fmla="*/ 3 h 52"/>
              <a:gd name="T70" fmla="*/ 59 w 225"/>
              <a:gd name="T71" fmla="*/ 1 h 52"/>
              <a:gd name="T72" fmla="*/ 81 w 225"/>
              <a:gd name="T73" fmla="*/ 0 h 52"/>
              <a:gd name="T74" fmla="*/ 95 w 225"/>
              <a:gd name="T75" fmla="*/ 1 h 52"/>
              <a:gd name="T76" fmla="*/ 93 w 225"/>
              <a:gd name="T77" fmla="*/ 3 h 52"/>
              <a:gd name="T78" fmla="*/ 80 w 225"/>
              <a:gd name="T79" fmla="*/ 1 h 52"/>
              <a:gd name="T80" fmla="*/ 81 w 225"/>
              <a:gd name="T81" fmla="*/ 0 h 52"/>
              <a:gd name="T82" fmla="*/ 114 w 225"/>
              <a:gd name="T83" fmla="*/ 0 h 52"/>
              <a:gd name="T84" fmla="*/ 116 w 225"/>
              <a:gd name="T85" fmla="*/ 1 h 52"/>
              <a:gd name="T86" fmla="*/ 102 w 225"/>
              <a:gd name="T87" fmla="*/ 3 h 52"/>
              <a:gd name="T88" fmla="*/ 101 w 225"/>
              <a:gd name="T89" fmla="*/ 1 h 52"/>
              <a:gd name="T90" fmla="*/ 123 w 225"/>
              <a:gd name="T91" fmla="*/ 0 h 52"/>
              <a:gd name="T92" fmla="*/ 137 w 225"/>
              <a:gd name="T93" fmla="*/ 1 h 52"/>
              <a:gd name="T94" fmla="*/ 135 w 225"/>
              <a:gd name="T95" fmla="*/ 3 h 52"/>
              <a:gd name="T96" fmla="*/ 122 w 225"/>
              <a:gd name="T97" fmla="*/ 1 h 52"/>
              <a:gd name="T98" fmla="*/ 123 w 225"/>
              <a:gd name="T99" fmla="*/ 0 h 52"/>
              <a:gd name="T100" fmla="*/ 156 w 225"/>
              <a:gd name="T101" fmla="*/ 0 h 52"/>
              <a:gd name="T102" fmla="*/ 158 w 225"/>
              <a:gd name="T103" fmla="*/ 1 h 52"/>
              <a:gd name="T104" fmla="*/ 144 w 225"/>
              <a:gd name="T105" fmla="*/ 3 h 52"/>
              <a:gd name="T106" fmla="*/ 143 w 225"/>
              <a:gd name="T107" fmla="*/ 1 h 52"/>
              <a:gd name="T108" fmla="*/ 165 w 225"/>
              <a:gd name="T109" fmla="*/ 0 h 52"/>
              <a:gd name="T110" fmla="*/ 179 w 225"/>
              <a:gd name="T111" fmla="*/ 1 h 52"/>
              <a:gd name="T112" fmla="*/ 177 w 225"/>
              <a:gd name="T113" fmla="*/ 3 h 52"/>
              <a:gd name="T114" fmla="*/ 164 w 225"/>
              <a:gd name="T115" fmla="*/ 1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0"/>
                  <a:pt x="32" y="1"/>
                </a:cubicBezTo>
                <a:cubicBezTo>
                  <a:pt x="32" y="1"/>
                  <a:pt x="32" y="1"/>
                  <a:pt x="32" y="1"/>
                </a:cubicBezTo>
                <a:cubicBezTo>
                  <a:pt x="32" y="2"/>
                  <a:pt x="31" y="3"/>
                  <a:pt x="30" y="3"/>
                </a:cubicBezTo>
                <a:cubicBezTo>
                  <a:pt x="26" y="3"/>
                  <a:pt x="22" y="3"/>
                  <a:pt x="19" y="3"/>
                </a:cubicBezTo>
                <a:cubicBezTo>
                  <a:pt x="18" y="3"/>
                  <a:pt x="17" y="2"/>
                  <a:pt x="17" y="1"/>
                </a:cubicBezTo>
                <a:cubicBezTo>
                  <a:pt x="17" y="1"/>
                  <a:pt x="17" y="1"/>
                  <a:pt x="17" y="1"/>
                </a:cubicBezTo>
                <a:cubicBezTo>
                  <a:pt x="17" y="0"/>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2"/>
                  <a:pt x="197" y="3"/>
                  <a:pt x="198" y="5"/>
                </a:cubicBezTo>
                <a:cubicBezTo>
                  <a:pt x="199" y="6"/>
                  <a:pt x="198" y="7"/>
                  <a:pt x="198" y="7"/>
                </a:cubicBezTo>
                <a:cubicBezTo>
                  <a:pt x="198" y="7"/>
                  <a:pt x="198" y="7"/>
                  <a:pt x="198" y="7"/>
                </a:cubicBezTo>
                <a:cubicBezTo>
                  <a:pt x="197" y="8"/>
                  <a:pt x="196" y="7"/>
                  <a:pt x="195" y="7"/>
                </a:cubicBezTo>
                <a:cubicBezTo>
                  <a:pt x="195" y="5"/>
                  <a:pt x="194" y="4"/>
                  <a:pt x="193" y="3"/>
                </a:cubicBezTo>
                <a:cubicBezTo>
                  <a:pt x="190" y="3"/>
                  <a:pt x="190" y="3"/>
                  <a:pt x="186" y="3"/>
                </a:cubicBezTo>
                <a:cubicBezTo>
                  <a:pt x="186" y="3"/>
                  <a:pt x="185" y="2"/>
                  <a:pt x="185" y="1"/>
                </a:cubicBezTo>
                <a:cubicBezTo>
                  <a:pt x="185" y="1"/>
                  <a:pt x="185" y="1"/>
                  <a:pt x="185" y="1"/>
                </a:cubicBezTo>
                <a:cubicBezTo>
                  <a:pt x="185" y="0"/>
                  <a:pt x="186" y="0"/>
                  <a:pt x="186" y="0"/>
                </a:cubicBezTo>
                <a:cubicBezTo>
                  <a:pt x="194" y="0"/>
                  <a:pt x="194" y="0"/>
                  <a:pt x="194" y="0"/>
                </a:cubicBezTo>
                <a:cubicBezTo>
                  <a:pt x="195" y="0"/>
                  <a:pt x="195" y="0"/>
                  <a:pt x="196" y="1"/>
                </a:cubicBezTo>
                <a:close/>
                <a:moveTo>
                  <a:pt x="217" y="42"/>
                </a:moveTo>
                <a:cubicBezTo>
                  <a:pt x="215" y="39"/>
                  <a:pt x="213" y="36"/>
                  <a:pt x="211" y="32"/>
                </a:cubicBezTo>
                <a:cubicBezTo>
                  <a:pt x="211" y="32"/>
                  <a:pt x="211" y="31"/>
                  <a:pt x="212" y="30"/>
                </a:cubicBezTo>
                <a:cubicBezTo>
                  <a:pt x="212" y="30"/>
                  <a:pt x="212" y="30"/>
                  <a:pt x="212" y="30"/>
                </a:cubicBezTo>
                <a:cubicBezTo>
                  <a:pt x="212" y="30"/>
                  <a:pt x="213" y="30"/>
                  <a:pt x="214" y="31"/>
                </a:cubicBezTo>
                <a:cubicBezTo>
                  <a:pt x="216" y="34"/>
                  <a:pt x="218" y="37"/>
                  <a:pt x="220" y="41"/>
                </a:cubicBezTo>
                <a:cubicBezTo>
                  <a:pt x="221" y="41"/>
                  <a:pt x="220" y="42"/>
                  <a:pt x="219" y="43"/>
                </a:cubicBezTo>
                <a:cubicBezTo>
                  <a:pt x="219" y="43"/>
                  <a:pt x="219" y="43"/>
                  <a:pt x="219" y="43"/>
                </a:cubicBezTo>
                <a:cubicBezTo>
                  <a:pt x="219" y="43"/>
                  <a:pt x="218" y="43"/>
                  <a:pt x="217" y="42"/>
                </a:cubicBezTo>
                <a:close/>
                <a:moveTo>
                  <a:pt x="206" y="24"/>
                </a:moveTo>
                <a:cubicBezTo>
                  <a:pt x="204" y="21"/>
                  <a:pt x="202" y="18"/>
                  <a:pt x="200" y="14"/>
                </a:cubicBezTo>
                <a:cubicBezTo>
                  <a:pt x="200" y="14"/>
                  <a:pt x="200" y="13"/>
                  <a:pt x="201" y="12"/>
                </a:cubicBezTo>
                <a:cubicBezTo>
                  <a:pt x="201" y="12"/>
                  <a:pt x="201" y="12"/>
                  <a:pt x="201" y="12"/>
                </a:cubicBezTo>
                <a:cubicBezTo>
                  <a:pt x="201" y="12"/>
                  <a:pt x="203" y="12"/>
                  <a:pt x="203" y="13"/>
                </a:cubicBezTo>
                <a:cubicBezTo>
                  <a:pt x="205" y="16"/>
                  <a:pt x="207" y="19"/>
                  <a:pt x="209" y="23"/>
                </a:cubicBezTo>
                <a:cubicBezTo>
                  <a:pt x="210" y="24"/>
                  <a:pt x="209" y="25"/>
                  <a:pt x="209" y="25"/>
                </a:cubicBezTo>
                <a:cubicBezTo>
                  <a:pt x="209" y="25"/>
                  <a:pt x="209" y="25"/>
                  <a:pt x="209" y="25"/>
                </a:cubicBezTo>
                <a:cubicBezTo>
                  <a:pt x="208" y="26"/>
                  <a:pt x="207" y="25"/>
                  <a:pt x="206" y="24"/>
                </a:cubicBezTo>
                <a:close/>
                <a:moveTo>
                  <a:pt x="0" y="3"/>
                </a:moveTo>
                <a:cubicBezTo>
                  <a:pt x="0" y="0"/>
                  <a:pt x="0" y="0"/>
                  <a:pt x="0" y="0"/>
                </a:cubicBezTo>
                <a:cubicBezTo>
                  <a:pt x="8" y="0"/>
                  <a:pt x="8" y="0"/>
                  <a:pt x="8" y="0"/>
                </a:cubicBezTo>
                <a:cubicBezTo>
                  <a:pt x="9" y="0"/>
                  <a:pt x="10" y="0"/>
                  <a:pt x="10" y="1"/>
                </a:cubicBezTo>
                <a:cubicBezTo>
                  <a:pt x="10" y="1"/>
                  <a:pt x="10" y="1"/>
                  <a:pt x="10" y="1"/>
                </a:cubicBezTo>
                <a:cubicBezTo>
                  <a:pt x="10" y="2"/>
                  <a:pt x="9" y="3"/>
                  <a:pt x="8" y="3"/>
                </a:cubicBezTo>
                <a:cubicBezTo>
                  <a:pt x="0" y="3"/>
                  <a:pt x="0" y="3"/>
                  <a:pt x="0" y="3"/>
                </a:cubicBezTo>
                <a:close/>
                <a:moveTo>
                  <a:pt x="40" y="0"/>
                </a:moveTo>
                <a:cubicBezTo>
                  <a:pt x="43" y="0"/>
                  <a:pt x="47" y="0"/>
                  <a:pt x="51" y="0"/>
                </a:cubicBezTo>
                <a:cubicBezTo>
                  <a:pt x="52" y="0"/>
                  <a:pt x="53" y="0"/>
                  <a:pt x="53" y="1"/>
                </a:cubicBezTo>
                <a:cubicBezTo>
                  <a:pt x="53" y="1"/>
                  <a:pt x="53" y="1"/>
                  <a:pt x="53" y="1"/>
                </a:cubicBezTo>
                <a:cubicBezTo>
                  <a:pt x="53" y="2"/>
                  <a:pt x="52" y="3"/>
                  <a:pt x="51" y="3"/>
                </a:cubicBezTo>
                <a:cubicBezTo>
                  <a:pt x="47" y="3"/>
                  <a:pt x="43" y="3"/>
                  <a:pt x="40" y="3"/>
                </a:cubicBezTo>
                <a:cubicBezTo>
                  <a:pt x="39" y="3"/>
                  <a:pt x="38" y="2"/>
                  <a:pt x="38" y="1"/>
                </a:cubicBezTo>
                <a:cubicBezTo>
                  <a:pt x="38" y="1"/>
                  <a:pt x="38" y="1"/>
                  <a:pt x="38" y="1"/>
                </a:cubicBezTo>
                <a:cubicBezTo>
                  <a:pt x="38" y="0"/>
                  <a:pt x="39" y="0"/>
                  <a:pt x="40" y="0"/>
                </a:cubicBezTo>
                <a:close/>
                <a:moveTo>
                  <a:pt x="60" y="0"/>
                </a:moveTo>
                <a:cubicBezTo>
                  <a:pt x="64" y="0"/>
                  <a:pt x="68" y="0"/>
                  <a:pt x="72" y="0"/>
                </a:cubicBezTo>
                <a:cubicBezTo>
                  <a:pt x="73" y="0"/>
                  <a:pt x="74" y="0"/>
                  <a:pt x="74" y="1"/>
                </a:cubicBezTo>
                <a:cubicBezTo>
                  <a:pt x="74" y="1"/>
                  <a:pt x="74" y="1"/>
                  <a:pt x="74" y="1"/>
                </a:cubicBezTo>
                <a:cubicBezTo>
                  <a:pt x="74" y="2"/>
                  <a:pt x="73" y="3"/>
                  <a:pt x="72" y="3"/>
                </a:cubicBezTo>
                <a:cubicBezTo>
                  <a:pt x="68" y="3"/>
                  <a:pt x="64" y="3"/>
                  <a:pt x="60" y="3"/>
                </a:cubicBezTo>
                <a:cubicBezTo>
                  <a:pt x="60" y="3"/>
                  <a:pt x="59" y="2"/>
                  <a:pt x="59" y="1"/>
                </a:cubicBezTo>
                <a:cubicBezTo>
                  <a:pt x="59" y="1"/>
                  <a:pt x="59" y="1"/>
                  <a:pt x="59" y="1"/>
                </a:cubicBezTo>
                <a:cubicBezTo>
                  <a:pt x="59" y="0"/>
                  <a:pt x="60" y="0"/>
                  <a:pt x="60" y="0"/>
                </a:cubicBezTo>
                <a:close/>
                <a:moveTo>
                  <a:pt x="81" y="0"/>
                </a:moveTo>
                <a:cubicBezTo>
                  <a:pt x="85" y="0"/>
                  <a:pt x="89" y="0"/>
                  <a:pt x="93" y="0"/>
                </a:cubicBezTo>
                <a:cubicBezTo>
                  <a:pt x="94" y="0"/>
                  <a:pt x="95" y="0"/>
                  <a:pt x="95" y="1"/>
                </a:cubicBezTo>
                <a:cubicBezTo>
                  <a:pt x="95" y="1"/>
                  <a:pt x="95" y="1"/>
                  <a:pt x="95" y="1"/>
                </a:cubicBezTo>
                <a:cubicBezTo>
                  <a:pt x="95" y="2"/>
                  <a:pt x="94" y="3"/>
                  <a:pt x="93" y="3"/>
                </a:cubicBezTo>
                <a:cubicBezTo>
                  <a:pt x="89" y="3"/>
                  <a:pt x="85" y="3"/>
                  <a:pt x="81" y="3"/>
                </a:cubicBezTo>
                <a:cubicBezTo>
                  <a:pt x="81" y="3"/>
                  <a:pt x="80" y="2"/>
                  <a:pt x="80" y="1"/>
                </a:cubicBezTo>
                <a:cubicBezTo>
                  <a:pt x="80" y="1"/>
                  <a:pt x="80" y="1"/>
                  <a:pt x="80" y="1"/>
                </a:cubicBezTo>
                <a:cubicBezTo>
                  <a:pt x="80" y="0"/>
                  <a:pt x="81" y="0"/>
                  <a:pt x="81" y="0"/>
                </a:cubicBezTo>
                <a:close/>
                <a:moveTo>
                  <a:pt x="102" y="0"/>
                </a:moveTo>
                <a:cubicBezTo>
                  <a:pt x="106" y="0"/>
                  <a:pt x="110" y="0"/>
                  <a:pt x="114" y="0"/>
                </a:cubicBezTo>
                <a:cubicBezTo>
                  <a:pt x="115" y="0"/>
                  <a:pt x="116" y="0"/>
                  <a:pt x="116" y="1"/>
                </a:cubicBezTo>
                <a:cubicBezTo>
                  <a:pt x="116" y="1"/>
                  <a:pt x="116" y="1"/>
                  <a:pt x="116" y="1"/>
                </a:cubicBezTo>
                <a:cubicBezTo>
                  <a:pt x="116" y="2"/>
                  <a:pt x="115" y="3"/>
                  <a:pt x="114" y="3"/>
                </a:cubicBezTo>
                <a:cubicBezTo>
                  <a:pt x="110" y="3"/>
                  <a:pt x="106" y="3"/>
                  <a:pt x="102" y="3"/>
                </a:cubicBezTo>
                <a:cubicBezTo>
                  <a:pt x="102" y="3"/>
                  <a:pt x="101" y="2"/>
                  <a:pt x="101" y="1"/>
                </a:cubicBezTo>
                <a:cubicBezTo>
                  <a:pt x="101" y="1"/>
                  <a:pt x="101" y="1"/>
                  <a:pt x="101" y="1"/>
                </a:cubicBezTo>
                <a:cubicBezTo>
                  <a:pt x="101" y="0"/>
                  <a:pt x="102" y="0"/>
                  <a:pt x="102" y="0"/>
                </a:cubicBezTo>
                <a:close/>
                <a:moveTo>
                  <a:pt x="123" y="0"/>
                </a:moveTo>
                <a:cubicBezTo>
                  <a:pt x="127" y="0"/>
                  <a:pt x="131" y="0"/>
                  <a:pt x="135" y="0"/>
                </a:cubicBezTo>
                <a:cubicBezTo>
                  <a:pt x="136" y="0"/>
                  <a:pt x="137" y="0"/>
                  <a:pt x="137" y="1"/>
                </a:cubicBezTo>
                <a:cubicBezTo>
                  <a:pt x="137" y="1"/>
                  <a:pt x="137" y="1"/>
                  <a:pt x="137" y="1"/>
                </a:cubicBezTo>
                <a:cubicBezTo>
                  <a:pt x="137" y="2"/>
                  <a:pt x="136" y="3"/>
                  <a:pt x="135" y="3"/>
                </a:cubicBezTo>
                <a:cubicBezTo>
                  <a:pt x="131" y="3"/>
                  <a:pt x="127" y="3"/>
                  <a:pt x="123" y="3"/>
                </a:cubicBezTo>
                <a:cubicBezTo>
                  <a:pt x="123" y="3"/>
                  <a:pt x="122" y="2"/>
                  <a:pt x="122" y="1"/>
                </a:cubicBezTo>
                <a:cubicBezTo>
                  <a:pt x="122" y="1"/>
                  <a:pt x="122" y="1"/>
                  <a:pt x="122" y="1"/>
                </a:cubicBezTo>
                <a:cubicBezTo>
                  <a:pt x="122" y="0"/>
                  <a:pt x="123" y="0"/>
                  <a:pt x="123" y="0"/>
                </a:cubicBezTo>
                <a:close/>
                <a:moveTo>
                  <a:pt x="144" y="0"/>
                </a:moveTo>
                <a:cubicBezTo>
                  <a:pt x="148" y="0"/>
                  <a:pt x="152" y="0"/>
                  <a:pt x="156" y="0"/>
                </a:cubicBezTo>
                <a:cubicBezTo>
                  <a:pt x="157" y="0"/>
                  <a:pt x="158" y="0"/>
                  <a:pt x="158" y="1"/>
                </a:cubicBezTo>
                <a:cubicBezTo>
                  <a:pt x="158" y="1"/>
                  <a:pt x="158" y="1"/>
                  <a:pt x="158" y="1"/>
                </a:cubicBezTo>
                <a:cubicBezTo>
                  <a:pt x="158" y="2"/>
                  <a:pt x="157" y="3"/>
                  <a:pt x="156" y="3"/>
                </a:cubicBezTo>
                <a:cubicBezTo>
                  <a:pt x="152" y="3"/>
                  <a:pt x="148" y="3"/>
                  <a:pt x="144" y="3"/>
                </a:cubicBezTo>
                <a:cubicBezTo>
                  <a:pt x="144" y="3"/>
                  <a:pt x="143" y="2"/>
                  <a:pt x="143" y="1"/>
                </a:cubicBezTo>
                <a:cubicBezTo>
                  <a:pt x="143" y="1"/>
                  <a:pt x="143" y="1"/>
                  <a:pt x="143" y="1"/>
                </a:cubicBezTo>
                <a:cubicBezTo>
                  <a:pt x="143" y="0"/>
                  <a:pt x="144" y="0"/>
                  <a:pt x="144" y="0"/>
                </a:cubicBezTo>
                <a:close/>
                <a:moveTo>
                  <a:pt x="165" y="0"/>
                </a:moveTo>
                <a:cubicBezTo>
                  <a:pt x="169" y="0"/>
                  <a:pt x="173" y="0"/>
                  <a:pt x="177" y="0"/>
                </a:cubicBezTo>
                <a:cubicBezTo>
                  <a:pt x="178" y="0"/>
                  <a:pt x="179" y="0"/>
                  <a:pt x="179" y="1"/>
                </a:cubicBezTo>
                <a:cubicBezTo>
                  <a:pt x="179" y="1"/>
                  <a:pt x="179" y="1"/>
                  <a:pt x="179" y="1"/>
                </a:cubicBezTo>
                <a:cubicBezTo>
                  <a:pt x="179" y="2"/>
                  <a:pt x="178" y="3"/>
                  <a:pt x="177" y="3"/>
                </a:cubicBezTo>
                <a:cubicBezTo>
                  <a:pt x="173" y="3"/>
                  <a:pt x="169" y="3"/>
                  <a:pt x="165" y="3"/>
                </a:cubicBezTo>
                <a:cubicBezTo>
                  <a:pt x="165" y="3"/>
                  <a:pt x="164" y="2"/>
                  <a:pt x="164" y="1"/>
                </a:cubicBezTo>
                <a:cubicBezTo>
                  <a:pt x="164" y="1"/>
                  <a:pt x="164" y="1"/>
                  <a:pt x="164" y="1"/>
                </a:cubicBezTo>
                <a:cubicBezTo>
                  <a:pt x="164" y="0"/>
                  <a:pt x="165" y="0"/>
                  <a:pt x="165" y="0"/>
                </a:cubicBezTo>
                <a:close/>
              </a:path>
            </a:pathLst>
          </a:custGeom>
          <a:solidFill>
            <a:srgbClr val="82C3D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grpSp>
        <p:nvGrpSpPr>
          <p:cNvPr id="55" name="组合 54"/>
          <p:cNvGrpSpPr/>
          <p:nvPr/>
        </p:nvGrpSpPr>
        <p:grpSpPr>
          <a:xfrm>
            <a:off x="373622" y="2089053"/>
            <a:ext cx="232651" cy="314000"/>
            <a:chOff x="3260005" y="1560934"/>
            <a:chExt cx="370834" cy="500500"/>
          </a:xfrm>
        </p:grpSpPr>
        <p:sp>
          <p:nvSpPr>
            <p:cNvPr id="64" name="Freeform 41"/>
            <p:cNvSpPr>
              <a:spLocks/>
            </p:cNvSpPr>
            <p:nvPr/>
          </p:nvSpPr>
          <p:spPr bwMode="auto">
            <a:xfrm>
              <a:off x="3320003" y="1560934"/>
              <a:ext cx="310836" cy="403323"/>
            </a:xfrm>
            <a:custGeom>
              <a:avLst/>
              <a:gdLst>
                <a:gd name="T0" fmla="*/ 533 w 594"/>
                <a:gd name="T1" fmla="*/ 0 h 771"/>
                <a:gd name="T2" fmla="*/ 63 w 594"/>
                <a:gd name="T3" fmla="*/ 0 h 771"/>
                <a:gd name="T4" fmla="*/ 0 w 594"/>
                <a:gd name="T5" fmla="*/ 61 h 771"/>
                <a:gd name="T6" fmla="*/ 0 w 594"/>
                <a:gd name="T7" fmla="*/ 554 h 771"/>
                <a:gd name="T8" fmla="*/ 10 w 594"/>
                <a:gd name="T9" fmla="*/ 536 h 771"/>
                <a:gd name="T10" fmla="*/ 57 w 594"/>
                <a:gd name="T11" fmla="*/ 445 h 771"/>
                <a:gd name="T12" fmla="*/ 57 w 594"/>
                <a:gd name="T13" fmla="*/ 61 h 771"/>
                <a:gd name="T14" fmla="*/ 63 w 594"/>
                <a:gd name="T15" fmla="*/ 56 h 771"/>
                <a:gd name="T16" fmla="*/ 533 w 594"/>
                <a:gd name="T17" fmla="*/ 56 h 771"/>
                <a:gd name="T18" fmla="*/ 537 w 594"/>
                <a:gd name="T19" fmla="*/ 61 h 771"/>
                <a:gd name="T20" fmla="*/ 537 w 594"/>
                <a:gd name="T21" fmla="*/ 708 h 771"/>
                <a:gd name="T22" fmla="*/ 533 w 594"/>
                <a:gd name="T23" fmla="*/ 714 h 771"/>
                <a:gd name="T24" fmla="*/ 255 w 594"/>
                <a:gd name="T25" fmla="*/ 714 h 771"/>
                <a:gd name="T26" fmla="*/ 258 w 594"/>
                <a:gd name="T27" fmla="*/ 771 h 771"/>
                <a:gd name="T28" fmla="*/ 533 w 594"/>
                <a:gd name="T29" fmla="*/ 771 h 771"/>
                <a:gd name="T30" fmla="*/ 594 w 594"/>
                <a:gd name="T31" fmla="*/ 708 h 771"/>
                <a:gd name="T32" fmla="*/ 594 w 594"/>
                <a:gd name="T33" fmla="*/ 61 h 771"/>
                <a:gd name="T34" fmla="*/ 533 w 594"/>
                <a:gd name="T35"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4" h="771">
                  <a:moveTo>
                    <a:pt x="533" y="0"/>
                  </a:moveTo>
                  <a:cubicBezTo>
                    <a:pt x="63" y="0"/>
                    <a:pt x="63" y="0"/>
                    <a:pt x="63" y="0"/>
                  </a:cubicBezTo>
                  <a:cubicBezTo>
                    <a:pt x="28" y="0"/>
                    <a:pt x="0" y="28"/>
                    <a:pt x="0" y="61"/>
                  </a:cubicBezTo>
                  <a:cubicBezTo>
                    <a:pt x="0" y="554"/>
                    <a:pt x="0" y="554"/>
                    <a:pt x="0" y="554"/>
                  </a:cubicBezTo>
                  <a:cubicBezTo>
                    <a:pt x="10" y="536"/>
                    <a:pt x="10" y="536"/>
                    <a:pt x="10" y="536"/>
                  </a:cubicBezTo>
                  <a:cubicBezTo>
                    <a:pt x="57" y="445"/>
                    <a:pt x="57" y="445"/>
                    <a:pt x="57" y="445"/>
                  </a:cubicBezTo>
                  <a:cubicBezTo>
                    <a:pt x="57" y="61"/>
                    <a:pt x="57" y="61"/>
                    <a:pt x="57" y="61"/>
                  </a:cubicBezTo>
                  <a:cubicBezTo>
                    <a:pt x="57" y="58"/>
                    <a:pt x="59" y="56"/>
                    <a:pt x="63" y="56"/>
                  </a:cubicBezTo>
                  <a:cubicBezTo>
                    <a:pt x="533" y="56"/>
                    <a:pt x="533" y="56"/>
                    <a:pt x="533" y="56"/>
                  </a:cubicBezTo>
                  <a:cubicBezTo>
                    <a:pt x="535" y="56"/>
                    <a:pt x="537" y="58"/>
                    <a:pt x="537" y="61"/>
                  </a:cubicBezTo>
                  <a:cubicBezTo>
                    <a:pt x="537" y="708"/>
                    <a:pt x="537" y="708"/>
                    <a:pt x="537" y="708"/>
                  </a:cubicBezTo>
                  <a:cubicBezTo>
                    <a:pt x="537" y="712"/>
                    <a:pt x="535" y="714"/>
                    <a:pt x="533" y="714"/>
                  </a:cubicBezTo>
                  <a:cubicBezTo>
                    <a:pt x="255" y="714"/>
                    <a:pt x="255" y="714"/>
                    <a:pt x="255" y="714"/>
                  </a:cubicBezTo>
                  <a:cubicBezTo>
                    <a:pt x="266" y="734"/>
                    <a:pt x="266" y="755"/>
                    <a:pt x="258" y="771"/>
                  </a:cubicBezTo>
                  <a:cubicBezTo>
                    <a:pt x="533" y="771"/>
                    <a:pt x="533" y="771"/>
                    <a:pt x="533" y="771"/>
                  </a:cubicBezTo>
                  <a:cubicBezTo>
                    <a:pt x="568" y="771"/>
                    <a:pt x="594" y="742"/>
                    <a:pt x="594" y="708"/>
                  </a:cubicBezTo>
                  <a:cubicBezTo>
                    <a:pt x="594" y="61"/>
                    <a:pt x="594" y="61"/>
                    <a:pt x="594" y="61"/>
                  </a:cubicBezTo>
                  <a:cubicBezTo>
                    <a:pt x="594" y="28"/>
                    <a:pt x="568" y="0"/>
                    <a:pt x="533" y="0"/>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defRPr/>
              </a:pPr>
              <a:endParaRPr lang="en-US" b="1" kern="0" dirty="0">
                <a:solidFill>
                  <a:srgbClr val="FFFFFF"/>
                </a:solidFill>
                <a:latin typeface="微软雅黑" panose="020B0503020204020204" pitchFamily="34" charset="-122"/>
                <a:ea typeface="微软雅黑" panose="020B0503020204020204" pitchFamily="34" charset="-122"/>
              </a:endParaRPr>
            </a:p>
          </p:txBody>
        </p:sp>
        <p:sp>
          <p:nvSpPr>
            <p:cNvPr id="65" name="Freeform 42"/>
            <p:cNvSpPr>
              <a:spLocks/>
            </p:cNvSpPr>
            <p:nvPr/>
          </p:nvSpPr>
          <p:spPr bwMode="auto">
            <a:xfrm>
              <a:off x="3260005" y="1772335"/>
              <a:ext cx="178886" cy="289099"/>
            </a:xfrm>
            <a:custGeom>
              <a:avLst/>
              <a:gdLst>
                <a:gd name="T0" fmla="*/ 306 w 342"/>
                <a:gd name="T1" fmla="*/ 296 h 553"/>
                <a:gd name="T2" fmla="*/ 196 w 342"/>
                <a:gd name="T3" fmla="*/ 225 h 553"/>
                <a:gd name="T4" fmla="*/ 277 w 342"/>
                <a:gd name="T5" fmla="*/ 56 h 553"/>
                <a:gd name="T6" fmla="*/ 263 w 342"/>
                <a:gd name="T7" fmla="*/ 10 h 553"/>
                <a:gd name="T8" fmla="*/ 223 w 342"/>
                <a:gd name="T9" fmla="*/ 29 h 553"/>
                <a:gd name="T10" fmla="*/ 102 w 342"/>
                <a:gd name="T11" fmla="*/ 261 h 553"/>
                <a:gd name="T12" fmla="*/ 85 w 342"/>
                <a:gd name="T13" fmla="*/ 186 h 553"/>
                <a:gd name="T14" fmla="*/ 20 w 342"/>
                <a:gd name="T15" fmla="*/ 135 h 553"/>
                <a:gd name="T16" fmla="*/ 20 w 342"/>
                <a:gd name="T17" fmla="*/ 196 h 553"/>
                <a:gd name="T18" fmla="*/ 50 w 342"/>
                <a:gd name="T19" fmla="*/ 434 h 553"/>
                <a:gd name="T20" fmla="*/ 56 w 342"/>
                <a:gd name="T21" fmla="*/ 471 h 553"/>
                <a:gd name="T22" fmla="*/ 64 w 342"/>
                <a:gd name="T23" fmla="*/ 488 h 553"/>
                <a:gd name="T24" fmla="*/ 106 w 342"/>
                <a:gd name="T25" fmla="*/ 528 h 553"/>
                <a:gd name="T26" fmla="*/ 244 w 342"/>
                <a:gd name="T27" fmla="*/ 490 h 553"/>
                <a:gd name="T28" fmla="*/ 246 w 342"/>
                <a:gd name="T29" fmla="*/ 486 h 553"/>
                <a:gd name="T30" fmla="*/ 335 w 342"/>
                <a:gd name="T31" fmla="*/ 357 h 553"/>
                <a:gd name="T32" fmla="*/ 306 w 342"/>
                <a:gd name="T33" fmla="*/ 296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553">
                  <a:moveTo>
                    <a:pt x="306" y="296"/>
                  </a:moveTo>
                  <a:cubicBezTo>
                    <a:pt x="196" y="225"/>
                    <a:pt x="196" y="225"/>
                    <a:pt x="196" y="225"/>
                  </a:cubicBezTo>
                  <a:cubicBezTo>
                    <a:pt x="225" y="169"/>
                    <a:pt x="248" y="111"/>
                    <a:pt x="277" y="56"/>
                  </a:cubicBezTo>
                  <a:cubicBezTo>
                    <a:pt x="287" y="40"/>
                    <a:pt x="279" y="17"/>
                    <a:pt x="263" y="10"/>
                  </a:cubicBezTo>
                  <a:cubicBezTo>
                    <a:pt x="246" y="0"/>
                    <a:pt x="233" y="12"/>
                    <a:pt x="223" y="29"/>
                  </a:cubicBezTo>
                  <a:cubicBezTo>
                    <a:pt x="187" y="102"/>
                    <a:pt x="141" y="188"/>
                    <a:pt x="102" y="261"/>
                  </a:cubicBezTo>
                  <a:cubicBezTo>
                    <a:pt x="100" y="244"/>
                    <a:pt x="85" y="186"/>
                    <a:pt x="85" y="186"/>
                  </a:cubicBezTo>
                  <a:cubicBezTo>
                    <a:pt x="81" y="165"/>
                    <a:pt x="45" y="133"/>
                    <a:pt x="20" y="135"/>
                  </a:cubicBezTo>
                  <a:cubicBezTo>
                    <a:pt x="0" y="135"/>
                    <a:pt x="16" y="173"/>
                    <a:pt x="20" y="196"/>
                  </a:cubicBezTo>
                  <a:cubicBezTo>
                    <a:pt x="33" y="277"/>
                    <a:pt x="37" y="354"/>
                    <a:pt x="50" y="434"/>
                  </a:cubicBezTo>
                  <a:cubicBezTo>
                    <a:pt x="50" y="448"/>
                    <a:pt x="52" y="459"/>
                    <a:pt x="56" y="471"/>
                  </a:cubicBezTo>
                  <a:cubicBezTo>
                    <a:pt x="58" y="477"/>
                    <a:pt x="62" y="484"/>
                    <a:pt x="64" y="488"/>
                  </a:cubicBezTo>
                  <a:cubicBezTo>
                    <a:pt x="75" y="503"/>
                    <a:pt x="89" y="519"/>
                    <a:pt x="106" y="528"/>
                  </a:cubicBezTo>
                  <a:cubicBezTo>
                    <a:pt x="156" y="553"/>
                    <a:pt x="216" y="536"/>
                    <a:pt x="244" y="490"/>
                  </a:cubicBezTo>
                  <a:cubicBezTo>
                    <a:pt x="244" y="490"/>
                    <a:pt x="246" y="488"/>
                    <a:pt x="246" y="486"/>
                  </a:cubicBezTo>
                  <a:cubicBezTo>
                    <a:pt x="335" y="357"/>
                    <a:pt x="335" y="357"/>
                    <a:pt x="335" y="357"/>
                  </a:cubicBezTo>
                  <a:cubicBezTo>
                    <a:pt x="342" y="340"/>
                    <a:pt x="323" y="306"/>
                    <a:pt x="306" y="296"/>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defRPr/>
              </a:pPr>
              <a:endParaRPr lang="en-US" b="1" kern="0" dirty="0">
                <a:solidFill>
                  <a:srgbClr val="FFFFFF"/>
                </a:solidFill>
                <a:latin typeface="微软雅黑" panose="020B0503020204020204" pitchFamily="34" charset="-122"/>
                <a:ea typeface="微软雅黑" panose="020B0503020204020204" pitchFamily="34" charset="-122"/>
              </a:endParaRPr>
            </a:p>
          </p:txBody>
        </p:sp>
      </p:grpSp>
      <p:sp>
        <p:nvSpPr>
          <p:cNvPr id="60" name="文本框 68"/>
          <p:cNvSpPr txBox="1"/>
          <p:nvPr/>
        </p:nvSpPr>
        <p:spPr>
          <a:xfrm>
            <a:off x="785571" y="2021509"/>
            <a:ext cx="405880" cy="523220"/>
          </a:xfrm>
          <a:prstGeom prst="rect">
            <a:avLst/>
          </a:prstGeom>
          <a:noFill/>
        </p:spPr>
        <p:txBody>
          <a:bodyPr wrap="none" rtlCol="0">
            <a:spAutoFit/>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r>
              <a:rPr lang="en-US" altLang="zh-CN"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22" name="Picture 2"/>
          <p:cNvPicPr>
            <a:picLocks noChangeAspect="1" noChangeArrowheads="1"/>
          </p:cNvPicPr>
          <p:nvPr/>
        </p:nvPicPr>
        <p:blipFill>
          <a:blip r:embed="rId2" cstate="print"/>
          <a:srcRect/>
          <a:stretch>
            <a:fillRect/>
          </a:stretch>
        </p:blipFill>
        <p:spPr bwMode="auto">
          <a:xfrm>
            <a:off x="7282549" y="4165957"/>
            <a:ext cx="4565693" cy="22979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95199076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圆角矩形 62"/>
          <p:cNvSpPr/>
          <p:nvPr/>
        </p:nvSpPr>
        <p:spPr>
          <a:xfrm>
            <a:off x="1611793" y="1956006"/>
            <a:ext cx="958990" cy="604132"/>
          </a:xfrm>
          <a:prstGeom prst="roundRect">
            <a:avLst>
              <a:gd name="adj" fmla="val 9584"/>
            </a:avLst>
          </a:prstGeom>
          <a:solidFill>
            <a:srgbClr val="768F31"/>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800" b="1" kern="0" dirty="0" smtClean="0">
                <a:solidFill>
                  <a:schemeClr val="bg1"/>
                </a:solidFill>
                <a:effectLst>
                  <a:outerShdw blurRad="38100" dist="38100" dir="2700000" algn="tl">
                    <a:srgbClr val="000000">
                      <a:alpha val="43137"/>
                    </a:srgbClr>
                  </a:outerShdw>
                </a:effectLst>
                <a:latin typeface="Calibri"/>
                <a:ea typeface="微软雅黑"/>
              </a:rPr>
              <a:t>评价</a:t>
            </a:r>
            <a:endParaRPr lang="zh-CN" altLang="en-US" sz="2800" b="1" kern="0" dirty="0">
              <a:solidFill>
                <a:schemeClr val="bg1"/>
              </a:solidFill>
              <a:effectLst>
                <a:outerShdw blurRad="38100" dist="38100" dir="2700000" algn="tl">
                  <a:srgbClr val="000000">
                    <a:alpha val="43137"/>
                  </a:srgbClr>
                </a:outerShdw>
              </a:effectLst>
              <a:latin typeface="Calibri"/>
              <a:ea typeface="微软雅黑"/>
            </a:endParaRPr>
          </a:p>
        </p:txBody>
      </p:sp>
      <p:sp>
        <p:nvSpPr>
          <p:cNvPr id="10" name="矩形 9"/>
          <p:cNvSpPr/>
          <p:nvPr/>
        </p:nvSpPr>
        <p:spPr>
          <a:xfrm>
            <a:off x="150689" y="1268760"/>
            <a:ext cx="11975528" cy="5760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endParaRPr>
          </a:p>
        </p:txBody>
      </p:sp>
      <p:sp>
        <p:nvSpPr>
          <p:cNvPr id="15" name="TextBox 1"/>
          <p:cNvSpPr txBox="1">
            <a:spLocks noChangeArrowheads="1"/>
          </p:cNvSpPr>
          <p:nvPr/>
        </p:nvSpPr>
        <p:spPr bwMode="auto">
          <a:xfrm>
            <a:off x="1202631" y="44624"/>
            <a:ext cx="10923586" cy="769441"/>
          </a:xfrm>
          <a:prstGeom prst="rect">
            <a:avLst/>
          </a:prstGeom>
          <a:noFill/>
          <a:ln w="9525">
            <a:noFill/>
            <a:miter lim="800000"/>
            <a:headEnd/>
            <a:tailEnd/>
          </a:ln>
        </p:spPr>
        <p:txBody>
          <a:bodyPr wrap="square">
            <a:spAutoFit/>
          </a:bodyPr>
          <a:lstStyle/>
          <a:p>
            <a:pPr lvl="0"/>
            <a:r>
              <a:rPr lang="zh-CN" altLang="en-US" sz="4400" b="1" dirty="0">
                <a:solidFill>
                  <a:srgbClr val="002060"/>
                </a:solidFill>
                <a:effectLst>
                  <a:outerShdw blurRad="38100" dist="38100" dir="2700000" algn="tl">
                    <a:srgbClr val="000000">
                      <a:alpha val="43137"/>
                    </a:srgbClr>
                  </a:outerShdw>
                </a:effectLst>
                <a:latin typeface="微软雅黑" pitchFamily="34" charset="-122"/>
                <a:ea typeface="微软雅黑" pitchFamily="34" charset="-122"/>
              </a:rPr>
              <a:t>四、资助效益：</a:t>
            </a:r>
            <a:r>
              <a:rPr lang="zh-CN" altLang="en-US"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很突出</a:t>
            </a:r>
            <a:endParaRPr lang="zh-CN" altLang="zh-CN"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 name="矩形 11"/>
          <p:cNvSpPr/>
          <p:nvPr/>
        </p:nvSpPr>
        <p:spPr>
          <a:xfrm>
            <a:off x="338535" y="1260049"/>
            <a:ext cx="10369152" cy="584775"/>
          </a:xfrm>
          <a:prstGeom prst="rect">
            <a:avLst/>
          </a:prstGeom>
        </p:spPr>
        <p:txBody>
          <a:bodyPr wrap="square">
            <a:spAutoFit/>
          </a:bodyPr>
          <a:lstStyle/>
          <a:p>
            <a:pPr eaLnBrk="1" fontAlgn="auto" hangingPunct="1">
              <a:spcBef>
                <a:spcPts val="0"/>
              </a:spcBef>
              <a:spcAft>
                <a:spcPts val="0"/>
              </a:spcAft>
            </a:pPr>
            <a:r>
              <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（一）整体办学成绩</a:t>
            </a:r>
            <a:endParaRPr lang="zh-CN" altLang="en-US" sz="32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endParaRPr>
          </a:p>
        </p:txBody>
      </p:sp>
      <p:sp>
        <p:nvSpPr>
          <p:cNvPr id="77" name="矩形 76"/>
          <p:cNvSpPr/>
          <p:nvPr/>
        </p:nvSpPr>
        <p:spPr>
          <a:xfrm>
            <a:off x="710759" y="6463922"/>
            <a:ext cx="10985500" cy="984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4" name="Freeform 5"/>
          <p:cNvSpPr>
            <a:spLocks/>
          </p:cNvSpPr>
          <p:nvPr/>
        </p:nvSpPr>
        <p:spPr bwMode="auto">
          <a:xfrm>
            <a:off x="-20389" y="2194623"/>
            <a:ext cx="678244" cy="599564"/>
          </a:xfrm>
          <a:custGeom>
            <a:avLst/>
            <a:gdLst>
              <a:gd name="T0" fmla="*/ 0 w 681"/>
              <a:gd name="T1" fmla="*/ 0 h 602"/>
              <a:gd name="T2" fmla="*/ 681 w 681"/>
              <a:gd name="T3" fmla="*/ 0 h 602"/>
              <a:gd name="T4" fmla="*/ 681 w 681"/>
              <a:gd name="T5" fmla="*/ 602 h 602"/>
              <a:gd name="T6" fmla="*/ 0 w 681"/>
              <a:gd name="T7" fmla="*/ 602 h 602"/>
              <a:gd name="T8" fmla="*/ 183 w 681"/>
              <a:gd name="T9" fmla="*/ 304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304"/>
                </a:lnTo>
                <a:lnTo>
                  <a:pt x="0" y="0"/>
                </a:lnTo>
                <a:lnTo>
                  <a:pt x="0" y="0"/>
                </a:lnTo>
                <a:close/>
              </a:path>
            </a:pathLst>
          </a:custGeom>
          <a:solidFill>
            <a:srgbClr val="768F31"/>
          </a:solidFill>
          <a:ln>
            <a:noFill/>
          </a:ln>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17" name="Freeform 6"/>
          <p:cNvSpPr>
            <a:spLocks noEditPoints="1"/>
          </p:cNvSpPr>
          <p:nvPr/>
        </p:nvSpPr>
        <p:spPr bwMode="auto">
          <a:xfrm>
            <a:off x="52315" y="2236453"/>
            <a:ext cx="626454" cy="15935"/>
          </a:xfrm>
          <a:custGeom>
            <a:avLst/>
            <a:gdLst>
              <a:gd name="T0" fmla="*/ 1 w 120"/>
              <a:gd name="T1" fmla="*/ 0 h 3"/>
              <a:gd name="T2" fmla="*/ 13 w 120"/>
              <a:gd name="T3" fmla="*/ 0 h 3"/>
              <a:gd name="T4" fmla="*/ 15 w 120"/>
              <a:gd name="T5" fmla="*/ 1 h 3"/>
              <a:gd name="T6" fmla="*/ 15 w 120"/>
              <a:gd name="T7" fmla="*/ 1 h 3"/>
              <a:gd name="T8" fmla="*/ 13 w 120"/>
              <a:gd name="T9" fmla="*/ 3 h 3"/>
              <a:gd name="T10" fmla="*/ 1 w 120"/>
              <a:gd name="T11" fmla="*/ 3 h 3"/>
              <a:gd name="T12" fmla="*/ 0 w 120"/>
              <a:gd name="T13" fmla="*/ 1 h 3"/>
              <a:gd name="T14" fmla="*/ 0 w 120"/>
              <a:gd name="T15" fmla="*/ 1 h 3"/>
              <a:gd name="T16" fmla="*/ 1 w 120"/>
              <a:gd name="T17" fmla="*/ 0 h 3"/>
              <a:gd name="T18" fmla="*/ 22 w 120"/>
              <a:gd name="T19" fmla="*/ 0 h 3"/>
              <a:gd name="T20" fmla="*/ 34 w 120"/>
              <a:gd name="T21" fmla="*/ 0 h 3"/>
              <a:gd name="T22" fmla="*/ 36 w 120"/>
              <a:gd name="T23" fmla="*/ 1 h 3"/>
              <a:gd name="T24" fmla="*/ 36 w 120"/>
              <a:gd name="T25" fmla="*/ 1 h 3"/>
              <a:gd name="T26" fmla="*/ 34 w 120"/>
              <a:gd name="T27" fmla="*/ 3 h 3"/>
              <a:gd name="T28" fmla="*/ 22 w 120"/>
              <a:gd name="T29" fmla="*/ 3 h 3"/>
              <a:gd name="T30" fmla="*/ 21 w 120"/>
              <a:gd name="T31" fmla="*/ 1 h 3"/>
              <a:gd name="T32" fmla="*/ 21 w 120"/>
              <a:gd name="T33" fmla="*/ 1 h 3"/>
              <a:gd name="T34" fmla="*/ 22 w 120"/>
              <a:gd name="T35" fmla="*/ 0 h 3"/>
              <a:gd name="T36" fmla="*/ 43 w 120"/>
              <a:gd name="T37" fmla="*/ 0 h 3"/>
              <a:gd name="T38" fmla="*/ 55 w 120"/>
              <a:gd name="T39" fmla="*/ 0 h 3"/>
              <a:gd name="T40" fmla="*/ 57 w 120"/>
              <a:gd name="T41" fmla="*/ 1 h 3"/>
              <a:gd name="T42" fmla="*/ 57 w 120"/>
              <a:gd name="T43" fmla="*/ 1 h 3"/>
              <a:gd name="T44" fmla="*/ 55 w 120"/>
              <a:gd name="T45" fmla="*/ 3 h 3"/>
              <a:gd name="T46" fmla="*/ 43 w 120"/>
              <a:gd name="T47" fmla="*/ 3 h 3"/>
              <a:gd name="T48" fmla="*/ 42 w 120"/>
              <a:gd name="T49" fmla="*/ 1 h 3"/>
              <a:gd name="T50" fmla="*/ 42 w 120"/>
              <a:gd name="T51" fmla="*/ 1 h 3"/>
              <a:gd name="T52" fmla="*/ 43 w 120"/>
              <a:gd name="T53" fmla="*/ 0 h 3"/>
              <a:gd name="T54" fmla="*/ 64 w 120"/>
              <a:gd name="T55" fmla="*/ 0 h 3"/>
              <a:gd name="T56" fmla="*/ 76 w 120"/>
              <a:gd name="T57" fmla="*/ 0 h 3"/>
              <a:gd name="T58" fmla="*/ 78 w 120"/>
              <a:gd name="T59" fmla="*/ 1 h 3"/>
              <a:gd name="T60" fmla="*/ 78 w 120"/>
              <a:gd name="T61" fmla="*/ 1 h 3"/>
              <a:gd name="T62" fmla="*/ 76 w 120"/>
              <a:gd name="T63" fmla="*/ 3 h 3"/>
              <a:gd name="T64" fmla="*/ 64 w 120"/>
              <a:gd name="T65" fmla="*/ 3 h 3"/>
              <a:gd name="T66" fmla="*/ 63 w 120"/>
              <a:gd name="T67" fmla="*/ 1 h 3"/>
              <a:gd name="T68" fmla="*/ 63 w 120"/>
              <a:gd name="T69" fmla="*/ 1 h 3"/>
              <a:gd name="T70" fmla="*/ 64 w 120"/>
              <a:gd name="T71" fmla="*/ 0 h 3"/>
              <a:gd name="T72" fmla="*/ 85 w 120"/>
              <a:gd name="T73" fmla="*/ 0 h 3"/>
              <a:gd name="T74" fmla="*/ 97 w 120"/>
              <a:gd name="T75" fmla="*/ 0 h 3"/>
              <a:gd name="T76" fmla="*/ 99 w 120"/>
              <a:gd name="T77" fmla="*/ 1 h 3"/>
              <a:gd name="T78" fmla="*/ 99 w 120"/>
              <a:gd name="T79" fmla="*/ 1 h 3"/>
              <a:gd name="T80" fmla="*/ 97 w 120"/>
              <a:gd name="T81" fmla="*/ 3 h 3"/>
              <a:gd name="T82" fmla="*/ 85 w 120"/>
              <a:gd name="T83" fmla="*/ 3 h 3"/>
              <a:gd name="T84" fmla="*/ 84 w 120"/>
              <a:gd name="T85" fmla="*/ 1 h 3"/>
              <a:gd name="T86" fmla="*/ 84 w 120"/>
              <a:gd name="T87" fmla="*/ 1 h 3"/>
              <a:gd name="T88" fmla="*/ 85 w 120"/>
              <a:gd name="T89" fmla="*/ 0 h 3"/>
              <a:gd name="T90" fmla="*/ 106 w 120"/>
              <a:gd name="T91" fmla="*/ 0 h 3"/>
              <a:gd name="T92" fmla="*/ 118 w 120"/>
              <a:gd name="T93" fmla="*/ 0 h 3"/>
              <a:gd name="T94" fmla="*/ 120 w 120"/>
              <a:gd name="T95" fmla="*/ 1 h 3"/>
              <a:gd name="T96" fmla="*/ 120 w 120"/>
              <a:gd name="T97" fmla="*/ 1 h 3"/>
              <a:gd name="T98" fmla="*/ 118 w 120"/>
              <a:gd name="T99" fmla="*/ 3 h 3"/>
              <a:gd name="T100" fmla="*/ 106 w 120"/>
              <a:gd name="T101" fmla="*/ 3 h 3"/>
              <a:gd name="T102" fmla="*/ 105 w 120"/>
              <a:gd name="T103" fmla="*/ 1 h 3"/>
              <a:gd name="T104" fmla="*/ 105 w 120"/>
              <a:gd name="T105" fmla="*/ 1 h 3"/>
              <a:gd name="T106" fmla="*/ 106 w 120"/>
              <a:gd name="T10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3">
                <a:moveTo>
                  <a:pt x="1" y="0"/>
                </a:moveTo>
                <a:cubicBezTo>
                  <a:pt x="5" y="0"/>
                  <a:pt x="9" y="0"/>
                  <a:pt x="13" y="0"/>
                </a:cubicBezTo>
                <a:cubicBezTo>
                  <a:pt x="14" y="0"/>
                  <a:pt x="15" y="0"/>
                  <a:pt x="15" y="1"/>
                </a:cubicBezTo>
                <a:cubicBezTo>
                  <a:pt x="15" y="1"/>
                  <a:pt x="15" y="1"/>
                  <a:pt x="15" y="1"/>
                </a:cubicBezTo>
                <a:cubicBezTo>
                  <a:pt x="15" y="2"/>
                  <a:pt x="14" y="3"/>
                  <a:pt x="13" y="3"/>
                </a:cubicBezTo>
                <a:cubicBezTo>
                  <a:pt x="9" y="3"/>
                  <a:pt x="5" y="3"/>
                  <a:pt x="1" y="3"/>
                </a:cubicBezTo>
                <a:cubicBezTo>
                  <a:pt x="0" y="3"/>
                  <a:pt x="0" y="2"/>
                  <a:pt x="0" y="1"/>
                </a:cubicBezTo>
                <a:cubicBezTo>
                  <a:pt x="0" y="1"/>
                  <a:pt x="0" y="1"/>
                  <a:pt x="0" y="1"/>
                </a:cubicBezTo>
                <a:cubicBezTo>
                  <a:pt x="0" y="0"/>
                  <a:pt x="0" y="0"/>
                  <a:pt x="1" y="0"/>
                </a:cubicBezTo>
                <a:close/>
                <a:moveTo>
                  <a:pt x="22" y="0"/>
                </a:moveTo>
                <a:cubicBezTo>
                  <a:pt x="26" y="0"/>
                  <a:pt x="30" y="0"/>
                  <a:pt x="34" y="0"/>
                </a:cubicBezTo>
                <a:cubicBezTo>
                  <a:pt x="35" y="0"/>
                  <a:pt x="36" y="0"/>
                  <a:pt x="36" y="1"/>
                </a:cubicBezTo>
                <a:cubicBezTo>
                  <a:pt x="36" y="1"/>
                  <a:pt x="36" y="1"/>
                  <a:pt x="36" y="1"/>
                </a:cubicBezTo>
                <a:cubicBezTo>
                  <a:pt x="36" y="2"/>
                  <a:pt x="35" y="3"/>
                  <a:pt x="34" y="3"/>
                </a:cubicBezTo>
                <a:cubicBezTo>
                  <a:pt x="30" y="3"/>
                  <a:pt x="26" y="3"/>
                  <a:pt x="22" y="3"/>
                </a:cubicBezTo>
                <a:cubicBezTo>
                  <a:pt x="21" y="3"/>
                  <a:pt x="21" y="2"/>
                  <a:pt x="21" y="1"/>
                </a:cubicBezTo>
                <a:cubicBezTo>
                  <a:pt x="21" y="1"/>
                  <a:pt x="21" y="1"/>
                  <a:pt x="21" y="1"/>
                </a:cubicBezTo>
                <a:cubicBezTo>
                  <a:pt x="21" y="0"/>
                  <a:pt x="21" y="0"/>
                  <a:pt x="22" y="0"/>
                </a:cubicBezTo>
                <a:close/>
                <a:moveTo>
                  <a:pt x="43" y="0"/>
                </a:moveTo>
                <a:cubicBezTo>
                  <a:pt x="47" y="0"/>
                  <a:pt x="51" y="0"/>
                  <a:pt x="55" y="0"/>
                </a:cubicBezTo>
                <a:cubicBezTo>
                  <a:pt x="56" y="0"/>
                  <a:pt x="57" y="0"/>
                  <a:pt x="57" y="1"/>
                </a:cubicBezTo>
                <a:cubicBezTo>
                  <a:pt x="57" y="1"/>
                  <a:pt x="57" y="1"/>
                  <a:pt x="57" y="1"/>
                </a:cubicBezTo>
                <a:cubicBezTo>
                  <a:pt x="57" y="2"/>
                  <a:pt x="56" y="3"/>
                  <a:pt x="55" y="3"/>
                </a:cubicBezTo>
                <a:cubicBezTo>
                  <a:pt x="51" y="3"/>
                  <a:pt x="47" y="3"/>
                  <a:pt x="43" y="3"/>
                </a:cubicBezTo>
                <a:cubicBezTo>
                  <a:pt x="42" y="3"/>
                  <a:pt x="42" y="2"/>
                  <a:pt x="42" y="1"/>
                </a:cubicBezTo>
                <a:cubicBezTo>
                  <a:pt x="42" y="1"/>
                  <a:pt x="42" y="1"/>
                  <a:pt x="42" y="1"/>
                </a:cubicBezTo>
                <a:cubicBezTo>
                  <a:pt x="42" y="0"/>
                  <a:pt x="42" y="0"/>
                  <a:pt x="43" y="0"/>
                </a:cubicBezTo>
                <a:close/>
                <a:moveTo>
                  <a:pt x="64" y="0"/>
                </a:moveTo>
                <a:cubicBezTo>
                  <a:pt x="68" y="0"/>
                  <a:pt x="72" y="0"/>
                  <a:pt x="76" y="0"/>
                </a:cubicBezTo>
                <a:cubicBezTo>
                  <a:pt x="77" y="0"/>
                  <a:pt x="78" y="0"/>
                  <a:pt x="78" y="1"/>
                </a:cubicBezTo>
                <a:cubicBezTo>
                  <a:pt x="78" y="1"/>
                  <a:pt x="78" y="1"/>
                  <a:pt x="78" y="1"/>
                </a:cubicBezTo>
                <a:cubicBezTo>
                  <a:pt x="78" y="2"/>
                  <a:pt x="77" y="3"/>
                  <a:pt x="76" y="3"/>
                </a:cubicBezTo>
                <a:cubicBezTo>
                  <a:pt x="72" y="3"/>
                  <a:pt x="68" y="3"/>
                  <a:pt x="64" y="3"/>
                </a:cubicBezTo>
                <a:cubicBezTo>
                  <a:pt x="63" y="3"/>
                  <a:pt x="63" y="2"/>
                  <a:pt x="63" y="1"/>
                </a:cubicBezTo>
                <a:cubicBezTo>
                  <a:pt x="63" y="1"/>
                  <a:pt x="63" y="1"/>
                  <a:pt x="63" y="1"/>
                </a:cubicBezTo>
                <a:cubicBezTo>
                  <a:pt x="63" y="0"/>
                  <a:pt x="63" y="0"/>
                  <a:pt x="64" y="0"/>
                </a:cubicBezTo>
                <a:close/>
                <a:moveTo>
                  <a:pt x="85" y="0"/>
                </a:moveTo>
                <a:cubicBezTo>
                  <a:pt x="89" y="0"/>
                  <a:pt x="93" y="0"/>
                  <a:pt x="97" y="0"/>
                </a:cubicBezTo>
                <a:cubicBezTo>
                  <a:pt x="98" y="0"/>
                  <a:pt x="99" y="0"/>
                  <a:pt x="99" y="1"/>
                </a:cubicBezTo>
                <a:cubicBezTo>
                  <a:pt x="99" y="1"/>
                  <a:pt x="99" y="1"/>
                  <a:pt x="99" y="1"/>
                </a:cubicBezTo>
                <a:cubicBezTo>
                  <a:pt x="99" y="2"/>
                  <a:pt x="98" y="3"/>
                  <a:pt x="97" y="3"/>
                </a:cubicBezTo>
                <a:cubicBezTo>
                  <a:pt x="93" y="3"/>
                  <a:pt x="89" y="3"/>
                  <a:pt x="85" y="3"/>
                </a:cubicBezTo>
                <a:cubicBezTo>
                  <a:pt x="84" y="3"/>
                  <a:pt x="84" y="2"/>
                  <a:pt x="84" y="1"/>
                </a:cubicBezTo>
                <a:cubicBezTo>
                  <a:pt x="84" y="1"/>
                  <a:pt x="84" y="1"/>
                  <a:pt x="84" y="1"/>
                </a:cubicBezTo>
                <a:cubicBezTo>
                  <a:pt x="84" y="0"/>
                  <a:pt x="84" y="0"/>
                  <a:pt x="85" y="0"/>
                </a:cubicBezTo>
                <a:close/>
                <a:moveTo>
                  <a:pt x="106" y="0"/>
                </a:moveTo>
                <a:cubicBezTo>
                  <a:pt x="110" y="0"/>
                  <a:pt x="114" y="0"/>
                  <a:pt x="118" y="0"/>
                </a:cubicBezTo>
                <a:cubicBezTo>
                  <a:pt x="119" y="0"/>
                  <a:pt x="120" y="0"/>
                  <a:pt x="120" y="1"/>
                </a:cubicBezTo>
                <a:cubicBezTo>
                  <a:pt x="120" y="1"/>
                  <a:pt x="120" y="1"/>
                  <a:pt x="120" y="1"/>
                </a:cubicBezTo>
                <a:cubicBezTo>
                  <a:pt x="120" y="2"/>
                  <a:pt x="119" y="3"/>
                  <a:pt x="118" y="3"/>
                </a:cubicBezTo>
                <a:cubicBezTo>
                  <a:pt x="114" y="3"/>
                  <a:pt x="110" y="3"/>
                  <a:pt x="106" y="3"/>
                </a:cubicBezTo>
                <a:cubicBezTo>
                  <a:pt x="105" y="3"/>
                  <a:pt x="105" y="2"/>
                  <a:pt x="105" y="1"/>
                </a:cubicBezTo>
                <a:cubicBezTo>
                  <a:pt x="105" y="1"/>
                  <a:pt x="105" y="1"/>
                  <a:pt x="105" y="1"/>
                </a:cubicBezTo>
                <a:cubicBezTo>
                  <a:pt x="105" y="0"/>
                  <a:pt x="105" y="0"/>
                  <a:pt x="106" y="0"/>
                </a:cubicBezTo>
                <a:close/>
              </a:path>
            </a:pathLst>
          </a:custGeom>
          <a:solidFill>
            <a:srgbClr val="BCE1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18" name="Freeform 7"/>
          <p:cNvSpPr>
            <a:spLocks noEditPoints="1"/>
          </p:cNvSpPr>
          <p:nvPr/>
        </p:nvSpPr>
        <p:spPr bwMode="auto">
          <a:xfrm>
            <a:off x="52315" y="2742397"/>
            <a:ext cx="626454" cy="15935"/>
          </a:xfrm>
          <a:custGeom>
            <a:avLst/>
            <a:gdLst>
              <a:gd name="T0" fmla="*/ 1 w 120"/>
              <a:gd name="T1" fmla="*/ 0 h 3"/>
              <a:gd name="T2" fmla="*/ 13 w 120"/>
              <a:gd name="T3" fmla="*/ 0 h 3"/>
              <a:gd name="T4" fmla="*/ 15 w 120"/>
              <a:gd name="T5" fmla="*/ 1 h 3"/>
              <a:gd name="T6" fmla="*/ 15 w 120"/>
              <a:gd name="T7" fmla="*/ 1 h 3"/>
              <a:gd name="T8" fmla="*/ 13 w 120"/>
              <a:gd name="T9" fmla="*/ 3 h 3"/>
              <a:gd name="T10" fmla="*/ 1 w 120"/>
              <a:gd name="T11" fmla="*/ 3 h 3"/>
              <a:gd name="T12" fmla="*/ 0 w 120"/>
              <a:gd name="T13" fmla="*/ 1 h 3"/>
              <a:gd name="T14" fmla="*/ 0 w 120"/>
              <a:gd name="T15" fmla="*/ 1 h 3"/>
              <a:gd name="T16" fmla="*/ 1 w 120"/>
              <a:gd name="T17" fmla="*/ 0 h 3"/>
              <a:gd name="T18" fmla="*/ 22 w 120"/>
              <a:gd name="T19" fmla="*/ 0 h 3"/>
              <a:gd name="T20" fmla="*/ 34 w 120"/>
              <a:gd name="T21" fmla="*/ 0 h 3"/>
              <a:gd name="T22" fmla="*/ 36 w 120"/>
              <a:gd name="T23" fmla="*/ 1 h 3"/>
              <a:gd name="T24" fmla="*/ 36 w 120"/>
              <a:gd name="T25" fmla="*/ 1 h 3"/>
              <a:gd name="T26" fmla="*/ 34 w 120"/>
              <a:gd name="T27" fmla="*/ 3 h 3"/>
              <a:gd name="T28" fmla="*/ 22 w 120"/>
              <a:gd name="T29" fmla="*/ 3 h 3"/>
              <a:gd name="T30" fmla="*/ 21 w 120"/>
              <a:gd name="T31" fmla="*/ 1 h 3"/>
              <a:gd name="T32" fmla="*/ 21 w 120"/>
              <a:gd name="T33" fmla="*/ 1 h 3"/>
              <a:gd name="T34" fmla="*/ 22 w 120"/>
              <a:gd name="T35" fmla="*/ 0 h 3"/>
              <a:gd name="T36" fmla="*/ 43 w 120"/>
              <a:gd name="T37" fmla="*/ 0 h 3"/>
              <a:gd name="T38" fmla="*/ 55 w 120"/>
              <a:gd name="T39" fmla="*/ 0 h 3"/>
              <a:gd name="T40" fmla="*/ 57 w 120"/>
              <a:gd name="T41" fmla="*/ 1 h 3"/>
              <a:gd name="T42" fmla="*/ 57 w 120"/>
              <a:gd name="T43" fmla="*/ 1 h 3"/>
              <a:gd name="T44" fmla="*/ 55 w 120"/>
              <a:gd name="T45" fmla="*/ 3 h 3"/>
              <a:gd name="T46" fmla="*/ 43 w 120"/>
              <a:gd name="T47" fmla="*/ 3 h 3"/>
              <a:gd name="T48" fmla="*/ 42 w 120"/>
              <a:gd name="T49" fmla="*/ 1 h 3"/>
              <a:gd name="T50" fmla="*/ 42 w 120"/>
              <a:gd name="T51" fmla="*/ 1 h 3"/>
              <a:gd name="T52" fmla="*/ 43 w 120"/>
              <a:gd name="T53" fmla="*/ 0 h 3"/>
              <a:gd name="T54" fmla="*/ 64 w 120"/>
              <a:gd name="T55" fmla="*/ 0 h 3"/>
              <a:gd name="T56" fmla="*/ 76 w 120"/>
              <a:gd name="T57" fmla="*/ 0 h 3"/>
              <a:gd name="T58" fmla="*/ 78 w 120"/>
              <a:gd name="T59" fmla="*/ 1 h 3"/>
              <a:gd name="T60" fmla="*/ 78 w 120"/>
              <a:gd name="T61" fmla="*/ 1 h 3"/>
              <a:gd name="T62" fmla="*/ 76 w 120"/>
              <a:gd name="T63" fmla="*/ 3 h 3"/>
              <a:gd name="T64" fmla="*/ 64 w 120"/>
              <a:gd name="T65" fmla="*/ 3 h 3"/>
              <a:gd name="T66" fmla="*/ 63 w 120"/>
              <a:gd name="T67" fmla="*/ 1 h 3"/>
              <a:gd name="T68" fmla="*/ 63 w 120"/>
              <a:gd name="T69" fmla="*/ 1 h 3"/>
              <a:gd name="T70" fmla="*/ 64 w 120"/>
              <a:gd name="T71" fmla="*/ 0 h 3"/>
              <a:gd name="T72" fmla="*/ 85 w 120"/>
              <a:gd name="T73" fmla="*/ 0 h 3"/>
              <a:gd name="T74" fmla="*/ 97 w 120"/>
              <a:gd name="T75" fmla="*/ 0 h 3"/>
              <a:gd name="T76" fmla="*/ 99 w 120"/>
              <a:gd name="T77" fmla="*/ 1 h 3"/>
              <a:gd name="T78" fmla="*/ 99 w 120"/>
              <a:gd name="T79" fmla="*/ 1 h 3"/>
              <a:gd name="T80" fmla="*/ 97 w 120"/>
              <a:gd name="T81" fmla="*/ 3 h 3"/>
              <a:gd name="T82" fmla="*/ 85 w 120"/>
              <a:gd name="T83" fmla="*/ 3 h 3"/>
              <a:gd name="T84" fmla="*/ 84 w 120"/>
              <a:gd name="T85" fmla="*/ 1 h 3"/>
              <a:gd name="T86" fmla="*/ 84 w 120"/>
              <a:gd name="T87" fmla="*/ 1 h 3"/>
              <a:gd name="T88" fmla="*/ 85 w 120"/>
              <a:gd name="T89" fmla="*/ 0 h 3"/>
              <a:gd name="T90" fmla="*/ 106 w 120"/>
              <a:gd name="T91" fmla="*/ 0 h 3"/>
              <a:gd name="T92" fmla="*/ 118 w 120"/>
              <a:gd name="T93" fmla="*/ 0 h 3"/>
              <a:gd name="T94" fmla="*/ 120 w 120"/>
              <a:gd name="T95" fmla="*/ 1 h 3"/>
              <a:gd name="T96" fmla="*/ 120 w 120"/>
              <a:gd name="T97" fmla="*/ 1 h 3"/>
              <a:gd name="T98" fmla="*/ 118 w 120"/>
              <a:gd name="T99" fmla="*/ 3 h 3"/>
              <a:gd name="T100" fmla="*/ 106 w 120"/>
              <a:gd name="T101" fmla="*/ 3 h 3"/>
              <a:gd name="T102" fmla="*/ 105 w 120"/>
              <a:gd name="T103" fmla="*/ 1 h 3"/>
              <a:gd name="T104" fmla="*/ 105 w 120"/>
              <a:gd name="T105" fmla="*/ 1 h 3"/>
              <a:gd name="T106" fmla="*/ 106 w 120"/>
              <a:gd name="T10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3">
                <a:moveTo>
                  <a:pt x="1" y="0"/>
                </a:moveTo>
                <a:cubicBezTo>
                  <a:pt x="5" y="0"/>
                  <a:pt x="9" y="0"/>
                  <a:pt x="13" y="0"/>
                </a:cubicBezTo>
                <a:cubicBezTo>
                  <a:pt x="14" y="0"/>
                  <a:pt x="15" y="0"/>
                  <a:pt x="15" y="1"/>
                </a:cubicBezTo>
                <a:cubicBezTo>
                  <a:pt x="15" y="1"/>
                  <a:pt x="15" y="1"/>
                  <a:pt x="15" y="1"/>
                </a:cubicBezTo>
                <a:cubicBezTo>
                  <a:pt x="15" y="2"/>
                  <a:pt x="14" y="3"/>
                  <a:pt x="13" y="3"/>
                </a:cubicBezTo>
                <a:cubicBezTo>
                  <a:pt x="9" y="3"/>
                  <a:pt x="5" y="3"/>
                  <a:pt x="1" y="3"/>
                </a:cubicBezTo>
                <a:cubicBezTo>
                  <a:pt x="0" y="3"/>
                  <a:pt x="0" y="2"/>
                  <a:pt x="0" y="1"/>
                </a:cubicBezTo>
                <a:cubicBezTo>
                  <a:pt x="0" y="1"/>
                  <a:pt x="0" y="1"/>
                  <a:pt x="0" y="1"/>
                </a:cubicBezTo>
                <a:cubicBezTo>
                  <a:pt x="0" y="0"/>
                  <a:pt x="0" y="0"/>
                  <a:pt x="1" y="0"/>
                </a:cubicBezTo>
                <a:close/>
                <a:moveTo>
                  <a:pt x="22" y="0"/>
                </a:moveTo>
                <a:cubicBezTo>
                  <a:pt x="26" y="0"/>
                  <a:pt x="30" y="0"/>
                  <a:pt x="34" y="0"/>
                </a:cubicBezTo>
                <a:cubicBezTo>
                  <a:pt x="35" y="0"/>
                  <a:pt x="36" y="0"/>
                  <a:pt x="36" y="1"/>
                </a:cubicBezTo>
                <a:cubicBezTo>
                  <a:pt x="36" y="1"/>
                  <a:pt x="36" y="1"/>
                  <a:pt x="36" y="1"/>
                </a:cubicBezTo>
                <a:cubicBezTo>
                  <a:pt x="36" y="2"/>
                  <a:pt x="35" y="3"/>
                  <a:pt x="34" y="3"/>
                </a:cubicBezTo>
                <a:cubicBezTo>
                  <a:pt x="30" y="3"/>
                  <a:pt x="26" y="3"/>
                  <a:pt x="22" y="3"/>
                </a:cubicBezTo>
                <a:cubicBezTo>
                  <a:pt x="21" y="3"/>
                  <a:pt x="21" y="2"/>
                  <a:pt x="21" y="1"/>
                </a:cubicBezTo>
                <a:cubicBezTo>
                  <a:pt x="21" y="1"/>
                  <a:pt x="21" y="1"/>
                  <a:pt x="21" y="1"/>
                </a:cubicBezTo>
                <a:cubicBezTo>
                  <a:pt x="21" y="0"/>
                  <a:pt x="21" y="0"/>
                  <a:pt x="22" y="0"/>
                </a:cubicBezTo>
                <a:close/>
                <a:moveTo>
                  <a:pt x="43" y="0"/>
                </a:moveTo>
                <a:cubicBezTo>
                  <a:pt x="47" y="0"/>
                  <a:pt x="51" y="0"/>
                  <a:pt x="55" y="0"/>
                </a:cubicBezTo>
                <a:cubicBezTo>
                  <a:pt x="56" y="0"/>
                  <a:pt x="57" y="0"/>
                  <a:pt x="57" y="1"/>
                </a:cubicBezTo>
                <a:cubicBezTo>
                  <a:pt x="57" y="1"/>
                  <a:pt x="57" y="1"/>
                  <a:pt x="57" y="1"/>
                </a:cubicBezTo>
                <a:cubicBezTo>
                  <a:pt x="57" y="2"/>
                  <a:pt x="56" y="3"/>
                  <a:pt x="55" y="3"/>
                </a:cubicBezTo>
                <a:cubicBezTo>
                  <a:pt x="51" y="3"/>
                  <a:pt x="47" y="3"/>
                  <a:pt x="43" y="3"/>
                </a:cubicBezTo>
                <a:cubicBezTo>
                  <a:pt x="42" y="3"/>
                  <a:pt x="42" y="2"/>
                  <a:pt x="42" y="1"/>
                </a:cubicBezTo>
                <a:cubicBezTo>
                  <a:pt x="42" y="1"/>
                  <a:pt x="42" y="1"/>
                  <a:pt x="42" y="1"/>
                </a:cubicBezTo>
                <a:cubicBezTo>
                  <a:pt x="42" y="0"/>
                  <a:pt x="42" y="0"/>
                  <a:pt x="43" y="0"/>
                </a:cubicBezTo>
                <a:close/>
                <a:moveTo>
                  <a:pt x="64" y="0"/>
                </a:moveTo>
                <a:cubicBezTo>
                  <a:pt x="68" y="0"/>
                  <a:pt x="72" y="0"/>
                  <a:pt x="76" y="0"/>
                </a:cubicBezTo>
                <a:cubicBezTo>
                  <a:pt x="77" y="0"/>
                  <a:pt x="78" y="0"/>
                  <a:pt x="78" y="1"/>
                </a:cubicBezTo>
                <a:cubicBezTo>
                  <a:pt x="78" y="1"/>
                  <a:pt x="78" y="1"/>
                  <a:pt x="78" y="1"/>
                </a:cubicBezTo>
                <a:cubicBezTo>
                  <a:pt x="78" y="2"/>
                  <a:pt x="77" y="3"/>
                  <a:pt x="76" y="3"/>
                </a:cubicBezTo>
                <a:cubicBezTo>
                  <a:pt x="72" y="3"/>
                  <a:pt x="68" y="3"/>
                  <a:pt x="64" y="3"/>
                </a:cubicBezTo>
                <a:cubicBezTo>
                  <a:pt x="63" y="3"/>
                  <a:pt x="63" y="2"/>
                  <a:pt x="63" y="1"/>
                </a:cubicBezTo>
                <a:cubicBezTo>
                  <a:pt x="63" y="1"/>
                  <a:pt x="63" y="1"/>
                  <a:pt x="63" y="1"/>
                </a:cubicBezTo>
                <a:cubicBezTo>
                  <a:pt x="63" y="0"/>
                  <a:pt x="63" y="0"/>
                  <a:pt x="64" y="0"/>
                </a:cubicBezTo>
                <a:close/>
                <a:moveTo>
                  <a:pt x="85" y="0"/>
                </a:moveTo>
                <a:cubicBezTo>
                  <a:pt x="89" y="0"/>
                  <a:pt x="93" y="0"/>
                  <a:pt x="97" y="0"/>
                </a:cubicBezTo>
                <a:cubicBezTo>
                  <a:pt x="98" y="0"/>
                  <a:pt x="99" y="0"/>
                  <a:pt x="99" y="1"/>
                </a:cubicBezTo>
                <a:cubicBezTo>
                  <a:pt x="99" y="1"/>
                  <a:pt x="99" y="1"/>
                  <a:pt x="99" y="1"/>
                </a:cubicBezTo>
                <a:cubicBezTo>
                  <a:pt x="99" y="2"/>
                  <a:pt x="98" y="3"/>
                  <a:pt x="97" y="3"/>
                </a:cubicBezTo>
                <a:cubicBezTo>
                  <a:pt x="93" y="3"/>
                  <a:pt x="89" y="3"/>
                  <a:pt x="85" y="3"/>
                </a:cubicBezTo>
                <a:cubicBezTo>
                  <a:pt x="84" y="3"/>
                  <a:pt x="84" y="2"/>
                  <a:pt x="84" y="1"/>
                </a:cubicBezTo>
                <a:cubicBezTo>
                  <a:pt x="84" y="1"/>
                  <a:pt x="84" y="1"/>
                  <a:pt x="84" y="1"/>
                </a:cubicBezTo>
                <a:cubicBezTo>
                  <a:pt x="84" y="0"/>
                  <a:pt x="84" y="0"/>
                  <a:pt x="85" y="0"/>
                </a:cubicBezTo>
                <a:close/>
                <a:moveTo>
                  <a:pt x="106" y="0"/>
                </a:moveTo>
                <a:cubicBezTo>
                  <a:pt x="110" y="0"/>
                  <a:pt x="114" y="0"/>
                  <a:pt x="118" y="0"/>
                </a:cubicBezTo>
                <a:cubicBezTo>
                  <a:pt x="119" y="0"/>
                  <a:pt x="120" y="0"/>
                  <a:pt x="120" y="1"/>
                </a:cubicBezTo>
                <a:cubicBezTo>
                  <a:pt x="120" y="1"/>
                  <a:pt x="120" y="1"/>
                  <a:pt x="120" y="1"/>
                </a:cubicBezTo>
                <a:cubicBezTo>
                  <a:pt x="120" y="2"/>
                  <a:pt x="119" y="3"/>
                  <a:pt x="118" y="3"/>
                </a:cubicBezTo>
                <a:cubicBezTo>
                  <a:pt x="114" y="3"/>
                  <a:pt x="110" y="3"/>
                  <a:pt x="106" y="3"/>
                </a:cubicBezTo>
                <a:cubicBezTo>
                  <a:pt x="105" y="3"/>
                  <a:pt x="105" y="2"/>
                  <a:pt x="105" y="1"/>
                </a:cubicBezTo>
                <a:cubicBezTo>
                  <a:pt x="105" y="1"/>
                  <a:pt x="105" y="1"/>
                  <a:pt x="105" y="1"/>
                </a:cubicBezTo>
                <a:cubicBezTo>
                  <a:pt x="105" y="0"/>
                  <a:pt x="105" y="0"/>
                  <a:pt x="106" y="0"/>
                </a:cubicBezTo>
                <a:close/>
              </a:path>
            </a:pathLst>
          </a:custGeom>
          <a:solidFill>
            <a:srgbClr val="BCE1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20" name="Freeform 8"/>
          <p:cNvSpPr>
            <a:spLocks/>
          </p:cNvSpPr>
          <p:nvPr/>
        </p:nvSpPr>
        <p:spPr bwMode="auto">
          <a:xfrm>
            <a:off x="250510" y="1960574"/>
            <a:ext cx="312729" cy="896357"/>
          </a:xfrm>
          <a:custGeom>
            <a:avLst/>
            <a:gdLst>
              <a:gd name="T0" fmla="*/ 0 w 314"/>
              <a:gd name="T1" fmla="*/ 0 h 900"/>
              <a:gd name="T2" fmla="*/ 314 w 314"/>
              <a:gd name="T3" fmla="*/ 298 h 900"/>
              <a:gd name="T4" fmla="*/ 314 w 314"/>
              <a:gd name="T5" fmla="*/ 900 h 900"/>
              <a:gd name="T6" fmla="*/ 0 w 314"/>
              <a:gd name="T7" fmla="*/ 602 h 900"/>
              <a:gd name="T8" fmla="*/ 0 w 314"/>
              <a:gd name="T9" fmla="*/ 0 h 900"/>
              <a:gd name="T10" fmla="*/ 0 w 314"/>
              <a:gd name="T11" fmla="*/ 0 h 900"/>
            </a:gdLst>
            <a:ahLst/>
            <a:cxnLst>
              <a:cxn ang="0">
                <a:pos x="T0" y="T1"/>
              </a:cxn>
              <a:cxn ang="0">
                <a:pos x="T2" y="T3"/>
              </a:cxn>
              <a:cxn ang="0">
                <a:pos x="T4" y="T5"/>
              </a:cxn>
              <a:cxn ang="0">
                <a:pos x="T6" y="T7"/>
              </a:cxn>
              <a:cxn ang="0">
                <a:pos x="T8" y="T9"/>
              </a:cxn>
              <a:cxn ang="0">
                <a:pos x="T10" y="T11"/>
              </a:cxn>
            </a:cxnLst>
            <a:rect l="0" t="0" r="r" b="b"/>
            <a:pathLst>
              <a:path w="314" h="900">
                <a:moveTo>
                  <a:pt x="0" y="0"/>
                </a:moveTo>
                <a:lnTo>
                  <a:pt x="314" y="298"/>
                </a:lnTo>
                <a:lnTo>
                  <a:pt x="314" y="900"/>
                </a:lnTo>
                <a:lnTo>
                  <a:pt x="0" y="602"/>
                </a:lnTo>
                <a:lnTo>
                  <a:pt x="0" y="0"/>
                </a:lnTo>
                <a:lnTo>
                  <a:pt x="0" y="0"/>
                </a:lnTo>
                <a:close/>
              </a:path>
            </a:pathLst>
          </a:custGeom>
          <a:solidFill>
            <a:schemeClr val="accent3">
              <a:lumMod val="50000"/>
            </a:schemeClr>
          </a:solidFill>
          <a:ln>
            <a:noFill/>
          </a:ln>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21" name="Freeform 9"/>
          <p:cNvSpPr>
            <a:spLocks noEditPoints="1"/>
          </p:cNvSpPr>
          <p:nvPr/>
        </p:nvSpPr>
        <p:spPr bwMode="auto">
          <a:xfrm>
            <a:off x="250510" y="2481457"/>
            <a:ext cx="312729" cy="323685"/>
          </a:xfrm>
          <a:custGeom>
            <a:avLst/>
            <a:gdLst>
              <a:gd name="T0" fmla="*/ 60 w 60"/>
              <a:gd name="T1" fmla="*/ 57 h 62"/>
              <a:gd name="T2" fmla="*/ 60 w 60"/>
              <a:gd name="T3" fmla="*/ 62 h 62"/>
              <a:gd name="T4" fmla="*/ 53 w 60"/>
              <a:gd name="T5" fmla="*/ 56 h 62"/>
              <a:gd name="T6" fmla="*/ 53 w 60"/>
              <a:gd name="T7" fmla="*/ 53 h 62"/>
              <a:gd name="T8" fmla="*/ 53 w 60"/>
              <a:gd name="T9" fmla="*/ 53 h 62"/>
              <a:gd name="T10" fmla="*/ 56 w 60"/>
              <a:gd name="T11" fmla="*/ 53 h 62"/>
              <a:gd name="T12" fmla="*/ 60 w 60"/>
              <a:gd name="T13" fmla="*/ 57 h 62"/>
              <a:gd name="T14" fmla="*/ 0 w 60"/>
              <a:gd name="T15" fmla="*/ 4 h 62"/>
              <a:gd name="T16" fmla="*/ 0 w 60"/>
              <a:gd name="T17" fmla="*/ 0 h 62"/>
              <a:gd name="T18" fmla="*/ 3 w 60"/>
              <a:gd name="T19" fmla="*/ 3 h 62"/>
              <a:gd name="T20" fmla="*/ 4 w 60"/>
              <a:gd name="T21" fmla="*/ 6 h 62"/>
              <a:gd name="T22" fmla="*/ 4 w 60"/>
              <a:gd name="T23" fmla="*/ 6 h 62"/>
              <a:gd name="T24" fmla="*/ 1 w 60"/>
              <a:gd name="T25" fmla="*/ 6 h 62"/>
              <a:gd name="T26" fmla="*/ 0 w 60"/>
              <a:gd name="T27" fmla="*/ 4 h 62"/>
              <a:gd name="T28" fmla="*/ 10 w 60"/>
              <a:gd name="T29" fmla="*/ 10 h 62"/>
              <a:gd name="T30" fmla="*/ 19 w 60"/>
              <a:gd name="T31" fmla="*/ 18 h 62"/>
              <a:gd name="T32" fmla="*/ 19 w 60"/>
              <a:gd name="T33" fmla="*/ 20 h 62"/>
              <a:gd name="T34" fmla="*/ 19 w 60"/>
              <a:gd name="T35" fmla="*/ 20 h 62"/>
              <a:gd name="T36" fmla="*/ 16 w 60"/>
              <a:gd name="T37" fmla="*/ 20 h 62"/>
              <a:gd name="T38" fmla="*/ 8 w 60"/>
              <a:gd name="T39" fmla="*/ 12 h 62"/>
              <a:gd name="T40" fmla="*/ 8 w 60"/>
              <a:gd name="T41" fmla="*/ 10 h 62"/>
              <a:gd name="T42" fmla="*/ 8 w 60"/>
              <a:gd name="T43" fmla="*/ 10 h 62"/>
              <a:gd name="T44" fmla="*/ 10 w 60"/>
              <a:gd name="T45" fmla="*/ 10 h 62"/>
              <a:gd name="T46" fmla="*/ 25 w 60"/>
              <a:gd name="T47" fmla="*/ 24 h 62"/>
              <a:gd name="T48" fmla="*/ 34 w 60"/>
              <a:gd name="T49" fmla="*/ 32 h 62"/>
              <a:gd name="T50" fmla="*/ 34 w 60"/>
              <a:gd name="T51" fmla="*/ 35 h 62"/>
              <a:gd name="T52" fmla="*/ 34 w 60"/>
              <a:gd name="T53" fmla="*/ 35 h 62"/>
              <a:gd name="T54" fmla="*/ 32 w 60"/>
              <a:gd name="T55" fmla="*/ 35 h 62"/>
              <a:gd name="T56" fmla="*/ 23 w 60"/>
              <a:gd name="T57" fmla="*/ 27 h 62"/>
              <a:gd name="T58" fmla="*/ 23 w 60"/>
              <a:gd name="T59" fmla="*/ 24 h 62"/>
              <a:gd name="T60" fmla="*/ 23 w 60"/>
              <a:gd name="T61" fmla="*/ 24 h 62"/>
              <a:gd name="T62" fmla="*/ 25 w 60"/>
              <a:gd name="T63" fmla="*/ 24 h 62"/>
              <a:gd name="T64" fmla="*/ 41 w 60"/>
              <a:gd name="T65" fmla="*/ 39 h 62"/>
              <a:gd name="T66" fmla="*/ 49 w 60"/>
              <a:gd name="T67" fmla="*/ 47 h 62"/>
              <a:gd name="T68" fmla="*/ 49 w 60"/>
              <a:gd name="T69" fmla="*/ 49 h 62"/>
              <a:gd name="T70" fmla="*/ 49 w 60"/>
              <a:gd name="T71" fmla="*/ 49 h 62"/>
              <a:gd name="T72" fmla="*/ 47 w 60"/>
              <a:gd name="T73" fmla="*/ 49 h 62"/>
              <a:gd name="T74" fmla="*/ 38 w 60"/>
              <a:gd name="T75" fmla="*/ 41 h 62"/>
              <a:gd name="T76" fmla="*/ 38 w 60"/>
              <a:gd name="T77" fmla="*/ 39 h 62"/>
              <a:gd name="T78" fmla="*/ 38 w 60"/>
              <a:gd name="T79" fmla="*/ 39 h 62"/>
              <a:gd name="T80" fmla="*/ 41 w 60"/>
              <a:gd name="T81" fmla="*/ 3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62">
                <a:moveTo>
                  <a:pt x="60" y="57"/>
                </a:moveTo>
                <a:cubicBezTo>
                  <a:pt x="60" y="62"/>
                  <a:pt x="60" y="62"/>
                  <a:pt x="60" y="62"/>
                </a:cubicBezTo>
                <a:cubicBezTo>
                  <a:pt x="58" y="60"/>
                  <a:pt x="56" y="58"/>
                  <a:pt x="53" y="56"/>
                </a:cubicBezTo>
                <a:cubicBezTo>
                  <a:pt x="53" y="55"/>
                  <a:pt x="53" y="54"/>
                  <a:pt x="53" y="53"/>
                </a:cubicBezTo>
                <a:cubicBezTo>
                  <a:pt x="53" y="53"/>
                  <a:pt x="53" y="53"/>
                  <a:pt x="53" y="53"/>
                </a:cubicBezTo>
                <a:cubicBezTo>
                  <a:pt x="54" y="53"/>
                  <a:pt x="55" y="53"/>
                  <a:pt x="56" y="53"/>
                </a:cubicBezTo>
                <a:cubicBezTo>
                  <a:pt x="57" y="55"/>
                  <a:pt x="58" y="56"/>
                  <a:pt x="60" y="57"/>
                </a:cubicBezTo>
                <a:close/>
                <a:moveTo>
                  <a:pt x="0" y="4"/>
                </a:moveTo>
                <a:cubicBezTo>
                  <a:pt x="0" y="0"/>
                  <a:pt x="0" y="0"/>
                  <a:pt x="0" y="0"/>
                </a:cubicBezTo>
                <a:cubicBezTo>
                  <a:pt x="1" y="1"/>
                  <a:pt x="2" y="2"/>
                  <a:pt x="3" y="3"/>
                </a:cubicBezTo>
                <a:cubicBezTo>
                  <a:pt x="4" y="4"/>
                  <a:pt x="4" y="5"/>
                  <a:pt x="4" y="6"/>
                </a:cubicBezTo>
                <a:cubicBezTo>
                  <a:pt x="4" y="6"/>
                  <a:pt x="4" y="6"/>
                  <a:pt x="4" y="6"/>
                </a:cubicBezTo>
                <a:cubicBezTo>
                  <a:pt x="3" y="7"/>
                  <a:pt x="2" y="7"/>
                  <a:pt x="1" y="6"/>
                </a:cubicBezTo>
                <a:cubicBezTo>
                  <a:pt x="1" y="5"/>
                  <a:pt x="0" y="5"/>
                  <a:pt x="0" y="4"/>
                </a:cubicBezTo>
                <a:close/>
                <a:moveTo>
                  <a:pt x="10" y="10"/>
                </a:moveTo>
                <a:cubicBezTo>
                  <a:pt x="13" y="13"/>
                  <a:pt x="16" y="15"/>
                  <a:pt x="19" y="18"/>
                </a:cubicBezTo>
                <a:cubicBezTo>
                  <a:pt x="19" y="19"/>
                  <a:pt x="19" y="20"/>
                  <a:pt x="19" y="20"/>
                </a:cubicBezTo>
                <a:cubicBezTo>
                  <a:pt x="19" y="20"/>
                  <a:pt x="19" y="20"/>
                  <a:pt x="19" y="20"/>
                </a:cubicBezTo>
                <a:cubicBezTo>
                  <a:pt x="18" y="21"/>
                  <a:pt x="17" y="21"/>
                  <a:pt x="16" y="20"/>
                </a:cubicBezTo>
                <a:cubicBezTo>
                  <a:pt x="14" y="18"/>
                  <a:pt x="11" y="15"/>
                  <a:pt x="8" y="12"/>
                </a:cubicBezTo>
                <a:cubicBezTo>
                  <a:pt x="7" y="12"/>
                  <a:pt x="7" y="11"/>
                  <a:pt x="8" y="10"/>
                </a:cubicBezTo>
                <a:cubicBezTo>
                  <a:pt x="8" y="10"/>
                  <a:pt x="8" y="10"/>
                  <a:pt x="8" y="10"/>
                </a:cubicBezTo>
                <a:cubicBezTo>
                  <a:pt x="8" y="9"/>
                  <a:pt x="9" y="9"/>
                  <a:pt x="10" y="10"/>
                </a:cubicBezTo>
                <a:close/>
                <a:moveTo>
                  <a:pt x="25" y="24"/>
                </a:moveTo>
                <a:cubicBezTo>
                  <a:pt x="28" y="27"/>
                  <a:pt x="31" y="30"/>
                  <a:pt x="34" y="32"/>
                </a:cubicBezTo>
                <a:cubicBezTo>
                  <a:pt x="35" y="33"/>
                  <a:pt x="35" y="34"/>
                  <a:pt x="34" y="35"/>
                </a:cubicBezTo>
                <a:cubicBezTo>
                  <a:pt x="34" y="35"/>
                  <a:pt x="34" y="35"/>
                  <a:pt x="34" y="35"/>
                </a:cubicBezTo>
                <a:cubicBezTo>
                  <a:pt x="33" y="35"/>
                  <a:pt x="32" y="35"/>
                  <a:pt x="32" y="35"/>
                </a:cubicBezTo>
                <a:cubicBezTo>
                  <a:pt x="29" y="32"/>
                  <a:pt x="26" y="29"/>
                  <a:pt x="23" y="27"/>
                </a:cubicBezTo>
                <a:cubicBezTo>
                  <a:pt x="22" y="26"/>
                  <a:pt x="22" y="25"/>
                  <a:pt x="23" y="24"/>
                </a:cubicBezTo>
                <a:cubicBezTo>
                  <a:pt x="23" y="24"/>
                  <a:pt x="23" y="24"/>
                  <a:pt x="23" y="24"/>
                </a:cubicBezTo>
                <a:cubicBezTo>
                  <a:pt x="24" y="24"/>
                  <a:pt x="25" y="24"/>
                  <a:pt x="25" y="24"/>
                </a:cubicBezTo>
                <a:close/>
                <a:moveTo>
                  <a:pt x="41" y="39"/>
                </a:moveTo>
                <a:cubicBezTo>
                  <a:pt x="43" y="42"/>
                  <a:pt x="46" y="44"/>
                  <a:pt x="49" y="47"/>
                </a:cubicBezTo>
                <a:cubicBezTo>
                  <a:pt x="50" y="48"/>
                  <a:pt x="50" y="49"/>
                  <a:pt x="49" y="49"/>
                </a:cubicBezTo>
                <a:cubicBezTo>
                  <a:pt x="49" y="49"/>
                  <a:pt x="49" y="49"/>
                  <a:pt x="49" y="49"/>
                </a:cubicBezTo>
                <a:cubicBezTo>
                  <a:pt x="48" y="50"/>
                  <a:pt x="47" y="50"/>
                  <a:pt x="47" y="49"/>
                </a:cubicBezTo>
                <a:cubicBezTo>
                  <a:pt x="44" y="47"/>
                  <a:pt x="41" y="44"/>
                  <a:pt x="38" y="41"/>
                </a:cubicBezTo>
                <a:cubicBezTo>
                  <a:pt x="38" y="41"/>
                  <a:pt x="38" y="40"/>
                  <a:pt x="38" y="39"/>
                </a:cubicBezTo>
                <a:cubicBezTo>
                  <a:pt x="38" y="39"/>
                  <a:pt x="38" y="39"/>
                  <a:pt x="38" y="39"/>
                </a:cubicBezTo>
                <a:cubicBezTo>
                  <a:pt x="39" y="38"/>
                  <a:pt x="40" y="38"/>
                  <a:pt x="41" y="39"/>
                </a:cubicBezTo>
                <a:close/>
              </a:path>
            </a:pathLst>
          </a:custGeom>
          <a:solidFill>
            <a:srgbClr val="369C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46" name="Freeform 35"/>
          <p:cNvSpPr>
            <a:spLocks/>
          </p:cNvSpPr>
          <p:nvPr/>
        </p:nvSpPr>
        <p:spPr bwMode="auto">
          <a:xfrm>
            <a:off x="443725" y="2028298"/>
            <a:ext cx="1089572" cy="593588"/>
          </a:xfrm>
          <a:custGeom>
            <a:avLst/>
            <a:gdLst>
              <a:gd name="T0" fmla="*/ 0 w 1094"/>
              <a:gd name="T1" fmla="*/ 0 h 596"/>
              <a:gd name="T2" fmla="*/ 911 w 1094"/>
              <a:gd name="T3" fmla="*/ 0 h 596"/>
              <a:gd name="T4" fmla="*/ 1094 w 1094"/>
              <a:gd name="T5" fmla="*/ 298 h 596"/>
              <a:gd name="T6" fmla="*/ 911 w 1094"/>
              <a:gd name="T7" fmla="*/ 596 h 596"/>
              <a:gd name="T8" fmla="*/ 0 w 1094"/>
              <a:gd name="T9" fmla="*/ 596 h 596"/>
              <a:gd name="T10" fmla="*/ 0 w 1094"/>
              <a:gd name="T11" fmla="*/ 0 h 596"/>
              <a:gd name="T12" fmla="*/ 0 w 1094"/>
              <a:gd name="T13" fmla="*/ 0 h 596"/>
            </a:gdLst>
            <a:ahLst/>
            <a:cxnLst>
              <a:cxn ang="0">
                <a:pos x="T0" y="T1"/>
              </a:cxn>
              <a:cxn ang="0">
                <a:pos x="T2" y="T3"/>
              </a:cxn>
              <a:cxn ang="0">
                <a:pos x="T4" y="T5"/>
              </a:cxn>
              <a:cxn ang="0">
                <a:pos x="T6" y="T7"/>
              </a:cxn>
              <a:cxn ang="0">
                <a:pos x="T8" y="T9"/>
              </a:cxn>
              <a:cxn ang="0">
                <a:pos x="T10" y="T11"/>
              </a:cxn>
              <a:cxn ang="0">
                <a:pos x="T12" y="T13"/>
              </a:cxn>
            </a:cxnLst>
            <a:rect l="0" t="0" r="r" b="b"/>
            <a:pathLst>
              <a:path w="1094" h="596">
                <a:moveTo>
                  <a:pt x="0" y="0"/>
                </a:moveTo>
                <a:lnTo>
                  <a:pt x="911" y="0"/>
                </a:lnTo>
                <a:lnTo>
                  <a:pt x="1094" y="298"/>
                </a:lnTo>
                <a:lnTo>
                  <a:pt x="911" y="596"/>
                </a:lnTo>
                <a:lnTo>
                  <a:pt x="0" y="596"/>
                </a:lnTo>
                <a:lnTo>
                  <a:pt x="0" y="0"/>
                </a:lnTo>
                <a:lnTo>
                  <a:pt x="0" y="0"/>
                </a:lnTo>
                <a:close/>
              </a:path>
            </a:pathLst>
          </a:custGeom>
          <a:solidFill>
            <a:srgbClr val="C9CAC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48" name="Freeform 37"/>
          <p:cNvSpPr>
            <a:spLocks/>
          </p:cNvSpPr>
          <p:nvPr/>
        </p:nvSpPr>
        <p:spPr bwMode="auto">
          <a:xfrm>
            <a:off x="250510" y="1960574"/>
            <a:ext cx="1226018" cy="599564"/>
          </a:xfrm>
          <a:custGeom>
            <a:avLst/>
            <a:gdLst>
              <a:gd name="T0" fmla="*/ 0 w 1231"/>
              <a:gd name="T1" fmla="*/ 0 h 602"/>
              <a:gd name="T2" fmla="*/ 1047 w 1231"/>
              <a:gd name="T3" fmla="*/ 0 h 602"/>
              <a:gd name="T4" fmla="*/ 1231 w 1231"/>
              <a:gd name="T5" fmla="*/ 303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303"/>
                </a:lnTo>
                <a:lnTo>
                  <a:pt x="1047" y="602"/>
                </a:lnTo>
                <a:lnTo>
                  <a:pt x="0" y="602"/>
                </a:lnTo>
                <a:lnTo>
                  <a:pt x="0" y="0"/>
                </a:lnTo>
                <a:lnTo>
                  <a:pt x="0" y="0"/>
                </a:lnTo>
                <a:close/>
              </a:path>
            </a:pathLst>
          </a:custGeom>
          <a:solidFill>
            <a:srgbClr val="768F31"/>
          </a:solidFill>
          <a:ln>
            <a:noFill/>
          </a:ln>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50" name="Freeform 39"/>
          <p:cNvSpPr>
            <a:spLocks noEditPoints="1"/>
          </p:cNvSpPr>
          <p:nvPr/>
        </p:nvSpPr>
        <p:spPr bwMode="auto">
          <a:xfrm>
            <a:off x="250510" y="2294218"/>
            <a:ext cx="1152317" cy="229069"/>
          </a:xfrm>
          <a:custGeom>
            <a:avLst/>
            <a:gdLst>
              <a:gd name="T0" fmla="*/ 30 w 221"/>
              <a:gd name="T1" fmla="*/ 44 h 44"/>
              <a:gd name="T2" fmla="*/ 32 w 221"/>
              <a:gd name="T3" fmla="*/ 42 h 44"/>
              <a:gd name="T4" fmla="*/ 19 w 221"/>
              <a:gd name="T5" fmla="*/ 40 h 44"/>
              <a:gd name="T6" fmla="*/ 17 w 221"/>
              <a:gd name="T7" fmla="*/ 42 h 44"/>
              <a:gd name="T8" fmla="*/ 196 w 221"/>
              <a:gd name="T9" fmla="*/ 43 h 44"/>
              <a:gd name="T10" fmla="*/ 198 w 221"/>
              <a:gd name="T11" fmla="*/ 36 h 44"/>
              <a:gd name="T12" fmla="*/ 195 w 221"/>
              <a:gd name="T13" fmla="*/ 37 h 44"/>
              <a:gd name="T14" fmla="*/ 186 w 221"/>
              <a:gd name="T15" fmla="*/ 40 h 44"/>
              <a:gd name="T16" fmla="*/ 185 w 221"/>
              <a:gd name="T17" fmla="*/ 42 h 44"/>
              <a:gd name="T18" fmla="*/ 194 w 221"/>
              <a:gd name="T19" fmla="*/ 44 h 44"/>
              <a:gd name="T20" fmla="*/ 217 w 221"/>
              <a:gd name="T21" fmla="*/ 1 h 44"/>
              <a:gd name="T22" fmla="*/ 212 w 221"/>
              <a:gd name="T23" fmla="*/ 13 h 44"/>
              <a:gd name="T24" fmla="*/ 214 w 221"/>
              <a:gd name="T25" fmla="*/ 13 h 44"/>
              <a:gd name="T26" fmla="*/ 219 w 221"/>
              <a:gd name="T27" fmla="*/ 0 h 44"/>
              <a:gd name="T28" fmla="*/ 217 w 221"/>
              <a:gd name="T29" fmla="*/ 1 h 44"/>
              <a:gd name="T30" fmla="*/ 200 w 221"/>
              <a:gd name="T31" fmla="*/ 29 h 44"/>
              <a:gd name="T32" fmla="*/ 201 w 221"/>
              <a:gd name="T33" fmla="*/ 31 h 44"/>
              <a:gd name="T34" fmla="*/ 209 w 221"/>
              <a:gd name="T35" fmla="*/ 21 h 44"/>
              <a:gd name="T36" fmla="*/ 209 w 221"/>
              <a:gd name="T37" fmla="*/ 18 h 44"/>
              <a:gd name="T38" fmla="*/ 0 w 221"/>
              <a:gd name="T39" fmla="*/ 40 h 44"/>
              <a:gd name="T40" fmla="*/ 8 w 221"/>
              <a:gd name="T41" fmla="*/ 44 h 44"/>
              <a:gd name="T42" fmla="*/ 10 w 221"/>
              <a:gd name="T43" fmla="*/ 42 h 44"/>
              <a:gd name="T44" fmla="*/ 0 w 221"/>
              <a:gd name="T45" fmla="*/ 40 h 44"/>
              <a:gd name="T46" fmla="*/ 51 w 221"/>
              <a:gd name="T47" fmla="*/ 44 h 44"/>
              <a:gd name="T48" fmla="*/ 53 w 221"/>
              <a:gd name="T49" fmla="*/ 42 h 44"/>
              <a:gd name="T50" fmla="*/ 40 w 221"/>
              <a:gd name="T51" fmla="*/ 40 h 44"/>
              <a:gd name="T52" fmla="*/ 38 w 221"/>
              <a:gd name="T53" fmla="*/ 42 h 44"/>
              <a:gd name="T54" fmla="*/ 60 w 221"/>
              <a:gd name="T55" fmla="*/ 44 h 44"/>
              <a:gd name="T56" fmla="*/ 74 w 221"/>
              <a:gd name="T57" fmla="*/ 42 h 44"/>
              <a:gd name="T58" fmla="*/ 72 w 221"/>
              <a:gd name="T59" fmla="*/ 40 h 44"/>
              <a:gd name="T60" fmla="*/ 59 w 221"/>
              <a:gd name="T61" fmla="*/ 42 h 44"/>
              <a:gd name="T62" fmla="*/ 60 w 221"/>
              <a:gd name="T63" fmla="*/ 44 h 44"/>
              <a:gd name="T64" fmla="*/ 93 w 221"/>
              <a:gd name="T65" fmla="*/ 44 h 44"/>
              <a:gd name="T66" fmla="*/ 95 w 221"/>
              <a:gd name="T67" fmla="*/ 42 h 44"/>
              <a:gd name="T68" fmla="*/ 81 w 221"/>
              <a:gd name="T69" fmla="*/ 40 h 44"/>
              <a:gd name="T70" fmla="*/ 80 w 221"/>
              <a:gd name="T71" fmla="*/ 42 h 44"/>
              <a:gd name="T72" fmla="*/ 102 w 221"/>
              <a:gd name="T73" fmla="*/ 44 h 44"/>
              <a:gd name="T74" fmla="*/ 116 w 221"/>
              <a:gd name="T75" fmla="*/ 42 h 44"/>
              <a:gd name="T76" fmla="*/ 114 w 221"/>
              <a:gd name="T77" fmla="*/ 40 h 44"/>
              <a:gd name="T78" fmla="*/ 101 w 221"/>
              <a:gd name="T79" fmla="*/ 42 h 44"/>
              <a:gd name="T80" fmla="*/ 102 w 221"/>
              <a:gd name="T81" fmla="*/ 44 h 44"/>
              <a:gd name="T82" fmla="*/ 135 w 221"/>
              <a:gd name="T83" fmla="*/ 44 h 44"/>
              <a:gd name="T84" fmla="*/ 137 w 221"/>
              <a:gd name="T85" fmla="*/ 42 h 44"/>
              <a:gd name="T86" fmla="*/ 123 w 221"/>
              <a:gd name="T87" fmla="*/ 40 h 44"/>
              <a:gd name="T88" fmla="*/ 122 w 221"/>
              <a:gd name="T89" fmla="*/ 42 h 44"/>
              <a:gd name="T90" fmla="*/ 144 w 221"/>
              <a:gd name="T91" fmla="*/ 44 h 44"/>
              <a:gd name="T92" fmla="*/ 158 w 221"/>
              <a:gd name="T93" fmla="*/ 42 h 44"/>
              <a:gd name="T94" fmla="*/ 156 w 221"/>
              <a:gd name="T95" fmla="*/ 40 h 44"/>
              <a:gd name="T96" fmla="*/ 143 w 221"/>
              <a:gd name="T97" fmla="*/ 42 h 44"/>
              <a:gd name="T98" fmla="*/ 144 w 221"/>
              <a:gd name="T99" fmla="*/ 44 h 44"/>
              <a:gd name="T100" fmla="*/ 177 w 221"/>
              <a:gd name="T101" fmla="*/ 44 h 44"/>
              <a:gd name="T102" fmla="*/ 179 w 221"/>
              <a:gd name="T103" fmla="*/ 42 h 44"/>
              <a:gd name="T104" fmla="*/ 165 w 221"/>
              <a:gd name="T105" fmla="*/ 40 h 44"/>
              <a:gd name="T106" fmla="*/ 164 w 221"/>
              <a:gd name="T107" fmla="*/ 4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3"/>
                  <a:pt x="32" y="42"/>
                </a:cubicBezTo>
                <a:cubicBezTo>
                  <a:pt x="32" y="42"/>
                  <a:pt x="32" y="42"/>
                  <a:pt x="32" y="42"/>
                </a:cubicBezTo>
                <a:cubicBezTo>
                  <a:pt x="32" y="41"/>
                  <a:pt x="31" y="40"/>
                  <a:pt x="30" y="40"/>
                </a:cubicBezTo>
                <a:cubicBezTo>
                  <a:pt x="26" y="40"/>
                  <a:pt x="22" y="40"/>
                  <a:pt x="19" y="40"/>
                </a:cubicBezTo>
                <a:cubicBezTo>
                  <a:pt x="18" y="40"/>
                  <a:pt x="17" y="41"/>
                  <a:pt x="17" y="42"/>
                </a:cubicBezTo>
                <a:cubicBezTo>
                  <a:pt x="17" y="42"/>
                  <a:pt x="17" y="42"/>
                  <a:pt x="17" y="42"/>
                </a:cubicBezTo>
                <a:cubicBezTo>
                  <a:pt x="17" y="43"/>
                  <a:pt x="18" y="44"/>
                  <a:pt x="19" y="44"/>
                </a:cubicBezTo>
                <a:close/>
                <a:moveTo>
                  <a:pt x="196" y="43"/>
                </a:moveTo>
                <a:cubicBezTo>
                  <a:pt x="196" y="41"/>
                  <a:pt x="197" y="40"/>
                  <a:pt x="198" y="39"/>
                </a:cubicBezTo>
                <a:cubicBezTo>
                  <a:pt x="199" y="38"/>
                  <a:pt x="198" y="37"/>
                  <a:pt x="198" y="36"/>
                </a:cubicBezTo>
                <a:cubicBezTo>
                  <a:pt x="198" y="36"/>
                  <a:pt x="198" y="36"/>
                  <a:pt x="198" y="36"/>
                </a:cubicBezTo>
                <a:cubicBezTo>
                  <a:pt x="197" y="36"/>
                  <a:pt x="196" y="36"/>
                  <a:pt x="195" y="37"/>
                </a:cubicBezTo>
                <a:cubicBezTo>
                  <a:pt x="195" y="38"/>
                  <a:pt x="194" y="39"/>
                  <a:pt x="193" y="40"/>
                </a:cubicBezTo>
                <a:cubicBezTo>
                  <a:pt x="190" y="40"/>
                  <a:pt x="190" y="40"/>
                  <a:pt x="186" y="40"/>
                </a:cubicBezTo>
                <a:cubicBezTo>
                  <a:pt x="186" y="40"/>
                  <a:pt x="185" y="41"/>
                  <a:pt x="185" y="42"/>
                </a:cubicBezTo>
                <a:cubicBezTo>
                  <a:pt x="185" y="42"/>
                  <a:pt x="185" y="42"/>
                  <a:pt x="185" y="42"/>
                </a:cubicBezTo>
                <a:cubicBezTo>
                  <a:pt x="185" y="43"/>
                  <a:pt x="186" y="44"/>
                  <a:pt x="186" y="44"/>
                </a:cubicBezTo>
                <a:cubicBezTo>
                  <a:pt x="194" y="44"/>
                  <a:pt x="194" y="44"/>
                  <a:pt x="194" y="44"/>
                </a:cubicBezTo>
                <a:cubicBezTo>
                  <a:pt x="195" y="44"/>
                  <a:pt x="195" y="43"/>
                  <a:pt x="196" y="43"/>
                </a:cubicBezTo>
                <a:close/>
                <a:moveTo>
                  <a:pt x="217" y="1"/>
                </a:moveTo>
                <a:cubicBezTo>
                  <a:pt x="215" y="4"/>
                  <a:pt x="213" y="8"/>
                  <a:pt x="211" y="11"/>
                </a:cubicBezTo>
                <a:cubicBezTo>
                  <a:pt x="211" y="12"/>
                  <a:pt x="211" y="13"/>
                  <a:pt x="212" y="13"/>
                </a:cubicBezTo>
                <a:cubicBezTo>
                  <a:pt x="212" y="13"/>
                  <a:pt x="212" y="13"/>
                  <a:pt x="212" y="13"/>
                </a:cubicBezTo>
                <a:cubicBezTo>
                  <a:pt x="212" y="14"/>
                  <a:pt x="213" y="14"/>
                  <a:pt x="214" y="13"/>
                </a:cubicBezTo>
                <a:cubicBezTo>
                  <a:pt x="216" y="9"/>
                  <a:pt x="218" y="6"/>
                  <a:pt x="220" y="3"/>
                </a:cubicBezTo>
                <a:cubicBezTo>
                  <a:pt x="221" y="2"/>
                  <a:pt x="220" y="1"/>
                  <a:pt x="219" y="0"/>
                </a:cubicBezTo>
                <a:cubicBezTo>
                  <a:pt x="219" y="0"/>
                  <a:pt x="219" y="0"/>
                  <a:pt x="219" y="0"/>
                </a:cubicBezTo>
                <a:cubicBezTo>
                  <a:pt x="219" y="0"/>
                  <a:pt x="218" y="0"/>
                  <a:pt x="217" y="1"/>
                </a:cubicBezTo>
                <a:close/>
                <a:moveTo>
                  <a:pt x="206" y="19"/>
                </a:moveTo>
                <a:cubicBezTo>
                  <a:pt x="204" y="22"/>
                  <a:pt x="202" y="26"/>
                  <a:pt x="200" y="29"/>
                </a:cubicBezTo>
                <a:cubicBezTo>
                  <a:pt x="200" y="30"/>
                  <a:pt x="200" y="31"/>
                  <a:pt x="201" y="31"/>
                </a:cubicBezTo>
                <a:cubicBezTo>
                  <a:pt x="201" y="31"/>
                  <a:pt x="201" y="31"/>
                  <a:pt x="201" y="31"/>
                </a:cubicBezTo>
                <a:cubicBezTo>
                  <a:pt x="201" y="32"/>
                  <a:pt x="203" y="31"/>
                  <a:pt x="203" y="31"/>
                </a:cubicBezTo>
                <a:cubicBezTo>
                  <a:pt x="205" y="27"/>
                  <a:pt x="207" y="24"/>
                  <a:pt x="209" y="21"/>
                </a:cubicBezTo>
                <a:cubicBezTo>
                  <a:pt x="210" y="20"/>
                  <a:pt x="209" y="19"/>
                  <a:pt x="209" y="18"/>
                </a:cubicBezTo>
                <a:cubicBezTo>
                  <a:pt x="209" y="18"/>
                  <a:pt x="209" y="18"/>
                  <a:pt x="209" y="18"/>
                </a:cubicBezTo>
                <a:cubicBezTo>
                  <a:pt x="208" y="18"/>
                  <a:pt x="207" y="18"/>
                  <a:pt x="206" y="19"/>
                </a:cubicBezTo>
                <a:close/>
                <a:moveTo>
                  <a:pt x="0" y="40"/>
                </a:moveTo>
                <a:cubicBezTo>
                  <a:pt x="0" y="44"/>
                  <a:pt x="0" y="44"/>
                  <a:pt x="0" y="44"/>
                </a:cubicBezTo>
                <a:cubicBezTo>
                  <a:pt x="8" y="44"/>
                  <a:pt x="8" y="44"/>
                  <a:pt x="8" y="44"/>
                </a:cubicBezTo>
                <a:cubicBezTo>
                  <a:pt x="9" y="44"/>
                  <a:pt x="10" y="43"/>
                  <a:pt x="10" y="42"/>
                </a:cubicBezTo>
                <a:cubicBezTo>
                  <a:pt x="10" y="42"/>
                  <a:pt x="10" y="42"/>
                  <a:pt x="10" y="42"/>
                </a:cubicBezTo>
                <a:cubicBezTo>
                  <a:pt x="10" y="41"/>
                  <a:pt x="9" y="40"/>
                  <a:pt x="8" y="40"/>
                </a:cubicBezTo>
                <a:cubicBezTo>
                  <a:pt x="0" y="40"/>
                  <a:pt x="0" y="40"/>
                  <a:pt x="0" y="40"/>
                </a:cubicBezTo>
                <a:close/>
                <a:moveTo>
                  <a:pt x="40" y="44"/>
                </a:moveTo>
                <a:cubicBezTo>
                  <a:pt x="43" y="44"/>
                  <a:pt x="47" y="44"/>
                  <a:pt x="51" y="44"/>
                </a:cubicBezTo>
                <a:cubicBezTo>
                  <a:pt x="52" y="44"/>
                  <a:pt x="53" y="43"/>
                  <a:pt x="53" y="42"/>
                </a:cubicBezTo>
                <a:cubicBezTo>
                  <a:pt x="53" y="42"/>
                  <a:pt x="53" y="42"/>
                  <a:pt x="53" y="42"/>
                </a:cubicBezTo>
                <a:cubicBezTo>
                  <a:pt x="53" y="41"/>
                  <a:pt x="52" y="40"/>
                  <a:pt x="51" y="40"/>
                </a:cubicBezTo>
                <a:cubicBezTo>
                  <a:pt x="47" y="40"/>
                  <a:pt x="43" y="40"/>
                  <a:pt x="40" y="40"/>
                </a:cubicBezTo>
                <a:cubicBezTo>
                  <a:pt x="39" y="40"/>
                  <a:pt x="38" y="41"/>
                  <a:pt x="38" y="42"/>
                </a:cubicBezTo>
                <a:cubicBezTo>
                  <a:pt x="38" y="42"/>
                  <a:pt x="38" y="42"/>
                  <a:pt x="38" y="42"/>
                </a:cubicBezTo>
                <a:cubicBezTo>
                  <a:pt x="38" y="43"/>
                  <a:pt x="39" y="44"/>
                  <a:pt x="40" y="44"/>
                </a:cubicBezTo>
                <a:close/>
                <a:moveTo>
                  <a:pt x="60" y="44"/>
                </a:moveTo>
                <a:cubicBezTo>
                  <a:pt x="64" y="44"/>
                  <a:pt x="68" y="44"/>
                  <a:pt x="72" y="44"/>
                </a:cubicBezTo>
                <a:cubicBezTo>
                  <a:pt x="73" y="44"/>
                  <a:pt x="74" y="43"/>
                  <a:pt x="74" y="42"/>
                </a:cubicBezTo>
                <a:cubicBezTo>
                  <a:pt x="74" y="42"/>
                  <a:pt x="74" y="42"/>
                  <a:pt x="74" y="42"/>
                </a:cubicBezTo>
                <a:cubicBezTo>
                  <a:pt x="74" y="41"/>
                  <a:pt x="73" y="40"/>
                  <a:pt x="72" y="40"/>
                </a:cubicBezTo>
                <a:cubicBezTo>
                  <a:pt x="68" y="40"/>
                  <a:pt x="64" y="40"/>
                  <a:pt x="60" y="40"/>
                </a:cubicBezTo>
                <a:cubicBezTo>
                  <a:pt x="60" y="40"/>
                  <a:pt x="59" y="41"/>
                  <a:pt x="59" y="42"/>
                </a:cubicBezTo>
                <a:cubicBezTo>
                  <a:pt x="59" y="42"/>
                  <a:pt x="59" y="42"/>
                  <a:pt x="59" y="42"/>
                </a:cubicBezTo>
                <a:cubicBezTo>
                  <a:pt x="59" y="43"/>
                  <a:pt x="60" y="44"/>
                  <a:pt x="60" y="44"/>
                </a:cubicBezTo>
                <a:close/>
                <a:moveTo>
                  <a:pt x="81" y="44"/>
                </a:moveTo>
                <a:cubicBezTo>
                  <a:pt x="85" y="44"/>
                  <a:pt x="89" y="44"/>
                  <a:pt x="93" y="44"/>
                </a:cubicBezTo>
                <a:cubicBezTo>
                  <a:pt x="94" y="44"/>
                  <a:pt x="95" y="43"/>
                  <a:pt x="95" y="42"/>
                </a:cubicBezTo>
                <a:cubicBezTo>
                  <a:pt x="95" y="42"/>
                  <a:pt x="95" y="42"/>
                  <a:pt x="95" y="42"/>
                </a:cubicBezTo>
                <a:cubicBezTo>
                  <a:pt x="95" y="41"/>
                  <a:pt x="94" y="40"/>
                  <a:pt x="93" y="40"/>
                </a:cubicBezTo>
                <a:cubicBezTo>
                  <a:pt x="89" y="40"/>
                  <a:pt x="85" y="40"/>
                  <a:pt x="81" y="40"/>
                </a:cubicBezTo>
                <a:cubicBezTo>
                  <a:pt x="81" y="40"/>
                  <a:pt x="80" y="41"/>
                  <a:pt x="80" y="42"/>
                </a:cubicBezTo>
                <a:cubicBezTo>
                  <a:pt x="80" y="42"/>
                  <a:pt x="80" y="42"/>
                  <a:pt x="80" y="42"/>
                </a:cubicBezTo>
                <a:cubicBezTo>
                  <a:pt x="80" y="43"/>
                  <a:pt x="81" y="44"/>
                  <a:pt x="81" y="44"/>
                </a:cubicBezTo>
                <a:close/>
                <a:moveTo>
                  <a:pt x="102" y="44"/>
                </a:moveTo>
                <a:cubicBezTo>
                  <a:pt x="106" y="44"/>
                  <a:pt x="110" y="44"/>
                  <a:pt x="114" y="44"/>
                </a:cubicBezTo>
                <a:cubicBezTo>
                  <a:pt x="115" y="44"/>
                  <a:pt x="116" y="43"/>
                  <a:pt x="116" y="42"/>
                </a:cubicBezTo>
                <a:cubicBezTo>
                  <a:pt x="116" y="42"/>
                  <a:pt x="116" y="42"/>
                  <a:pt x="116" y="42"/>
                </a:cubicBezTo>
                <a:cubicBezTo>
                  <a:pt x="116" y="41"/>
                  <a:pt x="115" y="40"/>
                  <a:pt x="114" y="40"/>
                </a:cubicBezTo>
                <a:cubicBezTo>
                  <a:pt x="110" y="40"/>
                  <a:pt x="106" y="40"/>
                  <a:pt x="102" y="40"/>
                </a:cubicBezTo>
                <a:cubicBezTo>
                  <a:pt x="102" y="40"/>
                  <a:pt x="101" y="41"/>
                  <a:pt x="101" y="42"/>
                </a:cubicBezTo>
                <a:cubicBezTo>
                  <a:pt x="101" y="42"/>
                  <a:pt x="101" y="42"/>
                  <a:pt x="101" y="42"/>
                </a:cubicBezTo>
                <a:cubicBezTo>
                  <a:pt x="101" y="43"/>
                  <a:pt x="102" y="44"/>
                  <a:pt x="102" y="44"/>
                </a:cubicBezTo>
                <a:close/>
                <a:moveTo>
                  <a:pt x="123" y="44"/>
                </a:moveTo>
                <a:cubicBezTo>
                  <a:pt x="127" y="44"/>
                  <a:pt x="131" y="44"/>
                  <a:pt x="135" y="44"/>
                </a:cubicBezTo>
                <a:cubicBezTo>
                  <a:pt x="136" y="44"/>
                  <a:pt x="137" y="43"/>
                  <a:pt x="137" y="42"/>
                </a:cubicBezTo>
                <a:cubicBezTo>
                  <a:pt x="137" y="42"/>
                  <a:pt x="137" y="42"/>
                  <a:pt x="137" y="42"/>
                </a:cubicBezTo>
                <a:cubicBezTo>
                  <a:pt x="137" y="41"/>
                  <a:pt x="136" y="40"/>
                  <a:pt x="135" y="40"/>
                </a:cubicBezTo>
                <a:cubicBezTo>
                  <a:pt x="131" y="40"/>
                  <a:pt x="127" y="40"/>
                  <a:pt x="123" y="40"/>
                </a:cubicBezTo>
                <a:cubicBezTo>
                  <a:pt x="123" y="40"/>
                  <a:pt x="122" y="41"/>
                  <a:pt x="122" y="42"/>
                </a:cubicBezTo>
                <a:cubicBezTo>
                  <a:pt x="122" y="42"/>
                  <a:pt x="122" y="42"/>
                  <a:pt x="122" y="42"/>
                </a:cubicBezTo>
                <a:cubicBezTo>
                  <a:pt x="122" y="43"/>
                  <a:pt x="123" y="44"/>
                  <a:pt x="123" y="44"/>
                </a:cubicBezTo>
                <a:close/>
                <a:moveTo>
                  <a:pt x="144" y="44"/>
                </a:moveTo>
                <a:cubicBezTo>
                  <a:pt x="148" y="44"/>
                  <a:pt x="152" y="44"/>
                  <a:pt x="156" y="44"/>
                </a:cubicBezTo>
                <a:cubicBezTo>
                  <a:pt x="157" y="44"/>
                  <a:pt x="158" y="43"/>
                  <a:pt x="158" y="42"/>
                </a:cubicBezTo>
                <a:cubicBezTo>
                  <a:pt x="158" y="42"/>
                  <a:pt x="158" y="42"/>
                  <a:pt x="158" y="42"/>
                </a:cubicBezTo>
                <a:cubicBezTo>
                  <a:pt x="158" y="41"/>
                  <a:pt x="157" y="40"/>
                  <a:pt x="156" y="40"/>
                </a:cubicBezTo>
                <a:cubicBezTo>
                  <a:pt x="152" y="40"/>
                  <a:pt x="148" y="40"/>
                  <a:pt x="144" y="40"/>
                </a:cubicBezTo>
                <a:cubicBezTo>
                  <a:pt x="144" y="40"/>
                  <a:pt x="143" y="41"/>
                  <a:pt x="143" y="42"/>
                </a:cubicBezTo>
                <a:cubicBezTo>
                  <a:pt x="143" y="42"/>
                  <a:pt x="143" y="42"/>
                  <a:pt x="143" y="42"/>
                </a:cubicBezTo>
                <a:cubicBezTo>
                  <a:pt x="143" y="43"/>
                  <a:pt x="144" y="44"/>
                  <a:pt x="144" y="44"/>
                </a:cubicBezTo>
                <a:close/>
                <a:moveTo>
                  <a:pt x="165" y="44"/>
                </a:moveTo>
                <a:cubicBezTo>
                  <a:pt x="169" y="44"/>
                  <a:pt x="173" y="44"/>
                  <a:pt x="177" y="44"/>
                </a:cubicBezTo>
                <a:cubicBezTo>
                  <a:pt x="178" y="44"/>
                  <a:pt x="179" y="43"/>
                  <a:pt x="179" y="42"/>
                </a:cubicBezTo>
                <a:cubicBezTo>
                  <a:pt x="179" y="42"/>
                  <a:pt x="179" y="42"/>
                  <a:pt x="179" y="42"/>
                </a:cubicBezTo>
                <a:cubicBezTo>
                  <a:pt x="179" y="41"/>
                  <a:pt x="178" y="40"/>
                  <a:pt x="177" y="40"/>
                </a:cubicBezTo>
                <a:cubicBezTo>
                  <a:pt x="173" y="40"/>
                  <a:pt x="169" y="40"/>
                  <a:pt x="165" y="40"/>
                </a:cubicBezTo>
                <a:cubicBezTo>
                  <a:pt x="165" y="40"/>
                  <a:pt x="164" y="41"/>
                  <a:pt x="164" y="42"/>
                </a:cubicBezTo>
                <a:cubicBezTo>
                  <a:pt x="164" y="42"/>
                  <a:pt x="164" y="42"/>
                  <a:pt x="164" y="42"/>
                </a:cubicBezTo>
                <a:cubicBezTo>
                  <a:pt x="164" y="43"/>
                  <a:pt x="165" y="44"/>
                  <a:pt x="165" y="44"/>
                </a:cubicBezTo>
                <a:close/>
              </a:path>
            </a:pathLst>
          </a:custGeom>
          <a:solidFill>
            <a:srgbClr val="82C3D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sp>
        <p:nvSpPr>
          <p:cNvPr id="52" name="Freeform 41"/>
          <p:cNvSpPr>
            <a:spLocks noEditPoints="1"/>
          </p:cNvSpPr>
          <p:nvPr/>
        </p:nvSpPr>
        <p:spPr bwMode="auto">
          <a:xfrm>
            <a:off x="250510" y="2001408"/>
            <a:ext cx="1173232" cy="271895"/>
          </a:xfrm>
          <a:custGeom>
            <a:avLst/>
            <a:gdLst>
              <a:gd name="T0" fmla="*/ 30 w 225"/>
              <a:gd name="T1" fmla="*/ 0 h 52"/>
              <a:gd name="T2" fmla="*/ 32 w 225"/>
              <a:gd name="T3" fmla="*/ 1 h 52"/>
              <a:gd name="T4" fmla="*/ 19 w 225"/>
              <a:gd name="T5" fmla="*/ 3 h 52"/>
              <a:gd name="T6" fmla="*/ 17 w 225"/>
              <a:gd name="T7" fmla="*/ 1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7 h 52"/>
              <a:gd name="T22" fmla="*/ 193 w 225"/>
              <a:gd name="T23" fmla="*/ 3 h 52"/>
              <a:gd name="T24" fmla="*/ 185 w 225"/>
              <a:gd name="T25" fmla="*/ 1 h 52"/>
              <a:gd name="T26" fmla="*/ 186 w 225"/>
              <a:gd name="T27" fmla="*/ 0 h 52"/>
              <a:gd name="T28" fmla="*/ 196 w 225"/>
              <a:gd name="T29" fmla="*/ 1 h 52"/>
              <a:gd name="T30" fmla="*/ 211 w 225"/>
              <a:gd name="T31" fmla="*/ 32 h 52"/>
              <a:gd name="T32" fmla="*/ 212 w 225"/>
              <a:gd name="T33" fmla="*/ 30 h 52"/>
              <a:gd name="T34" fmla="*/ 220 w 225"/>
              <a:gd name="T35" fmla="*/ 41 h 52"/>
              <a:gd name="T36" fmla="*/ 219 w 225"/>
              <a:gd name="T37" fmla="*/ 43 h 52"/>
              <a:gd name="T38" fmla="*/ 206 w 225"/>
              <a:gd name="T39" fmla="*/ 24 h 52"/>
              <a:gd name="T40" fmla="*/ 201 w 225"/>
              <a:gd name="T41" fmla="*/ 12 h 52"/>
              <a:gd name="T42" fmla="*/ 203 w 225"/>
              <a:gd name="T43" fmla="*/ 13 h 52"/>
              <a:gd name="T44" fmla="*/ 209 w 225"/>
              <a:gd name="T45" fmla="*/ 25 h 52"/>
              <a:gd name="T46" fmla="*/ 206 w 225"/>
              <a:gd name="T47" fmla="*/ 24 h 52"/>
              <a:gd name="T48" fmla="*/ 0 w 225"/>
              <a:gd name="T49" fmla="*/ 0 h 52"/>
              <a:gd name="T50" fmla="*/ 10 w 225"/>
              <a:gd name="T51" fmla="*/ 1 h 52"/>
              <a:gd name="T52" fmla="*/ 8 w 225"/>
              <a:gd name="T53" fmla="*/ 3 h 52"/>
              <a:gd name="T54" fmla="*/ 40 w 225"/>
              <a:gd name="T55" fmla="*/ 0 h 52"/>
              <a:gd name="T56" fmla="*/ 53 w 225"/>
              <a:gd name="T57" fmla="*/ 1 h 52"/>
              <a:gd name="T58" fmla="*/ 51 w 225"/>
              <a:gd name="T59" fmla="*/ 3 h 52"/>
              <a:gd name="T60" fmla="*/ 38 w 225"/>
              <a:gd name="T61" fmla="*/ 1 h 52"/>
              <a:gd name="T62" fmla="*/ 40 w 225"/>
              <a:gd name="T63" fmla="*/ 0 h 52"/>
              <a:gd name="T64" fmla="*/ 72 w 225"/>
              <a:gd name="T65" fmla="*/ 0 h 52"/>
              <a:gd name="T66" fmla="*/ 74 w 225"/>
              <a:gd name="T67" fmla="*/ 1 h 52"/>
              <a:gd name="T68" fmla="*/ 60 w 225"/>
              <a:gd name="T69" fmla="*/ 3 h 52"/>
              <a:gd name="T70" fmla="*/ 59 w 225"/>
              <a:gd name="T71" fmla="*/ 1 h 52"/>
              <a:gd name="T72" fmla="*/ 81 w 225"/>
              <a:gd name="T73" fmla="*/ 0 h 52"/>
              <a:gd name="T74" fmla="*/ 95 w 225"/>
              <a:gd name="T75" fmla="*/ 1 h 52"/>
              <a:gd name="T76" fmla="*/ 93 w 225"/>
              <a:gd name="T77" fmla="*/ 3 h 52"/>
              <a:gd name="T78" fmla="*/ 80 w 225"/>
              <a:gd name="T79" fmla="*/ 1 h 52"/>
              <a:gd name="T80" fmla="*/ 81 w 225"/>
              <a:gd name="T81" fmla="*/ 0 h 52"/>
              <a:gd name="T82" fmla="*/ 114 w 225"/>
              <a:gd name="T83" fmla="*/ 0 h 52"/>
              <a:gd name="T84" fmla="*/ 116 w 225"/>
              <a:gd name="T85" fmla="*/ 1 h 52"/>
              <a:gd name="T86" fmla="*/ 102 w 225"/>
              <a:gd name="T87" fmla="*/ 3 h 52"/>
              <a:gd name="T88" fmla="*/ 101 w 225"/>
              <a:gd name="T89" fmla="*/ 1 h 52"/>
              <a:gd name="T90" fmla="*/ 123 w 225"/>
              <a:gd name="T91" fmla="*/ 0 h 52"/>
              <a:gd name="T92" fmla="*/ 137 w 225"/>
              <a:gd name="T93" fmla="*/ 1 h 52"/>
              <a:gd name="T94" fmla="*/ 135 w 225"/>
              <a:gd name="T95" fmla="*/ 3 h 52"/>
              <a:gd name="T96" fmla="*/ 122 w 225"/>
              <a:gd name="T97" fmla="*/ 1 h 52"/>
              <a:gd name="T98" fmla="*/ 123 w 225"/>
              <a:gd name="T99" fmla="*/ 0 h 52"/>
              <a:gd name="T100" fmla="*/ 156 w 225"/>
              <a:gd name="T101" fmla="*/ 0 h 52"/>
              <a:gd name="T102" fmla="*/ 158 w 225"/>
              <a:gd name="T103" fmla="*/ 1 h 52"/>
              <a:gd name="T104" fmla="*/ 144 w 225"/>
              <a:gd name="T105" fmla="*/ 3 h 52"/>
              <a:gd name="T106" fmla="*/ 143 w 225"/>
              <a:gd name="T107" fmla="*/ 1 h 52"/>
              <a:gd name="T108" fmla="*/ 165 w 225"/>
              <a:gd name="T109" fmla="*/ 0 h 52"/>
              <a:gd name="T110" fmla="*/ 179 w 225"/>
              <a:gd name="T111" fmla="*/ 1 h 52"/>
              <a:gd name="T112" fmla="*/ 177 w 225"/>
              <a:gd name="T113" fmla="*/ 3 h 52"/>
              <a:gd name="T114" fmla="*/ 164 w 225"/>
              <a:gd name="T115" fmla="*/ 1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0"/>
                  <a:pt x="32" y="1"/>
                </a:cubicBezTo>
                <a:cubicBezTo>
                  <a:pt x="32" y="1"/>
                  <a:pt x="32" y="1"/>
                  <a:pt x="32" y="1"/>
                </a:cubicBezTo>
                <a:cubicBezTo>
                  <a:pt x="32" y="2"/>
                  <a:pt x="31" y="3"/>
                  <a:pt x="30" y="3"/>
                </a:cubicBezTo>
                <a:cubicBezTo>
                  <a:pt x="26" y="3"/>
                  <a:pt x="22" y="3"/>
                  <a:pt x="19" y="3"/>
                </a:cubicBezTo>
                <a:cubicBezTo>
                  <a:pt x="18" y="3"/>
                  <a:pt x="17" y="2"/>
                  <a:pt x="17" y="1"/>
                </a:cubicBezTo>
                <a:cubicBezTo>
                  <a:pt x="17" y="1"/>
                  <a:pt x="17" y="1"/>
                  <a:pt x="17" y="1"/>
                </a:cubicBezTo>
                <a:cubicBezTo>
                  <a:pt x="17" y="0"/>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2"/>
                  <a:pt x="197" y="3"/>
                  <a:pt x="198" y="5"/>
                </a:cubicBezTo>
                <a:cubicBezTo>
                  <a:pt x="199" y="6"/>
                  <a:pt x="198" y="7"/>
                  <a:pt x="198" y="7"/>
                </a:cubicBezTo>
                <a:cubicBezTo>
                  <a:pt x="198" y="7"/>
                  <a:pt x="198" y="7"/>
                  <a:pt x="198" y="7"/>
                </a:cubicBezTo>
                <a:cubicBezTo>
                  <a:pt x="197" y="8"/>
                  <a:pt x="196" y="7"/>
                  <a:pt x="195" y="7"/>
                </a:cubicBezTo>
                <a:cubicBezTo>
                  <a:pt x="195" y="5"/>
                  <a:pt x="194" y="4"/>
                  <a:pt x="193" y="3"/>
                </a:cubicBezTo>
                <a:cubicBezTo>
                  <a:pt x="190" y="3"/>
                  <a:pt x="190" y="3"/>
                  <a:pt x="186" y="3"/>
                </a:cubicBezTo>
                <a:cubicBezTo>
                  <a:pt x="186" y="3"/>
                  <a:pt x="185" y="2"/>
                  <a:pt x="185" y="1"/>
                </a:cubicBezTo>
                <a:cubicBezTo>
                  <a:pt x="185" y="1"/>
                  <a:pt x="185" y="1"/>
                  <a:pt x="185" y="1"/>
                </a:cubicBezTo>
                <a:cubicBezTo>
                  <a:pt x="185" y="0"/>
                  <a:pt x="186" y="0"/>
                  <a:pt x="186" y="0"/>
                </a:cubicBezTo>
                <a:cubicBezTo>
                  <a:pt x="194" y="0"/>
                  <a:pt x="194" y="0"/>
                  <a:pt x="194" y="0"/>
                </a:cubicBezTo>
                <a:cubicBezTo>
                  <a:pt x="195" y="0"/>
                  <a:pt x="195" y="0"/>
                  <a:pt x="196" y="1"/>
                </a:cubicBezTo>
                <a:close/>
                <a:moveTo>
                  <a:pt x="217" y="42"/>
                </a:moveTo>
                <a:cubicBezTo>
                  <a:pt x="215" y="39"/>
                  <a:pt x="213" y="36"/>
                  <a:pt x="211" y="32"/>
                </a:cubicBezTo>
                <a:cubicBezTo>
                  <a:pt x="211" y="32"/>
                  <a:pt x="211" y="31"/>
                  <a:pt x="212" y="30"/>
                </a:cubicBezTo>
                <a:cubicBezTo>
                  <a:pt x="212" y="30"/>
                  <a:pt x="212" y="30"/>
                  <a:pt x="212" y="30"/>
                </a:cubicBezTo>
                <a:cubicBezTo>
                  <a:pt x="212" y="30"/>
                  <a:pt x="213" y="30"/>
                  <a:pt x="214" y="31"/>
                </a:cubicBezTo>
                <a:cubicBezTo>
                  <a:pt x="216" y="34"/>
                  <a:pt x="218" y="37"/>
                  <a:pt x="220" y="41"/>
                </a:cubicBezTo>
                <a:cubicBezTo>
                  <a:pt x="221" y="41"/>
                  <a:pt x="220" y="42"/>
                  <a:pt x="219" y="43"/>
                </a:cubicBezTo>
                <a:cubicBezTo>
                  <a:pt x="219" y="43"/>
                  <a:pt x="219" y="43"/>
                  <a:pt x="219" y="43"/>
                </a:cubicBezTo>
                <a:cubicBezTo>
                  <a:pt x="219" y="43"/>
                  <a:pt x="218" y="43"/>
                  <a:pt x="217" y="42"/>
                </a:cubicBezTo>
                <a:close/>
                <a:moveTo>
                  <a:pt x="206" y="24"/>
                </a:moveTo>
                <a:cubicBezTo>
                  <a:pt x="204" y="21"/>
                  <a:pt x="202" y="18"/>
                  <a:pt x="200" y="14"/>
                </a:cubicBezTo>
                <a:cubicBezTo>
                  <a:pt x="200" y="14"/>
                  <a:pt x="200" y="13"/>
                  <a:pt x="201" y="12"/>
                </a:cubicBezTo>
                <a:cubicBezTo>
                  <a:pt x="201" y="12"/>
                  <a:pt x="201" y="12"/>
                  <a:pt x="201" y="12"/>
                </a:cubicBezTo>
                <a:cubicBezTo>
                  <a:pt x="201" y="12"/>
                  <a:pt x="203" y="12"/>
                  <a:pt x="203" y="13"/>
                </a:cubicBezTo>
                <a:cubicBezTo>
                  <a:pt x="205" y="16"/>
                  <a:pt x="207" y="19"/>
                  <a:pt x="209" y="23"/>
                </a:cubicBezTo>
                <a:cubicBezTo>
                  <a:pt x="210" y="24"/>
                  <a:pt x="209" y="25"/>
                  <a:pt x="209" y="25"/>
                </a:cubicBezTo>
                <a:cubicBezTo>
                  <a:pt x="209" y="25"/>
                  <a:pt x="209" y="25"/>
                  <a:pt x="209" y="25"/>
                </a:cubicBezTo>
                <a:cubicBezTo>
                  <a:pt x="208" y="26"/>
                  <a:pt x="207" y="25"/>
                  <a:pt x="206" y="24"/>
                </a:cubicBezTo>
                <a:close/>
                <a:moveTo>
                  <a:pt x="0" y="3"/>
                </a:moveTo>
                <a:cubicBezTo>
                  <a:pt x="0" y="0"/>
                  <a:pt x="0" y="0"/>
                  <a:pt x="0" y="0"/>
                </a:cubicBezTo>
                <a:cubicBezTo>
                  <a:pt x="8" y="0"/>
                  <a:pt x="8" y="0"/>
                  <a:pt x="8" y="0"/>
                </a:cubicBezTo>
                <a:cubicBezTo>
                  <a:pt x="9" y="0"/>
                  <a:pt x="10" y="0"/>
                  <a:pt x="10" y="1"/>
                </a:cubicBezTo>
                <a:cubicBezTo>
                  <a:pt x="10" y="1"/>
                  <a:pt x="10" y="1"/>
                  <a:pt x="10" y="1"/>
                </a:cubicBezTo>
                <a:cubicBezTo>
                  <a:pt x="10" y="2"/>
                  <a:pt x="9" y="3"/>
                  <a:pt x="8" y="3"/>
                </a:cubicBezTo>
                <a:cubicBezTo>
                  <a:pt x="0" y="3"/>
                  <a:pt x="0" y="3"/>
                  <a:pt x="0" y="3"/>
                </a:cubicBezTo>
                <a:close/>
                <a:moveTo>
                  <a:pt x="40" y="0"/>
                </a:moveTo>
                <a:cubicBezTo>
                  <a:pt x="43" y="0"/>
                  <a:pt x="47" y="0"/>
                  <a:pt x="51" y="0"/>
                </a:cubicBezTo>
                <a:cubicBezTo>
                  <a:pt x="52" y="0"/>
                  <a:pt x="53" y="0"/>
                  <a:pt x="53" y="1"/>
                </a:cubicBezTo>
                <a:cubicBezTo>
                  <a:pt x="53" y="1"/>
                  <a:pt x="53" y="1"/>
                  <a:pt x="53" y="1"/>
                </a:cubicBezTo>
                <a:cubicBezTo>
                  <a:pt x="53" y="2"/>
                  <a:pt x="52" y="3"/>
                  <a:pt x="51" y="3"/>
                </a:cubicBezTo>
                <a:cubicBezTo>
                  <a:pt x="47" y="3"/>
                  <a:pt x="43" y="3"/>
                  <a:pt x="40" y="3"/>
                </a:cubicBezTo>
                <a:cubicBezTo>
                  <a:pt x="39" y="3"/>
                  <a:pt x="38" y="2"/>
                  <a:pt x="38" y="1"/>
                </a:cubicBezTo>
                <a:cubicBezTo>
                  <a:pt x="38" y="1"/>
                  <a:pt x="38" y="1"/>
                  <a:pt x="38" y="1"/>
                </a:cubicBezTo>
                <a:cubicBezTo>
                  <a:pt x="38" y="0"/>
                  <a:pt x="39" y="0"/>
                  <a:pt x="40" y="0"/>
                </a:cubicBezTo>
                <a:close/>
                <a:moveTo>
                  <a:pt x="60" y="0"/>
                </a:moveTo>
                <a:cubicBezTo>
                  <a:pt x="64" y="0"/>
                  <a:pt x="68" y="0"/>
                  <a:pt x="72" y="0"/>
                </a:cubicBezTo>
                <a:cubicBezTo>
                  <a:pt x="73" y="0"/>
                  <a:pt x="74" y="0"/>
                  <a:pt x="74" y="1"/>
                </a:cubicBezTo>
                <a:cubicBezTo>
                  <a:pt x="74" y="1"/>
                  <a:pt x="74" y="1"/>
                  <a:pt x="74" y="1"/>
                </a:cubicBezTo>
                <a:cubicBezTo>
                  <a:pt x="74" y="2"/>
                  <a:pt x="73" y="3"/>
                  <a:pt x="72" y="3"/>
                </a:cubicBezTo>
                <a:cubicBezTo>
                  <a:pt x="68" y="3"/>
                  <a:pt x="64" y="3"/>
                  <a:pt x="60" y="3"/>
                </a:cubicBezTo>
                <a:cubicBezTo>
                  <a:pt x="60" y="3"/>
                  <a:pt x="59" y="2"/>
                  <a:pt x="59" y="1"/>
                </a:cubicBezTo>
                <a:cubicBezTo>
                  <a:pt x="59" y="1"/>
                  <a:pt x="59" y="1"/>
                  <a:pt x="59" y="1"/>
                </a:cubicBezTo>
                <a:cubicBezTo>
                  <a:pt x="59" y="0"/>
                  <a:pt x="60" y="0"/>
                  <a:pt x="60" y="0"/>
                </a:cubicBezTo>
                <a:close/>
                <a:moveTo>
                  <a:pt x="81" y="0"/>
                </a:moveTo>
                <a:cubicBezTo>
                  <a:pt x="85" y="0"/>
                  <a:pt x="89" y="0"/>
                  <a:pt x="93" y="0"/>
                </a:cubicBezTo>
                <a:cubicBezTo>
                  <a:pt x="94" y="0"/>
                  <a:pt x="95" y="0"/>
                  <a:pt x="95" y="1"/>
                </a:cubicBezTo>
                <a:cubicBezTo>
                  <a:pt x="95" y="1"/>
                  <a:pt x="95" y="1"/>
                  <a:pt x="95" y="1"/>
                </a:cubicBezTo>
                <a:cubicBezTo>
                  <a:pt x="95" y="2"/>
                  <a:pt x="94" y="3"/>
                  <a:pt x="93" y="3"/>
                </a:cubicBezTo>
                <a:cubicBezTo>
                  <a:pt x="89" y="3"/>
                  <a:pt x="85" y="3"/>
                  <a:pt x="81" y="3"/>
                </a:cubicBezTo>
                <a:cubicBezTo>
                  <a:pt x="81" y="3"/>
                  <a:pt x="80" y="2"/>
                  <a:pt x="80" y="1"/>
                </a:cubicBezTo>
                <a:cubicBezTo>
                  <a:pt x="80" y="1"/>
                  <a:pt x="80" y="1"/>
                  <a:pt x="80" y="1"/>
                </a:cubicBezTo>
                <a:cubicBezTo>
                  <a:pt x="80" y="0"/>
                  <a:pt x="81" y="0"/>
                  <a:pt x="81" y="0"/>
                </a:cubicBezTo>
                <a:close/>
                <a:moveTo>
                  <a:pt x="102" y="0"/>
                </a:moveTo>
                <a:cubicBezTo>
                  <a:pt x="106" y="0"/>
                  <a:pt x="110" y="0"/>
                  <a:pt x="114" y="0"/>
                </a:cubicBezTo>
                <a:cubicBezTo>
                  <a:pt x="115" y="0"/>
                  <a:pt x="116" y="0"/>
                  <a:pt x="116" y="1"/>
                </a:cubicBezTo>
                <a:cubicBezTo>
                  <a:pt x="116" y="1"/>
                  <a:pt x="116" y="1"/>
                  <a:pt x="116" y="1"/>
                </a:cubicBezTo>
                <a:cubicBezTo>
                  <a:pt x="116" y="2"/>
                  <a:pt x="115" y="3"/>
                  <a:pt x="114" y="3"/>
                </a:cubicBezTo>
                <a:cubicBezTo>
                  <a:pt x="110" y="3"/>
                  <a:pt x="106" y="3"/>
                  <a:pt x="102" y="3"/>
                </a:cubicBezTo>
                <a:cubicBezTo>
                  <a:pt x="102" y="3"/>
                  <a:pt x="101" y="2"/>
                  <a:pt x="101" y="1"/>
                </a:cubicBezTo>
                <a:cubicBezTo>
                  <a:pt x="101" y="1"/>
                  <a:pt x="101" y="1"/>
                  <a:pt x="101" y="1"/>
                </a:cubicBezTo>
                <a:cubicBezTo>
                  <a:pt x="101" y="0"/>
                  <a:pt x="102" y="0"/>
                  <a:pt x="102" y="0"/>
                </a:cubicBezTo>
                <a:close/>
                <a:moveTo>
                  <a:pt x="123" y="0"/>
                </a:moveTo>
                <a:cubicBezTo>
                  <a:pt x="127" y="0"/>
                  <a:pt x="131" y="0"/>
                  <a:pt x="135" y="0"/>
                </a:cubicBezTo>
                <a:cubicBezTo>
                  <a:pt x="136" y="0"/>
                  <a:pt x="137" y="0"/>
                  <a:pt x="137" y="1"/>
                </a:cubicBezTo>
                <a:cubicBezTo>
                  <a:pt x="137" y="1"/>
                  <a:pt x="137" y="1"/>
                  <a:pt x="137" y="1"/>
                </a:cubicBezTo>
                <a:cubicBezTo>
                  <a:pt x="137" y="2"/>
                  <a:pt x="136" y="3"/>
                  <a:pt x="135" y="3"/>
                </a:cubicBezTo>
                <a:cubicBezTo>
                  <a:pt x="131" y="3"/>
                  <a:pt x="127" y="3"/>
                  <a:pt x="123" y="3"/>
                </a:cubicBezTo>
                <a:cubicBezTo>
                  <a:pt x="123" y="3"/>
                  <a:pt x="122" y="2"/>
                  <a:pt x="122" y="1"/>
                </a:cubicBezTo>
                <a:cubicBezTo>
                  <a:pt x="122" y="1"/>
                  <a:pt x="122" y="1"/>
                  <a:pt x="122" y="1"/>
                </a:cubicBezTo>
                <a:cubicBezTo>
                  <a:pt x="122" y="0"/>
                  <a:pt x="123" y="0"/>
                  <a:pt x="123" y="0"/>
                </a:cubicBezTo>
                <a:close/>
                <a:moveTo>
                  <a:pt x="144" y="0"/>
                </a:moveTo>
                <a:cubicBezTo>
                  <a:pt x="148" y="0"/>
                  <a:pt x="152" y="0"/>
                  <a:pt x="156" y="0"/>
                </a:cubicBezTo>
                <a:cubicBezTo>
                  <a:pt x="157" y="0"/>
                  <a:pt x="158" y="0"/>
                  <a:pt x="158" y="1"/>
                </a:cubicBezTo>
                <a:cubicBezTo>
                  <a:pt x="158" y="1"/>
                  <a:pt x="158" y="1"/>
                  <a:pt x="158" y="1"/>
                </a:cubicBezTo>
                <a:cubicBezTo>
                  <a:pt x="158" y="2"/>
                  <a:pt x="157" y="3"/>
                  <a:pt x="156" y="3"/>
                </a:cubicBezTo>
                <a:cubicBezTo>
                  <a:pt x="152" y="3"/>
                  <a:pt x="148" y="3"/>
                  <a:pt x="144" y="3"/>
                </a:cubicBezTo>
                <a:cubicBezTo>
                  <a:pt x="144" y="3"/>
                  <a:pt x="143" y="2"/>
                  <a:pt x="143" y="1"/>
                </a:cubicBezTo>
                <a:cubicBezTo>
                  <a:pt x="143" y="1"/>
                  <a:pt x="143" y="1"/>
                  <a:pt x="143" y="1"/>
                </a:cubicBezTo>
                <a:cubicBezTo>
                  <a:pt x="143" y="0"/>
                  <a:pt x="144" y="0"/>
                  <a:pt x="144" y="0"/>
                </a:cubicBezTo>
                <a:close/>
                <a:moveTo>
                  <a:pt x="165" y="0"/>
                </a:moveTo>
                <a:cubicBezTo>
                  <a:pt x="169" y="0"/>
                  <a:pt x="173" y="0"/>
                  <a:pt x="177" y="0"/>
                </a:cubicBezTo>
                <a:cubicBezTo>
                  <a:pt x="178" y="0"/>
                  <a:pt x="179" y="0"/>
                  <a:pt x="179" y="1"/>
                </a:cubicBezTo>
                <a:cubicBezTo>
                  <a:pt x="179" y="1"/>
                  <a:pt x="179" y="1"/>
                  <a:pt x="179" y="1"/>
                </a:cubicBezTo>
                <a:cubicBezTo>
                  <a:pt x="179" y="2"/>
                  <a:pt x="178" y="3"/>
                  <a:pt x="177" y="3"/>
                </a:cubicBezTo>
                <a:cubicBezTo>
                  <a:pt x="173" y="3"/>
                  <a:pt x="169" y="3"/>
                  <a:pt x="165" y="3"/>
                </a:cubicBezTo>
                <a:cubicBezTo>
                  <a:pt x="165" y="3"/>
                  <a:pt x="164" y="2"/>
                  <a:pt x="164" y="1"/>
                </a:cubicBezTo>
                <a:cubicBezTo>
                  <a:pt x="164" y="1"/>
                  <a:pt x="164" y="1"/>
                  <a:pt x="164" y="1"/>
                </a:cubicBezTo>
                <a:cubicBezTo>
                  <a:pt x="164" y="0"/>
                  <a:pt x="165" y="0"/>
                  <a:pt x="165" y="0"/>
                </a:cubicBezTo>
                <a:close/>
              </a:path>
            </a:pathLst>
          </a:custGeom>
          <a:solidFill>
            <a:srgbClr val="82C3D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b="1">
              <a:latin typeface="微软雅黑" panose="020B0503020204020204" pitchFamily="34" charset="-122"/>
              <a:ea typeface="微软雅黑" panose="020B0503020204020204" pitchFamily="34" charset="-122"/>
            </a:endParaRPr>
          </a:p>
        </p:txBody>
      </p:sp>
      <p:grpSp>
        <p:nvGrpSpPr>
          <p:cNvPr id="55" name="组合 54"/>
          <p:cNvGrpSpPr/>
          <p:nvPr/>
        </p:nvGrpSpPr>
        <p:grpSpPr>
          <a:xfrm>
            <a:off x="373622" y="2089053"/>
            <a:ext cx="232651" cy="314000"/>
            <a:chOff x="3260005" y="1560934"/>
            <a:chExt cx="370834" cy="500500"/>
          </a:xfrm>
        </p:grpSpPr>
        <p:sp>
          <p:nvSpPr>
            <p:cNvPr id="64" name="Freeform 41"/>
            <p:cNvSpPr>
              <a:spLocks/>
            </p:cNvSpPr>
            <p:nvPr/>
          </p:nvSpPr>
          <p:spPr bwMode="auto">
            <a:xfrm>
              <a:off x="3320003" y="1560934"/>
              <a:ext cx="310836" cy="403323"/>
            </a:xfrm>
            <a:custGeom>
              <a:avLst/>
              <a:gdLst>
                <a:gd name="T0" fmla="*/ 533 w 594"/>
                <a:gd name="T1" fmla="*/ 0 h 771"/>
                <a:gd name="T2" fmla="*/ 63 w 594"/>
                <a:gd name="T3" fmla="*/ 0 h 771"/>
                <a:gd name="T4" fmla="*/ 0 w 594"/>
                <a:gd name="T5" fmla="*/ 61 h 771"/>
                <a:gd name="T6" fmla="*/ 0 w 594"/>
                <a:gd name="T7" fmla="*/ 554 h 771"/>
                <a:gd name="T8" fmla="*/ 10 w 594"/>
                <a:gd name="T9" fmla="*/ 536 h 771"/>
                <a:gd name="T10" fmla="*/ 57 w 594"/>
                <a:gd name="T11" fmla="*/ 445 h 771"/>
                <a:gd name="T12" fmla="*/ 57 w 594"/>
                <a:gd name="T13" fmla="*/ 61 h 771"/>
                <a:gd name="T14" fmla="*/ 63 w 594"/>
                <a:gd name="T15" fmla="*/ 56 h 771"/>
                <a:gd name="T16" fmla="*/ 533 w 594"/>
                <a:gd name="T17" fmla="*/ 56 h 771"/>
                <a:gd name="T18" fmla="*/ 537 w 594"/>
                <a:gd name="T19" fmla="*/ 61 h 771"/>
                <a:gd name="T20" fmla="*/ 537 w 594"/>
                <a:gd name="T21" fmla="*/ 708 h 771"/>
                <a:gd name="T22" fmla="*/ 533 w 594"/>
                <a:gd name="T23" fmla="*/ 714 h 771"/>
                <a:gd name="T24" fmla="*/ 255 w 594"/>
                <a:gd name="T25" fmla="*/ 714 h 771"/>
                <a:gd name="T26" fmla="*/ 258 w 594"/>
                <a:gd name="T27" fmla="*/ 771 h 771"/>
                <a:gd name="T28" fmla="*/ 533 w 594"/>
                <a:gd name="T29" fmla="*/ 771 h 771"/>
                <a:gd name="T30" fmla="*/ 594 w 594"/>
                <a:gd name="T31" fmla="*/ 708 h 771"/>
                <a:gd name="T32" fmla="*/ 594 w 594"/>
                <a:gd name="T33" fmla="*/ 61 h 771"/>
                <a:gd name="T34" fmla="*/ 533 w 594"/>
                <a:gd name="T35"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4" h="771">
                  <a:moveTo>
                    <a:pt x="533" y="0"/>
                  </a:moveTo>
                  <a:cubicBezTo>
                    <a:pt x="63" y="0"/>
                    <a:pt x="63" y="0"/>
                    <a:pt x="63" y="0"/>
                  </a:cubicBezTo>
                  <a:cubicBezTo>
                    <a:pt x="28" y="0"/>
                    <a:pt x="0" y="28"/>
                    <a:pt x="0" y="61"/>
                  </a:cubicBezTo>
                  <a:cubicBezTo>
                    <a:pt x="0" y="554"/>
                    <a:pt x="0" y="554"/>
                    <a:pt x="0" y="554"/>
                  </a:cubicBezTo>
                  <a:cubicBezTo>
                    <a:pt x="10" y="536"/>
                    <a:pt x="10" y="536"/>
                    <a:pt x="10" y="536"/>
                  </a:cubicBezTo>
                  <a:cubicBezTo>
                    <a:pt x="57" y="445"/>
                    <a:pt x="57" y="445"/>
                    <a:pt x="57" y="445"/>
                  </a:cubicBezTo>
                  <a:cubicBezTo>
                    <a:pt x="57" y="61"/>
                    <a:pt x="57" y="61"/>
                    <a:pt x="57" y="61"/>
                  </a:cubicBezTo>
                  <a:cubicBezTo>
                    <a:pt x="57" y="58"/>
                    <a:pt x="59" y="56"/>
                    <a:pt x="63" y="56"/>
                  </a:cubicBezTo>
                  <a:cubicBezTo>
                    <a:pt x="533" y="56"/>
                    <a:pt x="533" y="56"/>
                    <a:pt x="533" y="56"/>
                  </a:cubicBezTo>
                  <a:cubicBezTo>
                    <a:pt x="535" y="56"/>
                    <a:pt x="537" y="58"/>
                    <a:pt x="537" y="61"/>
                  </a:cubicBezTo>
                  <a:cubicBezTo>
                    <a:pt x="537" y="708"/>
                    <a:pt x="537" y="708"/>
                    <a:pt x="537" y="708"/>
                  </a:cubicBezTo>
                  <a:cubicBezTo>
                    <a:pt x="537" y="712"/>
                    <a:pt x="535" y="714"/>
                    <a:pt x="533" y="714"/>
                  </a:cubicBezTo>
                  <a:cubicBezTo>
                    <a:pt x="255" y="714"/>
                    <a:pt x="255" y="714"/>
                    <a:pt x="255" y="714"/>
                  </a:cubicBezTo>
                  <a:cubicBezTo>
                    <a:pt x="266" y="734"/>
                    <a:pt x="266" y="755"/>
                    <a:pt x="258" y="771"/>
                  </a:cubicBezTo>
                  <a:cubicBezTo>
                    <a:pt x="533" y="771"/>
                    <a:pt x="533" y="771"/>
                    <a:pt x="533" y="771"/>
                  </a:cubicBezTo>
                  <a:cubicBezTo>
                    <a:pt x="568" y="771"/>
                    <a:pt x="594" y="742"/>
                    <a:pt x="594" y="708"/>
                  </a:cubicBezTo>
                  <a:cubicBezTo>
                    <a:pt x="594" y="61"/>
                    <a:pt x="594" y="61"/>
                    <a:pt x="594" y="61"/>
                  </a:cubicBezTo>
                  <a:cubicBezTo>
                    <a:pt x="594" y="28"/>
                    <a:pt x="568" y="0"/>
                    <a:pt x="533" y="0"/>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defRPr/>
              </a:pPr>
              <a:endParaRPr lang="en-US" b="1" kern="0" dirty="0">
                <a:solidFill>
                  <a:srgbClr val="FFFFFF"/>
                </a:solidFill>
                <a:latin typeface="微软雅黑" panose="020B0503020204020204" pitchFamily="34" charset="-122"/>
                <a:ea typeface="微软雅黑" panose="020B0503020204020204" pitchFamily="34" charset="-122"/>
              </a:endParaRPr>
            </a:p>
          </p:txBody>
        </p:sp>
        <p:sp>
          <p:nvSpPr>
            <p:cNvPr id="65" name="Freeform 42"/>
            <p:cNvSpPr>
              <a:spLocks/>
            </p:cNvSpPr>
            <p:nvPr/>
          </p:nvSpPr>
          <p:spPr bwMode="auto">
            <a:xfrm>
              <a:off x="3260005" y="1772335"/>
              <a:ext cx="178886" cy="289099"/>
            </a:xfrm>
            <a:custGeom>
              <a:avLst/>
              <a:gdLst>
                <a:gd name="T0" fmla="*/ 306 w 342"/>
                <a:gd name="T1" fmla="*/ 296 h 553"/>
                <a:gd name="T2" fmla="*/ 196 w 342"/>
                <a:gd name="T3" fmla="*/ 225 h 553"/>
                <a:gd name="T4" fmla="*/ 277 w 342"/>
                <a:gd name="T5" fmla="*/ 56 h 553"/>
                <a:gd name="T6" fmla="*/ 263 w 342"/>
                <a:gd name="T7" fmla="*/ 10 h 553"/>
                <a:gd name="T8" fmla="*/ 223 w 342"/>
                <a:gd name="T9" fmla="*/ 29 h 553"/>
                <a:gd name="T10" fmla="*/ 102 w 342"/>
                <a:gd name="T11" fmla="*/ 261 h 553"/>
                <a:gd name="T12" fmla="*/ 85 w 342"/>
                <a:gd name="T13" fmla="*/ 186 h 553"/>
                <a:gd name="T14" fmla="*/ 20 w 342"/>
                <a:gd name="T15" fmla="*/ 135 h 553"/>
                <a:gd name="T16" fmla="*/ 20 w 342"/>
                <a:gd name="T17" fmla="*/ 196 h 553"/>
                <a:gd name="T18" fmla="*/ 50 w 342"/>
                <a:gd name="T19" fmla="*/ 434 h 553"/>
                <a:gd name="T20" fmla="*/ 56 w 342"/>
                <a:gd name="T21" fmla="*/ 471 h 553"/>
                <a:gd name="T22" fmla="*/ 64 w 342"/>
                <a:gd name="T23" fmla="*/ 488 h 553"/>
                <a:gd name="T24" fmla="*/ 106 w 342"/>
                <a:gd name="T25" fmla="*/ 528 h 553"/>
                <a:gd name="T26" fmla="*/ 244 w 342"/>
                <a:gd name="T27" fmla="*/ 490 h 553"/>
                <a:gd name="T28" fmla="*/ 246 w 342"/>
                <a:gd name="T29" fmla="*/ 486 h 553"/>
                <a:gd name="T30" fmla="*/ 335 w 342"/>
                <a:gd name="T31" fmla="*/ 357 h 553"/>
                <a:gd name="T32" fmla="*/ 306 w 342"/>
                <a:gd name="T33" fmla="*/ 296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553">
                  <a:moveTo>
                    <a:pt x="306" y="296"/>
                  </a:moveTo>
                  <a:cubicBezTo>
                    <a:pt x="196" y="225"/>
                    <a:pt x="196" y="225"/>
                    <a:pt x="196" y="225"/>
                  </a:cubicBezTo>
                  <a:cubicBezTo>
                    <a:pt x="225" y="169"/>
                    <a:pt x="248" y="111"/>
                    <a:pt x="277" y="56"/>
                  </a:cubicBezTo>
                  <a:cubicBezTo>
                    <a:pt x="287" y="40"/>
                    <a:pt x="279" y="17"/>
                    <a:pt x="263" y="10"/>
                  </a:cubicBezTo>
                  <a:cubicBezTo>
                    <a:pt x="246" y="0"/>
                    <a:pt x="233" y="12"/>
                    <a:pt x="223" y="29"/>
                  </a:cubicBezTo>
                  <a:cubicBezTo>
                    <a:pt x="187" y="102"/>
                    <a:pt x="141" y="188"/>
                    <a:pt x="102" y="261"/>
                  </a:cubicBezTo>
                  <a:cubicBezTo>
                    <a:pt x="100" y="244"/>
                    <a:pt x="85" y="186"/>
                    <a:pt x="85" y="186"/>
                  </a:cubicBezTo>
                  <a:cubicBezTo>
                    <a:pt x="81" y="165"/>
                    <a:pt x="45" y="133"/>
                    <a:pt x="20" y="135"/>
                  </a:cubicBezTo>
                  <a:cubicBezTo>
                    <a:pt x="0" y="135"/>
                    <a:pt x="16" y="173"/>
                    <a:pt x="20" y="196"/>
                  </a:cubicBezTo>
                  <a:cubicBezTo>
                    <a:pt x="33" y="277"/>
                    <a:pt x="37" y="354"/>
                    <a:pt x="50" y="434"/>
                  </a:cubicBezTo>
                  <a:cubicBezTo>
                    <a:pt x="50" y="448"/>
                    <a:pt x="52" y="459"/>
                    <a:pt x="56" y="471"/>
                  </a:cubicBezTo>
                  <a:cubicBezTo>
                    <a:pt x="58" y="477"/>
                    <a:pt x="62" y="484"/>
                    <a:pt x="64" y="488"/>
                  </a:cubicBezTo>
                  <a:cubicBezTo>
                    <a:pt x="75" y="503"/>
                    <a:pt x="89" y="519"/>
                    <a:pt x="106" y="528"/>
                  </a:cubicBezTo>
                  <a:cubicBezTo>
                    <a:pt x="156" y="553"/>
                    <a:pt x="216" y="536"/>
                    <a:pt x="244" y="490"/>
                  </a:cubicBezTo>
                  <a:cubicBezTo>
                    <a:pt x="244" y="490"/>
                    <a:pt x="246" y="488"/>
                    <a:pt x="246" y="486"/>
                  </a:cubicBezTo>
                  <a:cubicBezTo>
                    <a:pt x="335" y="357"/>
                    <a:pt x="335" y="357"/>
                    <a:pt x="335" y="357"/>
                  </a:cubicBezTo>
                  <a:cubicBezTo>
                    <a:pt x="342" y="340"/>
                    <a:pt x="323" y="306"/>
                    <a:pt x="306" y="296"/>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defRPr/>
              </a:pPr>
              <a:endParaRPr lang="en-US" b="1" kern="0" dirty="0">
                <a:solidFill>
                  <a:srgbClr val="FFFFFF"/>
                </a:solidFill>
                <a:latin typeface="微软雅黑" panose="020B0503020204020204" pitchFamily="34" charset="-122"/>
                <a:ea typeface="微软雅黑" panose="020B0503020204020204" pitchFamily="34" charset="-122"/>
              </a:endParaRPr>
            </a:p>
          </p:txBody>
        </p:sp>
      </p:grpSp>
      <p:sp>
        <p:nvSpPr>
          <p:cNvPr id="60" name="文本框 68"/>
          <p:cNvSpPr txBox="1"/>
          <p:nvPr/>
        </p:nvSpPr>
        <p:spPr>
          <a:xfrm>
            <a:off x="785571" y="2021509"/>
            <a:ext cx="627095" cy="523220"/>
          </a:xfrm>
          <a:prstGeom prst="rect">
            <a:avLst/>
          </a:prstGeom>
          <a:noFill/>
        </p:spPr>
        <p:txBody>
          <a:bodyPr wrap="none" rtlCol="0">
            <a:spAutoFit/>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r>
              <a:rPr lang="en-US" altLang="zh-CN"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25" name="Straight Connector 7"/>
          <p:cNvCxnSpPr/>
          <p:nvPr/>
        </p:nvCxnSpPr>
        <p:spPr>
          <a:xfrm>
            <a:off x="518312" y="6221031"/>
            <a:ext cx="10888381" cy="24840"/>
          </a:xfrm>
          <a:prstGeom prst="line">
            <a:avLst/>
          </a:prstGeom>
          <a:ln w="12700" cap="flat">
            <a:solidFill>
              <a:srgbClr val="546E7A"/>
            </a:solidFill>
            <a:prstDash val="dash"/>
            <a:round/>
          </a:ln>
        </p:spPr>
        <p:style>
          <a:lnRef idx="1">
            <a:schemeClr val="accent1"/>
          </a:lnRef>
          <a:fillRef idx="0">
            <a:schemeClr val="accent1"/>
          </a:fillRef>
          <a:effectRef idx="0">
            <a:schemeClr val="accent1"/>
          </a:effectRef>
          <a:fontRef idx="minor">
            <a:schemeClr val="tx1"/>
          </a:fontRef>
        </p:style>
      </p:cxnSp>
      <p:sp>
        <p:nvSpPr>
          <p:cNvPr id="26" name="Oval 12"/>
          <p:cNvSpPr/>
          <p:nvPr/>
        </p:nvSpPr>
        <p:spPr>
          <a:xfrm>
            <a:off x="795215" y="6082227"/>
            <a:ext cx="277608" cy="277608"/>
          </a:xfrm>
          <a:prstGeom prst="ellipse">
            <a:avLst/>
          </a:prstGeom>
          <a:solidFill>
            <a:srgbClr val="5EC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3600" b="1">
              <a:latin typeface="微软雅黑" panose="020B0503020204020204" pitchFamily="34" charset="-122"/>
              <a:ea typeface="微软雅黑" panose="020B0503020204020204" pitchFamily="34" charset="-122"/>
            </a:endParaRPr>
          </a:p>
        </p:txBody>
      </p:sp>
      <p:cxnSp>
        <p:nvCxnSpPr>
          <p:cNvPr id="27" name="Straight Connector 26"/>
          <p:cNvCxnSpPr/>
          <p:nvPr/>
        </p:nvCxnSpPr>
        <p:spPr>
          <a:xfrm rot="16200000" flipH="1">
            <a:off x="-236802" y="4900320"/>
            <a:ext cx="2351140" cy="11745"/>
          </a:xfrm>
          <a:prstGeom prst="line">
            <a:avLst/>
          </a:prstGeom>
          <a:ln>
            <a:solidFill>
              <a:srgbClr val="5EC6D3"/>
            </a:solidFill>
          </a:ln>
        </p:spPr>
        <p:style>
          <a:lnRef idx="1">
            <a:schemeClr val="accent1"/>
          </a:lnRef>
          <a:fillRef idx="0">
            <a:schemeClr val="accent1"/>
          </a:fillRef>
          <a:effectRef idx="0">
            <a:schemeClr val="accent1"/>
          </a:effectRef>
          <a:fontRef idx="minor">
            <a:schemeClr val="tx1"/>
          </a:fontRef>
        </p:style>
      </p:cxnSp>
      <p:sp>
        <p:nvSpPr>
          <p:cNvPr id="28" name="Oval 16"/>
          <p:cNvSpPr/>
          <p:nvPr/>
        </p:nvSpPr>
        <p:spPr>
          <a:xfrm>
            <a:off x="5912215" y="6082227"/>
            <a:ext cx="277608" cy="277608"/>
          </a:xfrm>
          <a:prstGeom prst="ellipse">
            <a:avLst/>
          </a:prstGeom>
          <a:solidFill>
            <a:srgbClr val="F26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3600">
              <a:latin typeface="微软雅黑" panose="020B0503020204020204" pitchFamily="34" charset="-122"/>
              <a:ea typeface="微软雅黑" panose="020B0503020204020204" pitchFamily="34" charset="-122"/>
            </a:endParaRPr>
          </a:p>
        </p:txBody>
      </p:sp>
      <p:cxnSp>
        <p:nvCxnSpPr>
          <p:cNvPr id="29" name="Straight Connector 38"/>
          <p:cNvCxnSpPr/>
          <p:nvPr/>
        </p:nvCxnSpPr>
        <p:spPr>
          <a:xfrm rot="16200000" flipH="1">
            <a:off x="4880198" y="4900320"/>
            <a:ext cx="2351140" cy="11745"/>
          </a:xfrm>
          <a:prstGeom prst="line">
            <a:avLst/>
          </a:prstGeom>
          <a:ln>
            <a:solidFill>
              <a:srgbClr val="F26D64"/>
            </a:solidFill>
          </a:ln>
        </p:spPr>
        <p:style>
          <a:lnRef idx="1">
            <a:schemeClr val="accent1"/>
          </a:lnRef>
          <a:fillRef idx="0">
            <a:schemeClr val="accent1"/>
          </a:fillRef>
          <a:effectRef idx="0">
            <a:schemeClr val="accent1"/>
          </a:effectRef>
          <a:fontRef idx="minor">
            <a:schemeClr val="tx1"/>
          </a:fontRef>
        </p:style>
      </p:cxnSp>
      <p:sp>
        <p:nvSpPr>
          <p:cNvPr id="30" name="Oval 14"/>
          <p:cNvSpPr/>
          <p:nvPr/>
        </p:nvSpPr>
        <p:spPr>
          <a:xfrm>
            <a:off x="3313632" y="6082227"/>
            <a:ext cx="277608" cy="277608"/>
          </a:xfrm>
          <a:prstGeom prst="ellipse">
            <a:avLst/>
          </a:prstGeom>
          <a:solidFill>
            <a:srgbClr val="F88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3600">
              <a:latin typeface="微软雅黑" panose="020B0503020204020204" pitchFamily="34" charset="-122"/>
              <a:ea typeface="微软雅黑" panose="020B0503020204020204" pitchFamily="34" charset="-122"/>
            </a:endParaRPr>
          </a:p>
        </p:txBody>
      </p:sp>
      <p:cxnSp>
        <p:nvCxnSpPr>
          <p:cNvPr id="31" name="Straight Connector 34"/>
          <p:cNvCxnSpPr>
            <a:stCxn id="34" idx="7"/>
          </p:cNvCxnSpPr>
          <p:nvPr/>
        </p:nvCxnSpPr>
        <p:spPr>
          <a:xfrm flipH="1">
            <a:off x="3451313" y="4138027"/>
            <a:ext cx="13608" cy="1943737"/>
          </a:xfrm>
          <a:prstGeom prst="line">
            <a:avLst/>
          </a:prstGeom>
          <a:ln>
            <a:solidFill>
              <a:srgbClr val="F8841D"/>
            </a:solidFill>
          </a:ln>
        </p:spPr>
        <p:style>
          <a:lnRef idx="1">
            <a:schemeClr val="accent1"/>
          </a:lnRef>
          <a:fillRef idx="0">
            <a:schemeClr val="accent1"/>
          </a:fillRef>
          <a:effectRef idx="0">
            <a:schemeClr val="accent1"/>
          </a:effectRef>
          <a:fontRef idx="minor">
            <a:schemeClr val="tx1"/>
          </a:fontRef>
        </p:style>
      </p:cxnSp>
      <p:sp>
        <p:nvSpPr>
          <p:cNvPr id="32" name="Oval 18"/>
          <p:cNvSpPr/>
          <p:nvPr/>
        </p:nvSpPr>
        <p:spPr>
          <a:xfrm>
            <a:off x="8500378" y="6082227"/>
            <a:ext cx="277608" cy="277608"/>
          </a:xfrm>
          <a:prstGeom prst="ellipse">
            <a:avLst/>
          </a:prstGeom>
          <a:solidFill>
            <a:srgbClr val="9BB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3600">
              <a:latin typeface="微软雅黑" panose="020B0503020204020204" pitchFamily="34" charset="-122"/>
              <a:ea typeface="微软雅黑" panose="020B0503020204020204" pitchFamily="34" charset="-122"/>
            </a:endParaRPr>
          </a:p>
        </p:txBody>
      </p:sp>
      <p:cxnSp>
        <p:nvCxnSpPr>
          <p:cNvPr id="33" name="Straight Connector 24"/>
          <p:cNvCxnSpPr>
            <a:stCxn id="51" idx="7"/>
            <a:endCxn id="32" idx="0"/>
          </p:cNvCxnSpPr>
          <p:nvPr/>
        </p:nvCxnSpPr>
        <p:spPr>
          <a:xfrm>
            <a:off x="8639182" y="3370631"/>
            <a:ext cx="0" cy="2711596"/>
          </a:xfrm>
          <a:prstGeom prst="line">
            <a:avLst/>
          </a:prstGeom>
          <a:ln>
            <a:solidFill>
              <a:srgbClr val="9BBB40"/>
            </a:solidFill>
          </a:ln>
        </p:spPr>
        <p:style>
          <a:lnRef idx="1">
            <a:schemeClr val="accent1"/>
          </a:lnRef>
          <a:fillRef idx="0">
            <a:schemeClr val="accent1"/>
          </a:fillRef>
          <a:effectRef idx="0">
            <a:schemeClr val="accent1"/>
          </a:effectRef>
          <a:fontRef idx="minor">
            <a:schemeClr val="tx1"/>
          </a:fontRef>
        </p:style>
      </p:cxnSp>
      <p:sp>
        <p:nvSpPr>
          <p:cNvPr id="34" name="Teardrop 25"/>
          <p:cNvSpPr/>
          <p:nvPr/>
        </p:nvSpPr>
        <p:spPr>
          <a:xfrm rot="8100000">
            <a:off x="3110600" y="3124183"/>
            <a:ext cx="708641" cy="708641"/>
          </a:xfrm>
          <a:prstGeom prst="teardrop">
            <a:avLst>
              <a:gd name="adj" fmla="val 131619"/>
            </a:avLst>
          </a:prstGeom>
          <a:solidFill>
            <a:srgbClr val="F88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3600" b="1" dirty="0">
              <a:latin typeface="微软雅黑" panose="020B0503020204020204" pitchFamily="34" charset="-122"/>
              <a:ea typeface="微软雅黑" panose="020B0503020204020204" pitchFamily="34" charset="-122"/>
            </a:endParaRPr>
          </a:p>
        </p:txBody>
      </p:sp>
      <p:sp>
        <p:nvSpPr>
          <p:cNvPr id="35" name="Teardrop 37"/>
          <p:cNvSpPr/>
          <p:nvPr/>
        </p:nvSpPr>
        <p:spPr>
          <a:xfrm rot="8100000">
            <a:off x="5695575" y="2715744"/>
            <a:ext cx="708641" cy="708641"/>
          </a:xfrm>
          <a:prstGeom prst="teardrop">
            <a:avLst>
              <a:gd name="adj" fmla="val 131619"/>
            </a:avLst>
          </a:prstGeom>
          <a:solidFill>
            <a:srgbClr val="F26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3600" dirty="0">
              <a:latin typeface="微软雅黑" panose="020B0503020204020204" pitchFamily="34" charset="-122"/>
              <a:ea typeface="微软雅黑" panose="020B0503020204020204" pitchFamily="34" charset="-122"/>
            </a:endParaRPr>
          </a:p>
        </p:txBody>
      </p:sp>
      <p:sp>
        <p:nvSpPr>
          <p:cNvPr id="36" name="Freeform 100"/>
          <p:cNvSpPr>
            <a:spLocks/>
          </p:cNvSpPr>
          <p:nvPr/>
        </p:nvSpPr>
        <p:spPr bwMode="auto">
          <a:xfrm>
            <a:off x="3308755" y="3323148"/>
            <a:ext cx="298724" cy="336589"/>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en-US" sz="3600">
              <a:latin typeface="微软雅黑" panose="020B0503020204020204" pitchFamily="34" charset="-122"/>
              <a:ea typeface="微软雅黑" panose="020B0503020204020204" pitchFamily="34" charset="-122"/>
            </a:endParaRPr>
          </a:p>
        </p:txBody>
      </p:sp>
      <p:grpSp>
        <p:nvGrpSpPr>
          <p:cNvPr id="37" name="Group 62"/>
          <p:cNvGrpSpPr/>
          <p:nvPr/>
        </p:nvGrpSpPr>
        <p:grpSpPr>
          <a:xfrm>
            <a:off x="590320" y="2711108"/>
            <a:ext cx="708641" cy="708641"/>
            <a:chOff x="3506811" y="2444065"/>
            <a:chExt cx="418280" cy="418280"/>
          </a:xfrm>
          <a:solidFill>
            <a:schemeClr val="accent5">
              <a:lumMod val="75000"/>
            </a:schemeClr>
          </a:solidFill>
        </p:grpSpPr>
        <p:sp>
          <p:nvSpPr>
            <p:cNvPr id="57" name="Teardrop 33"/>
            <p:cNvSpPr/>
            <p:nvPr/>
          </p:nvSpPr>
          <p:spPr>
            <a:xfrm rot="8100000">
              <a:off x="3506811" y="2444065"/>
              <a:ext cx="418280" cy="418280"/>
            </a:xfrm>
            <a:prstGeom prst="teardrop">
              <a:avLst>
                <a:gd name="adj" fmla="val 13161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36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58" name="Freeform 103"/>
            <p:cNvSpPr>
              <a:spLocks/>
            </p:cNvSpPr>
            <p:nvPr/>
          </p:nvSpPr>
          <p:spPr bwMode="auto">
            <a:xfrm>
              <a:off x="3628143" y="2604458"/>
              <a:ext cx="187500" cy="166390"/>
            </a:xfrm>
            <a:custGeom>
              <a:avLst/>
              <a:gdLst/>
              <a:ahLst/>
              <a:cxnLst>
                <a:cxn ang="0">
                  <a:pos x="300" y="79"/>
                </a:cxn>
                <a:cxn ang="0">
                  <a:pos x="220" y="1"/>
                </a:cxn>
                <a:cxn ang="0">
                  <a:pos x="220" y="1"/>
                </a:cxn>
                <a:cxn ang="0">
                  <a:pos x="218" y="0"/>
                </a:cxn>
                <a:cxn ang="0">
                  <a:pos x="218" y="0"/>
                </a:cxn>
                <a:cxn ang="0">
                  <a:pos x="216" y="3"/>
                </a:cxn>
                <a:cxn ang="0">
                  <a:pos x="216" y="47"/>
                </a:cxn>
                <a:cxn ang="0">
                  <a:pos x="216" y="47"/>
                </a:cxn>
                <a:cxn ang="0">
                  <a:pos x="200" y="49"/>
                </a:cxn>
                <a:cxn ang="0">
                  <a:pos x="185" y="50"/>
                </a:cxn>
                <a:cxn ang="0">
                  <a:pos x="155" y="56"/>
                </a:cxn>
                <a:cxn ang="0">
                  <a:pos x="127" y="67"/>
                </a:cxn>
                <a:cxn ang="0">
                  <a:pos x="102" y="81"/>
                </a:cxn>
                <a:cxn ang="0">
                  <a:pos x="102" y="81"/>
                </a:cxn>
                <a:cxn ang="0">
                  <a:pos x="87" y="90"/>
                </a:cxn>
                <a:cxn ang="0">
                  <a:pos x="75" y="101"/>
                </a:cxn>
                <a:cxn ang="0">
                  <a:pos x="62" y="114"/>
                </a:cxn>
                <a:cxn ang="0">
                  <a:pos x="49" y="127"/>
                </a:cxn>
                <a:cxn ang="0">
                  <a:pos x="49" y="127"/>
                </a:cxn>
                <a:cxn ang="0">
                  <a:pos x="39" y="141"/>
                </a:cxn>
                <a:cxn ang="0">
                  <a:pos x="29" y="157"/>
                </a:cxn>
                <a:cxn ang="0">
                  <a:pos x="20" y="172"/>
                </a:cxn>
                <a:cxn ang="0">
                  <a:pos x="15" y="190"/>
                </a:cxn>
                <a:cxn ang="0">
                  <a:pos x="10" y="206"/>
                </a:cxn>
                <a:cxn ang="0">
                  <a:pos x="4" y="224"/>
                </a:cxn>
                <a:cxn ang="0">
                  <a:pos x="2" y="244"/>
                </a:cxn>
                <a:cxn ang="0">
                  <a:pos x="0" y="263"/>
                </a:cxn>
                <a:cxn ang="0">
                  <a:pos x="0" y="263"/>
                </a:cxn>
                <a:cxn ang="0">
                  <a:pos x="2" y="266"/>
                </a:cxn>
                <a:cxn ang="0">
                  <a:pos x="4" y="266"/>
                </a:cxn>
                <a:cxn ang="0">
                  <a:pos x="64" y="266"/>
                </a:cxn>
                <a:cxn ang="0">
                  <a:pos x="64" y="266"/>
                </a:cxn>
                <a:cxn ang="0">
                  <a:pos x="66" y="266"/>
                </a:cxn>
                <a:cxn ang="0">
                  <a:pos x="66" y="266"/>
                </a:cxn>
                <a:cxn ang="0">
                  <a:pos x="66" y="263"/>
                </a:cxn>
                <a:cxn ang="0">
                  <a:pos x="66" y="263"/>
                </a:cxn>
                <a:cxn ang="0">
                  <a:pos x="68" y="250"/>
                </a:cxn>
                <a:cxn ang="0">
                  <a:pos x="69" y="237"/>
                </a:cxn>
                <a:cxn ang="0">
                  <a:pos x="71" y="223"/>
                </a:cxn>
                <a:cxn ang="0">
                  <a:pos x="77" y="212"/>
                </a:cxn>
                <a:cxn ang="0">
                  <a:pos x="80" y="199"/>
                </a:cxn>
                <a:cxn ang="0">
                  <a:pos x="87" y="188"/>
                </a:cxn>
                <a:cxn ang="0">
                  <a:pos x="102" y="166"/>
                </a:cxn>
                <a:cxn ang="0">
                  <a:pos x="102" y="166"/>
                </a:cxn>
                <a:cxn ang="0">
                  <a:pos x="113" y="154"/>
                </a:cxn>
                <a:cxn ang="0">
                  <a:pos x="126" y="145"/>
                </a:cxn>
                <a:cxn ang="0">
                  <a:pos x="138" y="134"/>
                </a:cxn>
                <a:cxn ang="0">
                  <a:pos x="153" y="127"/>
                </a:cxn>
                <a:cxn ang="0">
                  <a:pos x="153" y="127"/>
                </a:cxn>
                <a:cxn ang="0">
                  <a:pos x="167" y="121"/>
                </a:cxn>
                <a:cxn ang="0">
                  <a:pos x="184" y="116"/>
                </a:cxn>
                <a:cxn ang="0">
                  <a:pos x="198" y="114"/>
                </a:cxn>
                <a:cxn ang="0">
                  <a:pos x="216" y="112"/>
                </a:cxn>
                <a:cxn ang="0">
                  <a:pos x="216" y="161"/>
                </a:cxn>
                <a:cxn ang="0">
                  <a:pos x="216" y="161"/>
                </a:cxn>
                <a:cxn ang="0">
                  <a:pos x="218" y="165"/>
                </a:cxn>
                <a:cxn ang="0">
                  <a:pos x="218" y="165"/>
                </a:cxn>
                <a:cxn ang="0">
                  <a:pos x="220" y="165"/>
                </a:cxn>
                <a:cxn ang="0">
                  <a:pos x="300" y="85"/>
                </a:cxn>
                <a:cxn ang="0">
                  <a:pos x="300" y="85"/>
                </a:cxn>
                <a:cxn ang="0">
                  <a:pos x="301" y="83"/>
                </a:cxn>
                <a:cxn ang="0">
                  <a:pos x="300" y="79"/>
                </a:cxn>
                <a:cxn ang="0">
                  <a:pos x="300" y="79"/>
                </a:cxn>
              </a:cxnLst>
              <a:rect l="0" t="0" r="r" b="b"/>
              <a:pathLst>
                <a:path w="301" h="266">
                  <a:moveTo>
                    <a:pt x="300" y="79"/>
                  </a:moveTo>
                  <a:lnTo>
                    <a:pt x="220" y="1"/>
                  </a:lnTo>
                  <a:lnTo>
                    <a:pt x="220" y="1"/>
                  </a:lnTo>
                  <a:lnTo>
                    <a:pt x="218" y="0"/>
                  </a:lnTo>
                  <a:lnTo>
                    <a:pt x="218" y="0"/>
                  </a:lnTo>
                  <a:lnTo>
                    <a:pt x="216" y="3"/>
                  </a:lnTo>
                  <a:lnTo>
                    <a:pt x="216" y="47"/>
                  </a:lnTo>
                  <a:lnTo>
                    <a:pt x="216" y="47"/>
                  </a:lnTo>
                  <a:lnTo>
                    <a:pt x="200" y="49"/>
                  </a:lnTo>
                  <a:lnTo>
                    <a:pt x="185" y="50"/>
                  </a:lnTo>
                  <a:lnTo>
                    <a:pt x="155" y="56"/>
                  </a:lnTo>
                  <a:lnTo>
                    <a:pt x="127" y="67"/>
                  </a:lnTo>
                  <a:lnTo>
                    <a:pt x="102" y="81"/>
                  </a:lnTo>
                  <a:lnTo>
                    <a:pt x="102" y="81"/>
                  </a:lnTo>
                  <a:lnTo>
                    <a:pt x="87" y="90"/>
                  </a:lnTo>
                  <a:lnTo>
                    <a:pt x="75" y="101"/>
                  </a:lnTo>
                  <a:lnTo>
                    <a:pt x="62" y="114"/>
                  </a:lnTo>
                  <a:lnTo>
                    <a:pt x="49" y="127"/>
                  </a:lnTo>
                  <a:lnTo>
                    <a:pt x="49" y="127"/>
                  </a:lnTo>
                  <a:lnTo>
                    <a:pt x="39" y="141"/>
                  </a:lnTo>
                  <a:lnTo>
                    <a:pt x="29" y="157"/>
                  </a:lnTo>
                  <a:lnTo>
                    <a:pt x="20" y="172"/>
                  </a:lnTo>
                  <a:lnTo>
                    <a:pt x="15" y="190"/>
                  </a:lnTo>
                  <a:lnTo>
                    <a:pt x="10" y="206"/>
                  </a:lnTo>
                  <a:lnTo>
                    <a:pt x="4" y="224"/>
                  </a:lnTo>
                  <a:lnTo>
                    <a:pt x="2" y="244"/>
                  </a:lnTo>
                  <a:lnTo>
                    <a:pt x="0" y="263"/>
                  </a:lnTo>
                  <a:lnTo>
                    <a:pt x="0" y="263"/>
                  </a:lnTo>
                  <a:lnTo>
                    <a:pt x="2" y="266"/>
                  </a:lnTo>
                  <a:lnTo>
                    <a:pt x="4" y="266"/>
                  </a:lnTo>
                  <a:lnTo>
                    <a:pt x="64" y="266"/>
                  </a:lnTo>
                  <a:lnTo>
                    <a:pt x="64" y="266"/>
                  </a:lnTo>
                  <a:lnTo>
                    <a:pt x="66" y="266"/>
                  </a:lnTo>
                  <a:lnTo>
                    <a:pt x="66" y="266"/>
                  </a:lnTo>
                  <a:lnTo>
                    <a:pt x="66" y="263"/>
                  </a:lnTo>
                  <a:lnTo>
                    <a:pt x="66" y="263"/>
                  </a:lnTo>
                  <a:lnTo>
                    <a:pt x="68" y="250"/>
                  </a:lnTo>
                  <a:lnTo>
                    <a:pt x="69" y="237"/>
                  </a:lnTo>
                  <a:lnTo>
                    <a:pt x="71" y="223"/>
                  </a:lnTo>
                  <a:lnTo>
                    <a:pt x="77" y="212"/>
                  </a:lnTo>
                  <a:lnTo>
                    <a:pt x="80" y="199"/>
                  </a:lnTo>
                  <a:lnTo>
                    <a:pt x="87" y="188"/>
                  </a:lnTo>
                  <a:lnTo>
                    <a:pt x="102" y="166"/>
                  </a:lnTo>
                  <a:lnTo>
                    <a:pt x="102" y="166"/>
                  </a:lnTo>
                  <a:lnTo>
                    <a:pt x="113" y="154"/>
                  </a:lnTo>
                  <a:lnTo>
                    <a:pt x="126" y="145"/>
                  </a:lnTo>
                  <a:lnTo>
                    <a:pt x="138" y="134"/>
                  </a:lnTo>
                  <a:lnTo>
                    <a:pt x="153" y="127"/>
                  </a:lnTo>
                  <a:lnTo>
                    <a:pt x="153" y="127"/>
                  </a:lnTo>
                  <a:lnTo>
                    <a:pt x="167" y="121"/>
                  </a:lnTo>
                  <a:lnTo>
                    <a:pt x="184" y="116"/>
                  </a:lnTo>
                  <a:lnTo>
                    <a:pt x="198" y="114"/>
                  </a:lnTo>
                  <a:lnTo>
                    <a:pt x="216" y="112"/>
                  </a:lnTo>
                  <a:lnTo>
                    <a:pt x="216" y="161"/>
                  </a:lnTo>
                  <a:lnTo>
                    <a:pt x="216" y="161"/>
                  </a:lnTo>
                  <a:lnTo>
                    <a:pt x="218" y="165"/>
                  </a:lnTo>
                  <a:lnTo>
                    <a:pt x="218" y="165"/>
                  </a:lnTo>
                  <a:lnTo>
                    <a:pt x="220" y="165"/>
                  </a:lnTo>
                  <a:lnTo>
                    <a:pt x="300" y="85"/>
                  </a:lnTo>
                  <a:lnTo>
                    <a:pt x="300" y="85"/>
                  </a:lnTo>
                  <a:lnTo>
                    <a:pt x="301" y="83"/>
                  </a:lnTo>
                  <a:lnTo>
                    <a:pt x="300" y="79"/>
                  </a:lnTo>
                  <a:lnTo>
                    <a:pt x="300" y="7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en-US" sz="3600">
                <a:solidFill>
                  <a:schemeClr val="accent5">
                    <a:lumMod val="75000"/>
                  </a:schemeClr>
                </a:solidFill>
                <a:latin typeface="微软雅黑" panose="020B0503020204020204" pitchFamily="34" charset="-122"/>
                <a:ea typeface="微软雅黑" panose="020B0503020204020204" pitchFamily="34" charset="-122"/>
              </a:endParaRPr>
            </a:p>
          </p:txBody>
        </p:sp>
      </p:grpSp>
      <p:grpSp>
        <p:nvGrpSpPr>
          <p:cNvPr id="38" name="Group 64"/>
          <p:cNvGrpSpPr/>
          <p:nvPr/>
        </p:nvGrpSpPr>
        <p:grpSpPr>
          <a:xfrm>
            <a:off x="8284861" y="2356787"/>
            <a:ext cx="708641" cy="708641"/>
            <a:chOff x="6650083" y="2444065"/>
            <a:chExt cx="418280" cy="418280"/>
          </a:xfrm>
        </p:grpSpPr>
        <p:sp>
          <p:nvSpPr>
            <p:cNvPr id="51" name="Teardrop 21"/>
            <p:cNvSpPr/>
            <p:nvPr/>
          </p:nvSpPr>
          <p:spPr>
            <a:xfrm rot="8100000">
              <a:off x="6650083" y="2444065"/>
              <a:ext cx="418280" cy="418280"/>
            </a:xfrm>
            <a:prstGeom prst="teardrop">
              <a:avLst>
                <a:gd name="adj" fmla="val 131619"/>
              </a:avLst>
            </a:prstGeom>
            <a:solidFill>
              <a:srgbClr val="9BB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3600" dirty="0">
                <a:latin typeface="微软雅黑" panose="020B0503020204020204" pitchFamily="34" charset="-122"/>
                <a:ea typeface="微软雅黑" panose="020B0503020204020204" pitchFamily="34" charset="-122"/>
              </a:endParaRPr>
            </a:p>
          </p:txBody>
        </p:sp>
        <p:grpSp>
          <p:nvGrpSpPr>
            <p:cNvPr id="53" name="Group 58"/>
            <p:cNvGrpSpPr/>
            <p:nvPr/>
          </p:nvGrpSpPr>
          <p:grpSpPr>
            <a:xfrm>
              <a:off x="6760454" y="2563811"/>
              <a:ext cx="188740" cy="250826"/>
              <a:chOff x="8429652" y="3143254"/>
              <a:chExt cx="241300" cy="320675"/>
            </a:xfrm>
            <a:solidFill>
              <a:schemeClr val="bg1"/>
            </a:solidFill>
          </p:grpSpPr>
          <p:sp>
            <p:nvSpPr>
              <p:cNvPr id="54" name="Freeform 108"/>
              <p:cNvSpPr>
                <a:spLocks noEditPoints="1"/>
              </p:cNvSpPr>
              <p:nvPr/>
            </p:nvSpPr>
            <p:spPr bwMode="auto">
              <a:xfrm>
                <a:off x="8429652" y="3143254"/>
                <a:ext cx="241300" cy="320675"/>
              </a:xfrm>
              <a:custGeom>
                <a:avLst/>
                <a:gdLst/>
                <a:ahLst/>
                <a:cxnLst>
                  <a:cxn ang="0">
                    <a:pos x="136" y="2"/>
                  </a:cxn>
                  <a:cxn ang="0">
                    <a:pos x="92" y="13"/>
                  </a:cxn>
                  <a:cxn ang="0">
                    <a:pos x="56" y="35"/>
                  </a:cxn>
                  <a:cxn ang="0">
                    <a:pos x="25" y="67"/>
                  </a:cxn>
                  <a:cxn ang="0">
                    <a:pos x="7" y="107"/>
                  </a:cxn>
                  <a:cxn ang="0">
                    <a:pos x="0" y="153"/>
                  </a:cxn>
                  <a:cxn ang="0">
                    <a:pos x="5" y="187"/>
                  </a:cxn>
                  <a:cxn ang="0">
                    <a:pos x="25" y="236"/>
                  </a:cxn>
                  <a:cxn ang="0">
                    <a:pos x="63" y="274"/>
                  </a:cxn>
                  <a:cxn ang="0">
                    <a:pos x="69" y="278"/>
                  </a:cxn>
                  <a:cxn ang="0">
                    <a:pos x="76" y="301"/>
                  </a:cxn>
                  <a:cxn ang="0">
                    <a:pos x="76" y="354"/>
                  </a:cxn>
                  <a:cxn ang="0">
                    <a:pos x="83" y="372"/>
                  </a:cxn>
                  <a:cxn ang="0">
                    <a:pos x="140" y="401"/>
                  </a:cxn>
                  <a:cxn ang="0">
                    <a:pos x="150" y="405"/>
                  </a:cxn>
                  <a:cxn ang="0">
                    <a:pos x="214" y="376"/>
                  </a:cxn>
                  <a:cxn ang="0">
                    <a:pos x="225" y="367"/>
                  </a:cxn>
                  <a:cxn ang="0">
                    <a:pos x="228" y="303"/>
                  </a:cxn>
                  <a:cxn ang="0">
                    <a:pos x="230" y="289"/>
                  </a:cxn>
                  <a:cxn ang="0">
                    <a:pos x="243" y="270"/>
                  </a:cxn>
                  <a:cxn ang="0">
                    <a:pos x="261" y="256"/>
                  </a:cxn>
                  <a:cxn ang="0">
                    <a:pos x="288" y="216"/>
                  </a:cxn>
                  <a:cxn ang="0">
                    <a:pos x="301" y="169"/>
                  </a:cxn>
                  <a:cxn ang="0">
                    <a:pos x="301" y="136"/>
                  </a:cxn>
                  <a:cxn ang="0">
                    <a:pos x="290" y="93"/>
                  </a:cxn>
                  <a:cxn ang="0">
                    <a:pos x="268" y="57"/>
                  </a:cxn>
                  <a:cxn ang="0">
                    <a:pos x="236" y="28"/>
                  </a:cxn>
                  <a:cxn ang="0">
                    <a:pos x="196" y="8"/>
                  </a:cxn>
                  <a:cxn ang="0">
                    <a:pos x="150" y="0"/>
                  </a:cxn>
                  <a:cxn ang="0">
                    <a:pos x="100" y="354"/>
                  </a:cxn>
                  <a:cxn ang="0">
                    <a:pos x="203" y="303"/>
                  </a:cxn>
                  <a:cxn ang="0">
                    <a:pos x="100" y="303"/>
                  </a:cxn>
                  <a:cxn ang="0">
                    <a:pos x="203" y="303"/>
                  </a:cxn>
                  <a:cxn ang="0">
                    <a:pos x="230" y="249"/>
                  </a:cxn>
                  <a:cxn ang="0">
                    <a:pos x="210" y="270"/>
                  </a:cxn>
                  <a:cxn ang="0">
                    <a:pos x="96" y="278"/>
                  </a:cxn>
                  <a:cxn ang="0">
                    <a:pos x="85" y="260"/>
                  </a:cxn>
                  <a:cxn ang="0">
                    <a:pos x="67" y="245"/>
                  </a:cxn>
                  <a:cxn ang="0">
                    <a:pos x="40" y="211"/>
                  </a:cxn>
                  <a:cxn ang="0">
                    <a:pos x="27" y="167"/>
                  </a:cxn>
                  <a:cxn ang="0">
                    <a:pos x="25" y="140"/>
                  </a:cxn>
                  <a:cxn ang="0">
                    <a:pos x="36" y="104"/>
                  </a:cxn>
                  <a:cxn ang="0">
                    <a:pos x="54" y="71"/>
                  </a:cxn>
                  <a:cxn ang="0">
                    <a:pos x="82" y="47"/>
                  </a:cxn>
                  <a:cxn ang="0">
                    <a:pos x="114" y="31"/>
                  </a:cxn>
                  <a:cxn ang="0">
                    <a:pos x="150" y="26"/>
                  </a:cxn>
                  <a:cxn ang="0">
                    <a:pos x="176" y="29"/>
                  </a:cxn>
                  <a:cxn ang="0">
                    <a:pos x="212" y="42"/>
                  </a:cxn>
                  <a:cxn ang="0">
                    <a:pos x="239" y="64"/>
                  </a:cxn>
                  <a:cxn ang="0">
                    <a:pos x="261" y="93"/>
                  </a:cxn>
                  <a:cxn ang="0">
                    <a:pos x="274" y="127"/>
                  </a:cxn>
                  <a:cxn ang="0">
                    <a:pos x="277" y="153"/>
                  </a:cxn>
                  <a:cxn ang="0">
                    <a:pos x="270" y="192"/>
                  </a:cxn>
                  <a:cxn ang="0">
                    <a:pos x="250" y="229"/>
                  </a:cxn>
                  <a:cxn ang="0">
                    <a:pos x="232" y="249"/>
                  </a:cxn>
                </a:cxnLst>
                <a:rect l="0" t="0" r="r" b="b"/>
                <a:pathLst>
                  <a:path w="303" h="405">
                    <a:moveTo>
                      <a:pt x="150" y="0"/>
                    </a:moveTo>
                    <a:lnTo>
                      <a:pt x="150" y="0"/>
                    </a:lnTo>
                    <a:lnTo>
                      <a:pt x="136" y="2"/>
                    </a:lnTo>
                    <a:lnTo>
                      <a:pt x="121" y="4"/>
                    </a:lnTo>
                    <a:lnTo>
                      <a:pt x="107" y="8"/>
                    </a:lnTo>
                    <a:lnTo>
                      <a:pt x="92" y="13"/>
                    </a:lnTo>
                    <a:lnTo>
                      <a:pt x="80" y="18"/>
                    </a:lnTo>
                    <a:lnTo>
                      <a:pt x="67" y="28"/>
                    </a:lnTo>
                    <a:lnTo>
                      <a:pt x="56" y="35"/>
                    </a:lnTo>
                    <a:lnTo>
                      <a:pt x="45" y="46"/>
                    </a:lnTo>
                    <a:lnTo>
                      <a:pt x="34" y="57"/>
                    </a:lnTo>
                    <a:lnTo>
                      <a:pt x="25" y="67"/>
                    </a:lnTo>
                    <a:lnTo>
                      <a:pt x="18" y="80"/>
                    </a:lnTo>
                    <a:lnTo>
                      <a:pt x="13" y="93"/>
                    </a:lnTo>
                    <a:lnTo>
                      <a:pt x="7" y="107"/>
                    </a:lnTo>
                    <a:lnTo>
                      <a:pt x="4" y="122"/>
                    </a:lnTo>
                    <a:lnTo>
                      <a:pt x="2" y="136"/>
                    </a:lnTo>
                    <a:lnTo>
                      <a:pt x="0" y="153"/>
                    </a:lnTo>
                    <a:lnTo>
                      <a:pt x="0" y="153"/>
                    </a:lnTo>
                    <a:lnTo>
                      <a:pt x="2" y="171"/>
                    </a:lnTo>
                    <a:lnTo>
                      <a:pt x="5" y="187"/>
                    </a:lnTo>
                    <a:lnTo>
                      <a:pt x="9" y="205"/>
                    </a:lnTo>
                    <a:lnTo>
                      <a:pt x="16" y="221"/>
                    </a:lnTo>
                    <a:lnTo>
                      <a:pt x="25" y="236"/>
                    </a:lnTo>
                    <a:lnTo>
                      <a:pt x="36" y="251"/>
                    </a:lnTo>
                    <a:lnTo>
                      <a:pt x="49" y="263"/>
                    </a:lnTo>
                    <a:lnTo>
                      <a:pt x="63" y="274"/>
                    </a:lnTo>
                    <a:lnTo>
                      <a:pt x="65" y="276"/>
                    </a:lnTo>
                    <a:lnTo>
                      <a:pt x="65" y="276"/>
                    </a:lnTo>
                    <a:lnTo>
                      <a:pt x="69" y="278"/>
                    </a:lnTo>
                    <a:lnTo>
                      <a:pt x="71" y="281"/>
                    </a:lnTo>
                    <a:lnTo>
                      <a:pt x="74" y="290"/>
                    </a:lnTo>
                    <a:lnTo>
                      <a:pt x="76" y="301"/>
                    </a:lnTo>
                    <a:lnTo>
                      <a:pt x="76" y="303"/>
                    </a:lnTo>
                    <a:lnTo>
                      <a:pt x="76" y="354"/>
                    </a:lnTo>
                    <a:lnTo>
                      <a:pt x="76" y="354"/>
                    </a:lnTo>
                    <a:lnTo>
                      <a:pt x="76" y="359"/>
                    </a:lnTo>
                    <a:lnTo>
                      <a:pt x="80" y="367"/>
                    </a:lnTo>
                    <a:lnTo>
                      <a:pt x="83" y="372"/>
                    </a:lnTo>
                    <a:lnTo>
                      <a:pt x="89" y="376"/>
                    </a:lnTo>
                    <a:lnTo>
                      <a:pt x="140" y="401"/>
                    </a:lnTo>
                    <a:lnTo>
                      <a:pt x="140" y="401"/>
                    </a:lnTo>
                    <a:lnTo>
                      <a:pt x="145" y="403"/>
                    </a:lnTo>
                    <a:lnTo>
                      <a:pt x="150" y="405"/>
                    </a:lnTo>
                    <a:lnTo>
                      <a:pt x="150" y="405"/>
                    </a:lnTo>
                    <a:lnTo>
                      <a:pt x="158" y="403"/>
                    </a:lnTo>
                    <a:lnTo>
                      <a:pt x="163" y="401"/>
                    </a:lnTo>
                    <a:lnTo>
                      <a:pt x="214" y="376"/>
                    </a:lnTo>
                    <a:lnTo>
                      <a:pt x="214" y="376"/>
                    </a:lnTo>
                    <a:lnTo>
                      <a:pt x="219" y="372"/>
                    </a:lnTo>
                    <a:lnTo>
                      <a:pt x="225" y="367"/>
                    </a:lnTo>
                    <a:lnTo>
                      <a:pt x="227" y="359"/>
                    </a:lnTo>
                    <a:lnTo>
                      <a:pt x="228" y="354"/>
                    </a:lnTo>
                    <a:lnTo>
                      <a:pt x="228" y="303"/>
                    </a:lnTo>
                    <a:lnTo>
                      <a:pt x="228" y="303"/>
                    </a:lnTo>
                    <a:lnTo>
                      <a:pt x="228" y="296"/>
                    </a:lnTo>
                    <a:lnTo>
                      <a:pt x="230" y="289"/>
                    </a:lnTo>
                    <a:lnTo>
                      <a:pt x="236" y="278"/>
                    </a:lnTo>
                    <a:lnTo>
                      <a:pt x="241" y="272"/>
                    </a:lnTo>
                    <a:lnTo>
                      <a:pt x="243" y="270"/>
                    </a:lnTo>
                    <a:lnTo>
                      <a:pt x="248" y="267"/>
                    </a:lnTo>
                    <a:lnTo>
                      <a:pt x="248" y="267"/>
                    </a:lnTo>
                    <a:lnTo>
                      <a:pt x="261" y="256"/>
                    </a:lnTo>
                    <a:lnTo>
                      <a:pt x="272" y="243"/>
                    </a:lnTo>
                    <a:lnTo>
                      <a:pt x="281" y="231"/>
                    </a:lnTo>
                    <a:lnTo>
                      <a:pt x="288" y="216"/>
                    </a:lnTo>
                    <a:lnTo>
                      <a:pt x="294" y="200"/>
                    </a:lnTo>
                    <a:lnTo>
                      <a:pt x="299" y="185"/>
                    </a:lnTo>
                    <a:lnTo>
                      <a:pt x="301" y="169"/>
                    </a:lnTo>
                    <a:lnTo>
                      <a:pt x="303" y="153"/>
                    </a:lnTo>
                    <a:lnTo>
                      <a:pt x="303" y="153"/>
                    </a:lnTo>
                    <a:lnTo>
                      <a:pt x="301" y="136"/>
                    </a:lnTo>
                    <a:lnTo>
                      <a:pt x="299" y="122"/>
                    </a:lnTo>
                    <a:lnTo>
                      <a:pt x="295" y="107"/>
                    </a:lnTo>
                    <a:lnTo>
                      <a:pt x="290" y="93"/>
                    </a:lnTo>
                    <a:lnTo>
                      <a:pt x="285" y="80"/>
                    </a:lnTo>
                    <a:lnTo>
                      <a:pt x="275" y="67"/>
                    </a:lnTo>
                    <a:lnTo>
                      <a:pt x="268" y="57"/>
                    </a:lnTo>
                    <a:lnTo>
                      <a:pt x="257" y="46"/>
                    </a:lnTo>
                    <a:lnTo>
                      <a:pt x="246" y="35"/>
                    </a:lnTo>
                    <a:lnTo>
                      <a:pt x="236" y="28"/>
                    </a:lnTo>
                    <a:lnTo>
                      <a:pt x="223" y="18"/>
                    </a:lnTo>
                    <a:lnTo>
                      <a:pt x="210" y="13"/>
                    </a:lnTo>
                    <a:lnTo>
                      <a:pt x="196" y="8"/>
                    </a:lnTo>
                    <a:lnTo>
                      <a:pt x="181" y="4"/>
                    </a:lnTo>
                    <a:lnTo>
                      <a:pt x="167" y="2"/>
                    </a:lnTo>
                    <a:lnTo>
                      <a:pt x="150" y="0"/>
                    </a:lnTo>
                    <a:lnTo>
                      <a:pt x="150" y="0"/>
                    </a:lnTo>
                    <a:close/>
                    <a:moveTo>
                      <a:pt x="150" y="379"/>
                    </a:moveTo>
                    <a:lnTo>
                      <a:pt x="100" y="354"/>
                    </a:lnTo>
                    <a:lnTo>
                      <a:pt x="203" y="354"/>
                    </a:lnTo>
                    <a:lnTo>
                      <a:pt x="150" y="379"/>
                    </a:lnTo>
                    <a:close/>
                    <a:moveTo>
                      <a:pt x="203" y="303"/>
                    </a:moveTo>
                    <a:lnTo>
                      <a:pt x="203" y="328"/>
                    </a:lnTo>
                    <a:lnTo>
                      <a:pt x="100" y="328"/>
                    </a:lnTo>
                    <a:lnTo>
                      <a:pt x="100" y="303"/>
                    </a:lnTo>
                    <a:lnTo>
                      <a:pt x="100" y="303"/>
                    </a:lnTo>
                    <a:lnTo>
                      <a:pt x="203" y="303"/>
                    </a:lnTo>
                    <a:lnTo>
                      <a:pt x="203" y="303"/>
                    </a:lnTo>
                    <a:close/>
                    <a:moveTo>
                      <a:pt x="232" y="249"/>
                    </a:moveTo>
                    <a:lnTo>
                      <a:pt x="232" y="249"/>
                    </a:lnTo>
                    <a:lnTo>
                      <a:pt x="230" y="249"/>
                    </a:lnTo>
                    <a:lnTo>
                      <a:pt x="223" y="254"/>
                    </a:lnTo>
                    <a:lnTo>
                      <a:pt x="214" y="263"/>
                    </a:lnTo>
                    <a:lnTo>
                      <a:pt x="210" y="270"/>
                    </a:lnTo>
                    <a:lnTo>
                      <a:pt x="207" y="278"/>
                    </a:lnTo>
                    <a:lnTo>
                      <a:pt x="96" y="278"/>
                    </a:lnTo>
                    <a:lnTo>
                      <a:pt x="96" y="278"/>
                    </a:lnTo>
                    <a:lnTo>
                      <a:pt x="94" y="270"/>
                    </a:lnTo>
                    <a:lnTo>
                      <a:pt x="91" y="265"/>
                    </a:lnTo>
                    <a:lnTo>
                      <a:pt x="85" y="260"/>
                    </a:lnTo>
                    <a:lnTo>
                      <a:pt x="78" y="254"/>
                    </a:lnTo>
                    <a:lnTo>
                      <a:pt x="78" y="254"/>
                    </a:lnTo>
                    <a:lnTo>
                      <a:pt x="67" y="245"/>
                    </a:lnTo>
                    <a:lnTo>
                      <a:pt x="56" y="234"/>
                    </a:lnTo>
                    <a:lnTo>
                      <a:pt x="47" y="223"/>
                    </a:lnTo>
                    <a:lnTo>
                      <a:pt x="40" y="211"/>
                    </a:lnTo>
                    <a:lnTo>
                      <a:pt x="34" y="196"/>
                    </a:lnTo>
                    <a:lnTo>
                      <a:pt x="29" y="182"/>
                    </a:lnTo>
                    <a:lnTo>
                      <a:pt x="27" y="167"/>
                    </a:lnTo>
                    <a:lnTo>
                      <a:pt x="25" y="153"/>
                    </a:lnTo>
                    <a:lnTo>
                      <a:pt x="25" y="153"/>
                    </a:lnTo>
                    <a:lnTo>
                      <a:pt x="25" y="140"/>
                    </a:lnTo>
                    <a:lnTo>
                      <a:pt x="27" y="127"/>
                    </a:lnTo>
                    <a:lnTo>
                      <a:pt x="31" y="115"/>
                    </a:lnTo>
                    <a:lnTo>
                      <a:pt x="36" y="104"/>
                    </a:lnTo>
                    <a:lnTo>
                      <a:pt x="40" y="93"/>
                    </a:lnTo>
                    <a:lnTo>
                      <a:pt x="47" y="82"/>
                    </a:lnTo>
                    <a:lnTo>
                      <a:pt x="54" y="71"/>
                    </a:lnTo>
                    <a:lnTo>
                      <a:pt x="62" y="64"/>
                    </a:lnTo>
                    <a:lnTo>
                      <a:pt x="71" y="55"/>
                    </a:lnTo>
                    <a:lnTo>
                      <a:pt x="82" y="47"/>
                    </a:lnTo>
                    <a:lnTo>
                      <a:pt x="91" y="42"/>
                    </a:lnTo>
                    <a:lnTo>
                      <a:pt x="101" y="37"/>
                    </a:lnTo>
                    <a:lnTo>
                      <a:pt x="114" y="31"/>
                    </a:lnTo>
                    <a:lnTo>
                      <a:pt x="125" y="29"/>
                    </a:lnTo>
                    <a:lnTo>
                      <a:pt x="138" y="28"/>
                    </a:lnTo>
                    <a:lnTo>
                      <a:pt x="150" y="26"/>
                    </a:lnTo>
                    <a:lnTo>
                      <a:pt x="150" y="26"/>
                    </a:lnTo>
                    <a:lnTo>
                      <a:pt x="165" y="28"/>
                    </a:lnTo>
                    <a:lnTo>
                      <a:pt x="176" y="29"/>
                    </a:lnTo>
                    <a:lnTo>
                      <a:pt x="188" y="31"/>
                    </a:lnTo>
                    <a:lnTo>
                      <a:pt x="199" y="37"/>
                    </a:lnTo>
                    <a:lnTo>
                      <a:pt x="212" y="42"/>
                    </a:lnTo>
                    <a:lnTo>
                      <a:pt x="221" y="47"/>
                    </a:lnTo>
                    <a:lnTo>
                      <a:pt x="232" y="55"/>
                    </a:lnTo>
                    <a:lnTo>
                      <a:pt x="239" y="64"/>
                    </a:lnTo>
                    <a:lnTo>
                      <a:pt x="248" y="71"/>
                    </a:lnTo>
                    <a:lnTo>
                      <a:pt x="256" y="82"/>
                    </a:lnTo>
                    <a:lnTo>
                      <a:pt x="261" y="93"/>
                    </a:lnTo>
                    <a:lnTo>
                      <a:pt x="266" y="104"/>
                    </a:lnTo>
                    <a:lnTo>
                      <a:pt x="272" y="115"/>
                    </a:lnTo>
                    <a:lnTo>
                      <a:pt x="274" y="127"/>
                    </a:lnTo>
                    <a:lnTo>
                      <a:pt x="275" y="140"/>
                    </a:lnTo>
                    <a:lnTo>
                      <a:pt x="277" y="153"/>
                    </a:lnTo>
                    <a:lnTo>
                      <a:pt x="277" y="153"/>
                    </a:lnTo>
                    <a:lnTo>
                      <a:pt x="275" y="165"/>
                    </a:lnTo>
                    <a:lnTo>
                      <a:pt x="274" y="180"/>
                    </a:lnTo>
                    <a:lnTo>
                      <a:pt x="270" y="192"/>
                    </a:lnTo>
                    <a:lnTo>
                      <a:pt x="265" y="205"/>
                    </a:lnTo>
                    <a:lnTo>
                      <a:pt x="259" y="218"/>
                    </a:lnTo>
                    <a:lnTo>
                      <a:pt x="250" y="229"/>
                    </a:lnTo>
                    <a:lnTo>
                      <a:pt x="243" y="240"/>
                    </a:lnTo>
                    <a:lnTo>
                      <a:pt x="232" y="249"/>
                    </a:lnTo>
                    <a:lnTo>
                      <a:pt x="232" y="24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en-US" sz="3600">
                  <a:latin typeface="微软雅黑" panose="020B0503020204020204" pitchFamily="34" charset="-122"/>
                  <a:ea typeface="微软雅黑" panose="020B0503020204020204" pitchFamily="34" charset="-122"/>
                </a:endParaRPr>
              </a:p>
            </p:txBody>
          </p:sp>
          <p:sp>
            <p:nvSpPr>
              <p:cNvPr id="56" name="Freeform 109"/>
              <p:cNvSpPr>
                <a:spLocks/>
              </p:cNvSpPr>
              <p:nvPr/>
            </p:nvSpPr>
            <p:spPr bwMode="auto">
              <a:xfrm>
                <a:off x="8550302" y="3184529"/>
                <a:ext cx="79375" cy="79375"/>
              </a:xfrm>
              <a:custGeom>
                <a:avLst/>
                <a:gdLst/>
                <a:ahLst/>
                <a:cxnLst>
                  <a:cxn ang="0">
                    <a:pos x="13" y="0"/>
                  </a:cxn>
                  <a:cxn ang="0">
                    <a:pos x="13" y="0"/>
                  </a:cxn>
                  <a:cxn ang="0">
                    <a:pos x="9" y="2"/>
                  </a:cxn>
                  <a:cxn ang="0">
                    <a:pos x="4" y="4"/>
                  </a:cxn>
                  <a:cxn ang="0">
                    <a:pos x="2" y="7"/>
                  </a:cxn>
                  <a:cxn ang="0">
                    <a:pos x="0" y="13"/>
                  </a:cxn>
                  <a:cxn ang="0">
                    <a:pos x="0" y="13"/>
                  </a:cxn>
                  <a:cxn ang="0">
                    <a:pos x="2" y="18"/>
                  </a:cxn>
                  <a:cxn ang="0">
                    <a:pos x="4" y="22"/>
                  </a:cxn>
                  <a:cxn ang="0">
                    <a:pos x="9" y="24"/>
                  </a:cxn>
                  <a:cxn ang="0">
                    <a:pos x="13" y="25"/>
                  </a:cxn>
                  <a:cxn ang="0">
                    <a:pos x="13" y="25"/>
                  </a:cxn>
                  <a:cxn ang="0">
                    <a:pos x="24" y="27"/>
                  </a:cxn>
                  <a:cxn ang="0">
                    <a:pos x="35" y="31"/>
                  </a:cxn>
                  <a:cxn ang="0">
                    <a:pos x="46" y="36"/>
                  </a:cxn>
                  <a:cxn ang="0">
                    <a:pos x="57" y="44"/>
                  </a:cxn>
                  <a:cxn ang="0">
                    <a:pos x="64" y="53"/>
                  </a:cxn>
                  <a:cxn ang="0">
                    <a:pos x="71" y="64"/>
                  </a:cxn>
                  <a:cxn ang="0">
                    <a:pos x="75" y="76"/>
                  </a:cxn>
                  <a:cxn ang="0">
                    <a:pos x="77" y="89"/>
                  </a:cxn>
                  <a:cxn ang="0">
                    <a:pos x="77" y="89"/>
                  </a:cxn>
                  <a:cxn ang="0">
                    <a:pos x="78" y="94"/>
                  </a:cxn>
                  <a:cxn ang="0">
                    <a:pos x="80" y="98"/>
                  </a:cxn>
                  <a:cxn ang="0">
                    <a:pos x="84" y="102"/>
                  </a:cxn>
                  <a:cxn ang="0">
                    <a:pos x="89" y="102"/>
                  </a:cxn>
                  <a:cxn ang="0">
                    <a:pos x="89" y="102"/>
                  </a:cxn>
                  <a:cxn ang="0">
                    <a:pos x="95" y="102"/>
                  </a:cxn>
                  <a:cxn ang="0">
                    <a:pos x="98" y="98"/>
                  </a:cxn>
                  <a:cxn ang="0">
                    <a:pos x="100" y="94"/>
                  </a:cxn>
                  <a:cxn ang="0">
                    <a:pos x="102" y="89"/>
                  </a:cxn>
                  <a:cxn ang="0">
                    <a:pos x="102" y="89"/>
                  </a:cxn>
                  <a:cxn ang="0">
                    <a:pos x="100" y="69"/>
                  </a:cxn>
                  <a:cxn ang="0">
                    <a:pos x="95" y="51"/>
                  </a:cxn>
                  <a:cxn ang="0">
                    <a:pos x="86" y="36"/>
                  </a:cxn>
                  <a:cxn ang="0">
                    <a:pos x="75" y="24"/>
                  </a:cxn>
                  <a:cxn ang="0">
                    <a:pos x="60" y="13"/>
                  </a:cxn>
                  <a:cxn ang="0">
                    <a:pos x="46" y="6"/>
                  </a:cxn>
                  <a:cxn ang="0">
                    <a:pos x="29" y="2"/>
                  </a:cxn>
                  <a:cxn ang="0">
                    <a:pos x="13" y="0"/>
                  </a:cxn>
                  <a:cxn ang="0">
                    <a:pos x="13" y="0"/>
                  </a:cxn>
                </a:cxnLst>
                <a:rect l="0" t="0" r="r" b="b"/>
                <a:pathLst>
                  <a:path w="102" h="102">
                    <a:moveTo>
                      <a:pt x="13" y="0"/>
                    </a:moveTo>
                    <a:lnTo>
                      <a:pt x="13" y="0"/>
                    </a:lnTo>
                    <a:lnTo>
                      <a:pt x="9" y="2"/>
                    </a:lnTo>
                    <a:lnTo>
                      <a:pt x="4" y="4"/>
                    </a:lnTo>
                    <a:lnTo>
                      <a:pt x="2" y="7"/>
                    </a:lnTo>
                    <a:lnTo>
                      <a:pt x="0" y="13"/>
                    </a:lnTo>
                    <a:lnTo>
                      <a:pt x="0" y="13"/>
                    </a:lnTo>
                    <a:lnTo>
                      <a:pt x="2" y="18"/>
                    </a:lnTo>
                    <a:lnTo>
                      <a:pt x="4" y="22"/>
                    </a:lnTo>
                    <a:lnTo>
                      <a:pt x="9" y="24"/>
                    </a:lnTo>
                    <a:lnTo>
                      <a:pt x="13" y="25"/>
                    </a:lnTo>
                    <a:lnTo>
                      <a:pt x="13" y="25"/>
                    </a:lnTo>
                    <a:lnTo>
                      <a:pt x="24" y="27"/>
                    </a:lnTo>
                    <a:lnTo>
                      <a:pt x="35" y="31"/>
                    </a:lnTo>
                    <a:lnTo>
                      <a:pt x="46" y="36"/>
                    </a:lnTo>
                    <a:lnTo>
                      <a:pt x="57" y="44"/>
                    </a:lnTo>
                    <a:lnTo>
                      <a:pt x="64" y="53"/>
                    </a:lnTo>
                    <a:lnTo>
                      <a:pt x="71" y="64"/>
                    </a:lnTo>
                    <a:lnTo>
                      <a:pt x="75" y="76"/>
                    </a:lnTo>
                    <a:lnTo>
                      <a:pt x="77" y="89"/>
                    </a:lnTo>
                    <a:lnTo>
                      <a:pt x="77" y="89"/>
                    </a:lnTo>
                    <a:lnTo>
                      <a:pt x="78" y="94"/>
                    </a:lnTo>
                    <a:lnTo>
                      <a:pt x="80" y="98"/>
                    </a:lnTo>
                    <a:lnTo>
                      <a:pt x="84" y="102"/>
                    </a:lnTo>
                    <a:lnTo>
                      <a:pt x="89" y="102"/>
                    </a:lnTo>
                    <a:lnTo>
                      <a:pt x="89" y="102"/>
                    </a:lnTo>
                    <a:lnTo>
                      <a:pt x="95" y="102"/>
                    </a:lnTo>
                    <a:lnTo>
                      <a:pt x="98" y="98"/>
                    </a:lnTo>
                    <a:lnTo>
                      <a:pt x="100" y="94"/>
                    </a:lnTo>
                    <a:lnTo>
                      <a:pt x="102" y="89"/>
                    </a:lnTo>
                    <a:lnTo>
                      <a:pt x="102" y="89"/>
                    </a:lnTo>
                    <a:lnTo>
                      <a:pt x="100" y="69"/>
                    </a:lnTo>
                    <a:lnTo>
                      <a:pt x="95" y="51"/>
                    </a:lnTo>
                    <a:lnTo>
                      <a:pt x="86" y="36"/>
                    </a:lnTo>
                    <a:lnTo>
                      <a:pt x="75" y="24"/>
                    </a:lnTo>
                    <a:lnTo>
                      <a:pt x="60" y="13"/>
                    </a:lnTo>
                    <a:lnTo>
                      <a:pt x="46" y="6"/>
                    </a:lnTo>
                    <a:lnTo>
                      <a:pt x="29" y="2"/>
                    </a:lnTo>
                    <a:lnTo>
                      <a:pt x="13" y="0"/>
                    </a:lnTo>
                    <a:lnTo>
                      <a:pt x="1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en-US" sz="3600">
                  <a:latin typeface="微软雅黑" panose="020B0503020204020204" pitchFamily="34" charset="-122"/>
                  <a:ea typeface="微软雅黑" panose="020B0503020204020204" pitchFamily="34" charset="-122"/>
                </a:endParaRPr>
              </a:p>
            </p:txBody>
          </p:sp>
        </p:grpSp>
      </p:grpSp>
      <p:sp>
        <p:nvSpPr>
          <p:cNvPr id="39" name="矩形 38"/>
          <p:cNvSpPr/>
          <p:nvPr/>
        </p:nvSpPr>
        <p:spPr>
          <a:xfrm>
            <a:off x="6329194" y="3918250"/>
            <a:ext cx="1985583" cy="1532727"/>
          </a:xfrm>
          <a:prstGeom prst="rect">
            <a:avLst/>
          </a:prstGeom>
          <a:noFill/>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nSpc>
                <a:spcPct val="130000"/>
              </a:lnSpc>
            </a:pPr>
            <a:r>
              <a:rPr lang="zh-CN" altLang="en-US" sz="2400" b="1" dirty="0">
                <a:solidFill>
                  <a:srgbClr val="595959"/>
                </a:solidFill>
                <a:latin typeface="微软雅黑" panose="020B0503020204020204" pitchFamily="34" charset="-122"/>
                <a:ea typeface="微软雅黑" panose="020B0503020204020204" pitchFamily="34" charset="-122"/>
              </a:rPr>
              <a:t>办学有</a:t>
            </a:r>
            <a:r>
              <a:rPr lang="zh-CN" altLang="en-US" sz="2400" b="1" dirty="0" smtClean="0">
                <a:solidFill>
                  <a:srgbClr val="595959"/>
                </a:solidFill>
                <a:latin typeface="微软雅黑" panose="020B0503020204020204" pitchFamily="34" charset="-122"/>
                <a:ea typeface="微软雅黑" panose="020B0503020204020204" pitchFamily="34" charset="-122"/>
              </a:rPr>
              <a:t>道</a:t>
            </a:r>
            <a:endParaRPr lang="en-US" altLang="zh-CN" sz="2400" b="1" dirty="0" smtClean="0">
              <a:solidFill>
                <a:srgbClr val="595959"/>
              </a:solidFill>
              <a:latin typeface="微软雅黑" panose="020B0503020204020204" pitchFamily="34" charset="-122"/>
              <a:ea typeface="微软雅黑" panose="020B0503020204020204" pitchFamily="34" charset="-122"/>
            </a:endParaRPr>
          </a:p>
          <a:p>
            <a:pPr>
              <a:lnSpc>
                <a:spcPct val="130000"/>
              </a:lnSpc>
            </a:pPr>
            <a:r>
              <a:rPr lang="zh-CN" altLang="en-US" sz="2400" b="1" dirty="0" smtClean="0">
                <a:solidFill>
                  <a:srgbClr val="595959"/>
                </a:solidFill>
                <a:latin typeface="微软雅黑" panose="020B0503020204020204" pitchFamily="34" charset="-122"/>
                <a:ea typeface="微软雅黑" panose="020B0503020204020204" pitchFamily="34" charset="-122"/>
              </a:rPr>
              <a:t>育人有情</a:t>
            </a:r>
            <a:endParaRPr lang="en-US" altLang="zh-CN" sz="2400" b="1" dirty="0" smtClean="0">
              <a:solidFill>
                <a:srgbClr val="595959"/>
              </a:solidFill>
              <a:latin typeface="微软雅黑" panose="020B0503020204020204" pitchFamily="34" charset="-122"/>
              <a:ea typeface="微软雅黑" panose="020B0503020204020204" pitchFamily="34" charset="-122"/>
            </a:endParaRPr>
          </a:p>
          <a:p>
            <a:pPr>
              <a:lnSpc>
                <a:spcPct val="130000"/>
              </a:lnSpc>
            </a:pPr>
            <a:r>
              <a:rPr lang="zh-CN" altLang="en-US" sz="2400" b="1" dirty="0" smtClean="0">
                <a:solidFill>
                  <a:srgbClr val="595959"/>
                </a:solidFill>
                <a:latin typeface="微软雅黑" panose="020B0503020204020204" pitchFamily="34" charset="-122"/>
                <a:ea typeface="微软雅黑" panose="020B0503020204020204" pitchFamily="34" charset="-122"/>
              </a:rPr>
              <a:t>发展</a:t>
            </a:r>
            <a:r>
              <a:rPr lang="zh-CN" altLang="en-US" sz="2400" b="1" dirty="0">
                <a:solidFill>
                  <a:srgbClr val="595959"/>
                </a:solidFill>
                <a:latin typeface="微软雅黑" panose="020B0503020204020204" pitchFamily="34" charset="-122"/>
                <a:ea typeface="微软雅黑" panose="020B0503020204020204" pitchFamily="34" charset="-122"/>
              </a:rPr>
              <a:t>有谋</a:t>
            </a:r>
          </a:p>
        </p:txBody>
      </p:sp>
      <p:sp>
        <p:nvSpPr>
          <p:cNvPr id="40" name="矩形 39"/>
          <p:cNvSpPr/>
          <p:nvPr/>
        </p:nvSpPr>
        <p:spPr>
          <a:xfrm>
            <a:off x="6414918" y="3522212"/>
            <a:ext cx="2196000" cy="332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zh-CN" altLang="en-US" sz="2800" b="1" dirty="0">
                <a:solidFill>
                  <a:srgbClr val="F26D6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陆</a:t>
            </a:r>
            <a:r>
              <a:rPr lang="zh-CN" altLang="en-US" sz="2800" b="1" dirty="0" smtClean="0">
                <a:solidFill>
                  <a:srgbClr val="F26D6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春阳</a:t>
            </a:r>
          </a:p>
        </p:txBody>
      </p:sp>
      <p:sp>
        <p:nvSpPr>
          <p:cNvPr id="41" name="矩形 40"/>
          <p:cNvSpPr/>
          <p:nvPr/>
        </p:nvSpPr>
        <p:spPr>
          <a:xfrm>
            <a:off x="3493083" y="4435208"/>
            <a:ext cx="2327964" cy="1485920"/>
          </a:xfrm>
          <a:prstGeom prst="rect">
            <a:avLst/>
          </a:prstGeom>
          <a:noFill/>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nSpc>
                <a:spcPct val="130000"/>
              </a:lnSpc>
            </a:pPr>
            <a:r>
              <a:rPr lang="zh-CN" altLang="en-US" sz="2400" b="1" dirty="0">
                <a:solidFill>
                  <a:srgbClr val="595959"/>
                </a:solidFill>
                <a:latin typeface="微软雅黑" panose="020B0503020204020204" pitchFamily="34" charset="-122"/>
                <a:ea typeface="微软雅黑" panose="020B0503020204020204" pitchFamily="34" charset="-122"/>
              </a:rPr>
              <a:t>博伦职校要成为广东职教的一面旗帜</a:t>
            </a:r>
          </a:p>
        </p:txBody>
      </p:sp>
      <p:sp>
        <p:nvSpPr>
          <p:cNvPr id="42" name="矩形 41"/>
          <p:cNvSpPr/>
          <p:nvPr/>
        </p:nvSpPr>
        <p:spPr>
          <a:xfrm>
            <a:off x="3611365" y="4009294"/>
            <a:ext cx="2196000" cy="332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zh-CN" altLang="en-US" sz="2800" b="1" dirty="0" smtClean="0">
                <a:solidFill>
                  <a:srgbClr val="F8841D"/>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朱超华</a:t>
            </a:r>
          </a:p>
        </p:txBody>
      </p:sp>
      <p:sp>
        <p:nvSpPr>
          <p:cNvPr id="43" name="矩形 42"/>
          <p:cNvSpPr/>
          <p:nvPr/>
        </p:nvSpPr>
        <p:spPr>
          <a:xfrm>
            <a:off x="993779" y="4180033"/>
            <a:ext cx="2054451" cy="1532727"/>
          </a:xfrm>
          <a:prstGeom prst="rect">
            <a:avLst/>
          </a:prstGeom>
          <a:noFill/>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nSpc>
                <a:spcPct val="130000"/>
              </a:lnSpc>
            </a:pPr>
            <a:r>
              <a:rPr lang="zh-CN" altLang="en-US" sz="2400" b="1" dirty="0" smtClean="0">
                <a:solidFill>
                  <a:srgbClr val="595959"/>
                </a:solidFill>
                <a:latin typeface="微软雅黑" panose="020B0503020204020204" pitchFamily="34" charset="-122"/>
                <a:ea typeface="微软雅黑" panose="020B0503020204020204" pitchFamily="34" charset="-122"/>
              </a:rPr>
              <a:t>深圳</a:t>
            </a:r>
            <a:r>
              <a:rPr lang="zh-CN" altLang="en-US" sz="2400" b="1" dirty="0">
                <a:solidFill>
                  <a:srgbClr val="595959"/>
                </a:solidFill>
                <a:latin typeface="微软雅黑" panose="020B0503020204020204" pitchFamily="34" charset="-122"/>
                <a:ea typeface="微软雅黑" panose="020B0503020204020204" pitchFamily="34" charset="-122"/>
              </a:rPr>
              <a:t>职业教育大发展从博伦开始；</a:t>
            </a:r>
          </a:p>
        </p:txBody>
      </p:sp>
      <p:sp>
        <p:nvSpPr>
          <p:cNvPr id="44" name="矩形 43"/>
          <p:cNvSpPr/>
          <p:nvPr/>
        </p:nvSpPr>
        <p:spPr>
          <a:xfrm>
            <a:off x="1097773" y="3787760"/>
            <a:ext cx="2196000" cy="332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zh-CN" altLang="en-US" sz="2800" b="1" dirty="0">
                <a:solidFill>
                  <a:schemeClr val="accent5">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吴以</a:t>
            </a:r>
            <a:r>
              <a:rPr lang="zh-CN" altLang="en-US" sz="2800" b="1" dirty="0" smtClean="0">
                <a:solidFill>
                  <a:schemeClr val="accent5">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环</a:t>
            </a:r>
          </a:p>
        </p:txBody>
      </p:sp>
      <p:sp>
        <p:nvSpPr>
          <p:cNvPr id="45" name="矩形 44"/>
          <p:cNvSpPr/>
          <p:nvPr/>
        </p:nvSpPr>
        <p:spPr>
          <a:xfrm>
            <a:off x="8774240" y="3781249"/>
            <a:ext cx="2656970" cy="1052596"/>
          </a:xfrm>
          <a:prstGeom prst="rect">
            <a:avLst/>
          </a:prstGeom>
          <a:noFill/>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nSpc>
                <a:spcPct val="130000"/>
              </a:lnSpc>
            </a:pPr>
            <a:r>
              <a:rPr lang="zh-CN" altLang="en-US" sz="2400" b="1" dirty="0">
                <a:solidFill>
                  <a:srgbClr val="595959"/>
                </a:solidFill>
                <a:latin typeface="微软雅黑" panose="020B0503020204020204" pitchFamily="34" charset="-122"/>
                <a:ea typeface="微软雅黑" panose="020B0503020204020204" pitchFamily="34" charset="-122"/>
              </a:rPr>
              <a:t>看到了当代职业教育人的使命和担当</a:t>
            </a:r>
          </a:p>
        </p:txBody>
      </p:sp>
      <p:sp>
        <p:nvSpPr>
          <p:cNvPr id="47" name="矩形 46"/>
          <p:cNvSpPr/>
          <p:nvPr/>
        </p:nvSpPr>
        <p:spPr>
          <a:xfrm>
            <a:off x="8977838" y="3096709"/>
            <a:ext cx="2196000" cy="332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zh-CN" altLang="en-US" sz="2800" b="1" dirty="0">
                <a:solidFill>
                  <a:schemeClr val="accent3">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付</a:t>
            </a:r>
            <a:r>
              <a:rPr lang="zh-CN" altLang="en-US" sz="2800" b="1" dirty="0" smtClean="0">
                <a:solidFill>
                  <a:schemeClr val="accent3">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伟</a:t>
            </a:r>
          </a:p>
        </p:txBody>
      </p:sp>
      <p:sp>
        <p:nvSpPr>
          <p:cNvPr id="49" name="Freeform 63"/>
          <p:cNvSpPr>
            <a:spLocks noEditPoints="1"/>
          </p:cNvSpPr>
          <p:nvPr/>
        </p:nvSpPr>
        <p:spPr bwMode="auto">
          <a:xfrm>
            <a:off x="5880550" y="2928547"/>
            <a:ext cx="338690" cy="290308"/>
          </a:xfrm>
          <a:custGeom>
            <a:avLst/>
            <a:gdLst/>
            <a:ahLst/>
            <a:cxnLst>
              <a:cxn ang="0">
                <a:pos x="15" y="2"/>
              </a:cxn>
              <a:cxn ang="0">
                <a:pos x="0" y="4"/>
              </a:cxn>
              <a:cxn ang="0">
                <a:pos x="0" y="62"/>
              </a:cxn>
              <a:cxn ang="0">
                <a:pos x="9" y="71"/>
              </a:cxn>
              <a:cxn ang="0">
                <a:pos x="53" y="45"/>
              </a:cxn>
              <a:cxn ang="0">
                <a:pos x="58" y="31"/>
              </a:cxn>
              <a:cxn ang="0">
                <a:pos x="307" y="11"/>
              </a:cxn>
              <a:cxn ang="0">
                <a:pos x="95" y="11"/>
              </a:cxn>
              <a:cxn ang="0">
                <a:pos x="85" y="27"/>
              </a:cxn>
              <a:cxn ang="0">
                <a:pos x="85" y="51"/>
              </a:cxn>
              <a:cxn ang="0">
                <a:pos x="102" y="62"/>
              </a:cxn>
              <a:cxn ang="0">
                <a:pos x="314" y="60"/>
              </a:cxn>
              <a:cxn ang="0">
                <a:pos x="323" y="43"/>
              </a:cxn>
              <a:cxn ang="0">
                <a:pos x="323" y="20"/>
              </a:cxn>
              <a:cxn ang="0">
                <a:pos x="307" y="11"/>
              </a:cxn>
              <a:cxn ang="0">
                <a:pos x="53" y="147"/>
              </a:cxn>
              <a:cxn ang="0">
                <a:pos x="60" y="138"/>
              </a:cxn>
              <a:cxn ang="0">
                <a:pos x="15" y="112"/>
              </a:cxn>
              <a:cxn ang="0">
                <a:pos x="4" y="111"/>
              </a:cxn>
              <a:cxn ang="0">
                <a:pos x="0" y="163"/>
              </a:cxn>
              <a:cxn ang="0">
                <a:pos x="4" y="172"/>
              </a:cxn>
              <a:cxn ang="0">
                <a:pos x="15" y="172"/>
              </a:cxn>
              <a:cxn ang="0">
                <a:pos x="102" y="112"/>
              </a:cxn>
              <a:cxn ang="0">
                <a:pos x="85" y="123"/>
              </a:cxn>
              <a:cxn ang="0">
                <a:pos x="85" y="147"/>
              </a:cxn>
              <a:cxn ang="0">
                <a:pos x="95" y="163"/>
              </a:cxn>
              <a:cxn ang="0">
                <a:pos x="307" y="163"/>
              </a:cxn>
              <a:cxn ang="0">
                <a:pos x="323" y="154"/>
              </a:cxn>
              <a:cxn ang="0">
                <a:pos x="323" y="129"/>
              </a:cxn>
              <a:cxn ang="0">
                <a:pos x="314" y="114"/>
              </a:cxn>
              <a:cxn ang="0">
                <a:pos x="53" y="232"/>
              </a:cxn>
              <a:cxn ang="0">
                <a:pos x="9" y="205"/>
              </a:cxn>
              <a:cxn ang="0">
                <a:pos x="0" y="214"/>
              </a:cxn>
              <a:cxn ang="0">
                <a:pos x="0" y="272"/>
              </a:cxn>
              <a:cxn ang="0">
                <a:pos x="15" y="274"/>
              </a:cxn>
              <a:cxn ang="0">
                <a:pos x="58" y="245"/>
              </a:cxn>
              <a:cxn ang="0">
                <a:pos x="53" y="232"/>
              </a:cxn>
              <a:cxn ang="0">
                <a:pos x="102" y="214"/>
              </a:cxn>
              <a:cxn ang="0">
                <a:pos x="91" y="219"/>
              </a:cxn>
              <a:cxn ang="0">
                <a:pos x="85" y="248"/>
              </a:cxn>
              <a:cxn ang="0">
                <a:pos x="91" y="261"/>
              </a:cxn>
              <a:cxn ang="0">
                <a:pos x="307" y="266"/>
              </a:cxn>
              <a:cxn ang="0">
                <a:pos x="319" y="261"/>
              </a:cxn>
              <a:cxn ang="0">
                <a:pos x="323" y="232"/>
              </a:cxn>
              <a:cxn ang="0">
                <a:pos x="319" y="219"/>
              </a:cxn>
              <a:cxn ang="0">
                <a:pos x="307" y="214"/>
              </a:cxn>
            </a:cxnLst>
            <a:rect l="0" t="0" r="r" b="b"/>
            <a:pathLst>
              <a:path w="323" h="275">
                <a:moveTo>
                  <a:pt x="53" y="27"/>
                </a:moveTo>
                <a:lnTo>
                  <a:pt x="15" y="2"/>
                </a:lnTo>
                <a:lnTo>
                  <a:pt x="15" y="2"/>
                </a:lnTo>
                <a:lnTo>
                  <a:pt x="9" y="0"/>
                </a:lnTo>
                <a:lnTo>
                  <a:pt x="4" y="0"/>
                </a:lnTo>
                <a:lnTo>
                  <a:pt x="0" y="4"/>
                </a:lnTo>
                <a:lnTo>
                  <a:pt x="0" y="11"/>
                </a:lnTo>
                <a:lnTo>
                  <a:pt x="0" y="62"/>
                </a:lnTo>
                <a:lnTo>
                  <a:pt x="0" y="62"/>
                </a:lnTo>
                <a:lnTo>
                  <a:pt x="0" y="67"/>
                </a:lnTo>
                <a:lnTo>
                  <a:pt x="4" y="71"/>
                </a:lnTo>
                <a:lnTo>
                  <a:pt x="9" y="71"/>
                </a:lnTo>
                <a:lnTo>
                  <a:pt x="15" y="69"/>
                </a:lnTo>
                <a:lnTo>
                  <a:pt x="53" y="45"/>
                </a:lnTo>
                <a:lnTo>
                  <a:pt x="53" y="45"/>
                </a:lnTo>
                <a:lnTo>
                  <a:pt x="58" y="40"/>
                </a:lnTo>
                <a:lnTo>
                  <a:pt x="60" y="36"/>
                </a:lnTo>
                <a:lnTo>
                  <a:pt x="58" y="31"/>
                </a:lnTo>
                <a:lnTo>
                  <a:pt x="53" y="27"/>
                </a:lnTo>
                <a:lnTo>
                  <a:pt x="53" y="27"/>
                </a:lnTo>
                <a:close/>
                <a:moveTo>
                  <a:pt x="307" y="11"/>
                </a:moveTo>
                <a:lnTo>
                  <a:pt x="102" y="11"/>
                </a:lnTo>
                <a:lnTo>
                  <a:pt x="102" y="11"/>
                </a:lnTo>
                <a:lnTo>
                  <a:pt x="95" y="11"/>
                </a:lnTo>
                <a:lnTo>
                  <a:pt x="91" y="14"/>
                </a:lnTo>
                <a:lnTo>
                  <a:pt x="85" y="20"/>
                </a:lnTo>
                <a:lnTo>
                  <a:pt x="85" y="27"/>
                </a:lnTo>
                <a:lnTo>
                  <a:pt x="85" y="43"/>
                </a:lnTo>
                <a:lnTo>
                  <a:pt x="85" y="43"/>
                </a:lnTo>
                <a:lnTo>
                  <a:pt x="85" y="51"/>
                </a:lnTo>
                <a:lnTo>
                  <a:pt x="91" y="56"/>
                </a:lnTo>
                <a:lnTo>
                  <a:pt x="95" y="60"/>
                </a:lnTo>
                <a:lnTo>
                  <a:pt x="102" y="62"/>
                </a:lnTo>
                <a:lnTo>
                  <a:pt x="307" y="62"/>
                </a:lnTo>
                <a:lnTo>
                  <a:pt x="307" y="62"/>
                </a:lnTo>
                <a:lnTo>
                  <a:pt x="314" y="60"/>
                </a:lnTo>
                <a:lnTo>
                  <a:pt x="319" y="56"/>
                </a:lnTo>
                <a:lnTo>
                  <a:pt x="323" y="51"/>
                </a:lnTo>
                <a:lnTo>
                  <a:pt x="323" y="43"/>
                </a:lnTo>
                <a:lnTo>
                  <a:pt x="323" y="27"/>
                </a:lnTo>
                <a:lnTo>
                  <a:pt x="323" y="27"/>
                </a:lnTo>
                <a:lnTo>
                  <a:pt x="323" y="20"/>
                </a:lnTo>
                <a:lnTo>
                  <a:pt x="319" y="14"/>
                </a:lnTo>
                <a:lnTo>
                  <a:pt x="314" y="11"/>
                </a:lnTo>
                <a:lnTo>
                  <a:pt x="307" y="11"/>
                </a:lnTo>
                <a:lnTo>
                  <a:pt x="307" y="11"/>
                </a:lnTo>
                <a:close/>
                <a:moveTo>
                  <a:pt x="15" y="172"/>
                </a:moveTo>
                <a:lnTo>
                  <a:pt x="53" y="147"/>
                </a:lnTo>
                <a:lnTo>
                  <a:pt x="53" y="147"/>
                </a:lnTo>
                <a:lnTo>
                  <a:pt x="58" y="143"/>
                </a:lnTo>
                <a:lnTo>
                  <a:pt x="60" y="138"/>
                </a:lnTo>
                <a:lnTo>
                  <a:pt x="58" y="134"/>
                </a:lnTo>
                <a:lnTo>
                  <a:pt x="53" y="130"/>
                </a:lnTo>
                <a:lnTo>
                  <a:pt x="15" y="112"/>
                </a:lnTo>
                <a:lnTo>
                  <a:pt x="15" y="112"/>
                </a:lnTo>
                <a:lnTo>
                  <a:pt x="9" y="111"/>
                </a:lnTo>
                <a:lnTo>
                  <a:pt x="4" y="111"/>
                </a:lnTo>
                <a:lnTo>
                  <a:pt x="0" y="114"/>
                </a:lnTo>
                <a:lnTo>
                  <a:pt x="0" y="121"/>
                </a:lnTo>
                <a:lnTo>
                  <a:pt x="0" y="163"/>
                </a:lnTo>
                <a:lnTo>
                  <a:pt x="0" y="163"/>
                </a:lnTo>
                <a:lnTo>
                  <a:pt x="0" y="170"/>
                </a:lnTo>
                <a:lnTo>
                  <a:pt x="4" y="172"/>
                </a:lnTo>
                <a:lnTo>
                  <a:pt x="9" y="174"/>
                </a:lnTo>
                <a:lnTo>
                  <a:pt x="15" y="172"/>
                </a:lnTo>
                <a:lnTo>
                  <a:pt x="15" y="172"/>
                </a:lnTo>
                <a:close/>
                <a:moveTo>
                  <a:pt x="307" y="112"/>
                </a:moveTo>
                <a:lnTo>
                  <a:pt x="102" y="112"/>
                </a:lnTo>
                <a:lnTo>
                  <a:pt x="102" y="112"/>
                </a:lnTo>
                <a:lnTo>
                  <a:pt x="95" y="114"/>
                </a:lnTo>
                <a:lnTo>
                  <a:pt x="91" y="118"/>
                </a:lnTo>
                <a:lnTo>
                  <a:pt x="85" y="123"/>
                </a:lnTo>
                <a:lnTo>
                  <a:pt x="85" y="129"/>
                </a:lnTo>
                <a:lnTo>
                  <a:pt x="85" y="147"/>
                </a:lnTo>
                <a:lnTo>
                  <a:pt x="85" y="147"/>
                </a:lnTo>
                <a:lnTo>
                  <a:pt x="85" y="154"/>
                </a:lnTo>
                <a:lnTo>
                  <a:pt x="91" y="159"/>
                </a:lnTo>
                <a:lnTo>
                  <a:pt x="95" y="163"/>
                </a:lnTo>
                <a:lnTo>
                  <a:pt x="102" y="163"/>
                </a:lnTo>
                <a:lnTo>
                  <a:pt x="307" y="163"/>
                </a:lnTo>
                <a:lnTo>
                  <a:pt x="307" y="163"/>
                </a:lnTo>
                <a:lnTo>
                  <a:pt x="314" y="163"/>
                </a:lnTo>
                <a:lnTo>
                  <a:pt x="319" y="159"/>
                </a:lnTo>
                <a:lnTo>
                  <a:pt x="323" y="154"/>
                </a:lnTo>
                <a:lnTo>
                  <a:pt x="323" y="147"/>
                </a:lnTo>
                <a:lnTo>
                  <a:pt x="323" y="129"/>
                </a:lnTo>
                <a:lnTo>
                  <a:pt x="323" y="129"/>
                </a:lnTo>
                <a:lnTo>
                  <a:pt x="323" y="123"/>
                </a:lnTo>
                <a:lnTo>
                  <a:pt x="319" y="118"/>
                </a:lnTo>
                <a:lnTo>
                  <a:pt x="314" y="114"/>
                </a:lnTo>
                <a:lnTo>
                  <a:pt x="307" y="112"/>
                </a:lnTo>
                <a:lnTo>
                  <a:pt x="307" y="112"/>
                </a:lnTo>
                <a:close/>
                <a:moveTo>
                  <a:pt x="53" y="232"/>
                </a:moveTo>
                <a:lnTo>
                  <a:pt x="15" y="207"/>
                </a:lnTo>
                <a:lnTo>
                  <a:pt x="15" y="207"/>
                </a:lnTo>
                <a:lnTo>
                  <a:pt x="9" y="205"/>
                </a:lnTo>
                <a:lnTo>
                  <a:pt x="4" y="205"/>
                </a:lnTo>
                <a:lnTo>
                  <a:pt x="0" y="208"/>
                </a:lnTo>
                <a:lnTo>
                  <a:pt x="0" y="214"/>
                </a:lnTo>
                <a:lnTo>
                  <a:pt x="0" y="266"/>
                </a:lnTo>
                <a:lnTo>
                  <a:pt x="0" y="266"/>
                </a:lnTo>
                <a:lnTo>
                  <a:pt x="0" y="272"/>
                </a:lnTo>
                <a:lnTo>
                  <a:pt x="4" y="275"/>
                </a:lnTo>
                <a:lnTo>
                  <a:pt x="9" y="275"/>
                </a:lnTo>
                <a:lnTo>
                  <a:pt x="15" y="274"/>
                </a:lnTo>
                <a:lnTo>
                  <a:pt x="53" y="250"/>
                </a:lnTo>
                <a:lnTo>
                  <a:pt x="53" y="250"/>
                </a:lnTo>
                <a:lnTo>
                  <a:pt x="58" y="245"/>
                </a:lnTo>
                <a:lnTo>
                  <a:pt x="60" y="241"/>
                </a:lnTo>
                <a:lnTo>
                  <a:pt x="58" y="236"/>
                </a:lnTo>
                <a:lnTo>
                  <a:pt x="53" y="232"/>
                </a:lnTo>
                <a:lnTo>
                  <a:pt x="53" y="232"/>
                </a:lnTo>
                <a:close/>
                <a:moveTo>
                  <a:pt x="307" y="214"/>
                </a:moveTo>
                <a:lnTo>
                  <a:pt x="102" y="214"/>
                </a:lnTo>
                <a:lnTo>
                  <a:pt x="102" y="214"/>
                </a:lnTo>
                <a:lnTo>
                  <a:pt x="95" y="216"/>
                </a:lnTo>
                <a:lnTo>
                  <a:pt x="91" y="219"/>
                </a:lnTo>
                <a:lnTo>
                  <a:pt x="85" y="225"/>
                </a:lnTo>
                <a:lnTo>
                  <a:pt x="85" y="232"/>
                </a:lnTo>
                <a:lnTo>
                  <a:pt x="85" y="248"/>
                </a:lnTo>
                <a:lnTo>
                  <a:pt x="85" y="248"/>
                </a:lnTo>
                <a:lnTo>
                  <a:pt x="85" y="256"/>
                </a:lnTo>
                <a:lnTo>
                  <a:pt x="91" y="261"/>
                </a:lnTo>
                <a:lnTo>
                  <a:pt x="95" y="265"/>
                </a:lnTo>
                <a:lnTo>
                  <a:pt x="102" y="266"/>
                </a:lnTo>
                <a:lnTo>
                  <a:pt x="307" y="266"/>
                </a:lnTo>
                <a:lnTo>
                  <a:pt x="307" y="266"/>
                </a:lnTo>
                <a:lnTo>
                  <a:pt x="314" y="265"/>
                </a:lnTo>
                <a:lnTo>
                  <a:pt x="319" y="261"/>
                </a:lnTo>
                <a:lnTo>
                  <a:pt x="323" y="256"/>
                </a:lnTo>
                <a:lnTo>
                  <a:pt x="323" y="248"/>
                </a:lnTo>
                <a:lnTo>
                  <a:pt x="323" y="232"/>
                </a:lnTo>
                <a:lnTo>
                  <a:pt x="323" y="232"/>
                </a:lnTo>
                <a:lnTo>
                  <a:pt x="323" y="225"/>
                </a:lnTo>
                <a:lnTo>
                  <a:pt x="319" y="219"/>
                </a:lnTo>
                <a:lnTo>
                  <a:pt x="314" y="216"/>
                </a:lnTo>
                <a:lnTo>
                  <a:pt x="307" y="214"/>
                </a:lnTo>
                <a:lnTo>
                  <a:pt x="307" y="21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en-US" sz="3600" b="1">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02125659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50689" y="1268760"/>
            <a:ext cx="11975528" cy="5760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endParaRPr>
          </a:p>
        </p:txBody>
      </p:sp>
      <p:sp>
        <p:nvSpPr>
          <p:cNvPr id="15" name="TextBox 1"/>
          <p:cNvSpPr txBox="1">
            <a:spLocks noChangeArrowheads="1"/>
          </p:cNvSpPr>
          <p:nvPr/>
        </p:nvSpPr>
        <p:spPr bwMode="auto">
          <a:xfrm>
            <a:off x="1202631" y="44624"/>
            <a:ext cx="10923586" cy="769441"/>
          </a:xfrm>
          <a:prstGeom prst="rect">
            <a:avLst/>
          </a:prstGeom>
          <a:noFill/>
          <a:ln w="9525">
            <a:noFill/>
            <a:miter lim="800000"/>
            <a:headEnd/>
            <a:tailEnd/>
          </a:ln>
        </p:spPr>
        <p:txBody>
          <a:bodyPr wrap="square">
            <a:spAutoFit/>
          </a:bodyPr>
          <a:lstStyle/>
          <a:p>
            <a:pPr lvl="0"/>
            <a:r>
              <a:rPr lang="zh-CN" altLang="en-US" sz="4400" b="1" dirty="0">
                <a:solidFill>
                  <a:srgbClr val="002060"/>
                </a:solidFill>
                <a:effectLst>
                  <a:outerShdw blurRad="38100" dist="38100" dir="2700000" algn="tl">
                    <a:srgbClr val="000000">
                      <a:alpha val="43137"/>
                    </a:srgbClr>
                  </a:outerShdw>
                </a:effectLst>
                <a:latin typeface="微软雅黑" pitchFamily="34" charset="-122"/>
                <a:ea typeface="微软雅黑" pitchFamily="34" charset="-122"/>
              </a:rPr>
              <a:t>四、资助效益：</a:t>
            </a:r>
            <a:r>
              <a:rPr lang="zh-CN" altLang="en-US"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很突出</a:t>
            </a:r>
            <a:endParaRPr lang="zh-CN" altLang="zh-CN"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 name="矩形 11"/>
          <p:cNvSpPr/>
          <p:nvPr/>
        </p:nvSpPr>
        <p:spPr>
          <a:xfrm>
            <a:off x="338535" y="1260049"/>
            <a:ext cx="10369152" cy="584775"/>
          </a:xfrm>
          <a:prstGeom prst="rect">
            <a:avLst/>
          </a:prstGeom>
        </p:spPr>
        <p:txBody>
          <a:bodyPr wrap="square">
            <a:spAutoFit/>
          </a:bodyPr>
          <a:lstStyle/>
          <a:p>
            <a:pPr eaLnBrk="1" fontAlgn="auto" hangingPunct="1">
              <a:spcBef>
                <a:spcPts val="0"/>
              </a:spcBef>
              <a:spcAft>
                <a:spcPts val="0"/>
              </a:spcAft>
            </a:pPr>
            <a:r>
              <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（二）学生反馈</a:t>
            </a:r>
            <a:endParaRPr lang="zh-CN" altLang="en-US" sz="32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endParaRPr>
          </a:p>
        </p:txBody>
      </p:sp>
      <p:sp>
        <p:nvSpPr>
          <p:cNvPr id="77" name="矩形 76"/>
          <p:cNvSpPr/>
          <p:nvPr/>
        </p:nvSpPr>
        <p:spPr>
          <a:xfrm>
            <a:off x="770583" y="6740488"/>
            <a:ext cx="10985500" cy="984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59" name="矩形 58"/>
          <p:cNvSpPr/>
          <p:nvPr/>
        </p:nvSpPr>
        <p:spPr>
          <a:xfrm>
            <a:off x="1768068" y="2420888"/>
            <a:ext cx="9328417" cy="4176464"/>
          </a:xfrm>
          <a:prstGeom prst="rect">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61" name="圆角矩形 60"/>
          <p:cNvSpPr/>
          <p:nvPr/>
        </p:nvSpPr>
        <p:spPr>
          <a:xfrm>
            <a:off x="3976716" y="2142489"/>
            <a:ext cx="7130396" cy="574736"/>
          </a:xfrm>
          <a:prstGeom prst="roundRect">
            <a:avLst>
              <a:gd name="adj" fmla="val 9584"/>
            </a:avLst>
          </a:prstGeom>
          <a:solidFill>
            <a:schemeClr val="tx2">
              <a:lumMod val="60000"/>
              <a:lumOff val="40000"/>
            </a:schemeClr>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800" b="1" kern="0" dirty="0">
                <a:solidFill>
                  <a:schemeClr val="bg1"/>
                </a:solidFill>
                <a:effectLst>
                  <a:outerShdw blurRad="38100" dist="38100" dir="2700000" algn="tl">
                    <a:srgbClr val="000000">
                      <a:alpha val="43137"/>
                    </a:srgbClr>
                  </a:outerShdw>
                </a:effectLst>
                <a:latin typeface="Calibri"/>
                <a:ea typeface="微软雅黑"/>
              </a:rPr>
              <a:t>2015</a:t>
            </a:r>
            <a:r>
              <a:rPr lang="zh-CN" altLang="en-US" sz="2800" b="1" kern="0" dirty="0">
                <a:solidFill>
                  <a:schemeClr val="bg1"/>
                </a:solidFill>
                <a:effectLst>
                  <a:outerShdw blurRad="38100" dist="38100" dir="2700000" algn="tl">
                    <a:srgbClr val="000000">
                      <a:alpha val="43137"/>
                    </a:srgbClr>
                  </a:outerShdw>
                </a:effectLst>
                <a:latin typeface="Calibri"/>
                <a:ea typeface="微软雅黑"/>
              </a:rPr>
              <a:t>级庄泽霖</a:t>
            </a:r>
            <a:endParaRPr kumimoji="0" lang="zh-CN" alt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a:ea typeface="微软雅黑"/>
            </a:endParaRPr>
          </a:p>
        </p:txBody>
      </p:sp>
      <p:sp>
        <p:nvSpPr>
          <p:cNvPr id="62" name="圆角矩形 61"/>
          <p:cNvSpPr/>
          <p:nvPr/>
        </p:nvSpPr>
        <p:spPr>
          <a:xfrm>
            <a:off x="1778695" y="1951593"/>
            <a:ext cx="2204880" cy="574736"/>
          </a:xfrm>
          <a:prstGeom prst="roundRect">
            <a:avLst>
              <a:gd name="adj" fmla="val 9584"/>
            </a:avLst>
          </a:prstGeom>
          <a:solidFill>
            <a:srgbClr val="F26D64"/>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2800" b="1" kern="0" dirty="0" smtClean="0">
                <a:solidFill>
                  <a:schemeClr val="bg1"/>
                </a:solidFill>
                <a:effectLst>
                  <a:outerShdw blurRad="38100" dist="38100" dir="2700000" algn="tl">
                    <a:srgbClr val="000000">
                      <a:alpha val="43137"/>
                    </a:srgbClr>
                  </a:outerShdw>
                </a:effectLst>
                <a:latin typeface="Calibri"/>
                <a:ea typeface="微软雅黑"/>
              </a:rPr>
              <a:t>案例</a:t>
            </a:r>
            <a:r>
              <a:rPr lang="en-US" altLang="zh-CN" sz="2800" b="1" kern="0" dirty="0" smtClean="0">
                <a:solidFill>
                  <a:schemeClr val="bg1"/>
                </a:solidFill>
                <a:effectLst>
                  <a:outerShdw blurRad="38100" dist="38100" dir="2700000" algn="tl">
                    <a:srgbClr val="000000">
                      <a:alpha val="43137"/>
                    </a:srgbClr>
                  </a:outerShdw>
                </a:effectLst>
                <a:latin typeface="Calibri"/>
                <a:ea typeface="微软雅黑"/>
              </a:rPr>
              <a:t>1</a:t>
            </a:r>
            <a:endParaRPr kumimoji="0" lang="zh-CN" alt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a:ea typeface="微软雅黑"/>
            </a:endParaRPr>
          </a:p>
        </p:txBody>
      </p:sp>
      <p:sp>
        <p:nvSpPr>
          <p:cNvPr id="66" name="文本框 31"/>
          <p:cNvSpPr txBox="1"/>
          <p:nvPr/>
        </p:nvSpPr>
        <p:spPr bwMode="auto">
          <a:xfrm flipH="1">
            <a:off x="2864119" y="2897592"/>
            <a:ext cx="7991716" cy="3754361"/>
          </a:xfrm>
          <a:prstGeom prst="rect">
            <a:avLst/>
          </a:prstGeom>
          <a:noFill/>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lvl="0" algn="just" eaLnBrk="1" fontAlgn="auto" hangingPunct="1">
              <a:lnSpc>
                <a:spcPct val="120000"/>
              </a:lnSpc>
              <a:spcBef>
                <a:spcPts val="0"/>
              </a:spcBef>
              <a:spcAft>
                <a:spcPts val="0"/>
              </a:spcAft>
              <a:defRPr/>
            </a:pP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家庭困难，参加了免学费资助。在</a:t>
            </a:r>
            <a:r>
              <a:rPr lang="en-US" altLang="zh-CN"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2015</a:t>
            </a: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秋季，入选了中国男男子板球国家集训队，但是由于家庭困难买不起钉鞋，此时正好是学生福利中心对全校学生资助申报工作宣传阶段，班主任及时把国家助学金政策进行宣传，让孩子在黑暗中看到了光，孩子递交了助学金申请材料，学生福利中心经过审核符合要求，对他进行国家助学金申报，并在本学期及时发放了助学金，庄泽霖同学用这笔助学金购买了钉鞋，庄泽霖同学非常感谢国家助学金政策，让他重新恢复信心，顺利完成国家板球队集训计划。并在</a:t>
            </a:r>
            <a:r>
              <a:rPr lang="en-US" altLang="zh-CN"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2016</a:t>
            </a: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a:t>
            </a:r>
            <a:r>
              <a:rPr lang="en-US" altLang="zh-CN"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月代表中国板球队出战，对阵沙特阿拉伯、科威特、不丹、卡塔尔、巴林、泰国六个国家，打出了中国板球队勇敢无畏精神。</a:t>
            </a:r>
            <a:endParaRPr kumimoji="0" lang="zh-CN" altLang="en-US" sz="2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grpSp>
        <p:nvGrpSpPr>
          <p:cNvPr id="67" name="组合 66"/>
          <p:cNvGrpSpPr/>
          <p:nvPr/>
        </p:nvGrpSpPr>
        <p:grpSpPr>
          <a:xfrm>
            <a:off x="2041942" y="2775944"/>
            <a:ext cx="822177" cy="822177"/>
            <a:chOff x="3377733" y="2081999"/>
            <a:chExt cx="951913" cy="951913"/>
          </a:xfrm>
          <a:noFill/>
        </p:grpSpPr>
        <p:sp>
          <p:nvSpPr>
            <p:cNvPr id="68" name="椭圆 67"/>
            <p:cNvSpPr/>
            <p:nvPr/>
          </p:nvSpPr>
          <p:spPr>
            <a:xfrm>
              <a:off x="3377733" y="2081999"/>
              <a:ext cx="951913" cy="951913"/>
            </a:xfrm>
            <a:prstGeom prst="ellipse">
              <a:avLst/>
            </a:prstGeom>
            <a:grp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grpSp>
          <p:nvGrpSpPr>
            <p:cNvPr id="69" name="组合 68"/>
            <p:cNvGrpSpPr/>
            <p:nvPr/>
          </p:nvGrpSpPr>
          <p:grpSpPr>
            <a:xfrm>
              <a:off x="3550170" y="2233067"/>
              <a:ext cx="582088" cy="591898"/>
              <a:chOff x="6448613" y="5080066"/>
              <a:chExt cx="830729" cy="844729"/>
            </a:xfrm>
            <a:grpFill/>
            <a:effectLst/>
          </p:grpSpPr>
          <p:sp>
            <p:nvSpPr>
              <p:cNvPr id="70" name="Freeform 42"/>
              <p:cNvSpPr>
                <a:spLocks/>
              </p:cNvSpPr>
              <p:nvPr/>
            </p:nvSpPr>
            <p:spPr bwMode="auto">
              <a:xfrm>
                <a:off x="6455614" y="5080066"/>
                <a:ext cx="690718" cy="487703"/>
              </a:xfrm>
              <a:custGeom>
                <a:avLst/>
                <a:gdLst>
                  <a:gd name="T0" fmla="*/ 122 w 125"/>
                  <a:gd name="T1" fmla="*/ 0 h 87"/>
                  <a:gd name="T2" fmla="*/ 88 w 125"/>
                  <a:gd name="T3" fmla="*/ 12 h 87"/>
                  <a:gd name="T4" fmla="*/ 101 w 125"/>
                  <a:gd name="T5" fmla="*/ 20 h 87"/>
                  <a:gd name="T6" fmla="*/ 42 w 125"/>
                  <a:gd name="T7" fmla="*/ 65 h 87"/>
                  <a:gd name="T8" fmla="*/ 5 w 125"/>
                  <a:gd name="T9" fmla="*/ 71 h 87"/>
                  <a:gd name="T10" fmla="*/ 0 w 125"/>
                  <a:gd name="T11" fmla="*/ 71 h 87"/>
                  <a:gd name="T12" fmla="*/ 0 w 125"/>
                  <a:gd name="T13" fmla="*/ 79 h 87"/>
                  <a:gd name="T14" fmla="*/ 0 w 125"/>
                  <a:gd name="T15" fmla="*/ 87 h 87"/>
                  <a:gd name="T16" fmla="*/ 6 w 125"/>
                  <a:gd name="T17" fmla="*/ 87 h 87"/>
                  <a:gd name="T18" fmla="*/ 46 w 125"/>
                  <a:gd name="T19" fmla="*/ 80 h 87"/>
                  <a:gd name="T20" fmla="*/ 87 w 125"/>
                  <a:gd name="T21" fmla="*/ 58 h 87"/>
                  <a:gd name="T22" fmla="*/ 115 w 125"/>
                  <a:gd name="T23" fmla="*/ 28 h 87"/>
                  <a:gd name="T24" fmla="*/ 125 w 125"/>
                  <a:gd name="T25" fmla="*/ 34 h 87"/>
                  <a:gd name="T26" fmla="*/ 122 w 125"/>
                  <a:gd name="T2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87">
                    <a:moveTo>
                      <a:pt x="122" y="0"/>
                    </a:moveTo>
                    <a:cubicBezTo>
                      <a:pt x="88" y="12"/>
                      <a:pt x="88" y="12"/>
                      <a:pt x="88" y="12"/>
                    </a:cubicBezTo>
                    <a:cubicBezTo>
                      <a:pt x="101" y="20"/>
                      <a:pt x="101" y="20"/>
                      <a:pt x="101" y="20"/>
                    </a:cubicBezTo>
                    <a:cubicBezTo>
                      <a:pt x="87" y="41"/>
                      <a:pt x="67" y="56"/>
                      <a:pt x="42" y="65"/>
                    </a:cubicBezTo>
                    <a:cubicBezTo>
                      <a:pt x="26" y="70"/>
                      <a:pt x="12" y="71"/>
                      <a:pt x="5" y="71"/>
                    </a:cubicBezTo>
                    <a:cubicBezTo>
                      <a:pt x="2" y="71"/>
                      <a:pt x="0" y="71"/>
                      <a:pt x="0" y="71"/>
                    </a:cubicBezTo>
                    <a:cubicBezTo>
                      <a:pt x="0" y="79"/>
                      <a:pt x="0" y="79"/>
                      <a:pt x="0" y="79"/>
                    </a:cubicBezTo>
                    <a:cubicBezTo>
                      <a:pt x="0" y="87"/>
                      <a:pt x="0" y="87"/>
                      <a:pt x="0" y="87"/>
                    </a:cubicBezTo>
                    <a:cubicBezTo>
                      <a:pt x="1" y="87"/>
                      <a:pt x="3" y="87"/>
                      <a:pt x="6" y="87"/>
                    </a:cubicBezTo>
                    <a:cubicBezTo>
                      <a:pt x="14" y="87"/>
                      <a:pt x="29" y="86"/>
                      <a:pt x="46" y="80"/>
                    </a:cubicBezTo>
                    <a:cubicBezTo>
                      <a:pt x="61" y="75"/>
                      <a:pt x="75" y="67"/>
                      <a:pt x="87" y="58"/>
                    </a:cubicBezTo>
                    <a:cubicBezTo>
                      <a:pt x="98" y="50"/>
                      <a:pt x="107" y="40"/>
                      <a:pt x="115" y="28"/>
                    </a:cubicBezTo>
                    <a:cubicBezTo>
                      <a:pt x="125" y="34"/>
                      <a:pt x="125" y="34"/>
                      <a:pt x="125" y="34"/>
                    </a:cubicBezTo>
                    <a:cubicBezTo>
                      <a:pt x="122" y="0"/>
                      <a:pt x="122" y="0"/>
                      <a:pt x="122" y="0"/>
                    </a:cubicBezTo>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71" name="Rectangle 43"/>
              <p:cNvSpPr>
                <a:spLocks noChangeArrowheads="1"/>
              </p:cNvSpPr>
              <p:nvPr/>
            </p:nvSpPr>
            <p:spPr bwMode="auto">
              <a:xfrm>
                <a:off x="6448613" y="5644775"/>
                <a:ext cx="156345" cy="179680"/>
              </a:xfrm>
              <a:prstGeom prst="rect">
                <a:avLst/>
              </a:prstGeom>
              <a:grpFill/>
              <a:ln w="9525">
                <a:solidFill>
                  <a:schemeClr val="bg1"/>
                </a:solidFill>
                <a:miter lim="800000"/>
                <a:headEnd/>
                <a:tailEnd/>
              </a:ln>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72" name="Rectangle 44"/>
              <p:cNvSpPr>
                <a:spLocks noChangeArrowheads="1"/>
              </p:cNvSpPr>
              <p:nvPr/>
            </p:nvSpPr>
            <p:spPr bwMode="auto">
              <a:xfrm>
                <a:off x="6448613" y="5644775"/>
                <a:ext cx="156345" cy="179680"/>
              </a:xfrm>
              <a:prstGeom prst="rect">
                <a:avLst/>
              </a:prstGeom>
              <a:grpFill/>
              <a:ln w="9525">
                <a:solidFill>
                  <a:schemeClr val="bg1"/>
                </a:solidFill>
                <a:miter lim="800000"/>
                <a:headEnd/>
                <a:tailEnd/>
              </a:ln>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73" name="Rectangle 45"/>
              <p:cNvSpPr>
                <a:spLocks noChangeArrowheads="1"/>
              </p:cNvSpPr>
              <p:nvPr/>
            </p:nvSpPr>
            <p:spPr bwMode="auto">
              <a:xfrm>
                <a:off x="6637627" y="5588771"/>
                <a:ext cx="161012" cy="235684"/>
              </a:xfrm>
              <a:prstGeom prst="rect">
                <a:avLst/>
              </a:prstGeom>
              <a:grpFill/>
              <a:ln w="9525">
                <a:solidFill>
                  <a:schemeClr val="bg1"/>
                </a:solidFill>
                <a:miter lim="800000"/>
                <a:headEnd/>
                <a:tailEnd/>
              </a:ln>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74" name="Rectangle 46"/>
              <p:cNvSpPr>
                <a:spLocks noChangeArrowheads="1"/>
              </p:cNvSpPr>
              <p:nvPr/>
            </p:nvSpPr>
            <p:spPr bwMode="auto">
              <a:xfrm>
                <a:off x="6637627" y="5588771"/>
                <a:ext cx="161012" cy="235684"/>
              </a:xfrm>
              <a:prstGeom prst="rect">
                <a:avLst/>
              </a:prstGeom>
              <a:grpFill/>
              <a:ln w="9525">
                <a:solidFill>
                  <a:schemeClr val="bg1"/>
                </a:solidFill>
                <a:miter lim="800000"/>
                <a:headEnd/>
                <a:tailEnd/>
              </a:ln>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75" name="Rectangle 47"/>
              <p:cNvSpPr>
                <a:spLocks noChangeArrowheads="1"/>
              </p:cNvSpPr>
              <p:nvPr/>
            </p:nvSpPr>
            <p:spPr bwMode="auto">
              <a:xfrm>
                <a:off x="6824308" y="5504764"/>
                <a:ext cx="161012" cy="319690"/>
              </a:xfrm>
              <a:prstGeom prst="rect">
                <a:avLst/>
              </a:prstGeom>
              <a:grpFill/>
              <a:ln w="9525">
                <a:solidFill>
                  <a:schemeClr val="bg1"/>
                </a:solidFill>
                <a:miter lim="800000"/>
                <a:headEnd/>
                <a:tailEnd/>
              </a:ln>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76" name="Rectangle 48"/>
              <p:cNvSpPr>
                <a:spLocks noChangeArrowheads="1"/>
              </p:cNvSpPr>
              <p:nvPr/>
            </p:nvSpPr>
            <p:spPr bwMode="auto">
              <a:xfrm>
                <a:off x="6824308" y="5504764"/>
                <a:ext cx="161012" cy="319690"/>
              </a:xfrm>
              <a:prstGeom prst="rect">
                <a:avLst/>
              </a:prstGeom>
              <a:grpFill/>
              <a:ln w="9525">
                <a:solidFill>
                  <a:schemeClr val="bg1"/>
                </a:solidFill>
                <a:miter lim="800000"/>
                <a:headEnd/>
                <a:tailEnd/>
              </a:ln>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78" name="Rectangle 49"/>
              <p:cNvSpPr>
                <a:spLocks noChangeArrowheads="1"/>
              </p:cNvSpPr>
              <p:nvPr/>
            </p:nvSpPr>
            <p:spPr bwMode="auto">
              <a:xfrm>
                <a:off x="7013322" y="5381088"/>
                <a:ext cx="161012" cy="443366"/>
              </a:xfrm>
              <a:prstGeom prst="rect">
                <a:avLst/>
              </a:prstGeom>
              <a:grpFill/>
              <a:ln w="9525">
                <a:solidFill>
                  <a:schemeClr val="bg1"/>
                </a:solidFill>
                <a:miter lim="800000"/>
                <a:headEnd/>
                <a:tailEnd/>
              </a:ln>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79" name="Rectangle 50"/>
              <p:cNvSpPr>
                <a:spLocks noChangeArrowheads="1"/>
              </p:cNvSpPr>
              <p:nvPr/>
            </p:nvSpPr>
            <p:spPr bwMode="auto">
              <a:xfrm>
                <a:off x="7013322" y="5381088"/>
                <a:ext cx="161012" cy="443366"/>
              </a:xfrm>
              <a:prstGeom prst="rect">
                <a:avLst/>
              </a:prstGeom>
              <a:grpFill/>
              <a:ln w="9525">
                <a:solidFill>
                  <a:schemeClr val="bg1"/>
                </a:solidFill>
                <a:miter lim="800000"/>
                <a:headEnd/>
                <a:tailEnd/>
              </a:ln>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80" name="Freeform 51"/>
              <p:cNvSpPr>
                <a:spLocks/>
              </p:cNvSpPr>
              <p:nvPr/>
            </p:nvSpPr>
            <p:spPr bwMode="auto">
              <a:xfrm>
                <a:off x="6448613" y="5080066"/>
                <a:ext cx="830729" cy="844729"/>
              </a:xfrm>
              <a:custGeom>
                <a:avLst/>
                <a:gdLst>
                  <a:gd name="T0" fmla="*/ 144 w 150"/>
                  <a:gd name="T1" fmla="*/ 0 h 151"/>
                  <a:gd name="T2" fmla="*/ 144 w 150"/>
                  <a:gd name="T3" fmla="*/ 0 h 151"/>
                  <a:gd name="T4" fmla="*/ 144 w 150"/>
                  <a:gd name="T5" fmla="*/ 0 h 151"/>
                  <a:gd name="T6" fmla="*/ 140 w 150"/>
                  <a:gd name="T7" fmla="*/ 1 h 151"/>
                  <a:gd name="T8" fmla="*/ 138 w 150"/>
                  <a:gd name="T9" fmla="*/ 6 h 151"/>
                  <a:gd name="T10" fmla="*/ 142 w 150"/>
                  <a:gd name="T11" fmla="*/ 12 h 151"/>
                  <a:gd name="T12" fmla="*/ 142 w 150"/>
                  <a:gd name="T13" fmla="*/ 144 h 151"/>
                  <a:gd name="T14" fmla="*/ 12 w 150"/>
                  <a:gd name="T15" fmla="*/ 144 h 151"/>
                  <a:gd name="T16" fmla="*/ 6 w 150"/>
                  <a:gd name="T17" fmla="*/ 139 h 151"/>
                  <a:gd name="T18" fmla="*/ 0 w 150"/>
                  <a:gd name="T19" fmla="*/ 145 h 151"/>
                  <a:gd name="T20" fmla="*/ 0 w 150"/>
                  <a:gd name="T21" fmla="*/ 146 h 151"/>
                  <a:gd name="T22" fmla="*/ 6 w 150"/>
                  <a:gd name="T23" fmla="*/ 151 h 151"/>
                  <a:gd name="T24" fmla="*/ 12 w 150"/>
                  <a:gd name="T25" fmla="*/ 147 h 151"/>
                  <a:gd name="T26" fmla="*/ 145 w 150"/>
                  <a:gd name="T27" fmla="*/ 147 h 151"/>
                  <a:gd name="T28" fmla="*/ 145 w 150"/>
                  <a:gd name="T29" fmla="*/ 12 h 151"/>
                  <a:gd name="T30" fmla="*/ 150 w 150"/>
                  <a:gd name="T31" fmla="*/ 6 h 151"/>
                  <a:gd name="T32" fmla="*/ 144 w 150"/>
                  <a:gd name="T33"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0" h="151">
                    <a:moveTo>
                      <a:pt x="144" y="0"/>
                    </a:moveTo>
                    <a:cubicBezTo>
                      <a:pt x="144" y="0"/>
                      <a:pt x="144" y="0"/>
                      <a:pt x="144" y="0"/>
                    </a:cubicBezTo>
                    <a:cubicBezTo>
                      <a:pt x="144" y="0"/>
                      <a:pt x="144" y="0"/>
                      <a:pt x="144" y="0"/>
                    </a:cubicBezTo>
                    <a:cubicBezTo>
                      <a:pt x="142" y="0"/>
                      <a:pt x="141" y="0"/>
                      <a:pt x="140" y="1"/>
                    </a:cubicBezTo>
                    <a:cubicBezTo>
                      <a:pt x="139" y="2"/>
                      <a:pt x="138" y="4"/>
                      <a:pt x="138" y="6"/>
                    </a:cubicBezTo>
                    <a:cubicBezTo>
                      <a:pt x="138" y="9"/>
                      <a:pt x="140" y="11"/>
                      <a:pt x="142" y="12"/>
                    </a:cubicBezTo>
                    <a:cubicBezTo>
                      <a:pt x="142" y="144"/>
                      <a:pt x="142" y="144"/>
                      <a:pt x="142" y="144"/>
                    </a:cubicBezTo>
                    <a:cubicBezTo>
                      <a:pt x="12" y="144"/>
                      <a:pt x="12" y="144"/>
                      <a:pt x="12" y="144"/>
                    </a:cubicBezTo>
                    <a:cubicBezTo>
                      <a:pt x="11" y="141"/>
                      <a:pt x="8" y="139"/>
                      <a:pt x="6" y="139"/>
                    </a:cubicBezTo>
                    <a:cubicBezTo>
                      <a:pt x="2" y="139"/>
                      <a:pt x="0" y="142"/>
                      <a:pt x="0" y="145"/>
                    </a:cubicBezTo>
                    <a:cubicBezTo>
                      <a:pt x="0" y="146"/>
                      <a:pt x="0" y="146"/>
                      <a:pt x="0" y="146"/>
                    </a:cubicBezTo>
                    <a:cubicBezTo>
                      <a:pt x="0" y="149"/>
                      <a:pt x="3" y="151"/>
                      <a:pt x="6" y="151"/>
                    </a:cubicBezTo>
                    <a:cubicBezTo>
                      <a:pt x="8" y="151"/>
                      <a:pt x="11" y="150"/>
                      <a:pt x="12" y="147"/>
                    </a:cubicBezTo>
                    <a:cubicBezTo>
                      <a:pt x="145" y="147"/>
                      <a:pt x="145" y="147"/>
                      <a:pt x="145" y="147"/>
                    </a:cubicBezTo>
                    <a:cubicBezTo>
                      <a:pt x="145" y="12"/>
                      <a:pt x="145" y="12"/>
                      <a:pt x="145" y="12"/>
                    </a:cubicBezTo>
                    <a:cubicBezTo>
                      <a:pt x="148" y="11"/>
                      <a:pt x="150" y="9"/>
                      <a:pt x="150" y="6"/>
                    </a:cubicBezTo>
                    <a:cubicBezTo>
                      <a:pt x="150" y="2"/>
                      <a:pt x="147" y="0"/>
                      <a:pt x="144" y="0"/>
                    </a:cubicBezTo>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grpSp>
      </p:grpSp>
    </p:spTree>
    <p:extLst>
      <p:ext uri="{BB962C8B-B14F-4D97-AF65-F5344CB8AC3E}">
        <p14:creationId xmlns:p14="http://schemas.microsoft.com/office/powerpoint/2010/main" xmlns="" val="340539646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50689" y="1268760"/>
            <a:ext cx="11975528" cy="5760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endParaRPr>
          </a:p>
        </p:txBody>
      </p:sp>
      <p:sp>
        <p:nvSpPr>
          <p:cNvPr id="15" name="TextBox 1"/>
          <p:cNvSpPr txBox="1">
            <a:spLocks noChangeArrowheads="1"/>
          </p:cNvSpPr>
          <p:nvPr/>
        </p:nvSpPr>
        <p:spPr bwMode="auto">
          <a:xfrm>
            <a:off x="1202631" y="44624"/>
            <a:ext cx="10923586" cy="769441"/>
          </a:xfrm>
          <a:prstGeom prst="rect">
            <a:avLst/>
          </a:prstGeom>
          <a:noFill/>
          <a:ln w="9525">
            <a:noFill/>
            <a:miter lim="800000"/>
            <a:headEnd/>
            <a:tailEnd/>
          </a:ln>
        </p:spPr>
        <p:txBody>
          <a:bodyPr wrap="square">
            <a:spAutoFit/>
          </a:bodyPr>
          <a:lstStyle/>
          <a:p>
            <a:pPr lvl="0"/>
            <a:r>
              <a:rPr lang="zh-CN" altLang="en-US" sz="4400" b="1" dirty="0">
                <a:solidFill>
                  <a:srgbClr val="002060"/>
                </a:solidFill>
                <a:effectLst>
                  <a:outerShdw blurRad="38100" dist="38100" dir="2700000" algn="tl">
                    <a:srgbClr val="000000">
                      <a:alpha val="43137"/>
                    </a:srgbClr>
                  </a:outerShdw>
                </a:effectLst>
                <a:latin typeface="微软雅黑" pitchFamily="34" charset="-122"/>
                <a:ea typeface="微软雅黑" pitchFamily="34" charset="-122"/>
              </a:rPr>
              <a:t>四、资助效益：</a:t>
            </a:r>
            <a:r>
              <a:rPr lang="zh-CN" altLang="en-US"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很突出</a:t>
            </a:r>
            <a:endParaRPr lang="zh-CN" altLang="zh-CN"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 name="矩形 11"/>
          <p:cNvSpPr/>
          <p:nvPr/>
        </p:nvSpPr>
        <p:spPr>
          <a:xfrm>
            <a:off x="338535" y="1260049"/>
            <a:ext cx="10369152" cy="584775"/>
          </a:xfrm>
          <a:prstGeom prst="rect">
            <a:avLst/>
          </a:prstGeom>
        </p:spPr>
        <p:txBody>
          <a:bodyPr wrap="square">
            <a:spAutoFit/>
          </a:bodyPr>
          <a:lstStyle/>
          <a:p>
            <a:pPr eaLnBrk="1" fontAlgn="auto" hangingPunct="1">
              <a:spcBef>
                <a:spcPts val="0"/>
              </a:spcBef>
              <a:spcAft>
                <a:spcPts val="0"/>
              </a:spcAft>
            </a:pPr>
            <a:r>
              <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（二）学生反馈</a:t>
            </a:r>
            <a:endParaRPr lang="zh-CN" altLang="en-US" sz="32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endParaRPr>
          </a:p>
        </p:txBody>
      </p:sp>
      <p:sp>
        <p:nvSpPr>
          <p:cNvPr id="77" name="矩形 76"/>
          <p:cNvSpPr/>
          <p:nvPr/>
        </p:nvSpPr>
        <p:spPr>
          <a:xfrm>
            <a:off x="770583" y="6740488"/>
            <a:ext cx="10985500" cy="984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59" name="矩形 58"/>
          <p:cNvSpPr/>
          <p:nvPr/>
        </p:nvSpPr>
        <p:spPr>
          <a:xfrm>
            <a:off x="1778695" y="2411154"/>
            <a:ext cx="9328417" cy="4278707"/>
          </a:xfrm>
          <a:prstGeom prst="rect">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61" name="圆角矩形 60"/>
          <p:cNvSpPr/>
          <p:nvPr/>
        </p:nvSpPr>
        <p:spPr>
          <a:xfrm>
            <a:off x="3976716" y="2142489"/>
            <a:ext cx="7130396" cy="574736"/>
          </a:xfrm>
          <a:prstGeom prst="roundRect">
            <a:avLst>
              <a:gd name="adj" fmla="val 9584"/>
            </a:avLst>
          </a:prstGeom>
          <a:solidFill>
            <a:schemeClr val="tx2">
              <a:lumMod val="60000"/>
              <a:lumOff val="40000"/>
            </a:schemeClr>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800" b="1" kern="0" dirty="0">
                <a:solidFill>
                  <a:schemeClr val="bg1"/>
                </a:solidFill>
                <a:effectLst>
                  <a:outerShdw blurRad="38100" dist="38100" dir="2700000" algn="tl">
                    <a:srgbClr val="000000">
                      <a:alpha val="43137"/>
                    </a:srgbClr>
                  </a:outerShdw>
                </a:effectLst>
                <a:latin typeface="Calibri"/>
                <a:ea typeface="微软雅黑"/>
              </a:rPr>
              <a:t>2011</a:t>
            </a:r>
            <a:r>
              <a:rPr lang="zh-CN" altLang="en-US" sz="2800" b="1" kern="0" dirty="0">
                <a:solidFill>
                  <a:schemeClr val="bg1"/>
                </a:solidFill>
                <a:effectLst>
                  <a:outerShdw blurRad="38100" dist="38100" dir="2700000" algn="tl">
                    <a:srgbClr val="000000">
                      <a:alpha val="43137"/>
                    </a:srgbClr>
                  </a:outerShdw>
                </a:effectLst>
                <a:latin typeface="Calibri"/>
                <a:ea typeface="微软雅黑"/>
              </a:rPr>
              <a:t>级学生伍诗桦、黄嘉琳、骆嘉欣</a:t>
            </a:r>
            <a:endParaRPr kumimoji="0" lang="zh-CN" alt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a:ea typeface="微软雅黑"/>
            </a:endParaRPr>
          </a:p>
        </p:txBody>
      </p:sp>
      <p:sp>
        <p:nvSpPr>
          <p:cNvPr id="62" name="圆角矩形 61"/>
          <p:cNvSpPr/>
          <p:nvPr/>
        </p:nvSpPr>
        <p:spPr>
          <a:xfrm>
            <a:off x="1778695" y="1951593"/>
            <a:ext cx="2204880" cy="574736"/>
          </a:xfrm>
          <a:prstGeom prst="roundRect">
            <a:avLst>
              <a:gd name="adj" fmla="val 9584"/>
            </a:avLst>
          </a:prstGeom>
          <a:solidFill>
            <a:srgbClr val="F26D64"/>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2800" b="1" kern="0" dirty="0" smtClean="0">
                <a:solidFill>
                  <a:schemeClr val="bg1"/>
                </a:solidFill>
                <a:effectLst>
                  <a:outerShdw blurRad="38100" dist="38100" dir="2700000" algn="tl">
                    <a:srgbClr val="000000">
                      <a:alpha val="43137"/>
                    </a:srgbClr>
                  </a:outerShdw>
                </a:effectLst>
                <a:latin typeface="Calibri"/>
                <a:ea typeface="微软雅黑"/>
              </a:rPr>
              <a:t>案例</a:t>
            </a:r>
            <a:r>
              <a:rPr lang="en-US" altLang="zh-CN" sz="2800" b="1" kern="0" dirty="0" smtClean="0">
                <a:solidFill>
                  <a:schemeClr val="bg1"/>
                </a:solidFill>
                <a:effectLst>
                  <a:outerShdw blurRad="38100" dist="38100" dir="2700000" algn="tl">
                    <a:srgbClr val="000000">
                      <a:alpha val="43137"/>
                    </a:srgbClr>
                  </a:outerShdw>
                </a:effectLst>
                <a:latin typeface="Calibri"/>
                <a:ea typeface="微软雅黑"/>
              </a:rPr>
              <a:t>2</a:t>
            </a:r>
            <a:endParaRPr kumimoji="0" lang="zh-CN" alt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a:ea typeface="微软雅黑"/>
            </a:endParaRPr>
          </a:p>
        </p:txBody>
      </p:sp>
      <p:sp>
        <p:nvSpPr>
          <p:cNvPr id="66" name="文本框 31"/>
          <p:cNvSpPr txBox="1"/>
          <p:nvPr/>
        </p:nvSpPr>
        <p:spPr bwMode="auto">
          <a:xfrm flipH="1">
            <a:off x="2916766" y="3010734"/>
            <a:ext cx="7991716" cy="3194721"/>
          </a:xfrm>
          <a:prstGeom prst="rect">
            <a:avLst/>
          </a:prstGeom>
          <a:noFill/>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lvl="0" algn="just" eaLnBrk="1" fontAlgn="auto" hangingPunct="1">
              <a:lnSpc>
                <a:spcPct val="120000"/>
              </a:lnSpc>
              <a:spcBef>
                <a:spcPts val="0"/>
              </a:spcBef>
              <a:spcAft>
                <a:spcPts val="0"/>
              </a:spcAft>
              <a:defRPr/>
            </a:pP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通过申请国家免学费和助学金，奋发图强，积极认真投入到学习中，成为学校学生会得力骨干。</a:t>
            </a:r>
            <a:r>
              <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位学生积极参加了“国家资助、助我飞翔”征文比赛，并取得了市一等奖和省级二等奖的好成绩。获取省级奖全市只有两所中职学校，我校是其中之一获奖学校</a:t>
            </a:r>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。同学们在</a:t>
            </a: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“国家资助，助我飞翔”励志成长成才优秀学生典型评选活动中，被评为优秀学生典型</a:t>
            </a:r>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kumimoji="0" lang="zh-CN" alt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grpSp>
        <p:nvGrpSpPr>
          <p:cNvPr id="67" name="组合 66"/>
          <p:cNvGrpSpPr/>
          <p:nvPr/>
        </p:nvGrpSpPr>
        <p:grpSpPr>
          <a:xfrm>
            <a:off x="2041942" y="2775944"/>
            <a:ext cx="822177" cy="822177"/>
            <a:chOff x="3377733" y="2081999"/>
            <a:chExt cx="951913" cy="951913"/>
          </a:xfrm>
          <a:noFill/>
        </p:grpSpPr>
        <p:sp>
          <p:nvSpPr>
            <p:cNvPr id="68" name="椭圆 67"/>
            <p:cNvSpPr/>
            <p:nvPr/>
          </p:nvSpPr>
          <p:spPr>
            <a:xfrm>
              <a:off x="3377733" y="2081999"/>
              <a:ext cx="951913" cy="951913"/>
            </a:xfrm>
            <a:prstGeom prst="ellipse">
              <a:avLst/>
            </a:prstGeom>
            <a:grp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grpSp>
          <p:nvGrpSpPr>
            <p:cNvPr id="69" name="组合 68"/>
            <p:cNvGrpSpPr/>
            <p:nvPr/>
          </p:nvGrpSpPr>
          <p:grpSpPr>
            <a:xfrm>
              <a:off x="3550170" y="2233067"/>
              <a:ext cx="582088" cy="591898"/>
              <a:chOff x="6448613" y="5080066"/>
              <a:chExt cx="830729" cy="844729"/>
            </a:xfrm>
            <a:grpFill/>
            <a:effectLst/>
          </p:grpSpPr>
          <p:sp>
            <p:nvSpPr>
              <p:cNvPr id="70" name="Freeform 42"/>
              <p:cNvSpPr>
                <a:spLocks/>
              </p:cNvSpPr>
              <p:nvPr/>
            </p:nvSpPr>
            <p:spPr bwMode="auto">
              <a:xfrm>
                <a:off x="6455614" y="5080066"/>
                <a:ext cx="690718" cy="487703"/>
              </a:xfrm>
              <a:custGeom>
                <a:avLst/>
                <a:gdLst>
                  <a:gd name="T0" fmla="*/ 122 w 125"/>
                  <a:gd name="T1" fmla="*/ 0 h 87"/>
                  <a:gd name="T2" fmla="*/ 88 w 125"/>
                  <a:gd name="T3" fmla="*/ 12 h 87"/>
                  <a:gd name="T4" fmla="*/ 101 w 125"/>
                  <a:gd name="T5" fmla="*/ 20 h 87"/>
                  <a:gd name="T6" fmla="*/ 42 w 125"/>
                  <a:gd name="T7" fmla="*/ 65 h 87"/>
                  <a:gd name="T8" fmla="*/ 5 w 125"/>
                  <a:gd name="T9" fmla="*/ 71 h 87"/>
                  <a:gd name="T10" fmla="*/ 0 w 125"/>
                  <a:gd name="T11" fmla="*/ 71 h 87"/>
                  <a:gd name="T12" fmla="*/ 0 w 125"/>
                  <a:gd name="T13" fmla="*/ 79 h 87"/>
                  <a:gd name="T14" fmla="*/ 0 w 125"/>
                  <a:gd name="T15" fmla="*/ 87 h 87"/>
                  <a:gd name="T16" fmla="*/ 6 w 125"/>
                  <a:gd name="T17" fmla="*/ 87 h 87"/>
                  <a:gd name="T18" fmla="*/ 46 w 125"/>
                  <a:gd name="T19" fmla="*/ 80 h 87"/>
                  <a:gd name="T20" fmla="*/ 87 w 125"/>
                  <a:gd name="T21" fmla="*/ 58 h 87"/>
                  <a:gd name="T22" fmla="*/ 115 w 125"/>
                  <a:gd name="T23" fmla="*/ 28 h 87"/>
                  <a:gd name="T24" fmla="*/ 125 w 125"/>
                  <a:gd name="T25" fmla="*/ 34 h 87"/>
                  <a:gd name="T26" fmla="*/ 122 w 125"/>
                  <a:gd name="T2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87">
                    <a:moveTo>
                      <a:pt x="122" y="0"/>
                    </a:moveTo>
                    <a:cubicBezTo>
                      <a:pt x="88" y="12"/>
                      <a:pt x="88" y="12"/>
                      <a:pt x="88" y="12"/>
                    </a:cubicBezTo>
                    <a:cubicBezTo>
                      <a:pt x="101" y="20"/>
                      <a:pt x="101" y="20"/>
                      <a:pt x="101" y="20"/>
                    </a:cubicBezTo>
                    <a:cubicBezTo>
                      <a:pt x="87" y="41"/>
                      <a:pt x="67" y="56"/>
                      <a:pt x="42" y="65"/>
                    </a:cubicBezTo>
                    <a:cubicBezTo>
                      <a:pt x="26" y="70"/>
                      <a:pt x="12" y="71"/>
                      <a:pt x="5" y="71"/>
                    </a:cubicBezTo>
                    <a:cubicBezTo>
                      <a:pt x="2" y="71"/>
                      <a:pt x="0" y="71"/>
                      <a:pt x="0" y="71"/>
                    </a:cubicBezTo>
                    <a:cubicBezTo>
                      <a:pt x="0" y="79"/>
                      <a:pt x="0" y="79"/>
                      <a:pt x="0" y="79"/>
                    </a:cubicBezTo>
                    <a:cubicBezTo>
                      <a:pt x="0" y="87"/>
                      <a:pt x="0" y="87"/>
                      <a:pt x="0" y="87"/>
                    </a:cubicBezTo>
                    <a:cubicBezTo>
                      <a:pt x="1" y="87"/>
                      <a:pt x="3" y="87"/>
                      <a:pt x="6" y="87"/>
                    </a:cubicBezTo>
                    <a:cubicBezTo>
                      <a:pt x="14" y="87"/>
                      <a:pt x="29" y="86"/>
                      <a:pt x="46" y="80"/>
                    </a:cubicBezTo>
                    <a:cubicBezTo>
                      <a:pt x="61" y="75"/>
                      <a:pt x="75" y="67"/>
                      <a:pt x="87" y="58"/>
                    </a:cubicBezTo>
                    <a:cubicBezTo>
                      <a:pt x="98" y="50"/>
                      <a:pt x="107" y="40"/>
                      <a:pt x="115" y="28"/>
                    </a:cubicBezTo>
                    <a:cubicBezTo>
                      <a:pt x="125" y="34"/>
                      <a:pt x="125" y="34"/>
                      <a:pt x="125" y="34"/>
                    </a:cubicBezTo>
                    <a:cubicBezTo>
                      <a:pt x="122" y="0"/>
                      <a:pt x="122" y="0"/>
                      <a:pt x="122" y="0"/>
                    </a:cubicBezTo>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71" name="Rectangle 43"/>
              <p:cNvSpPr>
                <a:spLocks noChangeArrowheads="1"/>
              </p:cNvSpPr>
              <p:nvPr/>
            </p:nvSpPr>
            <p:spPr bwMode="auto">
              <a:xfrm>
                <a:off x="6448613" y="5644775"/>
                <a:ext cx="156345" cy="179680"/>
              </a:xfrm>
              <a:prstGeom prst="rect">
                <a:avLst/>
              </a:prstGeom>
              <a:grpFill/>
              <a:ln w="9525">
                <a:solidFill>
                  <a:schemeClr val="bg1"/>
                </a:solidFill>
                <a:miter lim="800000"/>
                <a:headEnd/>
                <a:tailEnd/>
              </a:ln>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72" name="Rectangle 44"/>
              <p:cNvSpPr>
                <a:spLocks noChangeArrowheads="1"/>
              </p:cNvSpPr>
              <p:nvPr/>
            </p:nvSpPr>
            <p:spPr bwMode="auto">
              <a:xfrm>
                <a:off x="6448613" y="5644775"/>
                <a:ext cx="156345" cy="179680"/>
              </a:xfrm>
              <a:prstGeom prst="rect">
                <a:avLst/>
              </a:prstGeom>
              <a:grpFill/>
              <a:ln w="9525">
                <a:solidFill>
                  <a:schemeClr val="bg1"/>
                </a:solidFill>
                <a:miter lim="800000"/>
                <a:headEnd/>
                <a:tailEnd/>
              </a:ln>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73" name="Rectangle 45"/>
              <p:cNvSpPr>
                <a:spLocks noChangeArrowheads="1"/>
              </p:cNvSpPr>
              <p:nvPr/>
            </p:nvSpPr>
            <p:spPr bwMode="auto">
              <a:xfrm>
                <a:off x="6637627" y="5588771"/>
                <a:ext cx="161012" cy="235684"/>
              </a:xfrm>
              <a:prstGeom prst="rect">
                <a:avLst/>
              </a:prstGeom>
              <a:grpFill/>
              <a:ln w="9525">
                <a:solidFill>
                  <a:schemeClr val="bg1"/>
                </a:solidFill>
                <a:miter lim="800000"/>
                <a:headEnd/>
                <a:tailEnd/>
              </a:ln>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74" name="Rectangle 46"/>
              <p:cNvSpPr>
                <a:spLocks noChangeArrowheads="1"/>
              </p:cNvSpPr>
              <p:nvPr/>
            </p:nvSpPr>
            <p:spPr bwMode="auto">
              <a:xfrm>
                <a:off x="6637627" y="5588771"/>
                <a:ext cx="161012" cy="235684"/>
              </a:xfrm>
              <a:prstGeom prst="rect">
                <a:avLst/>
              </a:prstGeom>
              <a:grpFill/>
              <a:ln w="9525">
                <a:solidFill>
                  <a:schemeClr val="bg1"/>
                </a:solidFill>
                <a:miter lim="800000"/>
                <a:headEnd/>
                <a:tailEnd/>
              </a:ln>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75" name="Rectangle 47"/>
              <p:cNvSpPr>
                <a:spLocks noChangeArrowheads="1"/>
              </p:cNvSpPr>
              <p:nvPr/>
            </p:nvSpPr>
            <p:spPr bwMode="auto">
              <a:xfrm>
                <a:off x="6824308" y="5504764"/>
                <a:ext cx="161012" cy="319690"/>
              </a:xfrm>
              <a:prstGeom prst="rect">
                <a:avLst/>
              </a:prstGeom>
              <a:grpFill/>
              <a:ln w="9525">
                <a:solidFill>
                  <a:schemeClr val="bg1"/>
                </a:solidFill>
                <a:miter lim="800000"/>
                <a:headEnd/>
                <a:tailEnd/>
              </a:ln>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76" name="Rectangle 48"/>
              <p:cNvSpPr>
                <a:spLocks noChangeArrowheads="1"/>
              </p:cNvSpPr>
              <p:nvPr/>
            </p:nvSpPr>
            <p:spPr bwMode="auto">
              <a:xfrm>
                <a:off x="6824308" y="5504764"/>
                <a:ext cx="161012" cy="319690"/>
              </a:xfrm>
              <a:prstGeom prst="rect">
                <a:avLst/>
              </a:prstGeom>
              <a:grpFill/>
              <a:ln w="9525">
                <a:solidFill>
                  <a:schemeClr val="bg1"/>
                </a:solidFill>
                <a:miter lim="800000"/>
                <a:headEnd/>
                <a:tailEnd/>
              </a:ln>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78" name="Rectangle 49"/>
              <p:cNvSpPr>
                <a:spLocks noChangeArrowheads="1"/>
              </p:cNvSpPr>
              <p:nvPr/>
            </p:nvSpPr>
            <p:spPr bwMode="auto">
              <a:xfrm>
                <a:off x="7013322" y="5381088"/>
                <a:ext cx="161012" cy="443366"/>
              </a:xfrm>
              <a:prstGeom prst="rect">
                <a:avLst/>
              </a:prstGeom>
              <a:grpFill/>
              <a:ln w="9525">
                <a:solidFill>
                  <a:schemeClr val="bg1"/>
                </a:solidFill>
                <a:miter lim="800000"/>
                <a:headEnd/>
                <a:tailEnd/>
              </a:ln>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79" name="Rectangle 50"/>
              <p:cNvSpPr>
                <a:spLocks noChangeArrowheads="1"/>
              </p:cNvSpPr>
              <p:nvPr/>
            </p:nvSpPr>
            <p:spPr bwMode="auto">
              <a:xfrm>
                <a:off x="7013322" y="5381088"/>
                <a:ext cx="161012" cy="443366"/>
              </a:xfrm>
              <a:prstGeom prst="rect">
                <a:avLst/>
              </a:prstGeom>
              <a:grpFill/>
              <a:ln w="9525">
                <a:solidFill>
                  <a:schemeClr val="bg1"/>
                </a:solidFill>
                <a:miter lim="800000"/>
                <a:headEnd/>
                <a:tailEnd/>
              </a:ln>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80" name="Freeform 51"/>
              <p:cNvSpPr>
                <a:spLocks/>
              </p:cNvSpPr>
              <p:nvPr/>
            </p:nvSpPr>
            <p:spPr bwMode="auto">
              <a:xfrm>
                <a:off x="6448613" y="5080066"/>
                <a:ext cx="830729" cy="844729"/>
              </a:xfrm>
              <a:custGeom>
                <a:avLst/>
                <a:gdLst>
                  <a:gd name="T0" fmla="*/ 144 w 150"/>
                  <a:gd name="T1" fmla="*/ 0 h 151"/>
                  <a:gd name="T2" fmla="*/ 144 w 150"/>
                  <a:gd name="T3" fmla="*/ 0 h 151"/>
                  <a:gd name="T4" fmla="*/ 144 w 150"/>
                  <a:gd name="T5" fmla="*/ 0 h 151"/>
                  <a:gd name="T6" fmla="*/ 140 w 150"/>
                  <a:gd name="T7" fmla="*/ 1 h 151"/>
                  <a:gd name="T8" fmla="*/ 138 w 150"/>
                  <a:gd name="T9" fmla="*/ 6 h 151"/>
                  <a:gd name="T10" fmla="*/ 142 w 150"/>
                  <a:gd name="T11" fmla="*/ 12 h 151"/>
                  <a:gd name="T12" fmla="*/ 142 w 150"/>
                  <a:gd name="T13" fmla="*/ 144 h 151"/>
                  <a:gd name="T14" fmla="*/ 12 w 150"/>
                  <a:gd name="T15" fmla="*/ 144 h 151"/>
                  <a:gd name="T16" fmla="*/ 6 w 150"/>
                  <a:gd name="T17" fmla="*/ 139 h 151"/>
                  <a:gd name="T18" fmla="*/ 0 w 150"/>
                  <a:gd name="T19" fmla="*/ 145 h 151"/>
                  <a:gd name="T20" fmla="*/ 0 w 150"/>
                  <a:gd name="T21" fmla="*/ 146 h 151"/>
                  <a:gd name="T22" fmla="*/ 6 w 150"/>
                  <a:gd name="T23" fmla="*/ 151 h 151"/>
                  <a:gd name="T24" fmla="*/ 12 w 150"/>
                  <a:gd name="T25" fmla="*/ 147 h 151"/>
                  <a:gd name="T26" fmla="*/ 145 w 150"/>
                  <a:gd name="T27" fmla="*/ 147 h 151"/>
                  <a:gd name="T28" fmla="*/ 145 w 150"/>
                  <a:gd name="T29" fmla="*/ 12 h 151"/>
                  <a:gd name="T30" fmla="*/ 150 w 150"/>
                  <a:gd name="T31" fmla="*/ 6 h 151"/>
                  <a:gd name="T32" fmla="*/ 144 w 150"/>
                  <a:gd name="T33"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0" h="151">
                    <a:moveTo>
                      <a:pt x="144" y="0"/>
                    </a:moveTo>
                    <a:cubicBezTo>
                      <a:pt x="144" y="0"/>
                      <a:pt x="144" y="0"/>
                      <a:pt x="144" y="0"/>
                    </a:cubicBezTo>
                    <a:cubicBezTo>
                      <a:pt x="144" y="0"/>
                      <a:pt x="144" y="0"/>
                      <a:pt x="144" y="0"/>
                    </a:cubicBezTo>
                    <a:cubicBezTo>
                      <a:pt x="142" y="0"/>
                      <a:pt x="141" y="0"/>
                      <a:pt x="140" y="1"/>
                    </a:cubicBezTo>
                    <a:cubicBezTo>
                      <a:pt x="139" y="2"/>
                      <a:pt x="138" y="4"/>
                      <a:pt x="138" y="6"/>
                    </a:cubicBezTo>
                    <a:cubicBezTo>
                      <a:pt x="138" y="9"/>
                      <a:pt x="140" y="11"/>
                      <a:pt x="142" y="12"/>
                    </a:cubicBezTo>
                    <a:cubicBezTo>
                      <a:pt x="142" y="144"/>
                      <a:pt x="142" y="144"/>
                      <a:pt x="142" y="144"/>
                    </a:cubicBezTo>
                    <a:cubicBezTo>
                      <a:pt x="12" y="144"/>
                      <a:pt x="12" y="144"/>
                      <a:pt x="12" y="144"/>
                    </a:cubicBezTo>
                    <a:cubicBezTo>
                      <a:pt x="11" y="141"/>
                      <a:pt x="8" y="139"/>
                      <a:pt x="6" y="139"/>
                    </a:cubicBezTo>
                    <a:cubicBezTo>
                      <a:pt x="2" y="139"/>
                      <a:pt x="0" y="142"/>
                      <a:pt x="0" y="145"/>
                    </a:cubicBezTo>
                    <a:cubicBezTo>
                      <a:pt x="0" y="146"/>
                      <a:pt x="0" y="146"/>
                      <a:pt x="0" y="146"/>
                    </a:cubicBezTo>
                    <a:cubicBezTo>
                      <a:pt x="0" y="149"/>
                      <a:pt x="3" y="151"/>
                      <a:pt x="6" y="151"/>
                    </a:cubicBezTo>
                    <a:cubicBezTo>
                      <a:pt x="8" y="151"/>
                      <a:pt x="11" y="150"/>
                      <a:pt x="12" y="147"/>
                    </a:cubicBezTo>
                    <a:cubicBezTo>
                      <a:pt x="145" y="147"/>
                      <a:pt x="145" y="147"/>
                      <a:pt x="145" y="147"/>
                    </a:cubicBezTo>
                    <a:cubicBezTo>
                      <a:pt x="145" y="12"/>
                      <a:pt x="145" y="12"/>
                      <a:pt x="145" y="12"/>
                    </a:cubicBezTo>
                    <a:cubicBezTo>
                      <a:pt x="148" y="11"/>
                      <a:pt x="150" y="9"/>
                      <a:pt x="150" y="6"/>
                    </a:cubicBezTo>
                    <a:cubicBezTo>
                      <a:pt x="150" y="2"/>
                      <a:pt x="147" y="0"/>
                      <a:pt x="144" y="0"/>
                    </a:cubicBezTo>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grpSp>
      </p:grpSp>
    </p:spTree>
    <p:extLst>
      <p:ext uri="{BB962C8B-B14F-4D97-AF65-F5344CB8AC3E}">
        <p14:creationId xmlns:p14="http://schemas.microsoft.com/office/powerpoint/2010/main" xmlns="" val="285571569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50689" y="1268760"/>
            <a:ext cx="11975528" cy="57606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5" name="TextBox 1"/>
          <p:cNvSpPr txBox="1">
            <a:spLocks noChangeArrowheads="1"/>
          </p:cNvSpPr>
          <p:nvPr/>
        </p:nvSpPr>
        <p:spPr bwMode="auto">
          <a:xfrm>
            <a:off x="1202631" y="44624"/>
            <a:ext cx="10923586" cy="769441"/>
          </a:xfrm>
          <a:prstGeom prst="rect">
            <a:avLst/>
          </a:prstGeom>
          <a:noFill/>
          <a:ln w="9525">
            <a:noFill/>
            <a:miter lim="800000"/>
            <a:headEnd/>
            <a:tailEnd/>
          </a:ln>
        </p:spPr>
        <p:txBody>
          <a:bodyPr wrap="square">
            <a:spAutoFit/>
          </a:bodyPr>
          <a:lstStyle/>
          <a:p>
            <a:pPr lvl="0"/>
            <a:r>
              <a:rPr lang="zh-CN" altLang="en-US" sz="4400" b="1" dirty="0" smtClean="0">
                <a:solidFill>
                  <a:srgbClr val="002060"/>
                </a:solidFill>
                <a:effectLst>
                  <a:outerShdw blurRad="38100" dist="38100" dir="2700000" algn="tl">
                    <a:srgbClr val="000000">
                      <a:alpha val="43137"/>
                    </a:srgbClr>
                  </a:outerShdw>
                </a:effectLst>
                <a:latin typeface="微软雅黑" pitchFamily="34" charset="-122"/>
                <a:ea typeface="微软雅黑" pitchFamily="34" charset="-122"/>
              </a:rPr>
              <a:t>一、政策</a:t>
            </a:r>
            <a:r>
              <a:rPr lang="zh-CN" altLang="en-US" sz="4400" b="1" dirty="0">
                <a:solidFill>
                  <a:srgbClr val="002060"/>
                </a:solidFill>
                <a:effectLst>
                  <a:outerShdw blurRad="38100" dist="38100" dir="2700000" algn="tl">
                    <a:srgbClr val="000000">
                      <a:alpha val="43137"/>
                    </a:srgbClr>
                  </a:outerShdw>
                </a:effectLst>
                <a:latin typeface="微软雅黑" pitchFamily="34" charset="-122"/>
                <a:ea typeface="微软雅黑" pitchFamily="34" charset="-122"/>
              </a:rPr>
              <a:t>实施：</a:t>
            </a:r>
            <a:r>
              <a:rPr lang="zh-CN" altLang="en-US"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很及时</a:t>
            </a:r>
            <a:endParaRPr lang="zh-CN" altLang="zh-CN"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 name="矩形 11"/>
          <p:cNvSpPr/>
          <p:nvPr/>
        </p:nvSpPr>
        <p:spPr>
          <a:xfrm>
            <a:off x="338535" y="1260049"/>
            <a:ext cx="10369152" cy="584775"/>
          </a:xfrm>
          <a:prstGeom prst="rect">
            <a:avLst/>
          </a:prstGeom>
        </p:spPr>
        <p:txBody>
          <a:bodyPr wrap="square">
            <a:spAutoFit/>
          </a:bodyPr>
          <a:lstStyle/>
          <a:p>
            <a:pPr eaLnBrk="1" fontAlgn="auto" hangingPunct="1">
              <a:spcBef>
                <a:spcPts val="0"/>
              </a:spcBef>
              <a:spcAft>
                <a:spcPts val="0"/>
              </a:spcAft>
            </a:pPr>
            <a:r>
              <a:rPr lang="zh-CN" altLang="en-US" sz="3200" b="1" dirty="0" smtClean="0">
                <a:latin typeface="微软雅黑" pitchFamily="34" charset="-122"/>
                <a:ea typeface="微软雅黑" pitchFamily="34" charset="-122"/>
              </a:rPr>
              <a:t>国家对</a:t>
            </a:r>
            <a:r>
              <a:rPr lang="zh-CN" altLang="en-US" sz="3200" b="1" dirty="0">
                <a:latin typeface="微软雅黑" pitchFamily="34" charset="-122"/>
                <a:ea typeface="微软雅黑" pitchFamily="34" charset="-122"/>
              </a:rPr>
              <a:t>中等职业教育学校学生资助工作</a:t>
            </a:r>
            <a:endParaRPr lang="zh-CN" altLang="en-US" sz="32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endParaRPr>
          </a:p>
        </p:txBody>
      </p:sp>
      <p:sp>
        <p:nvSpPr>
          <p:cNvPr id="77" name="矩形 76"/>
          <p:cNvSpPr/>
          <p:nvPr/>
        </p:nvSpPr>
        <p:spPr>
          <a:xfrm>
            <a:off x="698500" y="6309320"/>
            <a:ext cx="10985500" cy="984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1" name="Rectangle 11"/>
          <p:cNvSpPr>
            <a:spLocks noChangeArrowheads="1"/>
          </p:cNvSpPr>
          <p:nvPr/>
        </p:nvSpPr>
        <p:spPr bwMode="auto">
          <a:xfrm>
            <a:off x="4154959" y="2221148"/>
            <a:ext cx="7755234" cy="3314112"/>
          </a:xfrm>
          <a:prstGeom prst="rect">
            <a:avLst/>
          </a:prstGeom>
          <a:noFill/>
          <a:ln w="9525">
            <a:noFill/>
            <a:miter lim="800000"/>
            <a:headEnd/>
            <a:tailEnd/>
          </a:ln>
          <a:effectLst>
            <a:prstShdw prst="shdw12">
              <a:schemeClr val="bg2">
                <a:alpha val="50000"/>
              </a:schemeClr>
            </a:prstShdw>
          </a:effectLst>
        </p:spPr>
        <p:txBody>
          <a:bodyPr wrap="square" anchor="ctr">
            <a:spAutoFit/>
          </a:bodyPr>
          <a:lstStyle/>
          <a:p>
            <a:pPr algn="just">
              <a:lnSpc>
                <a:spcPct val="110000"/>
              </a:lnSpc>
            </a:pPr>
            <a:r>
              <a:rPr lang="zh-CN" altLang="en-US" sz="2400" b="1" dirty="0">
                <a:latin typeface="微软雅黑" pitchFamily="34" charset="-122"/>
                <a:ea typeface="微软雅黑" pitchFamily="34" charset="-122"/>
              </a:rPr>
              <a:t>从</a:t>
            </a:r>
            <a:r>
              <a:rPr lang="en-US" altLang="zh-CN" sz="2400" b="1" dirty="0">
                <a:latin typeface="微软雅黑" pitchFamily="34" charset="-122"/>
                <a:ea typeface="微软雅黑" pitchFamily="34" charset="-122"/>
              </a:rPr>
              <a:t>2007</a:t>
            </a:r>
            <a:r>
              <a:rPr lang="zh-CN" altLang="en-US" sz="2400" b="1" dirty="0">
                <a:latin typeface="微软雅黑" pitchFamily="34" charset="-122"/>
                <a:ea typeface="微软雅黑" pitchFamily="34" charset="-122"/>
              </a:rPr>
              <a:t>年国家启动对中等职业教育学校学生资助</a:t>
            </a:r>
            <a:r>
              <a:rPr lang="zh-CN" altLang="en-US" sz="2400" b="1" dirty="0" smtClean="0">
                <a:latin typeface="微软雅黑" pitchFamily="34" charset="-122"/>
                <a:ea typeface="微软雅黑" pitchFamily="34" charset="-122"/>
              </a:rPr>
              <a:t>工作。</a:t>
            </a:r>
            <a:r>
              <a:rPr lang="zh-CN" altLang="en-US" sz="2400" b="1" dirty="0">
                <a:latin typeface="微软雅黑" pitchFamily="34" charset="-122"/>
                <a:ea typeface="微软雅黑" pitchFamily="34" charset="-122"/>
              </a:rPr>
              <a:t>政策的实施体现了党和国家对普通高中在校学生的关怀和帮助，不仅惠及数以百万的中职学生和社会家庭，同时受益的还有</a:t>
            </a:r>
            <a:r>
              <a:rPr lang="zh-CN" altLang="en-US" sz="2400" b="1" dirty="0">
                <a:solidFill>
                  <a:srgbClr val="C00000"/>
                </a:solidFill>
                <a:latin typeface="微软雅黑" pitchFamily="34" charset="-122"/>
                <a:ea typeface="微软雅黑" pitchFamily="34" charset="-122"/>
              </a:rPr>
              <a:t>全国</a:t>
            </a:r>
            <a:r>
              <a:rPr lang="en-US" altLang="zh-CN" sz="2400" b="1" dirty="0">
                <a:solidFill>
                  <a:srgbClr val="C00000"/>
                </a:solidFill>
                <a:latin typeface="微软雅黑" pitchFamily="34" charset="-122"/>
                <a:ea typeface="微软雅黑" pitchFamily="34" charset="-122"/>
              </a:rPr>
              <a:t>1.09</a:t>
            </a:r>
            <a:r>
              <a:rPr lang="zh-CN" altLang="en-US" sz="2400" b="1" dirty="0">
                <a:solidFill>
                  <a:srgbClr val="C00000"/>
                </a:solidFill>
                <a:latin typeface="微软雅黑" pitchFamily="34" charset="-122"/>
                <a:ea typeface="微软雅黑" pitchFamily="34" charset="-122"/>
              </a:rPr>
              <a:t>万</a:t>
            </a:r>
            <a:r>
              <a:rPr lang="zh-CN" altLang="en-US" sz="2400" b="1" dirty="0">
                <a:latin typeface="微软雅黑" pitchFamily="34" charset="-122"/>
                <a:ea typeface="微软雅黑" pitchFamily="34" charset="-122"/>
              </a:rPr>
              <a:t>所中等职业学校，全国中职生在校生规模从</a:t>
            </a:r>
            <a:r>
              <a:rPr lang="en-US" altLang="zh-CN" sz="2400" b="1" dirty="0">
                <a:latin typeface="微软雅黑" pitchFamily="34" charset="-122"/>
                <a:ea typeface="微软雅黑" pitchFamily="34" charset="-122"/>
              </a:rPr>
              <a:t>2007</a:t>
            </a:r>
            <a:r>
              <a:rPr lang="zh-CN" altLang="en-US" sz="2400" b="1" dirty="0">
                <a:latin typeface="微软雅黑" pitchFamily="34" charset="-122"/>
                <a:ea typeface="微软雅黑" pitchFamily="34" charset="-122"/>
              </a:rPr>
              <a:t>年的</a:t>
            </a:r>
            <a:r>
              <a:rPr lang="en-US" altLang="zh-CN" sz="2400" b="1" dirty="0">
                <a:latin typeface="微软雅黑" pitchFamily="34" charset="-122"/>
                <a:ea typeface="微软雅黑" pitchFamily="34" charset="-122"/>
              </a:rPr>
              <a:t>750</a:t>
            </a:r>
            <a:r>
              <a:rPr lang="zh-CN" altLang="en-US" sz="2400" b="1" dirty="0">
                <a:latin typeface="微软雅黑" pitchFamily="34" charset="-122"/>
                <a:ea typeface="微软雅黑" pitchFamily="34" charset="-122"/>
              </a:rPr>
              <a:t>万名（</a:t>
            </a:r>
            <a:r>
              <a:rPr lang="en-US" altLang="zh-CN" sz="2400" b="1" dirty="0">
                <a:latin typeface="微软雅黑" pitchFamily="34" charset="-122"/>
                <a:ea typeface="微软雅黑" pitchFamily="34" charset="-122"/>
              </a:rPr>
              <a:t>2005</a:t>
            </a:r>
            <a:r>
              <a:rPr lang="zh-CN" altLang="en-US" sz="2400" b="1" dirty="0">
                <a:latin typeface="微软雅黑" pitchFamily="34" charset="-122"/>
                <a:ea typeface="微软雅黑" pitchFamily="34" charset="-122"/>
              </a:rPr>
              <a:t>年规模为</a:t>
            </a:r>
            <a:r>
              <a:rPr lang="en-US" altLang="zh-CN" sz="2400" b="1" dirty="0">
                <a:latin typeface="微软雅黑" pitchFamily="34" charset="-122"/>
                <a:ea typeface="微软雅黑" pitchFamily="34" charset="-122"/>
              </a:rPr>
              <a:t>550</a:t>
            </a:r>
            <a:r>
              <a:rPr lang="zh-CN" altLang="en-US" sz="2400" b="1" dirty="0">
                <a:latin typeface="微软雅黑" pitchFamily="34" charset="-122"/>
                <a:ea typeface="微软雅黑" pitchFamily="34" charset="-122"/>
              </a:rPr>
              <a:t>万名）达到了</a:t>
            </a:r>
            <a:r>
              <a:rPr lang="en-US" altLang="zh-CN" sz="2400" b="1" dirty="0">
                <a:solidFill>
                  <a:srgbClr val="C00000"/>
                </a:solidFill>
                <a:latin typeface="微软雅黑" pitchFamily="34" charset="-122"/>
                <a:ea typeface="微软雅黑" pitchFamily="34" charset="-122"/>
              </a:rPr>
              <a:t>2016</a:t>
            </a:r>
            <a:r>
              <a:rPr lang="zh-CN" altLang="en-US" sz="2400" b="1" dirty="0">
                <a:solidFill>
                  <a:srgbClr val="C00000"/>
                </a:solidFill>
                <a:latin typeface="微软雅黑" pitchFamily="34" charset="-122"/>
                <a:ea typeface="微软雅黑" pitchFamily="34" charset="-122"/>
              </a:rPr>
              <a:t>年的</a:t>
            </a:r>
            <a:r>
              <a:rPr lang="en-US" altLang="zh-CN" sz="2400" b="1" dirty="0">
                <a:solidFill>
                  <a:srgbClr val="C00000"/>
                </a:solidFill>
                <a:latin typeface="微软雅黑" pitchFamily="34" charset="-122"/>
                <a:ea typeface="微软雅黑" pitchFamily="34" charset="-122"/>
              </a:rPr>
              <a:t>1599.01</a:t>
            </a:r>
            <a:r>
              <a:rPr lang="zh-CN" altLang="en-US" sz="2400" b="1" dirty="0">
                <a:latin typeface="微软雅黑" pitchFamily="34" charset="-122"/>
                <a:ea typeface="微软雅黑" pitchFamily="34" charset="-122"/>
              </a:rPr>
              <a:t>万名（</a:t>
            </a:r>
            <a:r>
              <a:rPr lang="en-US" altLang="zh-CN" sz="2400" b="1" dirty="0">
                <a:latin typeface="微软雅黑" pitchFamily="34" charset="-122"/>
                <a:ea typeface="微软雅黑" pitchFamily="34" charset="-122"/>
              </a:rPr>
              <a:t>2014</a:t>
            </a:r>
            <a:r>
              <a:rPr lang="zh-CN" altLang="en-US" sz="2400" b="1" dirty="0">
                <a:latin typeface="微软雅黑" pitchFamily="34" charset="-122"/>
                <a:ea typeface="微软雅黑" pitchFamily="34" charset="-122"/>
              </a:rPr>
              <a:t>年中职生规模为</a:t>
            </a:r>
            <a:r>
              <a:rPr lang="en-US" altLang="zh-CN" sz="2400" b="1" dirty="0">
                <a:latin typeface="微软雅黑" pitchFamily="34" charset="-122"/>
                <a:ea typeface="微软雅黑" pitchFamily="34" charset="-122"/>
              </a:rPr>
              <a:t>1755</a:t>
            </a:r>
            <a:r>
              <a:rPr lang="zh-CN" altLang="en-US" sz="2400" b="1" dirty="0">
                <a:latin typeface="微软雅黑" pitchFamily="34" charset="-122"/>
                <a:ea typeface="微软雅黑" pitchFamily="34" charset="-122"/>
              </a:rPr>
              <a:t>万名），</a:t>
            </a:r>
            <a:r>
              <a:rPr lang="zh-CN" altLang="en-US" sz="2400" b="1" dirty="0">
                <a:solidFill>
                  <a:srgbClr val="C00000"/>
                </a:solidFill>
                <a:latin typeface="微软雅黑" pitchFamily="34" charset="-122"/>
                <a:ea typeface="微软雅黑" pitchFamily="34" charset="-122"/>
              </a:rPr>
              <a:t>中职毕业生就业率连续</a:t>
            </a:r>
            <a:r>
              <a:rPr lang="en-US" altLang="zh-CN" sz="2400" b="1" dirty="0">
                <a:solidFill>
                  <a:srgbClr val="C00000"/>
                </a:solidFill>
                <a:latin typeface="微软雅黑" pitchFamily="34" charset="-122"/>
                <a:ea typeface="微软雅黑" pitchFamily="34" charset="-122"/>
              </a:rPr>
              <a:t>10</a:t>
            </a:r>
            <a:r>
              <a:rPr lang="zh-CN" altLang="en-US" sz="2400" b="1" dirty="0">
                <a:solidFill>
                  <a:srgbClr val="C00000"/>
                </a:solidFill>
                <a:latin typeface="微软雅黑" pitchFamily="34" charset="-122"/>
                <a:ea typeface="微软雅黑" pitchFamily="34" charset="-122"/>
              </a:rPr>
              <a:t>年保持在</a:t>
            </a:r>
            <a:r>
              <a:rPr lang="en-US" altLang="zh-CN" sz="2400" b="1" dirty="0">
                <a:solidFill>
                  <a:srgbClr val="C00000"/>
                </a:solidFill>
                <a:latin typeface="微软雅黑" pitchFamily="34" charset="-122"/>
                <a:ea typeface="微软雅黑" pitchFamily="34" charset="-122"/>
              </a:rPr>
              <a:t>95%</a:t>
            </a:r>
            <a:r>
              <a:rPr lang="zh-CN" altLang="en-US" sz="2400" b="1" dirty="0">
                <a:solidFill>
                  <a:srgbClr val="C00000"/>
                </a:solidFill>
                <a:latin typeface="微软雅黑" pitchFamily="34" charset="-122"/>
                <a:ea typeface="微软雅黑" pitchFamily="34" charset="-122"/>
              </a:rPr>
              <a:t>以上</a:t>
            </a:r>
            <a:r>
              <a:rPr lang="zh-CN" altLang="en-US" sz="2400" b="1" dirty="0" smtClean="0">
                <a:latin typeface="微软雅黑" pitchFamily="34" charset="-122"/>
                <a:ea typeface="微软雅黑" pitchFamily="34" charset="-122"/>
              </a:rPr>
              <a:t>。</a:t>
            </a:r>
            <a:endParaRPr lang="zh-CN" altLang="zh-CN" sz="2400" b="1" dirty="0">
              <a:latin typeface="微软雅黑" pitchFamily="34" charset="-122"/>
              <a:ea typeface="微软雅黑" pitchFamily="34" charset="-122"/>
            </a:endParaRPr>
          </a:p>
        </p:txBody>
      </p:sp>
      <p:sp>
        <p:nvSpPr>
          <p:cNvPr id="14" name="圆角矩形 13"/>
          <p:cNvSpPr/>
          <p:nvPr/>
        </p:nvSpPr>
        <p:spPr>
          <a:xfrm>
            <a:off x="1552012" y="2044148"/>
            <a:ext cx="2204880" cy="574736"/>
          </a:xfrm>
          <a:prstGeom prst="roundRect">
            <a:avLst>
              <a:gd name="adj" fmla="val 9584"/>
            </a:avLst>
          </a:prstGeom>
          <a:solidFill>
            <a:srgbClr val="558ED5"/>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2800" b="1" kern="0" noProof="0" dirty="0" smtClean="0">
                <a:solidFill>
                  <a:srgbClr val="FF0000"/>
                </a:solidFill>
                <a:effectLst>
                  <a:outerShdw blurRad="38100" dist="38100" dir="2700000" algn="tl">
                    <a:srgbClr val="000000">
                      <a:alpha val="43137"/>
                    </a:srgbClr>
                  </a:outerShdw>
                </a:effectLst>
                <a:latin typeface="Calibri"/>
                <a:ea typeface="微软雅黑"/>
              </a:rPr>
              <a:t>很及时</a:t>
            </a:r>
            <a:endParaRPr kumimoji="0" lang="zh-CN" altLang="en-US" sz="28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alibri"/>
              <a:ea typeface="微软雅黑"/>
            </a:endParaRPr>
          </a:p>
        </p:txBody>
      </p:sp>
      <p:pic>
        <p:nvPicPr>
          <p:cNvPr id="3" name="图片 2"/>
          <p:cNvPicPr>
            <a:picLocks noChangeAspect="1"/>
          </p:cNvPicPr>
          <p:nvPr/>
        </p:nvPicPr>
        <p:blipFill>
          <a:blip r:embed="rId2" cstate="print"/>
          <a:stretch>
            <a:fillRect/>
          </a:stretch>
        </p:blipFill>
        <p:spPr>
          <a:xfrm>
            <a:off x="1599335" y="2778033"/>
            <a:ext cx="2158921" cy="3372138"/>
          </a:xfrm>
          <a:prstGeom prst="rect">
            <a:avLst/>
          </a:prstGeom>
        </p:spPr>
      </p:pic>
    </p:spTree>
    <p:extLst>
      <p:ext uri="{BB962C8B-B14F-4D97-AF65-F5344CB8AC3E}">
        <p14:creationId xmlns:p14="http://schemas.microsoft.com/office/powerpoint/2010/main" xmlns="" val="182857220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50689" y="1268760"/>
            <a:ext cx="11975528" cy="5760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endParaRPr>
          </a:p>
        </p:txBody>
      </p:sp>
      <p:sp>
        <p:nvSpPr>
          <p:cNvPr id="15" name="TextBox 1"/>
          <p:cNvSpPr txBox="1">
            <a:spLocks noChangeArrowheads="1"/>
          </p:cNvSpPr>
          <p:nvPr/>
        </p:nvSpPr>
        <p:spPr bwMode="auto">
          <a:xfrm>
            <a:off x="1202631" y="44624"/>
            <a:ext cx="10923586" cy="769441"/>
          </a:xfrm>
          <a:prstGeom prst="rect">
            <a:avLst/>
          </a:prstGeom>
          <a:noFill/>
          <a:ln w="9525">
            <a:noFill/>
            <a:miter lim="800000"/>
            <a:headEnd/>
            <a:tailEnd/>
          </a:ln>
        </p:spPr>
        <p:txBody>
          <a:bodyPr wrap="square">
            <a:spAutoFit/>
          </a:bodyPr>
          <a:lstStyle/>
          <a:p>
            <a:pPr lvl="0"/>
            <a:r>
              <a:rPr lang="zh-CN" altLang="en-US" sz="4400" b="1" dirty="0">
                <a:solidFill>
                  <a:srgbClr val="002060"/>
                </a:solidFill>
                <a:effectLst>
                  <a:outerShdw blurRad="38100" dist="38100" dir="2700000" algn="tl">
                    <a:srgbClr val="000000">
                      <a:alpha val="43137"/>
                    </a:srgbClr>
                  </a:outerShdw>
                </a:effectLst>
                <a:latin typeface="微软雅黑" pitchFamily="34" charset="-122"/>
                <a:ea typeface="微软雅黑" pitchFamily="34" charset="-122"/>
              </a:rPr>
              <a:t>四、资助效益：</a:t>
            </a:r>
            <a:r>
              <a:rPr lang="zh-CN" altLang="en-US"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很突出</a:t>
            </a:r>
            <a:endParaRPr lang="zh-CN" altLang="zh-CN"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 name="矩形 11"/>
          <p:cNvSpPr/>
          <p:nvPr/>
        </p:nvSpPr>
        <p:spPr>
          <a:xfrm>
            <a:off x="338535" y="1260049"/>
            <a:ext cx="10369152" cy="584775"/>
          </a:xfrm>
          <a:prstGeom prst="rect">
            <a:avLst/>
          </a:prstGeom>
        </p:spPr>
        <p:txBody>
          <a:bodyPr wrap="square">
            <a:spAutoFit/>
          </a:bodyPr>
          <a:lstStyle/>
          <a:p>
            <a:pPr eaLnBrk="1" fontAlgn="auto" hangingPunct="1">
              <a:spcBef>
                <a:spcPts val="0"/>
              </a:spcBef>
              <a:spcAft>
                <a:spcPts val="0"/>
              </a:spcAft>
            </a:pPr>
            <a:r>
              <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（二）学生反馈</a:t>
            </a:r>
            <a:endParaRPr lang="zh-CN" altLang="en-US" sz="32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endParaRPr>
          </a:p>
        </p:txBody>
      </p:sp>
      <p:sp>
        <p:nvSpPr>
          <p:cNvPr id="77" name="矩形 76"/>
          <p:cNvSpPr/>
          <p:nvPr/>
        </p:nvSpPr>
        <p:spPr>
          <a:xfrm>
            <a:off x="770583" y="6740488"/>
            <a:ext cx="10985500" cy="984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59" name="矩形 58"/>
          <p:cNvSpPr/>
          <p:nvPr/>
        </p:nvSpPr>
        <p:spPr>
          <a:xfrm>
            <a:off x="1706687" y="2924944"/>
            <a:ext cx="9328417" cy="2890054"/>
          </a:xfrm>
          <a:prstGeom prst="rect">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61" name="圆角矩形 60"/>
          <p:cNvSpPr/>
          <p:nvPr/>
        </p:nvSpPr>
        <p:spPr>
          <a:xfrm>
            <a:off x="3904708" y="2656278"/>
            <a:ext cx="7130396" cy="574736"/>
          </a:xfrm>
          <a:prstGeom prst="roundRect">
            <a:avLst>
              <a:gd name="adj" fmla="val 9584"/>
            </a:avLst>
          </a:prstGeom>
          <a:solidFill>
            <a:schemeClr val="tx2">
              <a:lumMod val="60000"/>
              <a:lumOff val="40000"/>
            </a:schemeClr>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800" b="1" kern="0" dirty="0">
                <a:solidFill>
                  <a:schemeClr val="bg1"/>
                </a:solidFill>
                <a:effectLst>
                  <a:outerShdw blurRad="38100" dist="38100" dir="2700000" algn="tl">
                    <a:srgbClr val="000000">
                      <a:alpha val="43137"/>
                    </a:srgbClr>
                  </a:outerShdw>
                </a:effectLst>
                <a:latin typeface="Calibri"/>
                <a:ea typeface="微软雅黑"/>
              </a:rPr>
              <a:t>2013</a:t>
            </a:r>
            <a:r>
              <a:rPr lang="zh-CN" altLang="en-US" sz="2800" b="1" kern="0" dirty="0">
                <a:solidFill>
                  <a:schemeClr val="bg1"/>
                </a:solidFill>
                <a:effectLst>
                  <a:outerShdw blurRad="38100" dist="38100" dir="2700000" algn="tl">
                    <a:srgbClr val="000000">
                      <a:alpha val="43137"/>
                    </a:srgbClr>
                  </a:outerShdw>
                </a:effectLst>
                <a:latin typeface="Calibri"/>
                <a:ea typeface="微软雅黑"/>
              </a:rPr>
              <a:t>级学生</a:t>
            </a:r>
            <a:r>
              <a:rPr lang="zh-CN" altLang="en-US" sz="2800" b="1" kern="0" dirty="0" smtClean="0">
                <a:solidFill>
                  <a:schemeClr val="bg1"/>
                </a:solidFill>
                <a:effectLst>
                  <a:outerShdw blurRad="38100" dist="38100" dir="2700000" algn="tl">
                    <a:srgbClr val="000000">
                      <a:alpha val="43137"/>
                    </a:srgbClr>
                  </a:outerShdw>
                </a:effectLst>
                <a:latin typeface="Calibri"/>
                <a:ea typeface="微软雅黑"/>
              </a:rPr>
              <a:t>黄羽晴</a:t>
            </a:r>
            <a:endParaRPr kumimoji="0" lang="zh-CN" alt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a:ea typeface="微软雅黑"/>
            </a:endParaRPr>
          </a:p>
        </p:txBody>
      </p:sp>
      <p:sp>
        <p:nvSpPr>
          <p:cNvPr id="62" name="圆角矩形 61"/>
          <p:cNvSpPr/>
          <p:nvPr/>
        </p:nvSpPr>
        <p:spPr>
          <a:xfrm>
            <a:off x="1706687" y="2465382"/>
            <a:ext cx="2204880" cy="574736"/>
          </a:xfrm>
          <a:prstGeom prst="roundRect">
            <a:avLst>
              <a:gd name="adj" fmla="val 9584"/>
            </a:avLst>
          </a:prstGeom>
          <a:solidFill>
            <a:srgbClr val="F26D64"/>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2800" b="1" kern="0" dirty="0" smtClean="0">
                <a:solidFill>
                  <a:schemeClr val="bg1"/>
                </a:solidFill>
                <a:effectLst>
                  <a:outerShdw blurRad="38100" dist="38100" dir="2700000" algn="tl">
                    <a:srgbClr val="000000">
                      <a:alpha val="43137"/>
                    </a:srgbClr>
                  </a:outerShdw>
                </a:effectLst>
                <a:latin typeface="Calibri"/>
                <a:ea typeface="微软雅黑"/>
              </a:rPr>
              <a:t>案例</a:t>
            </a:r>
            <a:r>
              <a:rPr lang="en-US" altLang="zh-CN" sz="2800" b="1" kern="0" dirty="0" smtClean="0">
                <a:solidFill>
                  <a:schemeClr val="bg1"/>
                </a:solidFill>
                <a:effectLst>
                  <a:outerShdw blurRad="38100" dist="38100" dir="2700000" algn="tl">
                    <a:srgbClr val="000000">
                      <a:alpha val="43137"/>
                    </a:srgbClr>
                  </a:outerShdw>
                </a:effectLst>
                <a:latin typeface="Calibri"/>
                <a:ea typeface="微软雅黑"/>
              </a:rPr>
              <a:t>3</a:t>
            </a:r>
            <a:endParaRPr kumimoji="0" lang="zh-CN" alt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a:ea typeface="微软雅黑"/>
            </a:endParaRPr>
          </a:p>
        </p:txBody>
      </p:sp>
      <p:sp>
        <p:nvSpPr>
          <p:cNvPr id="66" name="文本框 31"/>
          <p:cNvSpPr txBox="1"/>
          <p:nvPr/>
        </p:nvSpPr>
        <p:spPr bwMode="auto">
          <a:xfrm flipH="1">
            <a:off x="2792111" y="3411381"/>
            <a:ext cx="7991716" cy="1865126"/>
          </a:xfrm>
          <a:prstGeom prst="rect">
            <a:avLst/>
          </a:prstGeom>
          <a:noFill/>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lvl="0" algn="just" eaLnBrk="1" fontAlgn="auto" hangingPunct="1">
              <a:lnSpc>
                <a:spcPct val="120000"/>
              </a:lnSpc>
              <a:spcBef>
                <a:spcPts val="0"/>
              </a:spcBef>
              <a:spcAft>
                <a:spcPts val="0"/>
              </a:spcAft>
              <a:defRPr/>
            </a:pPr>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这位学生家庭</a:t>
            </a: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困难，在校</a:t>
            </a:r>
            <a:r>
              <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年申请了免学费，享受到国家资助政策，在校</a:t>
            </a:r>
            <a:r>
              <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年认真学习，积极参加各种活动，在</a:t>
            </a:r>
            <a:r>
              <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2016</a:t>
            </a: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年成功考取了深圳大学，并在获得贫困大学新生的资助下，成为一名有理想、有追求的大学新生。</a:t>
            </a:r>
            <a:endParaRPr kumimoji="0" lang="zh-CN" alt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grpSp>
        <p:nvGrpSpPr>
          <p:cNvPr id="67" name="组合 66"/>
          <p:cNvGrpSpPr/>
          <p:nvPr/>
        </p:nvGrpSpPr>
        <p:grpSpPr>
          <a:xfrm>
            <a:off x="1969934" y="3289733"/>
            <a:ext cx="822177" cy="822177"/>
            <a:chOff x="3377733" y="2081999"/>
            <a:chExt cx="951913" cy="951913"/>
          </a:xfrm>
          <a:noFill/>
        </p:grpSpPr>
        <p:sp>
          <p:nvSpPr>
            <p:cNvPr id="68" name="椭圆 67"/>
            <p:cNvSpPr/>
            <p:nvPr/>
          </p:nvSpPr>
          <p:spPr>
            <a:xfrm>
              <a:off x="3377733" y="2081999"/>
              <a:ext cx="951913" cy="951913"/>
            </a:xfrm>
            <a:prstGeom prst="ellipse">
              <a:avLst/>
            </a:prstGeom>
            <a:grp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grpSp>
          <p:nvGrpSpPr>
            <p:cNvPr id="69" name="组合 68"/>
            <p:cNvGrpSpPr/>
            <p:nvPr/>
          </p:nvGrpSpPr>
          <p:grpSpPr>
            <a:xfrm>
              <a:off x="3550170" y="2233067"/>
              <a:ext cx="582088" cy="591898"/>
              <a:chOff x="6448613" y="5080066"/>
              <a:chExt cx="830729" cy="844729"/>
            </a:xfrm>
            <a:grpFill/>
            <a:effectLst/>
          </p:grpSpPr>
          <p:sp>
            <p:nvSpPr>
              <p:cNvPr id="70" name="Freeform 42"/>
              <p:cNvSpPr>
                <a:spLocks/>
              </p:cNvSpPr>
              <p:nvPr/>
            </p:nvSpPr>
            <p:spPr bwMode="auto">
              <a:xfrm>
                <a:off x="6455614" y="5080066"/>
                <a:ext cx="690718" cy="487703"/>
              </a:xfrm>
              <a:custGeom>
                <a:avLst/>
                <a:gdLst>
                  <a:gd name="T0" fmla="*/ 122 w 125"/>
                  <a:gd name="T1" fmla="*/ 0 h 87"/>
                  <a:gd name="T2" fmla="*/ 88 w 125"/>
                  <a:gd name="T3" fmla="*/ 12 h 87"/>
                  <a:gd name="T4" fmla="*/ 101 w 125"/>
                  <a:gd name="T5" fmla="*/ 20 h 87"/>
                  <a:gd name="T6" fmla="*/ 42 w 125"/>
                  <a:gd name="T7" fmla="*/ 65 h 87"/>
                  <a:gd name="T8" fmla="*/ 5 w 125"/>
                  <a:gd name="T9" fmla="*/ 71 h 87"/>
                  <a:gd name="T10" fmla="*/ 0 w 125"/>
                  <a:gd name="T11" fmla="*/ 71 h 87"/>
                  <a:gd name="T12" fmla="*/ 0 w 125"/>
                  <a:gd name="T13" fmla="*/ 79 h 87"/>
                  <a:gd name="T14" fmla="*/ 0 w 125"/>
                  <a:gd name="T15" fmla="*/ 87 h 87"/>
                  <a:gd name="T16" fmla="*/ 6 w 125"/>
                  <a:gd name="T17" fmla="*/ 87 h 87"/>
                  <a:gd name="T18" fmla="*/ 46 w 125"/>
                  <a:gd name="T19" fmla="*/ 80 h 87"/>
                  <a:gd name="T20" fmla="*/ 87 w 125"/>
                  <a:gd name="T21" fmla="*/ 58 h 87"/>
                  <a:gd name="T22" fmla="*/ 115 w 125"/>
                  <a:gd name="T23" fmla="*/ 28 h 87"/>
                  <a:gd name="T24" fmla="*/ 125 w 125"/>
                  <a:gd name="T25" fmla="*/ 34 h 87"/>
                  <a:gd name="T26" fmla="*/ 122 w 125"/>
                  <a:gd name="T2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87">
                    <a:moveTo>
                      <a:pt x="122" y="0"/>
                    </a:moveTo>
                    <a:cubicBezTo>
                      <a:pt x="88" y="12"/>
                      <a:pt x="88" y="12"/>
                      <a:pt x="88" y="12"/>
                    </a:cubicBezTo>
                    <a:cubicBezTo>
                      <a:pt x="101" y="20"/>
                      <a:pt x="101" y="20"/>
                      <a:pt x="101" y="20"/>
                    </a:cubicBezTo>
                    <a:cubicBezTo>
                      <a:pt x="87" y="41"/>
                      <a:pt x="67" y="56"/>
                      <a:pt x="42" y="65"/>
                    </a:cubicBezTo>
                    <a:cubicBezTo>
                      <a:pt x="26" y="70"/>
                      <a:pt x="12" y="71"/>
                      <a:pt x="5" y="71"/>
                    </a:cubicBezTo>
                    <a:cubicBezTo>
                      <a:pt x="2" y="71"/>
                      <a:pt x="0" y="71"/>
                      <a:pt x="0" y="71"/>
                    </a:cubicBezTo>
                    <a:cubicBezTo>
                      <a:pt x="0" y="79"/>
                      <a:pt x="0" y="79"/>
                      <a:pt x="0" y="79"/>
                    </a:cubicBezTo>
                    <a:cubicBezTo>
                      <a:pt x="0" y="87"/>
                      <a:pt x="0" y="87"/>
                      <a:pt x="0" y="87"/>
                    </a:cubicBezTo>
                    <a:cubicBezTo>
                      <a:pt x="1" y="87"/>
                      <a:pt x="3" y="87"/>
                      <a:pt x="6" y="87"/>
                    </a:cubicBezTo>
                    <a:cubicBezTo>
                      <a:pt x="14" y="87"/>
                      <a:pt x="29" y="86"/>
                      <a:pt x="46" y="80"/>
                    </a:cubicBezTo>
                    <a:cubicBezTo>
                      <a:pt x="61" y="75"/>
                      <a:pt x="75" y="67"/>
                      <a:pt x="87" y="58"/>
                    </a:cubicBezTo>
                    <a:cubicBezTo>
                      <a:pt x="98" y="50"/>
                      <a:pt x="107" y="40"/>
                      <a:pt x="115" y="28"/>
                    </a:cubicBezTo>
                    <a:cubicBezTo>
                      <a:pt x="125" y="34"/>
                      <a:pt x="125" y="34"/>
                      <a:pt x="125" y="34"/>
                    </a:cubicBezTo>
                    <a:cubicBezTo>
                      <a:pt x="122" y="0"/>
                      <a:pt x="122" y="0"/>
                      <a:pt x="122" y="0"/>
                    </a:cubicBezTo>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71" name="Rectangle 43"/>
              <p:cNvSpPr>
                <a:spLocks noChangeArrowheads="1"/>
              </p:cNvSpPr>
              <p:nvPr/>
            </p:nvSpPr>
            <p:spPr bwMode="auto">
              <a:xfrm>
                <a:off x="6448613" y="5644775"/>
                <a:ext cx="156345" cy="179680"/>
              </a:xfrm>
              <a:prstGeom prst="rect">
                <a:avLst/>
              </a:prstGeom>
              <a:grpFill/>
              <a:ln w="9525">
                <a:solidFill>
                  <a:schemeClr val="bg1"/>
                </a:solidFill>
                <a:miter lim="800000"/>
                <a:headEnd/>
                <a:tailEnd/>
              </a:ln>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72" name="Rectangle 44"/>
              <p:cNvSpPr>
                <a:spLocks noChangeArrowheads="1"/>
              </p:cNvSpPr>
              <p:nvPr/>
            </p:nvSpPr>
            <p:spPr bwMode="auto">
              <a:xfrm>
                <a:off x="6448613" y="5644775"/>
                <a:ext cx="156345" cy="179680"/>
              </a:xfrm>
              <a:prstGeom prst="rect">
                <a:avLst/>
              </a:prstGeom>
              <a:grpFill/>
              <a:ln w="9525">
                <a:solidFill>
                  <a:schemeClr val="bg1"/>
                </a:solidFill>
                <a:miter lim="800000"/>
                <a:headEnd/>
                <a:tailEnd/>
              </a:ln>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73" name="Rectangle 45"/>
              <p:cNvSpPr>
                <a:spLocks noChangeArrowheads="1"/>
              </p:cNvSpPr>
              <p:nvPr/>
            </p:nvSpPr>
            <p:spPr bwMode="auto">
              <a:xfrm>
                <a:off x="6637627" y="5588771"/>
                <a:ext cx="161012" cy="235684"/>
              </a:xfrm>
              <a:prstGeom prst="rect">
                <a:avLst/>
              </a:prstGeom>
              <a:grpFill/>
              <a:ln w="9525">
                <a:solidFill>
                  <a:schemeClr val="bg1"/>
                </a:solidFill>
                <a:miter lim="800000"/>
                <a:headEnd/>
                <a:tailEnd/>
              </a:ln>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74" name="Rectangle 46"/>
              <p:cNvSpPr>
                <a:spLocks noChangeArrowheads="1"/>
              </p:cNvSpPr>
              <p:nvPr/>
            </p:nvSpPr>
            <p:spPr bwMode="auto">
              <a:xfrm>
                <a:off x="6637627" y="5588771"/>
                <a:ext cx="161012" cy="235684"/>
              </a:xfrm>
              <a:prstGeom prst="rect">
                <a:avLst/>
              </a:prstGeom>
              <a:grpFill/>
              <a:ln w="9525">
                <a:solidFill>
                  <a:schemeClr val="bg1"/>
                </a:solidFill>
                <a:miter lim="800000"/>
                <a:headEnd/>
                <a:tailEnd/>
              </a:ln>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75" name="Rectangle 47"/>
              <p:cNvSpPr>
                <a:spLocks noChangeArrowheads="1"/>
              </p:cNvSpPr>
              <p:nvPr/>
            </p:nvSpPr>
            <p:spPr bwMode="auto">
              <a:xfrm>
                <a:off x="6824308" y="5504764"/>
                <a:ext cx="161012" cy="319690"/>
              </a:xfrm>
              <a:prstGeom prst="rect">
                <a:avLst/>
              </a:prstGeom>
              <a:grpFill/>
              <a:ln w="9525">
                <a:solidFill>
                  <a:schemeClr val="bg1"/>
                </a:solidFill>
                <a:miter lim="800000"/>
                <a:headEnd/>
                <a:tailEnd/>
              </a:ln>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76" name="Rectangle 48"/>
              <p:cNvSpPr>
                <a:spLocks noChangeArrowheads="1"/>
              </p:cNvSpPr>
              <p:nvPr/>
            </p:nvSpPr>
            <p:spPr bwMode="auto">
              <a:xfrm>
                <a:off x="6824308" y="5504764"/>
                <a:ext cx="161012" cy="319690"/>
              </a:xfrm>
              <a:prstGeom prst="rect">
                <a:avLst/>
              </a:prstGeom>
              <a:grpFill/>
              <a:ln w="9525">
                <a:solidFill>
                  <a:schemeClr val="bg1"/>
                </a:solidFill>
                <a:miter lim="800000"/>
                <a:headEnd/>
                <a:tailEnd/>
              </a:ln>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78" name="Rectangle 49"/>
              <p:cNvSpPr>
                <a:spLocks noChangeArrowheads="1"/>
              </p:cNvSpPr>
              <p:nvPr/>
            </p:nvSpPr>
            <p:spPr bwMode="auto">
              <a:xfrm>
                <a:off x="7013322" y="5381088"/>
                <a:ext cx="161012" cy="443366"/>
              </a:xfrm>
              <a:prstGeom prst="rect">
                <a:avLst/>
              </a:prstGeom>
              <a:grpFill/>
              <a:ln w="9525">
                <a:solidFill>
                  <a:schemeClr val="bg1"/>
                </a:solidFill>
                <a:miter lim="800000"/>
                <a:headEnd/>
                <a:tailEnd/>
              </a:ln>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79" name="Rectangle 50"/>
              <p:cNvSpPr>
                <a:spLocks noChangeArrowheads="1"/>
              </p:cNvSpPr>
              <p:nvPr/>
            </p:nvSpPr>
            <p:spPr bwMode="auto">
              <a:xfrm>
                <a:off x="7013322" y="5381088"/>
                <a:ext cx="161012" cy="443366"/>
              </a:xfrm>
              <a:prstGeom prst="rect">
                <a:avLst/>
              </a:prstGeom>
              <a:grpFill/>
              <a:ln w="9525">
                <a:solidFill>
                  <a:schemeClr val="bg1"/>
                </a:solidFill>
                <a:miter lim="800000"/>
                <a:headEnd/>
                <a:tailEnd/>
              </a:ln>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80" name="Freeform 51"/>
              <p:cNvSpPr>
                <a:spLocks/>
              </p:cNvSpPr>
              <p:nvPr/>
            </p:nvSpPr>
            <p:spPr bwMode="auto">
              <a:xfrm>
                <a:off x="6448613" y="5080066"/>
                <a:ext cx="830729" cy="844729"/>
              </a:xfrm>
              <a:custGeom>
                <a:avLst/>
                <a:gdLst>
                  <a:gd name="T0" fmla="*/ 144 w 150"/>
                  <a:gd name="T1" fmla="*/ 0 h 151"/>
                  <a:gd name="T2" fmla="*/ 144 w 150"/>
                  <a:gd name="T3" fmla="*/ 0 h 151"/>
                  <a:gd name="T4" fmla="*/ 144 w 150"/>
                  <a:gd name="T5" fmla="*/ 0 h 151"/>
                  <a:gd name="T6" fmla="*/ 140 w 150"/>
                  <a:gd name="T7" fmla="*/ 1 h 151"/>
                  <a:gd name="T8" fmla="*/ 138 w 150"/>
                  <a:gd name="T9" fmla="*/ 6 h 151"/>
                  <a:gd name="T10" fmla="*/ 142 w 150"/>
                  <a:gd name="T11" fmla="*/ 12 h 151"/>
                  <a:gd name="T12" fmla="*/ 142 w 150"/>
                  <a:gd name="T13" fmla="*/ 144 h 151"/>
                  <a:gd name="T14" fmla="*/ 12 w 150"/>
                  <a:gd name="T15" fmla="*/ 144 h 151"/>
                  <a:gd name="T16" fmla="*/ 6 w 150"/>
                  <a:gd name="T17" fmla="*/ 139 h 151"/>
                  <a:gd name="T18" fmla="*/ 0 w 150"/>
                  <a:gd name="T19" fmla="*/ 145 h 151"/>
                  <a:gd name="T20" fmla="*/ 0 w 150"/>
                  <a:gd name="T21" fmla="*/ 146 h 151"/>
                  <a:gd name="T22" fmla="*/ 6 w 150"/>
                  <a:gd name="T23" fmla="*/ 151 h 151"/>
                  <a:gd name="T24" fmla="*/ 12 w 150"/>
                  <a:gd name="T25" fmla="*/ 147 h 151"/>
                  <a:gd name="T26" fmla="*/ 145 w 150"/>
                  <a:gd name="T27" fmla="*/ 147 h 151"/>
                  <a:gd name="T28" fmla="*/ 145 w 150"/>
                  <a:gd name="T29" fmla="*/ 12 h 151"/>
                  <a:gd name="T30" fmla="*/ 150 w 150"/>
                  <a:gd name="T31" fmla="*/ 6 h 151"/>
                  <a:gd name="T32" fmla="*/ 144 w 150"/>
                  <a:gd name="T33"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0" h="151">
                    <a:moveTo>
                      <a:pt x="144" y="0"/>
                    </a:moveTo>
                    <a:cubicBezTo>
                      <a:pt x="144" y="0"/>
                      <a:pt x="144" y="0"/>
                      <a:pt x="144" y="0"/>
                    </a:cubicBezTo>
                    <a:cubicBezTo>
                      <a:pt x="144" y="0"/>
                      <a:pt x="144" y="0"/>
                      <a:pt x="144" y="0"/>
                    </a:cubicBezTo>
                    <a:cubicBezTo>
                      <a:pt x="142" y="0"/>
                      <a:pt x="141" y="0"/>
                      <a:pt x="140" y="1"/>
                    </a:cubicBezTo>
                    <a:cubicBezTo>
                      <a:pt x="139" y="2"/>
                      <a:pt x="138" y="4"/>
                      <a:pt x="138" y="6"/>
                    </a:cubicBezTo>
                    <a:cubicBezTo>
                      <a:pt x="138" y="9"/>
                      <a:pt x="140" y="11"/>
                      <a:pt x="142" y="12"/>
                    </a:cubicBezTo>
                    <a:cubicBezTo>
                      <a:pt x="142" y="144"/>
                      <a:pt x="142" y="144"/>
                      <a:pt x="142" y="144"/>
                    </a:cubicBezTo>
                    <a:cubicBezTo>
                      <a:pt x="12" y="144"/>
                      <a:pt x="12" y="144"/>
                      <a:pt x="12" y="144"/>
                    </a:cubicBezTo>
                    <a:cubicBezTo>
                      <a:pt x="11" y="141"/>
                      <a:pt x="8" y="139"/>
                      <a:pt x="6" y="139"/>
                    </a:cubicBezTo>
                    <a:cubicBezTo>
                      <a:pt x="2" y="139"/>
                      <a:pt x="0" y="142"/>
                      <a:pt x="0" y="145"/>
                    </a:cubicBezTo>
                    <a:cubicBezTo>
                      <a:pt x="0" y="146"/>
                      <a:pt x="0" y="146"/>
                      <a:pt x="0" y="146"/>
                    </a:cubicBezTo>
                    <a:cubicBezTo>
                      <a:pt x="0" y="149"/>
                      <a:pt x="3" y="151"/>
                      <a:pt x="6" y="151"/>
                    </a:cubicBezTo>
                    <a:cubicBezTo>
                      <a:pt x="8" y="151"/>
                      <a:pt x="11" y="150"/>
                      <a:pt x="12" y="147"/>
                    </a:cubicBezTo>
                    <a:cubicBezTo>
                      <a:pt x="145" y="147"/>
                      <a:pt x="145" y="147"/>
                      <a:pt x="145" y="147"/>
                    </a:cubicBezTo>
                    <a:cubicBezTo>
                      <a:pt x="145" y="12"/>
                      <a:pt x="145" y="12"/>
                      <a:pt x="145" y="12"/>
                    </a:cubicBezTo>
                    <a:cubicBezTo>
                      <a:pt x="148" y="11"/>
                      <a:pt x="150" y="9"/>
                      <a:pt x="150" y="6"/>
                    </a:cubicBezTo>
                    <a:cubicBezTo>
                      <a:pt x="150" y="2"/>
                      <a:pt x="147" y="0"/>
                      <a:pt x="144" y="0"/>
                    </a:cubicBezTo>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grpSp>
      </p:grpSp>
    </p:spTree>
    <p:extLst>
      <p:ext uri="{BB962C8B-B14F-4D97-AF65-F5344CB8AC3E}">
        <p14:creationId xmlns:p14="http://schemas.microsoft.com/office/powerpoint/2010/main" xmlns="" val="46171428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50689" y="1268760"/>
            <a:ext cx="11975528" cy="5760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endParaRPr>
          </a:p>
        </p:txBody>
      </p:sp>
      <p:sp>
        <p:nvSpPr>
          <p:cNvPr id="15" name="TextBox 1"/>
          <p:cNvSpPr txBox="1">
            <a:spLocks noChangeArrowheads="1"/>
          </p:cNvSpPr>
          <p:nvPr/>
        </p:nvSpPr>
        <p:spPr bwMode="auto">
          <a:xfrm>
            <a:off x="1202631" y="44624"/>
            <a:ext cx="10923586" cy="769441"/>
          </a:xfrm>
          <a:prstGeom prst="rect">
            <a:avLst/>
          </a:prstGeom>
          <a:noFill/>
          <a:ln w="9525">
            <a:noFill/>
            <a:miter lim="800000"/>
            <a:headEnd/>
            <a:tailEnd/>
          </a:ln>
        </p:spPr>
        <p:txBody>
          <a:bodyPr wrap="square">
            <a:spAutoFit/>
          </a:bodyPr>
          <a:lstStyle/>
          <a:p>
            <a:pPr lvl="0"/>
            <a:r>
              <a:rPr lang="zh-CN" altLang="en-US" sz="4400" b="1" dirty="0">
                <a:solidFill>
                  <a:srgbClr val="002060"/>
                </a:solidFill>
                <a:effectLst>
                  <a:outerShdw blurRad="38100" dist="38100" dir="2700000" algn="tl">
                    <a:srgbClr val="000000">
                      <a:alpha val="43137"/>
                    </a:srgbClr>
                  </a:outerShdw>
                </a:effectLst>
                <a:latin typeface="微软雅黑" pitchFamily="34" charset="-122"/>
                <a:ea typeface="微软雅黑" pitchFamily="34" charset="-122"/>
              </a:rPr>
              <a:t>四、资助效益：</a:t>
            </a:r>
            <a:r>
              <a:rPr lang="zh-CN" altLang="en-US"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很突出</a:t>
            </a:r>
            <a:endParaRPr lang="zh-CN" altLang="zh-CN"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 name="矩形 11"/>
          <p:cNvSpPr/>
          <p:nvPr/>
        </p:nvSpPr>
        <p:spPr>
          <a:xfrm>
            <a:off x="338535" y="1260049"/>
            <a:ext cx="10369152" cy="584775"/>
          </a:xfrm>
          <a:prstGeom prst="rect">
            <a:avLst/>
          </a:prstGeom>
        </p:spPr>
        <p:txBody>
          <a:bodyPr wrap="square">
            <a:spAutoFit/>
          </a:bodyPr>
          <a:lstStyle/>
          <a:p>
            <a:pPr eaLnBrk="1" fontAlgn="auto" hangingPunct="1">
              <a:spcBef>
                <a:spcPts val="0"/>
              </a:spcBef>
              <a:spcAft>
                <a:spcPts val="0"/>
              </a:spcAft>
            </a:pPr>
            <a:r>
              <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（二）学生反馈</a:t>
            </a:r>
            <a:endParaRPr lang="zh-CN" altLang="en-US" sz="32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endParaRPr>
          </a:p>
        </p:txBody>
      </p:sp>
      <p:sp>
        <p:nvSpPr>
          <p:cNvPr id="77" name="矩形 76"/>
          <p:cNvSpPr/>
          <p:nvPr/>
        </p:nvSpPr>
        <p:spPr>
          <a:xfrm>
            <a:off x="770583" y="6740488"/>
            <a:ext cx="10985500" cy="984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59" name="矩形 58"/>
          <p:cNvSpPr/>
          <p:nvPr/>
        </p:nvSpPr>
        <p:spPr>
          <a:xfrm>
            <a:off x="1706687" y="2947667"/>
            <a:ext cx="9328417" cy="2746038"/>
          </a:xfrm>
          <a:prstGeom prst="rect">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61" name="圆角矩形 60"/>
          <p:cNvSpPr/>
          <p:nvPr/>
        </p:nvSpPr>
        <p:spPr>
          <a:xfrm>
            <a:off x="3904708" y="2679001"/>
            <a:ext cx="7130396" cy="574736"/>
          </a:xfrm>
          <a:prstGeom prst="roundRect">
            <a:avLst>
              <a:gd name="adj" fmla="val 9584"/>
            </a:avLst>
          </a:prstGeom>
          <a:solidFill>
            <a:schemeClr val="tx2">
              <a:lumMod val="60000"/>
              <a:lumOff val="40000"/>
            </a:schemeClr>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800" b="1" kern="0" dirty="0">
                <a:solidFill>
                  <a:schemeClr val="bg1"/>
                </a:solidFill>
                <a:effectLst>
                  <a:outerShdw blurRad="38100" dist="38100" dir="2700000" algn="tl">
                    <a:srgbClr val="000000">
                      <a:alpha val="43137"/>
                    </a:srgbClr>
                  </a:outerShdw>
                </a:effectLst>
                <a:latin typeface="Calibri"/>
                <a:ea typeface="微软雅黑"/>
              </a:rPr>
              <a:t>2015</a:t>
            </a:r>
            <a:r>
              <a:rPr lang="zh-CN" altLang="en-US" sz="2800" b="1" kern="0" dirty="0">
                <a:solidFill>
                  <a:schemeClr val="bg1"/>
                </a:solidFill>
                <a:effectLst>
                  <a:outerShdw blurRad="38100" dist="38100" dir="2700000" algn="tl">
                    <a:srgbClr val="000000">
                      <a:alpha val="43137"/>
                    </a:srgbClr>
                  </a:outerShdw>
                </a:effectLst>
                <a:latin typeface="Calibri"/>
                <a:ea typeface="微软雅黑"/>
              </a:rPr>
              <a:t>级学生李永涛</a:t>
            </a:r>
            <a:endParaRPr kumimoji="0" lang="zh-CN" alt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a:ea typeface="微软雅黑"/>
            </a:endParaRPr>
          </a:p>
        </p:txBody>
      </p:sp>
      <p:sp>
        <p:nvSpPr>
          <p:cNvPr id="62" name="圆角矩形 61"/>
          <p:cNvSpPr/>
          <p:nvPr/>
        </p:nvSpPr>
        <p:spPr>
          <a:xfrm>
            <a:off x="1706687" y="2488105"/>
            <a:ext cx="2204880" cy="574736"/>
          </a:xfrm>
          <a:prstGeom prst="roundRect">
            <a:avLst>
              <a:gd name="adj" fmla="val 9584"/>
            </a:avLst>
          </a:prstGeom>
          <a:solidFill>
            <a:srgbClr val="F26D64"/>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2800" b="1" kern="0" dirty="0" smtClean="0">
                <a:solidFill>
                  <a:schemeClr val="bg1"/>
                </a:solidFill>
                <a:effectLst>
                  <a:outerShdw blurRad="38100" dist="38100" dir="2700000" algn="tl">
                    <a:srgbClr val="000000">
                      <a:alpha val="43137"/>
                    </a:srgbClr>
                  </a:outerShdw>
                </a:effectLst>
                <a:latin typeface="Calibri"/>
                <a:ea typeface="微软雅黑"/>
              </a:rPr>
              <a:t>案例</a:t>
            </a:r>
            <a:r>
              <a:rPr lang="en-US" altLang="zh-CN" sz="2800" b="1" kern="0" dirty="0" smtClean="0">
                <a:solidFill>
                  <a:schemeClr val="bg1"/>
                </a:solidFill>
                <a:effectLst>
                  <a:outerShdw blurRad="38100" dist="38100" dir="2700000" algn="tl">
                    <a:srgbClr val="000000">
                      <a:alpha val="43137"/>
                    </a:srgbClr>
                  </a:outerShdw>
                </a:effectLst>
                <a:latin typeface="Calibri"/>
                <a:ea typeface="微软雅黑"/>
              </a:rPr>
              <a:t>4</a:t>
            </a:r>
            <a:endParaRPr kumimoji="0" lang="zh-CN" alt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a:ea typeface="微软雅黑"/>
            </a:endParaRPr>
          </a:p>
        </p:txBody>
      </p:sp>
      <p:sp>
        <p:nvSpPr>
          <p:cNvPr id="66" name="文本框 31"/>
          <p:cNvSpPr txBox="1"/>
          <p:nvPr/>
        </p:nvSpPr>
        <p:spPr bwMode="auto">
          <a:xfrm flipH="1">
            <a:off x="2792111" y="3182830"/>
            <a:ext cx="7991716" cy="2308324"/>
          </a:xfrm>
          <a:prstGeom prst="rect">
            <a:avLst/>
          </a:prstGeom>
          <a:noFill/>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lvl="0" algn="just" eaLnBrk="1" fontAlgn="auto" hangingPunct="1">
              <a:lnSpc>
                <a:spcPct val="120000"/>
              </a:lnSpc>
              <a:spcBef>
                <a:spcPts val="0"/>
              </a:spcBef>
              <a:spcAft>
                <a:spcPts val="0"/>
              </a:spcAft>
              <a:defRPr/>
            </a:pPr>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这位学生患有</a:t>
            </a: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先天性脑瘫，家庭收入仅靠父亲微薄工作支撑，此名学生在校期间，参加了免学费和国家助学金，并参加低收入家庭残疾学生资助申请了校服费减免，国家资助政策帮助解决这个家庭困境，让孩子可以像正常学生一样坐在教室接受正规的教育。</a:t>
            </a:r>
            <a:endParaRPr kumimoji="0" lang="zh-CN" alt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grpSp>
        <p:nvGrpSpPr>
          <p:cNvPr id="67" name="组合 66"/>
          <p:cNvGrpSpPr/>
          <p:nvPr/>
        </p:nvGrpSpPr>
        <p:grpSpPr>
          <a:xfrm>
            <a:off x="1969934" y="3312456"/>
            <a:ext cx="822177" cy="822177"/>
            <a:chOff x="3377733" y="2081999"/>
            <a:chExt cx="951913" cy="951913"/>
          </a:xfrm>
          <a:noFill/>
        </p:grpSpPr>
        <p:sp>
          <p:nvSpPr>
            <p:cNvPr id="68" name="椭圆 67"/>
            <p:cNvSpPr/>
            <p:nvPr/>
          </p:nvSpPr>
          <p:spPr>
            <a:xfrm>
              <a:off x="3377733" y="2081999"/>
              <a:ext cx="951913" cy="951913"/>
            </a:xfrm>
            <a:prstGeom prst="ellipse">
              <a:avLst/>
            </a:prstGeom>
            <a:grp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grpSp>
          <p:nvGrpSpPr>
            <p:cNvPr id="69" name="组合 68"/>
            <p:cNvGrpSpPr/>
            <p:nvPr/>
          </p:nvGrpSpPr>
          <p:grpSpPr>
            <a:xfrm>
              <a:off x="3550170" y="2233067"/>
              <a:ext cx="582088" cy="591898"/>
              <a:chOff x="6448613" y="5080066"/>
              <a:chExt cx="830729" cy="844729"/>
            </a:xfrm>
            <a:grpFill/>
            <a:effectLst/>
          </p:grpSpPr>
          <p:sp>
            <p:nvSpPr>
              <p:cNvPr id="70" name="Freeform 42"/>
              <p:cNvSpPr>
                <a:spLocks/>
              </p:cNvSpPr>
              <p:nvPr/>
            </p:nvSpPr>
            <p:spPr bwMode="auto">
              <a:xfrm>
                <a:off x="6455614" y="5080066"/>
                <a:ext cx="690718" cy="487703"/>
              </a:xfrm>
              <a:custGeom>
                <a:avLst/>
                <a:gdLst>
                  <a:gd name="T0" fmla="*/ 122 w 125"/>
                  <a:gd name="T1" fmla="*/ 0 h 87"/>
                  <a:gd name="T2" fmla="*/ 88 w 125"/>
                  <a:gd name="T3" fmla="*/ 12 h 87"/>
                  <a:gd name="T4" fmla="*/ 101 w 125"/>
                  <a:gd name="T5" fmla="*/ 20 h 87"/>
                  <a:gd name="T6" fmla="*/ 42 w 125"/>
                  <a:gd name="T7" fmla="*/ 65 h 87"/>
                  <a:gd name="T8" fmla="*/ 5 w 125"/>
                  <a:gd name="T9" fmla="*/ 71 h 87"/>
                  <a:gd name="T10" fmla="*/ 0 w 125"/>
                  <a:gd name="T11" fmla="*/ 71 h 87"/>
                  <a:gd name="T12" fmla="*/ 0 w 125"/>
                  <a:gd name="T13" fmla="*/ 79 h 87"/>
                  <a:gd name="T14" fmla="*/ 0 w 125"/>
                  <a:gd name="T15" fmla="*/ 87 h 87"/>
                  <a:gd name="T16" fmla="*/ 6 w 125"/>
                  <a:gd name="T17" fmla="*/ 87 h 87"/>
                  <a:gd name="T18" fmla="*/ 46 w 125"/>
                  <a:gd name="T19" fmla="*/ 80 h 87"/>
                  <a:gd name="T20" fmla="*/ 87 w 125"/>
                  <a:gd name="T21" fmla="*/ 58 h 87"/>
                  <a:gd name="T22" fmla="*/ 115 w 125"/>
                  <a:gd name="T23" fmla="*/ 28 h 87"/>
                  <a:gd name="T24" fmla="*/ 125 w 125"/>
                  <a:gd name="T25" fmla="*/ 34 h 87"/>
                  <a:gd name="T26" fmla="*/ 122 w 125"/>
                  <a:gd name="T2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87">
                    <a:moveTo>
                      <a:pt x="122" y="0"/>
                    </a:moveTo>
                    <a:cubicBezTo>
                      <a:pt x="88" y="12"/>
                      <a:pt x="88" y="12"/>
                      <a:pt x="88" y="12"/>
                    </a:cubicBezTo>
                    <a:cubicBezTo>
                      <a:pt x="101" y="20"/>
                      <a:pt x="101" y="20"/>
                      <a:pt x="101" y="20"/>
                    </a:cubicBezTo>
                    <a:cubicBezTo>
                      <a:pt x="87" y="41"/>
                      <a:pt x="67" y="56"/>
                      <a:pt x="42" y="65"/>
                    </a:cubicBezTo>
                    <a:cubicBezTo>
                      <a:pt x="26" y="70"/>
                      <a:pt x="12" y="71"/>
                      <a:pt x="5" y="71"/>
                    </a:cubicBezTo>
                    <a:cubicBezTo>
                      <a:pt x="2" y="71"/>
                      <a:pt x="0" y="71"/>
                      <a:pt x="0" y="71"/>
                    </a:cubicBezTo>
                    <a:cubicBezTo>
                      <a:pt x="0" y="79"/>
                      <a:pt x="0" y="79"/>
                      <a:pt x="0" y="79"/>
                    </a:cubicBezTo>
                    <a:cubicBezTo>
                      <a:pt x="0" y="87"/>
                      <a:pt x="0" y="87"/>
                      <a:pt x="0" y="87"/>
                    </a:cubicBezTo>
                    <a:cubicBezTo>
                      <a:pt x="1" y="87"/>
                      <a:pt x="3" y="87"/>
                      <a:pt x="6" y="87"/>
                    </a:cubicBezTo>
                    <a:cubicBezTo>
                      <a:pt x="14" y="87"/>
                      <a:pt x="29" y="86"/>
                      <a:pt x="46" y="80"/>
                    </a:cubicBezTo>
                    <a:cubicBezTo>
                      <a:pt x="61" y="75"/>
                      <a:pt x="75" y="67"/>
                      <a:pt x="87" y="58"/>
                    </a:cubicBezTo>
                    <a:cubicBezTo>
                      <a:pt x="98" y="50"/>
                      <a:pt x="107" y="40"/>
                      <a:pt x="115" y="28"/>
                    </a:cubicBezTo>
                    <a:cubicBezTo>
                      <a:pt x="125" y="34"/>
                      <a:pt x="125" y="34"/>
                      <a:pt x="125" y="34"/>
                    </a:cubicBezTo>
                    <a:cubicBezTo>
                      <a:pt x="122" y="0"/>
                      <a:pt x="122" y="0"/>
                      <a:pt x="122" y="0"/>
                    </a:cubicBezTo>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71" name="Rectangle 43"/>
              <p:cNvSpPr>
                <a:spLocks noChangeArrowheads="1"/>
              </p:cNvSpPr>
              <p:nvPr/>
            </p:nvSpPr>
            <p:spPr bwMode="auto">
              <a:xfrm>
                <a:off x="6448613" y="5644775"/>
                <a:ext cx="156345" cy="179680"/>
              </a:xfrm>
              <a:prstGeom prst="rect">
                <a:avLst/>
              </a:prstGeom>
              <a:grpFill/>
              <a:ln w="9525">
                <a:solidFill>
                  <a:schemeClr val="bg1"/>
                </a:solidFill>
                <a:miter lim="800000"/>
                <a:headEnd/>
                <a:tailEnd/>
              </a:ln>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72" name="Rectangle 44"/>
              <p:cNvSpPr>
                <a:spLocks noChangeArrowheads="1"/>
              </p:cNvSpPr>
              <p:nvPr/>
            </p:nvSpPr>
            <p:spPr bwMode="auto">
              <a:xfrm>
                <a:off x="6448613" y="5644775"/>
                <a:ext cx="156345" cy="179680"/>
              </a:xfrm>
              <a:prstGeom prst="rect">
                <a:avLst/>
              </a:prstGeom>
              <a:grpFill/>
              <a:ln w="9525">
                <a:solidFill>
                  <a:schemeClr val="bg1"/>
                </a:solidFill>
                <a:miter lim="800000"/>
                <a:headEnd/>
                <a:tailEnd/>
              </a:ln>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73" name="Rectangle 45"/>
              <p:cNvSpPr>
                <a:spLocks noChangeArrowheads="1"/>
              </p:cNvSpPr>
              <p:nvPr/>
            </p:nvSpPr>
            <p:spPr bwMode="auto">
              <a:xfrm>
                <a:off x="6637627" y="5588771"/>
                <a:ext cx="161012" cy="235684"/>
              </a:xfrm>
              <a:prstGeom prst="rect">
                <a:avLst/>
              </a:prstGeom>
              <a:grpFill/>
              <a:ln w="9525">
                <a:solidFill>
                  <a:schemeClr val="bg1"/>
                </a:solidFill>
                <a:miter lim="800000"/>
                <a:headEnd/>
                <a:tailEnd/>
              </a:ln>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74" name="Rectangle 46"/>
              <p:cNvSpPr>
                <a:spLocks noChangeArrowheads="1"/>
              </p:cNvSpPr>
              <p:nvPr/>
            </p:nvSpPr>
            <p:spPr bwMode="auto">
              <a:xfrm>
                <a:off x="6637627" y="5588771"/>
                <a:ext cx="161012" cy="235684"/>
              </a:xfrm>
              <a:prstGeom prst="rect">
                <a:avLst/>
              </a:prstGeom>
              <a:grpFill/>
              <a:ln w="9525">
                <a:solidFill>
                  <a:schemeClr val="bg1"/>
                </a:solidFill>
                <a:miter lim="800000"/>
                <a:headEnd/>
                <a:tailEnd/>
              </a:ln>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75" name="Rectangle 47"/>
              <p:cNvSpPr>
                <a:spLocks noChangeArrowheads="1"/>
              </p:cNvSpPr>
              <p:nvPr/>
            </p:nvSpPr>
            <p:spPr bwMode="auto">
              <a:xfrm>
                <a:off x="6824308" y="5504764"/>
                <a:ext cx="161012" cy="319690"/>
              </a:xfrm>
              <a:prstGeom prst="rect">
                <a:avLst/>
              </a:prstGeom>
              <a:grpFill/>
              <a:ln w="9525">
                <a:solidFill>
                  <a:schemeClr val="bg1"/>
                </a:solidFill>
                <a:miter lim="800000"/>
                <a:headEnd/>
                <a:tailEnd/>
              </a:ln>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76" name="Rectangle 48"/>
              <p:cNvSpPr>
                <a:spLocks noChangeArrowheads="1"/>
              </p:cNvSpPr>
              <p:nvPr/>
            </p:nvSpPr>
            <p:spPr bwMode="auto">
              <a:xfrm>
                <a:off x="6824308" y="5504764"/>
                <a:ext cx="161012" cy="319690"/>
              </a:xfrm>
              <a:prstGeom prst="rect">
                <a:avLst/>
              </a:prstGeom>
              <a:grpFill/>
              <a:ln w="9525">
                <a:solidFill>
                  <a:schemeClr val="bg1"/>
                </a:solidFill>
                <a:miter lim="800000"/>
                <a:headEnd/>
                <a:tailEnd/>
              </a:ln>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78" name="Rectangle 49"/>
              <p:cNvSpPr>
                <a:spLocks noChangeArrowheads="1"/>
              </p:cNvSpPr>
              <p:nvPr/>
            </p:nvSpPr>
            <p:spPr bwMode="auto">
              <a:xfrm>
                <a:off x="7013322" y="5381088"/>
                <a:ext cx="161012" cy="443366"/>
              </a:xfrm>
              <a:prstGeom prst="rect">
                <a:avLst/>
              </a:prstGeom>
              <a:grpFill/>
              <a:ln w="9525">
                <a:solidFill>
                  <a:schemeClr val="bg1"/>
                </a:solidFill>
                <a:miter lim="800000"/>
                <a:headEnd/>
                <a:tailEnd/>
              </a:ln>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79" name="Rectangle 50"/>
              <p:cNvSpPr>
                <a:spLocks noChangeArrowheads="1"/>
              </p:cNvSpPr>
              <p:nvPr/>
            </p:nvSpPr>
            <p:spPr bwMode="auto">
              <a:xfrm>
                <a:off x="7013322" y="5381088"/>
                <a:ext cx="161012" cy="443366"/>
              </a:xfrm>
              <a:prstGeom prst="rect">
                <a:avLst/>
              </a:prstGeom>
              <a:grpFill/>
              <a:ln w="9525">
                <a:solidFill>
                  <a:schemeClr val="bg1"/>
                </a:solidFill>
                <a:miter lim="800000"/>
                <a:headEnd/>
                <a:tailEnd/>
              </a:ln>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80" name="Freeform 51"/>
              <p:cNvSpPr>
                <a:spLocks/>
              </p:cNvSpPr>
              <p:nvPr/>
            </p:nvSpPr>
            <p:spPr bwMode="auto">
              <a:xfrm>
                <a:off x="6448613" y="5080066"/>
                <a:ext cx="830729" cy="844729"/>
              </a:xfrm>
              <a:custGeom>
                <a:avLst/>
                <a:gdLst>
                  <a:gd name="T0" fmla="*/ 144 w 150"/>
                  <a:gd name="T1" fmla="*/ 0 h 151"/>
                  <a:gd name="T2" fmla="*/ 144 w 150"/>
                  <a:gd name="T3" fmla="*/ 0 h 151"/>
                  <a:gd name="T4" fmla="*/ 144 w 150"/>
                  <a:gd name="T5" fmla="*/ 0 h 151"/>
                  <a:gd name="T6" fmla="*/ 140 w 150"/>
                  <a:gd name="T7" fmla="*/ 1 h 151"/>
                  <a:gd name="T8" fmla="*/ 138 w 150"/>
                  <a:gd name="T9" fmla="*/ 6 h 151"/>
                  <a:gd name="T10" fmla="*/ 142 w 150"/>
                  <a:gd name="T11" fmla="*/ 12 h 151"/>
                  <a:gd name="T12" fmla="*/ 142 w 150"/>
                  <a:gd name="T13" fmla="*/ 144 h 151"/>
                  <a:gd name="T14" fmla="*/ 12 w 150"/>
                  <a:gd name="T15" fmla="*/ 144 h 151"/>
                  <a:gd name="T16" fmla="*/ 6 w 150"/>
                  <a:gd name="T17" fmla="*/ 139 h 151"/>
                  <a:gd name="T18" fmla="*/ 0 w 150"/>
                  <a:gd name="T19" fmla="*/ 145 h 151"/>
                  <a:gd name="T20" fmla="*/ 0 w 150"/>
                  <a:gd name="T21" fmla="*/ 146 h 151"/>
                  <a:gd name="T22" fmla="*/ 6 w 150"/>
                  <a:gd name="T23" fmla="*/ 151 h 151"/>
                  <a:gd name="T24" fmla="*/ 12 w 150"/>
                  <a:gd name="T25" fmla="*/ 147 h 151"/>
                  <a:gd name="T26" fmla="*/ 145 w 150"/>
                  <a:gd name="T27" fmla="*/ 147 h 151"/>
                  <a:gd name="T28" fmla="*/ 145 w 150"/>
                  <a:gd name="T29" fmla="*/ 12 h 151"/>
                  <a:gd name="T30" fmla="*/ 150 w 150"/>
                  <a:gd name="T31" fmla="*/ 6 h 151"/>
                  <a:gd name="T32" fmla="*/ 144 w 150"/>
                  <a:gd name="T33"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0" h="151">
                    <a:moveTo>
                      <a:pt x="144" y="0"/>
                    </a:moveTo>
                    <a:cubicBezTo>
                      <a:pt x="144" y="0"/>
                      <a:pt x="144" y="0"/>
                      <a:pt x="144" y="0"/>
                    </a:cubicBezTo>
                    <a:cubicBezTo>
                      <a:pt x="144" y="0"/>
                      <a:pt x="144" y="0"/>
                      <a:pt x="144" y="0"/>
                    </a:cubicBezTo>
                    <a:cubicBezTo>
                      <a:pt x="142" y="0"/>
                      <a:pt x="141" y="0"/>
                      <a:pt x="140" y="1"/>
                    </a:cubicBezTo>
                    <a:cubicBezTo>
                      <a:pt x="139" y="2"/>
                      <a:pt x="138" y="4"/>
                      <a:pt x="138" y="6"/>
                    </a:cubicBezTo>
                    <a:cubicBezTo>
                      <a:pt x="138" y="9"/>
                      <a:pt x="140" y="11"/>
                      <a:pt x="142" y="12"/>
                    </a:cubicBezTo>
                    <a:cubicBezTo>
                      <a:pt x="142" y="144"/>
                      <a:pt x="142" y="144"/>
                      <a:pt x="142" y="144"/>
                    </a:cubicBezTo>
                    <a:cubicBezTo>
                      <a:pt x="12" y="144"/>
                      <a:pt x="12" y="144"/>
                      <a:pt x="12" y="144"/>
                    </a:cubicBezTo>
                    <a:cubicBezTo>
                      <a:pt x="11" y="141"/>
                      <a:pt x="8" y="139"/>
                      <a:pt x="6" y="139"/>
                    </a:cubicBezTo>
                    <a:cubicBezTo>
                      <a:pt x="2" y="139"/>
                      <a:pt x="0" y="142"/>
                      <a:pt x="0" y="145"/>
                    </a:cubicBezTo>
                    <a:cubicBezTo>
                      <a:pt x="0" y="146"/>
                      <a:pt x="0" y="146"/>
                      <a:pt x="0" y="146"/>
                    </a:cubicBezTo>
                    <a:cubicBezTo>
                      <a:pt x="0" y="149"/>
                      <a:pt x="3" y="151"/>
                      <a:pt x="6" y="151"/>
                    </a:cubicBezTo>
                    <a:cubicBezTo>
                      <a:pt x="8" y="151"/>
                      <a:pt x="11" y="150"/>
                      <a:pt x="12" y="147"/>
                    </a:cubicBezTo>
                    <a:cubicBezTo>
                      <a:pt x="145" y="147"/>
                      <a:pt x="145" y="147"/>
                      <a:pt x="145" y="147"/>
                    </a:cubicBezTo>
                    <a:cubicBezTo>
                      <a:pt x="145" y="12"/>
                      <a:pt x="145" y="12"/>
                      <a:pt x="145" y="12"/>
                    </a:cubicBezTo>
                    <a:cubicBezTo>
                      <a:pt x="148" y="11"/>
                      <a:pt x="150" y="9"/>
                      <a:pt x="150" y="6"/>
                    </a:cubicBezTo>
                    <a:cubicBezTo>
                      <a:pt x="150" y="2"/>
                      <a:pt x="147" y="0"/>
                      <a:pt x="144" y="0"/>
                    </a:cubicBezTo>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grpSp>
      </p:grpSp>
    </p:spTree>
    <p:extLst>
      <p:ext uri="{BB962C8B-B14F-4D97-AF65-F5344CB8AC3E}">
        <p14:creationId xmlns:p14="http://schemas.microsoft.com/office/powerpoint/2010/main" xmlns="" val="346162487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50689" y="1268760"/>
            <a:ext cx="11975528" cy="5760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endParaRPr>
          </a:p>
        </p:txBody>
      </p:sp>
      <p:sp>
        <p:nvSpPr>
          <p:cNvPr id="15" name="TextBox 1"/>
          <p:cNvSpPr txBox="1">
            <a:spLocks noChangeArrowheads="1"/>
          </p:cNvSpPr>
          <p:nvPr/>
        </p:nvSpPr>
        <p:spPr bwMode="auto">
          <a:xfrm>
            <a:off x="1202631" y="44624"/>
            <a:ext cx="10923586" cy="769441"/>
          </a:xfrm>
          <a:prstGeom prst="rect">
            <a:avLst/>
          </a:prstGeom>
          <a:noFill/>
          <a:ln w="9525">
            <a:noFill/>
            <a:miter lim="800000"/>
            <a:headEnd/>
            <a:tailEnd/>
          </a:ln>
        </p:spPr>
        <p:txBody>
          <a:bodyPr wrap="square">
            <a:spAutoFit/>
          </a:bodyPr>
          <a:lstStyle/>
          <a:p>
            <a:pPr lvl="0"/>
            <a:r>
              <a:rPr lang="zh-CN" altLang="en-US" sz="4400" b="1" dirty="0">
                <a:solidFill>
                  <a:srgbClr val="002060"/>
                </a:solidFill>
                <a:effectLst>
                  <a:outerShdw blurRad="38100" dist="38100" dir="2700000" algn="tl">
                    <a:srgbClr val="000000">
                      <a:alpha val="43137"/>
                    </a:srgbClr>
                  </a:outerShdw>
                </a:effectLst>
                <a:latin typeface="微软雅黑" pitchFamily="34" charset="-122"/>
                <a:ea typeface="微软雅黑" pitchFamily="34" charset="-122"/>
              </a:rPr>
              <a:t>四、资助效益：</a:t>
            </a:r>
            <a:r>
              <a:rPr lang="zh-CN" altLang="en-US"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很突出</a:t>
            </a:r>
            <a:endParaRPr lang="zh-CN" altLang="zh-CN"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 name="矩形 11"/>
          <p:cNvSpPr/>
          <p:nvPr/>
        </p:nvSpPr>
        <p:spPr>
          <a:xfrm>
            <a:off x="338535" y="1260049"/>
            <a:ext cx="10369152" cy="584775"/>
          </a:xfrm>
          <a:prstGeom prst="rect">
            <a:avLst/>
          </a:prstGeom>
        </p:spPr>
        <p:txBody>
          <a:bodyPr wrap="square">
            <a:spAutoFit/>
          </a:bodyPr>
          <a:lstStyle/>
          <a:p>
            <a:pPr eaLnBrk="1" fontAlgn="auto" hangingPunct="1">
              <a:spcBef>
                <a:spcPts val="0"/>
              </a:spcBef>
              <a:spcAft>
                <a:spcPts val="0"/>
              </a:spcAft>
            </a:pPr>
            <a:r>
              <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（三）资助工作的重要意义</a:t>
            </a:r>
            <a:endParaRPr lang="zh-CN" altLang="en-US" sz="32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endParaRPr>
          </a:p>
        </p:txBody>
      </p:sp>
      <p:sp>
        <p:nvSpPr>
          <p:cNvPr id="77" name="矩形 76"/>
          <p:cNvSpPr/>
          <p:nvPr/>
        </p:nvSpPr>
        <p:spPr>
          <a:xfrm>
            <a:off x="770583" y="6453336"/>
            <a:ext cx="10985500" cy="984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3" name="圆角矩形 22"/>
          <p:cNvSpPr/>
          <p:nvPr/>
        </p:nvSpPr>
        <p:spPr>
          <a:xfrm>
            <a:off x="1853977" y="2111777"/>
            <a:ext cx="8568952" cy="671029"/>
          </a:xfrm>
          <a:prstGeom prst="roundRect">
            <a:avLst>
              <a:gd name="adj" fmla="val 9584"/>
            </a:avLst>
          </a:prstGeom>
          <a:solidFill>
            <a:schemeClr val="accent5">
              <a:lumMod val="75000"/>
            </a:schemeClr>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800" b="1" kern="0" dirty="0">
                <a:solidFill>
                  <a:schemeClr val="bg1"/>
                </a:solidFill>
                <a:effectLst>
                  <a:outerShdw blurRad="38100" dist="38100" dir="2700000" algn="tl">
                    <a:srgbClr val="000000">
                      <a:alpha val="43137"/>
                    </a:srgbClr>
                  </a:outerShdw>
                </a:effectLst>
                <a:latin typeface="Calibri"/>
                <a:ea typeface="微软雅黑"/>
              </a:rPr>
              <a:t>1.</a:t>
            </a:r>
            <a:r>
              <a:rPr lang="zh-CN" altLang="en-US" sz="2800" b="1" kern="0" dirty="0">
                <a:solidFill>
                  <a:schemeClr val="bg1"/>
                </a:solidFill>
                <a:effectLst>
                  <a:outerShdw blurRad="38100" dist="38100" dir="2700000" algn="tl">
                    <a:srgbClr val="000000">
                      <a:alpha val="43137"/>
                    </a:srgbClr>
                  </a:outerShdw>
                </a:effectLst>
                <a:latin typeface="Calibri"/>
                <a:ea typeface="微软雅黑"/>
              </a:rPr>
              <a:t>学生资助工作负载了中国技能复兴的职教“中国梦”</a:t>
            </a:r>
          </a:p>
        </p:txBody>
      </p:sp>
      <p:pic>
        <p:nvPicPr>
          <p:cNvPr id="8194" name="Picture 2" descr="https://timgsa.baidu.com/timg?image&amp;quality=80&amp;size=b9999_10000&amp;sec=1503771236638&amp;di=98f5721cd7e70fc9d0ae284a08670d26&amp;imgtype=0&amp;src=http%3A%2F%2Fimg.ycwb.com%2Fattachement%2Fjpg%2Fsite2%2F20170110%2F507b9d762d0519dee9650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3222" y="3105229"/>
            <a:ext cx="5895231" cy="3133579"/>
          </a:xfrm>
          <a:prstGeom prst="rect">
            <a:avLst/>
          </a:prstGeom>
          <a:noFill/>
          <a:extLst>
            <a:ext uri="{909E8E84-426E-40DD-AFC4-6F175D3DCCD1}">
              <a14:hiddenFill xmlns:a14="http://schemas.microsoft.com/office/drawing/2010/main" xmlns="">
                <a:solidFill>
                  <a:srgbClr val="FFFFFF"/>
                </a:solidFill>
              </a14:hiddenFill>
            </a:ext>
          </a:extLst>
        </p:spPr>
      </p:pic>
      <p:sp>
        <p:nvSpPr>
          <p:cNvPr id="25" name="矩形 24"/>
          <p:cNvSpPr/>
          <p:nvPr/>
        </p:nvSpPr>
        <p:spPr>
          <a:xfrm>
            <a:off x="6598326" y="2961101"/>
            <a:ext cx="4829441" cy="3785652"/>
          </a:xfrm>
          <a:prstGeom prst="rect">
            <a:avLst/>
          </a:prstGeom>
        </p:spPr>
        <p:txBody>
          <a:bodyPr wrap="square">
            <a:spAutoFit/>
          </a:bodyPr>
          <a:lstStyle/>
          <a:p>
            <a:pPr algn="just"/>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职业教育是国民教育体系和人力资源开发的重要组成部分，是广大青年打开通往成功成才大门的重要途径，肩负着培养多样化人才、传承技术技能、促进就业创业的重要职责，必须高度重视、加快</a:t>
            </a:r>
            <a:r>
              <a:rPr lang="zh-CN" altLang="en-US" sz="2400" b="1" kern="100" dirty="0" smtClean="0">
                <a:latin typeface="微软雅黑" panose="020B0503020204020204" pitchFamily="34" charset="-122"/>
                <a:ea typeface="微软雅黑" panose="020B0503020204020204" pitchFamily="34" charset="-122"/>
                <a:cs typeface="Times New Roman" panose="02020603050405020304" pitchFamily="18" charset="0"/>
              </a:rPr>
              <a:t>发展。</a:t>
            </a:r>
            <a:r>
              <a:rPr lang="zh-CN" altLang="zh-CN"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中职学校学生资助工作的实施，为中华民族民族振兴的“中国梦”添上了飞翔的翅膀。</a:t>
            </a:r>
          </a:p>
          <a:p>
            <a:pPr algn="just"/>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54428349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50689" y="1268760"/>
            <a:ext cx="11975528" cy="5760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endParaRPr>
          </a:p>
        </p:txBody>
      </p:sp>
      <p:sp>
        <p:nvSpPr>
          <p:cNvPr id="15" name="TextBox 1"/>
          <p:cNvSpPr txBox="1">
            <a:spLocks noChangeArrowheads="1"/>
          </p:cNvSpPr>
          <p:nvPr/>
        </p:nvSpPr>
        <p:spPr bwMode="auto">
          <a:xfrm>
            <a:off x="1202631" y="44624"/>
            <a:ext cx="10923586" cy="769441"/>
          </a:xfrm>
          <a:prstGeom prst="rect">
            <a:avLst/>
          </a:prstGeom>
          <a:noFill/>
          <a:ln w="9525">
            <a:noFill/>
            <a:miter lim="800000"/>
            <a:headEnd/>
            <a:tailEnd/>
          </a:ln>
        </p:spPr>
        <p:txBody>
          <a:bodyPr wrap="square">
            <a:spAutoFit/>
          </a:bodyPr>
          <a:lstStyle/>
          <a:p>
            <a:pPr lvl="0"/>
            <a:r>
              <a:rPr lang="zh-CN" altLang="en-US" sz="4400" b="1" dirty="0">
                <a:solidFill>
                  <a:srgbClr val="002060"/>
                </a:solidFill>
                <a:effectLst>
                  <a:outerShdw blurRad="38100" dist="38100" dir="2700000" algn="tl">
                    <a:srgbClr val="000000">
                      <a:alpha val="43137"/>
                    </a:srgbClr>
                  </a:outerShdw>
                </a:effectLst>
                <a:latin typeface="微软雅黑" pitchFamily="34" charset="-122"/>
                <a:ea typeface="微软雅黑" pitchFamily="34" charset="-122"/>
              </a:rPr>
              <a:t>四、资助效益：</a:t>
            </a:r>
            <a:r>
              <a:rPr lang="zh-CN" altLang="en-US"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很突出</a:t>
            </a:r>
            <a:endParaRPr lang="zh-CN" altLang="zh-CN"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 name="矩形 11"/>
          <p:cNvSpPr/>
          <p:nvPr/>
        </p:nvSpPr>
        <p:spPr>
          <a:xfrm>
            <a:off x="338535" y="1260049"/>
            <a:ext cx="10369152" cy="584775"/>
          </a:xfrm>
          <a:prstGeom prst="rect">
            <a:avLst/>
          </a:prstGeom>
        </p:spPr>
        <p:txBody>
          <a:bodyPr wrap="square">
            <a:spAutoFit/>
          </a:bodyPr>
          <a:lstStyle/>
          <a:p>
            <a:pPr eaLnBrk="1" fontAlgn="auto" hangingPunct="1">
              <a:spcBef>
                <a:spcPts val="0"/>
              </a:spcBef>
              <a:spcAft>
                <a:spcPts val="0"/>
              </a:spcAft>
            </a:pPr>
            <a:r>
              <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（三）资助工作的重要意义</a:t>
            </a:r>
            <a:endParaRPr lang="zh-CN" altLang="en-US" sz="32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endParaRPr>
          </a:p>
        </p:txBody>
      </p:sp>
      <p:sp>
        <p:nvSpPr>
          <p:cNvPr id="77" name="矩形 76"/>
          <p:cNvSpPr/>
          <p:nvPr/>
        </p:nvSpPr>
        <p:spPr>
          <a:xfrm>
            <a:off x="770583" y="6453336"/>
            <a:ext cx="10985500" cy="984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3" name="圆角矩形 22"/>
          <p:cNvSpPr/>
          <p:nvPr/>
        </p:nvSpPr>
        <p:spPr>
          <a:xfrm>
            <a:off x="1853977" y="2111777"/>
            <a:ext cx="8568952" cy="671029"/>
          </a:xfrm>
          <a:prstGeom prst="roundRect">
            <a:avLst>
              <a:gd name="adj" fmla="val 9584"/>
            </a:avLst>
          </a:prstGeom>
          <a:solidFill>
            <a:schemeClr val="accent5">
              <a:lumMod val="75000"/>
            </a:schemeClr>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800" b="1" kern="0" dirty="0">
                <a:solidFill>
                  <a:schemeClr val="bg1"/>
                </a:solidFill>
                <a:effectLst>
                  <a:outerShdw blurRad="38100" dist="38100" dir="2700000" algn="tl">
                    <a:srgbClr val="000000">
                      <a:alpha val="43137"/>
                    </a:srgbClr>
                  </a:outerShdw>
                </a:effectLst>
                <a:latin typeface="Calibri"/>
                <a:ea typeface="微软雅黑"/>
              </a:rPr>
              <a:t>2.</a:t>
            </a:r>
            <a:r>
              <a:rPr lang="zh-CN" altLang="en-US" sz="2800" b="1" kern="0" dirty="0">
                <a:solidFill>
                  <a:schemeClr val="bg1"/>
                </a:solidFill>
                <a:effectLst>
                  <a:outerShdw blurRad="38100" dist="38100" dir="2700000" algn="tl">
                    <a:srgbClr val="000000">
                      <a:alpha val="43137"/>
                    </a:srgbClr>
                  </a:outerShdw>
                </a:effectLst>
                <a:latin typeface="Calibri"/>
                <a:ea typeface="微软雅黑"/>
              </a:rPr>
              <a:t>学生资助工作提升了中等职业教育的社会接受度</a:t>
            </a:r>
          </a:p>
        </p:txBody>
      </p:sp>
      <p:sp>
        <p:nvSpPr>
          <p:cNvPr id="25" name="矩形 24"/>
          <p:cNvSpPr/>
          <p:nvPr/>
        </p:nvSpPr>
        <p:spPr>
          <a:xfrm>
            <a:off x="333305" y="2909911"/>
            <a:ext cx="4101845" cy="3416320"/>
          </a:xfrm>
          <a:prstGeom prst="rect">
            <a:avLst/>
          </a:prstGeom>
        </p:spPr>
        <p:txBody>
          <a:bodyPr wrap="square">
            <a:spAutoFit/>
          </a:bodyPr>
          <a:lstStyle/>
          <a:p>
            <a:pPr algn="just"/>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中职学校学生资助工作的推进和实施，不仅是保证了家庭经济情况比较困难的家长可以把孩子送到学校读书，也大大促进了社会和家长们对职业教育的了解，</a:t>
            </a:r>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使得更多家长愿意把学生送到职业学校，并从中看到学生的前途和希望。</a:t>
            </a:r>
            <a:endParaRPr lang="zh-CN" altLang="en-US" sz="2400" dirty="0">
              <a:solidFill>
                <a:srgbClr val="C00000"/>
              </a:solidFill>
              <a:latin typeface="微软雅黑" panose="020B0503020204020204" pitchFamily="34" charset="-122"/>
              <a:ea typeface="微软雅黑" panose="020B0503020204020204" pitchFamily="34" charset="-122"/>
            </a:endParaRPr>
          </a:p>
        </p:txBody>
      </p:sp>
      <p:pic>
        <p:nvPicPr>
          <p:cNvPr id="19458" name="Picture 2" descr="https://timgsa.baidu.com/timg?image&amp;quality=80&amp;size=b9999_10000&amp;sec=1503771403180&amp;di=484543caf92ef9f65a725f2933539d73&amp;imgtype=0&amp;src=http%3A%2F%2Fwww.weishan.cc%2Fdata%2Fattachment%2Fportal%2F201705%2F16%2F094506i8j90z8e5v7e70s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93125" y="3633935"/>
            <a:ext cx="3705225" cy="2819401"/>
          </a:xfrm>
          <a:prstGeom prst="rect">
            <a:avLst/>
          </a:prstGeom>
          <a:noFill/>
          <a:extLst>
            <a:ext uri="{909E8E84-426E-40DD-AFC4-6F175D3DCCD1}">
              <a14:hiddenFill xmlns:a14="http://schemas.microsoft.com/office/drawing/2010/main" xmlns="">
                <a:solidFill>
                  <a:srgbClr val="FFFFFF"/>
                </a:solidFill>
              </a14:hiddenFill>
            </a:ext>
          </a:extLst>
        </p:spPr>
      </p:pic>
      <p:pic>
        <p:nvPicPr>
          <p:cNvPr id="19460" name="Picture 4" descr="https://timgsa.baidu.com/timg?image&amp;quality=80&amp;size=b9999_10000&amp;sec=1503771444805&amp;di=f4bf3816079c6d85d7cdaa5ed4b66670&amp;imgtype=0&amp;src=http%3A%2F%2Fs14.sinaimg.cn%2Fmw690%2F005yBM71gy6MXjsKSwl5d%2669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87007" y="2941200"/>
            <a:ext cx="3602404" cy="242036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右箭头 1"/>
          <p:cNvSpPr/>
          <p:nvPr/>
        </p:nvSpPr>
        <p:spPr>
          <a:xfrm>
            <a:off x="7971383" y="3884430"/>
            <a:ext cx="792088" cy="687487"/>
          </a:xfrm>
          <a:prstGeom prst="righ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38364239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50689" y="1268760"/>
            <a:ext cx="11975528" cy="5760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endParaRPr>
          </a:p>
        </p:txBody>
      </p:sp>
      <p:sp>
        <p:nvSpPr>
          <p:cNvPr id="15" name="TextBox 1"/>
          <p:cNvSpPr txBox="1">
            <a:spLocks noChangeArrowheads="1"/>
          </p:cNvSpPr>
          <p:nvPr/>
        </p:nvSpPr>
        <p:spPr bwMode="auto">
          <a:xfrm>
            <a:off x="1202631" y="44624"/>
            <a:ext cx="10923586" cy="769441"/>
          </a:xfrm>
          <a:prstGeom prst="rect">
            <a:avLst/>
          </a:prstGeom>
          <a:noFill/>
          <a:ln w="9525">
            <a:noFill/>
            <a:miter lim="800000"/>
            <a:headEnd/>
            <a:tailEnd/>
          </a:ln>
        </p:spPr>
        <p:txBody>
          <a:bodyPr wrap="square">
            <a:spAutoFit/>
          </a:bodyPr>
          <a:lstStyle/>
          <a:p>
            <a:pPr lvl="0"/>
            <a:r>
              <a:rPr lang="zh-CN" altLang="en-US" sz="4400" b="1" dirty="0">
                <a:solidFill>
                  <a:srgbClr val="002060"/>
                </a:solidFill>
                <a:effectLst>
                  <a:outerShdw blurRad="38100" dist="38100" dir="2700000" algn="tl">
                    <a:srgbClr val="000000">
                      <a:alpha val="43137"/>
                    </a:srgbClr>
                  </a:outerShdw>
                </a:effectLst>
                <a:latin typeface="微软雅黑" pitchFamily="34" charset="-122"/>
                <a:ea typeface="微软雅黑" pitchFamily="34" charset="-122"/>
              </a:rPr>
              <a:t>四、资助效益：</a:t>
            </a:r>
            <a:r>
              <a:rPr lang="zh-CN" altLang="en-US"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很突出</a:t>
            </a:r>
            <a:endParaRPr lang="zh-CN" altLang="zh-CN"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 name="矩形 11"/>
          <p:cNvSpPr/>
          <p:nvPr/>
        </p:nvSpPr>
        <p:spPr>
          <a:xfrm>
            <a:off x="338535" y="1260049"/>
            <a:ext cx="10369152" cy="584775"/>
          </a:xfrm>
          <a:prstGeom prst="rect">
            <a:avLst/>
          </a:prstGeom>
        </p:spPr>
        <p:txBody>
          <a:bodyPr wrap="square">
            <a:spAutoFit/>
          </a:bodyPr>
          <a:lstStyle/>
          <a:p>
            <a:pPr eaLnBrk="1" fontAlgn="auto" hangingPunct="1">
              <a:spcBef>
                <a:spcPts val="0"/>
              </a:spcBef>
              <a:spcAft>
                <a:spcPts val="0"/>
              </a:spcAft>
            </a:pPr>
            <a:r>
              <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（三）资助工作的重要意义</a:t>
            </a:r>
            <a:endParaRPr lang="zh-CN" altLang="en-US" sz="32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endParaRPr>
          </a:p>
        </p:txBody>
      </p:sp>
      <p:sp>
        <p:nvSpPr>
          <p:cNvPr id="77" name="矩形 76"/>
          <p:cNvSpPr/>
          <p:nvPr/>
        </p:nvSpPr>
        <p:spPr>
          <a:xfrm>
            <a:off x="770583" y="6453336"/>
            <a:ext cx="10985500" cy="984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3" name="圆角矩形 22"/>
          <p:cNvSpPr/>
          <p:nvPr/>
        </p:nvSpPr>
        <p:spPr>
          <a:xfrm>
            <a:off x="1853977" y="2111777"/>
            <a:ext cx="8568952" cy="671029"/>
          </a:xfrm>
          <a:prstGeom prst="roundRect">
            <a:avLst>
              <a:gd name="adj" fmla="val 9584"/>
            </a:avLst>
          </a:prstGeom>
          <a:solidFill>
            <a:schemeClr val="accent5">
              <a:lumMod val="75000"/>
            </a:schemeClr>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800" b="1" kern="0" dirty="0">
                <a:solidFill>
                  <a:schemeClr val="bg1"/>
                </a:solidFill>
                <a:effectLst>
                  <a:outerShdw blurRad="38100" dist="38100" dir="2700000" algn="tl">
                    <a:srgbClr val="000000">
                      <a:alpha val="43137"/>
                    </a:srgbClr>
                  </a:outerShdw>
                </a:effectLst>
                <a:latin typeface="Calibri"/>
                <a:ea typeface="微软雅黑"/>
              </a:rPr>
              <a:t>3.</a:t>
            </a:r>
            <a:r>
              <a:rPr lang="zh-CN" altLang="en-US" sz="2800" b="1" kern="0" dirty="0">
                <a:solidFill>
                  <a:schemeClr val="bg1"/>
                </a:solidFill>
                <a:effectLst>
                  <a:outerShdw blurRad="38100" dist="38100" dir="2700000" algn="tl">
                    <a:srgbClr val="000000">
                      <a:alpha val="43137"/>
                    </a:srgbClr>
                  </a:outerShdw>
                </a:effectLst>
                <a:latin typeface="Calibri"/>
                <a:ea typeface="微软雅黑"/>
              </a:rPr>
              <a:t>学生资助工作凸显了基层政府教育履职的公平性</a:t>
            </a:r>
          </a:p>
        </p:txBody>
      </p:sp>
      <p:sp>
        <p:nvSpPr>
          <p:cNvPr id="25" name="矩形 24"/>
          <p:cNvSpPr/>
          <p:nvPr/>
        </p:nvSpPr>
        <p:spPr>
          <a:xfrm>
            <a:off x="5739135" y="3330433"/>
            <a:ext cx="5760640" cy="2308324"/>
          </a:xfrm>
          <a:prstGeom prst="rect">
            <a:avLst/>
          </a:prstGeom>
        </p:spPr>
        <p:txBody>
          <a:bodyPr wrap="square">
            <a:spAutoFit/>
          </a:bodyPr>
          <a:lstStyle/>
          <a:p>
            <a:pPr algn="just"/>
            <a:r>
              <a:rPr lang="zh-CN" altLang="en-US" sz="2400" b="1" kern="100" dirty="0" smtClean="0">
                <a:latin typeface="微软雅黑" panose="020B0503020204020204" pitchFamily="34" charset="-122"/>
                <a:ea typeface="微软雅黑" panose="020B0503020204020204" pitchFamily="34" charset="-122"/>
                <a:cs typeface="Times New Roman" panose="02020603050405020304" pitchFamily="18" charset="0"/>
              </a:rPr>
              <a:t>地方政府</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部门对职业教育的重视和支持，也更好地贯彻和落实了国家在职业教育发展中的政策、方针和措施，有力地发挥了地方政府对职业教育的宏观指导职能，</a:t>
            </a:r>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使得更多地家庭、学生得到了职业教育发展的实惠，有力地彰显了教育公平。</a:t>
            </a:r>
            <a:endParaRPr lang="zh-CN" altLang="en-US" sz="2400" dirty="0">
              <a:solidFill>
                <a:srgbClr val="C00000"/>
              </a:solidFill>
              <a:latin typeface="微软雅黑" panose="020B0503020204020204" pitchFamily="34" charset="-122"/>
              <a:ea typeface="微软雅黑" panose="020B0503020204020204" pitchFamily="34" charset="-122"/>
            </a:endParaRPr>
          </a:p>
        </p:txBody>
      </p:sp>
      <p:pic>
        <p:nvPicPr>
          <p:cNvPr id="20484" name="Picture 4" descr="https://timgsa.baidu.com/timg?image&amp;quality=80&amp;size=b9999_10000&amp;sec=1503771529508&amp;di=ca73bef10e69f6dc2cdea9e2bb05fc61&amp;imgtype=0&amp;src=http%3A%2F%2Fimg.mp.itc.cn%2Fupload%2F20170405%2Fda47cf5a378949a586a7003be47741ce_th.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02631" y="2983752"/>
            <a:ext cx="4274840" cy="32061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757802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50689" y="1268760"/>
            <a:ext cx="11975528" cy="5760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endParaRPr>
          </a:p>
        </p:txBody>
      </p:sp>
      <p:sp>
        <p:nvSpPr>
          <p:cNvPr id="15" name="TextBox 1"/>
          <p:cNvSpPr txBox="1">
            <a:spLocks noChangeArrowheads="1"/>
          </p:cNvSpPr>
          <p:nvPr/>
        </p:nvSpPr>
        <p:spPr bwMode="auto">
          <a:xfrm>
            <a:off x="1202631" y="44624"/>
            <a:ext cx="10923586" cy="769441"/>
          </a:xfrm>
          <a:prstGeom prst="rect">
            <a:avLst/>
          </a:prstGeom>
          <a:noFill/>
          <a:ln w="9525">
            <a:noFill/>
            <a:miter lim="800000"/>
            <a:headEnd/>
            <a:tailEnd/>
          </a:ln>
        </p:spPr>
        <p:txBody>
          <a:bodyPr wrap="square">
            <a:spAutoFit/>
          </a:bodyPr>
          <a:lstStyle/>
          <a:p>
            <a:pPr lvl="0"/>
            <a:r>
              <a:rPr lang="zh-CN" altLang="en-US" sz="4400" b="1" dirty="0">
                <a:solidFill>
                  <a:srgbClr val="002060"/>
                </a:solidFill>
                <a:effectLst>
                  <a:outerShdw blurRad="38100" dist="38100" dir="2700000" algn="tl">
                    <a:srgbClr val="000000">
                      <a:alpha val="43137"/>
                    </a:srgbClr>
                  </a:outerShdw>
                </a:effectLst>
                <a:latin typeface="微软雅黑" pitchFamily="34" charset="-122"/>
                <a:ea typeface="微软雅黑" pitchFamily="34" charset="-122"/>
              </a:rPr>
              <a:t>四、资助效益：</a:t>
            </a:r>
            <a:r>
              <a:rPr lang="zh-CN" altLang="en-US"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很突出</a:t>
            </a:r>
            <a:endParaRPr lang="zh-CN" altLang="zh-CN"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 name="矩形 11"/>
          <p:cNvSpPr/>
          <p:nvPr/>
        </p:nvSpPr>
        <p:spPr>
          <a:xfrm>
            <a:off x="338535" y="1260049"/>
            <a:ext cx="10369152" cy="584775"/>
          </a:xfrm>
          <a:prstGeom prst="rect">
            <a:avLst/>
          </a:prstGeom>
        </p:spPr>
        <p:txBody>
          <a:bodyPr wrap="square">
            <a:spAutoFit/>
          </a:bodyPr>
          <a:lstStyle/>
          <a:p>
            <a:pPr eaLnBrk="1" fontAlgn="auto" hangingPunct="1">
              <a:spcBef>
                <a:spcPts val="0"/>
              </a:spcBef>
              <a:spcAft>
                <a:spcPts val="0"/>
              </a:spcAft>
            </a:pPr>
            <a:r>
              <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（三）资助工作的重要意义</a:t>
            </a:r>
            <a:endParaRPr lang="zh-CN" altLang="en-US" sz="32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endParaRPr>
          </a:p>
        </p:txBody>
      </p:sp>
      <p:sp>
        <p:nvSpPr>
          <p:cNvPr id="77" name="矩形 76"/>
          <p:cNvSpPr/>
          <p:nvPr/>
        </p:nvSpPr>
        <p:spPr>
          <a:xfrm>
            <a:off x="770583" y="6453336"/>
            <a:ext cx="10985500" cy="984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3" name="圆角矩形 22"/>
          <p:cNvSpPr/>
          <p:nvPr/>
        </p:nvSpPr>
        <p:spPr>
          <a:xfrm>
            <a:off x="1853977" y="2111777"/>
            <a:ext cx="8568952" cy="671029"/>
          </a:xfrm>
          <a:prstGeom prst="roundRect">
            <a:avLst>
              <a:gd name="adj" fmla="val 9584"/>
            </a:avLst>
          </a:prstGeom>
          <a:solidFill>
            <a:schemeClr val="accent5">
              <a:lumMod val="75000"/>
            </a:schemeClr>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800" b="1" kern="0" dirty="0">
                <a:solidFill>
                  <a:schemeClr val="bg1"/>
                </a:solidFill>
                <a:effectLst>
                  <a:outerShdw blurRad="38100" dist="38100" dir="2700000" algn="tl">
                    <a:srgbClr val="000000">
                      <a:alpha val="43137"/>
                    </a:srgbClr>
                  </a:outerShdw>
                </a:effectLst>
                <a:latin typeface="Calibri"/>
                <a:ea typeface="微软雅黑"/>
              </a:rPr>
              <a:t>4.</a:t>
            </a:r>
            <a:r>
              <a:rPr lang="zh-CN" altLang="en-US" sz="2800" b="1" kern="0" dirty="0">
                <a:solidFill>
                  <a:schemeClr val="bg1"/>
                </a:solidFill>
                <a:effectLst>
                  <a:outerShdw blurRad="38100" dist="38100" dir="2700000" algn="tl">
                    <a:srgbClr val="000000">
                      <a:alpha val="43137"/>
                    </a:srgbClr>
                  </a:outerShdw>
                </a:effectLst>
                <a:latin typeface="Calibri"/>
                <a:ea typeface="微软雅黑"/>
              </a:rPr>
              <a:t>学生资助工作助推了学校品牌和形象的提升</a:t>
            </a:r>
          </a:p>
        </p:txBody>
      </p:sp>
      <p:sp>
        <p:nvSpPr>
          <p:cNvPr id="25" name="矩形 24"/>
          <p:cNvSpPr/>
          <p:nvPr/>
        </p:nvSpPr>
        <p:spPr>
          <a:xfrm>
            <a:off x="5379095" y="3094577"/>
            <a:ext cx="6630690" cy="3046988"/>
          </a:xfrm>
          <a:prstGeom prst="rect">
            <a:avLst/>
          </a:prstGeom>
        </p:spPr>
        <p:txBody>
          <a:bodyPr wrap="square">
            <a:spAutoFit/>
          </a:bodyPr>
          <a:lstStyle/>
          <a:p>
            <a:r>
              <a:rPr lang="zh-CN"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中职资助工作的实施不仅在客观上助推了学校规模的有效扩大，使更多的优势人力、资金和物质资源进入到职业教育发展中来，更为积极的作用是提升了各职业学校的微观管理能力和整体办学质量，有力地提升了学校的品牌发展。可以说，</a:t>
            </a:r>
            <a:r>
              <a:rPr lang="zh-CN" altLang="zh-CN"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深圳市博伦职业技术学校在</a:t>
            </a:r>
            <a:r>
              <a:rPr lang="en-US" altLang="zh-CN"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2015</a:t>
            </a:r>
            <a:r>
              <a:rPr lang="zh-CN" altLang="zh-CN"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9</a:t>
            </a:r>
            <a:r>
              <a:rPr lang="zh-CN" altLang="zh-CN"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月搬入新校以来的快速、优质和效益发展是中职学生资助工作的集中体现。</a:t>
            </a:r>
          </a:p>
        </p:txBody>
      </p:sp>
      <p:pic>
        <p:nvPicPr>
          <p:cNvPr id="9" name="Picture 9" descr="C:\Users\Administrator.USER-20150701CW\Desktop\ppt\QQ图片2015083117004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8575" y="3196192"/>
            <a:ext cx="4320481" cy="2880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5490074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50689" y="1268760"/>
            <a:ext cx="11975528" cy="5760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endParaRPr>
          </a:p>
        </p:txBody>
      </p:sp>
      <p:sp>
        <p:nvSpPr>
          <p:cNvPr id="15" name="TextBox 1"/>
          <p:cNvSpPr txBox="1">
            <a:spLocks noChangeArrowheads="1"/>
          </p:cNvSpPr>
          <p:nvPr/>
        </p:nvSpPr>
        <p:spPr bwMode="auto">
          <a:xfrm>
            <a:off x="1202631" y="44624"/>
            <a:ext cx="10923586" cy="769441"/>
          </a:xfrm>
          <a:prstGeom prst="rect">
            <a:avLst/>
          </a:prstGeom>
          <a:noFill/>
          <a:ln w="9525">
            <a:noFill/>
            <a:miter lim="800000"/>
            <a:headEnd/>
            <a:tailEnd/>
          </a:ln>
        </p:spPr>
        <p:txBody>
          <a:bodyPr wrap="square">
            <a:spAutoFit/>
          </a:bodyPr>
          <a:lstStyle/>
          <a:p>
            <a:pPr lvl="0"/>
            <a:r>
              <a:rPr lang="zh-CN" altLang="en-US" sz="4400" b="1" dirty="0">
                <a:solidFill>
                  <a:srgbClr val="002060"/>
                </a:solidFill>
                <a:effectLst>
                  <a:outerShdw blurRad="38100" dist="38100" dir="2700000" algn="tl">
                    <a:srgbClr val="000000">
                      <a:alpha val="43137"/>
                    </a:srgbClr>
                  </a:outerShdw>
                </a:effectLst>
                <a:latin typeface="微软雅黑" pitchFamily="34" charset="-122"/>
                <a:ea typeface="微软雅黑" pitchFamily="34" charset="-122"/>
              </a:rPr>
              <a:t>五、问题建议</a:t>
            </a:r>
            <a:endParaRPr lang="zh-CN" altLang="zh-CN" sz="4400" b="1" dirty="0">
              <a:solidFill>
                <a:srgbClr val="00206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 name="矩形 11"/>
          <p:cNvSpPr/>
          <p:nvPr/>
        </p:nvSpPr>
        <p:spPr>
          <a:xfrm>
            <a:off x="338535" y="1260049"/>
            <a:ext cx="10369152" cy="584775"/>
          </a:xfrm>
          <a:prstGeom prst="rect">
            <a:avLst/>
          </a:prstGeom>
        </p:spPr>
        <p:txBody>
          <a:bodyPr wrap="square">
            <a:spAutoFit/>
          </a:bodyPr>
          <a:lstStyle/>
          <a:p>
            <a:pPr eaLnBrk="1" fontAlgn="auto" hangingPunct="1">
              <a:spcBef>
                <a:spcPts val="0"/>
              </a:spcBef>
              <a:spcAft>
                <a:spcPts val="0"/>
              </a:spcAft>
            </a:pPr>
            <a:r>
              <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（一）工作反思</a:t>
            </a:r>
            <a:endParaRPr lang="zh-CN" altLang="en-US" sz="32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endParaRPr>
          </a:p>
        </p:txBody>
      </p:sp>
      <p:sp>
        <p:nvSpPr>
          <p:cNvPr id="77" name="矩形 76"/>
          <p:cNvSpPr/>
          <p:nvPr/>
        </p:nvSpPr>
        <p:spPr>
          <a:xfrm>
            <a:off x="770583" y="6453336"/>
            <a:ext cx="10985500" cy="984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14" name="图片 1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23672" y="1882879"/>
            <a:ext cx="4559335" cy="4570458"/>
          </a:xfrm>
          <a:prstGeom prst="rect">
            <a:avLst/>
          </a:prstGeom>
        </p:spPr>
      </p:pic>
      <p:sp>
        <p:nvSpPr>
          <p:cNvPr id="16" name="TextBox 54"/>
          <p:cNvSpPr txBox="1"/>
          <p:nvPr/>
        </p:nvSpPr>
        <p:spPr>
          <a:xfrm>
            <a:off x="1850703" y="3063102"/>
            <a:ext cx="3672408" cy="2400657"/>
          </a:xfrm>
          <a:prstGeom prst="rect">
            <a:avLst/>
          </a:prstGeom>
          <a:noFill/>
        </p:spPr>
        <p:txBody>
          <a:bodyPr wrap="square" rtlCol="0">
            <a:spAutoFit/>
          </a:bodyPr>
          <a:lstStyle/>
          <a:p>
            <a:pPr marL="0" marR="0" lvl="0" indent="0" defTabSz="914400" eaLnBrk="1" fontAlgn="auto" latinLnBrk="0" hangingPunct="1">
              <a:lnSpc>
                <a:spcPct val="125000"/>
              </a:lnSpc>
              <a:spcBef>
                <a:spcPts val="0"/>
              </a:spcBef>
              <a:spcAft>
                <a:spcPts val="0"/>
              </a:spcAft>
              <a:buClrTx/>
              <a:buSzTx/>
              <a:buFontTx/>
              <a:buNone/>
              <a:tabLst/>
              <a:defRPr/>
            </a:pPr>
            <a:r>
              <a:rPr lang="zh-CN" altLang="zh-CN" sz="24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学校</a:t>
            </a:r>
            <a:r>
              <a:rPr lang="zh-CN" altLang="zh-CN" sz="24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会一如既往高度重视学生资助工作，通过精细化管理</a:t>
            </a:r>
            <a:r>
              <a:rPr lang="zh-CN" altLang="en-US" sz="24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确保学生资助工作的科学性、精准性和效益化</a:t>
            </a:r>
            <a:endParaRPr kumimoji="0" lang="en-US" altLang="zh-CN" sz="1400" b="0" i="0" u="none" strike="noStrike" kern="0" cap="none" spc="0" normalizeH="0" baseline="0" noProof="0" dirty="0">
              <a:ln>
                <a:noFill/>
              </a:ln>
              <a:solidFill>
                <a:sysClr val="window" lastClr="FFFFFF"/>
              </a:solidFill>
              <a:effectLst/>
              <a:uLnTx/>
              <a:uFillTx/>
              <a:latin typeface="Arial" pitchFamily="34" charset="0"/>
              <a:ea typeface="微软雅黑" pitchFamily="34" charset="-122"/>
              <a:cs typeface="Arial" pitchFamily="34" charset="0"/>
            </a:endParaRPr>
          </a:p>
        </p:txBody>
      </p:sp>
      <p:pic>
        <p:nvPicPr>
          <p:cNvPr id="17" name="图片 1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42904" y="2060848"/>
            <a:ext cx="3979708" cy="3861765"/>
          </a:xfrm>
          <a:prstGeom prst="rect">
            <a:avLst/>
          </a:prstGeom>
        </p:spPr>
      </p:pic>
      <p:sp>
        <p:nvSpPr>
          <p:cNvPr id="18" name="TextBox 57"/>
          <p:cNvSpPr txBox="1"/>
          <p:nvPr/>
        </p:nvSpPr>
        <p:spPr>
          <a:xfrm>
            <a:off x="6992598" y="3022234"/>
            <a:ext cx="2880320" cy="1938992"/>
          </a:xfrm>
          <a:prstGeom prst="rect">
            <a:avLst/>
          </a:prstGeom>
          <a:noFill/>
        </p:spPr>
        <p:txBody>
          <a:bodyPr wrap="square" rtlCol="0">
            <a:spAutoFit/>
          </a:bodyPr>
          <a:lstStyle/>
          <a:p>
            <a:pPr eaLnBrk="1" fontAlgn="auto" hangingPunct="1">
              <a:lnSpc>
                <a:spcPct val="125000"/>
              </a:lnSpc>
              <a:spcBef>
                <a:spcPts val="0"/>
              </a:spcBef>
              <a:spcAft>
                <a:spcPts val="0"/>
              </a:spcAft>
              <a:defRPr/>
            </a:pPr>
            <a:r>
              <a:rPr lang="zh-CN" altLang="en-US" sz="24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通过加大宣传让社会对中职职业教育发展有更为深入地了解、支持和参与</a:t>
            </a:r>
            <a:endParaRPr lang="en-US" altLang="zh-CN" sz="24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xmlns="" val="98614784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50689" y="1268760"/>
            <a:ext cx="11975528" cy="5760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endParaRPr>
          </a:p>
        </p:txBody>
      </p:sp>
      <p:sp>
        <p:nvSpPr>
          <p:cNvPr id="15" name="TextBox 1"/>
          <p:cNvSpPr txBox="1">
            <a:spLocks noChangeArrowheads="1"/>
          </p:cNvSpPr>
          <p:nvPr/>
        </p:nvSpPr>
        <p:spPr bwMode="auto">
          <a:xfrm>
            <a:off x="1202631" y="44624"/>
            <a:ext cx="10923586" cy="769441"/>
          </a:xfrm>
          <a:prstGeom prst="rect">
            <a:avLst/>
          </a:prstGeom>
          <a:noFill/>
          <a:ln w="9525">
            <a:noFill/>
            <a:miter lim="800000"/>
            <a:headEnd/>
            <a:tailEnd/>
          </a:ln>
        </p:spPr>
        <p:txBody>
          <a:bodyPr wrap="square">
            <a:spAutoFit/>
          </a:bodyPr>
          <a:lstStyle/>
          <a:p>
            <a:pPr lvl="0"/>
            <a:r>
              <a:rPr lang="zh-CN" altLang="en-US" sz="4400" b="1" dirty="0">
                <a:solidFill>
                  <a:srgbClr val="002060"/>
                </a:solidFill>
                <a:effectLst>
                  <a:outerShdw blurRad="38100" dist="38100" dir="2700000" algn="tl">
                    <a:srgbClr val="000000">
                      <a:alpha val="43137"/>
                    </a:srgbClr>
                  </a:outerShdw>
                </a:effectLst>
                <a:latin typeface="微软雅黑" pitchFamily="34" charset="-122"/>
                <a:ea typeface="微软雅黑" pitchFamily="34" charset="-122"/>
              </a:rPr>
              <a:t>五、问题建议</a:t>
            </a:r>
            <a:endParaRPr lang="zh-CN" altLang="zh-CN" sz="4400" b="1" dirty="0">
              <a:solidFill>
                <a:srgbClr val="00206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 name="矩形 11"/>
          <p:cNvSpPr/>
          <p:nvPr/>
        </p:nvSpPr>
        <p:spPr>
          <a:xfrm>
            <a:off x="338535" y="1260049"/>
            <a:ext cx="10369152" cy="584775"/>
          </a:xfrm>
          <a:prstGeom prst="rect">
            <a:avLst/>
          </a:prstGeom>
        </p:spPr>
        <p:txBody>
          <a:bodyPr wrap="square">
            <a:spAutoFit/>
          </a:bodyPr>
          <a:lstStyle/>
          <a:p>
            <a:pPr eaLnBrk="1" fontAlgn="auto" hangingPunct="1">
              <a:spcBef>
                <a:spcPts val="0"/>
              </a:spcBef>
              <a:spcAft>
                <a:spcPts val="0"/>
              </a:spcAft>
            </a:pPr>
            <a:r>
              <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（二）相关建议</a:t>
            </a:r>
            <a:endParaRPr lang="zh-CN" altLang="en-US" sz="32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endParaRPr>
          </a:p>
        </p:txBody>
      </p:sp>
      <p:sp>
        <p:nvSpPr>
          <p:cNvPr id="77" name="矩形 76"/>
          <p:cNvSpPr/>
          <p:nvPr/>
        </p:nvSpPr>
        <p:spPr>
          <a:xfrm>
            <a:off x="770583" y="6453336"/>
            <a:ext cx="10985500" cy="984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nvGrpSpPr>
          <p:cNvPr id="11" name="组合 10"/>
          <p:cNvGrpSpPr/>
          <p:nvPr/>
        </p:nvGrpSpPr>
        <p:grpSpPr>
          <a:xfrm>
            <a:off x="1194758" y="1901290"/>
            <a:ext cx="9331950" cy="4563221"/>
            <a:chOff x="351825" y="465800"/>
            <a:chExt cx="9331950" cy="4563221"/>
          </a:xfrm>
        </p:grpSpPr>
        <p:pic>
          <p:nvPicPr>
            <p:cNvPr id="13" name="图片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8851203">
              <a:off x="8303753" y="465800"/>
              <a:ext cx="1380022" cy="1810957"/>
            </a:xfrm>
            <a:prstGeom prst="rect">
              <a:avLst/>
            </a:prstGeom>
          </p:spPr>
        </p:pic>
        <p:pic>
          <p:nvPicPr>
            <p:cNvPr id="19" name="图片 1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4925476">
              <a:off x="8007232" y="3709589"/>
              <a:ext cx="1273935" cy="1364930"/>
            </a:xfrm>
            <a:prstGeom prst="rect">
              <a:avLst/>
            </a:prstGeom>
          </p:spPr>
        </p:pic>
        <p:pic>
          <p:nvPicPr>
            <p:cNvPr id="20" name="图片 1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56266" y="476672"/>
              <a:ext cx="1273935" cy="1364930"/>
            </a:xfrm>
            <a:prstGeom prst="rect">
              <a:avLst/>
            </a:prstGeom>
          </p:spPr>
        </p:pic>
        <p:pic>
          <p:nvPicPr>
            <p:cNvPr id="21" name="图片 2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1825" y="1159138"/>
              <a:ext cx="1908140" cy="2503989"/>
            </a:xfrm>
            <a:prstGeom prst="rect">
              <a:avLst/>
            </a:prstGeom>
          </p:spPr>
        </p:pic>
        <p:pic>
          <p:nvPicPr>
            <p:cNvPr id="22" name="图片 2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38405" y="820081"/>
              <a:ext cx="3357165" cy="4003576"/>
            </a:xfrm>
            <a:prstGeom prst="rect">
              <a:avLst/>
            </a:prstGeom>
          </p:spPr>
        </p:pic>
        <p:pic>
          <p:nvPicPr>
            <p:cNvPr id="23" name="图片 2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740313" y="812960"/>
              <a:ext cx="3341526" cy="3993150"/>
            </a:xfrm>
            <a:prstGeom prst="rect">
              <a:avLst/>
            </a:prstGeom>
          </p:spPr>
        </p:pic>
        <p:sp>
          <p:nvSpPr>
            <p:cNvPr id="24" name="TextBox 24"/>
            <p:cNvSpPr txBox="1"/>
            <p:nvPr/>
          </p:nvSpPr>
          <p:spPr>
            <a:xfrm rot="543930">
              <a:off x="1663559" y="1496627"/>
              <a:ext cx="2046648" cy="2554545"/>
            </a:xfrm>
            <a:prstGeom prst="rect">
              <a:avLst/>
            </a:prstGeom>
            <a:noFill/>
          </p:spPr>
          <p:txBody>
            <a:bodyPr wrap="square" rtlCol="0">
              <a:spAutoFit/>
            </a:bodyPr>
            <a:lstStyle/>
            <a:p>
              <a:pPr>
                <a:buFont typeface="Wingdings" pitchFamily="2" charset="2"/>
                <a:buChar char="Ø"/>
                <a:defRPr/>
              </a:pPr>
              <a:r>
                <a:rPr lang="zh-CN" altLang="en-US" sz="2000" b="1" dirty="0">
                  <a:effectLst>
                    <a:outerShdw blurRad="38100" dist="38100" dir="2700000" algn="tl">
                      <a:srgbClr val="000000">
                        <a:alpha val="43137"/>
                      </a:srgbClr>
                    </a:outerShdw>
                  </a:effectLst>
                  <a:latin typeface="微软雅黑" pitchFamily="34" charset="-122"/>
                  <a:ea typeface="微软雅黑" pitchFamily="34" charset="-122"/>
                </a:rPr>
                <a:t>在学生资助工作取得良好效益的同时，作为基层学校，我们希望财政、教育等政府职能部门进一步坚持中职学校普惠性资助</a:t>
              </a:r>
              <a:endParaRPr kumimoji="0" lang="en-US" altLang="zh-CN" sz="2000" b="1" i="0" u="none" strike="noStrike" kern="0" cap="none" spc="0" normalizeH="0" baseline="0" noProof="0" dirty="0">
                <a:ln>
                  <a:noFill/>
                </a:ln>
                <a:solidFill>
                  <a:sysClr val="windowText" lastClr="000000">
                    <a:lumMod val="65000"/>
                    <a:lumOff val="35000"/>
                  </a:sysClr>
                </a:solidFill>
                <a:effectLst>
                  <a:outerShdw blurRad="38100" dist="38100" dir="2700000" algn="tl">
                    <a:srgbClr val="000000">
                      <a:alpha val="43137"/>
                    </a:srgbClr>
                  </a:outerShdw>
                </a:effectLst>
                <a:uLnTx/>
                <a:uFillTx/>
                <a:latin typeface="微软雅黑" pitchFamily="34" charset="-122"/>
                <a:ea typeface="微软雅黑" pitchFamily="34" charset="-122"/>
                <a:cs typeface="Arial" pitchFamily="34" charset="0"/>
              </a:endParaRPr>
            </a:p>
          </p:txBody>
        </p:sp>
        <p:pic>
          <p:nvPicPr>
            <p:cNvPr id="27" name="图片 2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329748" y="878304"/>
              <a:ext cx="3503128" cy="4086983"/>
            </a:xfrm>
            <a:prstGeom prst="rect">
              <a:avLst/>
            </a:prstGeom>
          </p:spPr>
        </p:pic>
        <p:sp>
          <p:nvSpPr>
            <p:cNvPr id="28" name="TextBox 29"/>
            <p:cNvSpPr txBox="1"/>
            <p:nvPr/>
          </p:nvSpPr>
          <p:spPr>
            <a:xfrm rot="20842684">
              <a:off x="4050710" y="1746201"/>
              <a:ext cx="1969986" cy="1631216"/>
            </a:xfrm>
            <a:prstGeom prst="rect">
              <a:avLst/>
            </a:prstGeom>
            <a:noFill/>
          </p:spPr>
          <p:txBody>
            <a:bodyPr wrap="square" rtlCol="0">
              <a:spAutoFit/>
            </a:bodyPr>
            <a:lstStyle/>
            <a:p>
              <a:pPr>
                <a:buFont typeface="Wingdings" pitchFamily="2" charset="2"/>
                <a:buChar char="Ø"/>
              </a:pPr>
              <a:r>
                <a:rPr lang="zh-CN" altLang="en-US" sz="2000" b="1" dirty="0">
                  <a:effectLst>
                    <a:outerShdw blurRad="38100" dist="38100" dir="2700000" algn="tl">
                      <a:srgbClr val="000000">
                        <a:alpha val="43137"/>
                      </a:srgbClr>
                    </a:outerShdw>
                  </a:effectLst>
                  <a:latin typeface="微软雅黑" pitchFamily="34" charset="-122"/>
                  <a:ea typeface="微软雅黑" pitchFamily="34" charset="-122"/>
                </a:rPr>
                <a:t>在学生个体</a:t>
              </a:r>
              <a:r>
                <a:rPr lang="zh-CN" altLang="en-US" sz="2000" b="1" dirty="0" smtClean="0">
                  <a:effectLst>
                    <a:outerShdw blurRad="38100" dist="38100" dir="2700000" algn="tl">
                      <a:srgbClr val="000000">
                        <a:alpha val="43137"/>
                      </a:srgbClr>
                    </a:outerShdw>
                  </a:effectLst>
                  <a:latin typeface="微软雅黑" pitchFamily="34" charset="-122"/>
                  <a:ea typeface="微软雅黑" pitchFamily="34" charset="-122"/>
                </a:rPr>
                <a:t>发展个体性</a:t>
              </a:r>
              <a:r>
                <a:rPr lang="zh-CN" altLang="en-US" sz="2000" b="1" dirty="0">
                  <a:effectLst>
                    <a:outerShdw blurRad="38100" dist="38100" dir="2700000" algn="tl">
                      <a:srgbClr val="000000">
                        <a:alpha val="43137"/>
                      </a:srgbClr>
                    </a:outerShdw>
                  </a:effectLst>
                  <a:latin typeface="微软雅黑" pitchFamily="34" charset="-122"/>
                  <a:ea typeface="微软雅黑" pitchFamily="34" charset="-122"/>
                </a:rPr>
                <a:t>奖励、学生优秀业绩资助和奖励方面作出进一步探索</a:t>
              </a:r>
              <a:endParaRPr lang="zh-CN" altLang="zh-CN" sz="2000" b="1"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30" name="TextBox 26"/>
            <p:cNvSpPr txBox="1"/>
            <p:nvPr/>
          </p:nvSpPr>
          <p:spPr>
            <a:xfrm rot="543930">
              <a:off x="6406996" y="1496932"/>
              <a:ext cx="2088146" cy="2246769"/>
            </a:xfrm>
            <a:prstGeom prst="rect">
              <a:avLst/>
            </a:prstGeom>
            <a:noFill/>
          </p:spPr>
          <p:txBody>
            <a:bodyPr wrap="square" rtlCol="0">
              <a:spAutoFit/>
            </a:bodyPr>
            <a:lstStyle/>
            <a:p>
              <a:pPr lvl="0" indent="409575" algn="just">
                <a:buFont typeface="Wingdings" pitchFamily="2" charset="2"/>
                <a:buChar char="Ø"/>
              </a:pPr>
              <a:r>
                <a:rPr lang="zh-CN" altLang="en-US" sz="2000" b="1" dirty="0">
                  <a:effectLst>
                    <a:outerShdw blurRad="38100" dist="38100" dir="2700000" algn="tl">
                      <a:srgbClr val="000000">
                        <a:alpha val="43137"/>
                      </a:srgbClr>
                    </a:outerShdw>
                  </a:effectLst>
                  <a:latin typeface="微软雅黑" pitchFamily="34" charset="-122"/>
                  <a:ea typeface="微软雅黑" pitchFamily="34" charset="-122"/>
                </a:rPr>
                <a:t>在为广大中职生提供基本学习机</a:t>
              </a:r>
              <a:r>
                <a:rPr lang="zh-CN" altLang="en-US" sz="2000" b="1" dirty="0" smtClean="0">
                  <a:effectLst>
                    <a:outerShdw blurRad="38100" dist="38100" dir="2700000" algn="tl">
                      <a:srgbClr val="000000">
                        <a:alpha val="43137"/>
                      </a:srgbClr>
                    </a:outerShdw>
                  </a:effectLst>
                  <a:latin typeface="微软雅黑" pitchFamily="34" charset="-122"/>
                  <a:ea typeface="微软雅黑" pitchFamily="34" charset="-122"/>
                </a:rPr>
                <a:t>会前提</a:t>
              </a:r>
              <a:r>
                <a:rPr lang="zh-CN" altLang="en-US" sz="2000" b="1" dirty="0">
                  <a:effectLst>
                    <a:outerShdw blurRad="38100" dist="38100" dir="2700000" algn="tl">
                      <a:srgbClr val="000000">
                        <a:alpha val="43137"/>
                      </a:srgbClr>
                    </a:outerShdw>
                  </a:effectLst>
                  <a:latin typeface="微软雅黑" pitchFamily="34" charset="-122"/>
                  <a:ea typeface="微软雅黑" pitchFamily="34" charset="-122"/>
                </a:rPr>
                <a:t>下，能够进一步有力地激发中职生的学习积极性、主动性</a:t>
              </a:r>
              <a:endParaRPr lang="zh-CN" altLang="zh-CN" sz="2000" b="1" dirty="0">
                <a:effectLst>
                  <a:outerShdw blurRad="38100" dist="38100" dir="2700000" algn="tl">
                    <a:srgbClr val="000000">
                      <a:alpha val="43137"/>
                    </a:srgbClr>
                  </a:outerShdw>
                </a:effectLst>
                <a:latin typeface="微软雅黑" pitchFamily="34" charset="-122"/>
                <a:ea typeface="微软雅黑" pitchFamily="34" charset="-122"/>
              </a:endParaRPr>
            </a:p>
          </p:txBody>
        </p:sp>
      </p:grpSp>
    </p:spTree>
    <p:extLst>
      <p:ext uri="{BB962C8B-B14F-4D97-AF65-F5344CB8AC3E}">
        <p14:creationId xmlns:p14="http://schemas.microsoft.com/office/powerpoint/2010/main" xmlns="" val="248792407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4"/>
          <p:cNvSpPr txBox="1">
            <a:spLocks noChangeArrowheads="1"/>
          </p:cNvSpPr>
          <p:nvPr/>
        </p:nvSpPr>
        <p:spPr bwMode="auto">
          <a:xfrm>
            <a:off x="152400" y="2819400"/>
            <a:ext cx="6477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a:endParaRPr lang="zh-CN" altLang="en-US"/>
          </a:p>
        </p:txBody>
      </p:sp>
      <p:pic>
        <p:nvPicPr>
          <p:cNvPr id="37893" name="Picture 3" descr="C:\Users\Administrator\Desktop\2-2南向透视.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717925"/>
            <a:ext cx="12207875" cy="3167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1" descr="artplus_nature_naturalcity42_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43350" y="3849688"/>
            <a:ext cx="4911725" cy="188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4"/>
          <p:cNvSpPr txBox="1">
            <a:spLocks noChangeArrowheads="1"/>
          </p:cNvSpPr>
          <p:nvPr/>
        </p:nvSpPr>
        <p:spPr bwMode="auto">
          <a:xfrm>
            <a:off x="152400" y="2819400"/>
            <a:ext cx="6477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a:endParaRPr lang="zh-CN" altLang="en-US"/>
          </a:p>
        </p:txBody>
      </p:sp>
      <p:sp>
        <p:nvSpPr>
          <p:cNvPr id="7" name="WordArt 5"/>
          <p:cNvSpPr>
            <a:spLocks noChangeArrowheads="1" noChangeShapeType="1" noTextEdit="1"/>
          </p:cNvSpPr>
          <p:nvPr/>
        </p:nvSpPr>
        <p:spPr bwMode="gray">
          <a:xfrm>
            <a:off x="700087" y="1811288"/>
            <a:ext cx="10079608" cy="6096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Deflate">
              <a:avLst>
                <a:gd name="adj" fmla="val 0"/>
              </a:avLst>
            </a:prstTxWarp>
          </a:bodyPr>
          <a:lstStyle/>
          <a:p>
            <a:pPr algn="ctr"/>
            <a:r>
              <a:rPr lang="zh-CN" altLang="en-US" sz="7200" b="1" kern="10" dirty="0">
                <a:effectLst>
                  <a:outerShdw blurRad="38100" dist="38100" dir="2700000" algn="tl">
                    <a:srgbClr val="000000">
                      <a:alpha val="43137"/>
                    </a:srgbClr>
                  </a:outerShdw>
                </a:effectLst>
                <a:latin typeface="黑体"/>
                <a:ea typeface="黑体"/>
              </a:rPr>
              <a:t>敬</a:t>
            </a:r>
            <a:r>
              <a:rPr lang="zh-CN" altLang="en-US" sz="7200" b="1" kern="10" dirty="0" smtClean="0">
                <a:effectLst>
                  <a:outerShdw blurRad="38100" dist="38100" dir="2700000" algn="tl">
                    <a:srgbClr val="000000">
                      <a:alpha val="43137"/>
                    </a:srgbClr>
                  </a:outerShdw>
                </a:effectLst>
                <a:latin typeface="黑体"/>
                <a:ea typeface="黑体"/>
              </a:rPr>
              <a:t>请各位领导和专家同仁提</a:t>
            </a:r>
            <a:r>
              <a:rPr lang="zh-CN" altLang="en-US" sz="7200" b="1" kern="10" dirty="0">
                <a:effectLst>
                  <a:outerShdw blurRad="38100" dist="38100" dir="2700000" algn="tl">
                    <a:srgbClr val="000000">
                      <a:alpha val="43137"/>
                    </a:srgbClr>
                  </a:outerShdw>
                </a:effectLst>
                <a:latin typeface="黑体"/>
                <a:ea typeface="黑体"/>
              </a:rPr>
              <a:t>出宝贵意</a:t>
            </a:r>
            <a:r>
              <a:rPr lang="zh-CN" altLang="en-US" sz="7200" b="1" kern="10" dirty="0" smtClean="0">
                <a:effectLst>
                  <a:outerShdw blurRad="38100" dist="38100" dir="2700000" algn="tl">
                    <a:srgbClr val="000000">
                      <a:alpha val="43137"/>
                    </a:srgbClr>
                  </a:outerShdw>
                </a:effectLst>
                <a:latin typeface="黑体"/>
                <a:ea typeface="黑体"/>
              </a:rPr>
              <a:t>见！</a:t>
            </a:r>
            <a:endParaRPr lang="zh-CN" altLang="en-US" sz="7200" b="1" kern="10" dirty="0">
              <a:effectLst>
                <a:outerShdw blurRad="38100" dist="38100" dir="2700000" algn="tl">
                  <a:srgbClr val="000000">
                    <a:alpha val="43137"/>
                  </a:srgbClr>
                </a:outerShdw>
              </a:effectLst>
              <a:latin typeface="黑体"/>
              <a:ea typeface="黑体"/>
            </a:endParaRPr>
          </a:p>
        </p:txBody>
      </p:sp>
      <p:sp>
        <p:nvSpPr>
          <p:cNvPr id="8" name="矩形 7"/>
          <p:cNvSpPr/>
          <p:nvPr/>
        </p:nvSpPr>
        <p:spPr>
          <a:xfrm>
            <a:off x="3952612" y="2701369"/>
            <a:ext cx="2938651" cy="1015663"/>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6000" b="1" dirty="0">
                <a:effectLst>
                  <a:outerShdw blurRad="38100" dist="38100" dir="2700000" algn="tl">
                    <a:srgbClr val="000000">
                      <a:alpha val="43137"/>
                    </a:srgbClr>
                  </a:outerShdw>
                </a:effectLst>
                <a:latin typeface="黑体" pitchFamily="49" charset="-122"/>
                <a:ea typeface="黑体" pitchFamily="49" charset="-122"/>
              </a:rPr>
              <a:t>谢  谢</a:t>
            </a:r>
          </a:p>
        </p:txBody>
      </p:sp>
      <p:sp>
        <p:nvSpPr>
          <p:cNvPr id="9" name="TextBox 1"/>
          <p:cNvSpPr txBox="1">
            <a:spLocks noChangeArrowheads="1"/>
          </p:cNvSpPr>
          <p:nvPr/>
        </p:nvSpPr>
        <p:spPr bwMode="auto">
          <a:xfrm>
            <a:off x="1431355" y="57324"/>
            <a:ext cx="10644484" cy="707886"/>
          </a:xfrm>
          <a:prstGeom prst="rect">
            <a:avLst/>
          </a:prstGeom>
          <a:noFill/>
          <a:ln w="9525">
            <a:noFill/>
            <a:miter lim="800000"/>
            <a:headEnd/>
            <a:tailEnd/>
          </a:ln>
        </p:spPr>
        <p:txBody>
          <a:bodyPr wrap="square">
            <a:spAutoFit/>
          </a:bodyPr>
          <a:lstStyle/>
          <a:p>
            <a:r>
              <a:rPr lang="zh-CN" altLang="en-US" sz="4000" b="1" dirty="0" smtClean="0">
                <a:effectLst>
                  <a:outerShdw blurRad="38100" dist="38100" dir="2700000" algn="tl">
                    <a:srgbClr val="000000">
                      <a:alpha val="43137"/>
                    </a:srgbClr>
                  </a:outerShdw>
                </a:effectLst>
                <a:latin typeface="微软雅黑" pitchFamily="34" charset="-122"/>
                <a:ea typeface="微软雅黑" pitchFamily="34" charset="-122"/>
              </a:rPr>
              <a:t>深圳市博伦职业技术学校（深圳市珠宝学校）</a:t>
            </a:r>
            <a:endParaRPr lang="zh-CN" altLang="zh-CN" sz="4000" dirty="0">
              <a:effectLst>
                <a:outerShdw blurRad="38100" dist="38100" dir="2700000" algn="tl">
                  <a:srgbClr val="000000">
                    <a:alpha val="43137"/>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xmlns="" val="906598525"/>
      </p:ext>
    </p:extLst>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p:stCondLst>
                              <p:cond delay="1000"/>
                            </p:stCondLst>
                            <p:childTnLst>
                              <p:par>
                                <p:cTn id="9" presetID="55" presetClass="entr" presetSubtype="0" fill="hold" grpId="0" nodeType="afterEffect">
                                  <p:stCondLst>
                                    <p:cond delay="0"/>
                                  </p:stCondLst>
                                  <p:iterate type="lt">
                                    <p:tmPct val="0"/>
                                  </p:iterate>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strVal val="#ppt_w*0.70"/>
                                          </p:val>
                                        </p:tav>
                                        <p:tav tm="100000">
                                          <p:val>
                                            <p:strVal val="#ppt_w"/>
                                          </p:val>
                                        </p:tav>
                                      </p:tavLst>
                                    </p:anim>
                                    <p:anim calcmode="lin" valueType="num">
                                      <p:cBhvr>
                                        <p:cTn id="12" dur="1000" fill="hold"/>
                                        <p:tgtEl>
                                          <p:spTgt spid="7"/>
                                        </p:tgtEl>
                                        <p:attrNameLst>
                                          <p:attrName>ppt_h</p:attrName>
                                        </p:attrNameLst>
                                      </p:cBhvr>
                                      <p:tavLst>
                                        <p:tav tm="0">
                                          <p:val>
                                            <p:strVal val="#ppt_h"/>
                                          </p:val>
                                        </p:tav>
                                        <p:tav tm="100000">
                                          <p:val>
                                            <p:strVal val="#ppt_h"/>
                                          </p:val>
                                        </p:tav>
                                      </p:tavLst>
                                    </p:anim>
                                    <p:animEffect transition="in" filter="fade">
                                      <p:cBhvr>
                                        <p:cTn id="13" dur="1000"/>
                                        <p:tgtEl>
                                          <p:spTgt spid="7"/>
                                        </p:tgtEl>
                                      </p:cBhvr>
                                    </p:animEffect>
                                  </p:childTnLst>
                                </p:cTn>
                              </p:par>
                            </p:childTnLst>
                          </p:cTn>
                        </p:par>
                        <p:par>
                          <p:cTn id="14" fill="hold">
                            <p:stCondLst>
                              <p:cond delay="2000"/>
                            </p:stCondLst>
                            <p:childTnLst>
                              <p:par>
                                <p:cTn id="15" presetID="2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50689" y="1268760"/>
            <a:ext cx="11975528" cy="57606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5" name="TextBox 1"/>
          <p:cNvSpPr txBox="1">
            <a:spLocks noChangeArrowheads="1"/>
          </p:cNvSpPr>
          <p:nvPr/>
        </p:nvSpPr>
        <p:spPr bwMode="auto">
          <a:xfrm>
            <a:off x="1202631" y="44624"/>
            <a:ext cx="10923586" cy="769441"/>
          </a:xfrm>
          <a:prstGeom prst="rect">
            <a:avLst/>
          </a:prstGeom>
          <a:noFill/>
          <a:ln w="9525">
            <a:noFill/>
            <a:miter lim="800000"/>
            <a:headEnd/>
            <a:tailEnd/>
          </a:ln>
        </p:spPr>
        <p:txBody>
          <a:bodyPr wrap="square">
            <a:spAutoFit/>
          </a:bodyPr>
          <a:lstStyle/>
          <a:p>
            <a:pPr lvl="0"/>
            <a:r>
              <a:rPr lang="zh-CN" altLang="en-US" sz="4400" b="1" dirty="0">
                <a:solidFill>
                  <a:srgbClr val="002060"/>
                </a:solidFill>
                <a:effectLst>
                  <a:outerShdw blurRad="38100" dist="38100" dir="2700000" algn="tl">
                    <a:srgbClr val="000000">
                      <a:alpha val="43137"/>
                    </a:srgbClr>
                  </a:outerShdw>
                </a:effectLst>
                <a:latin typeface="微软雅黑" pitchFamily="34" charset="-122"/>
                <a:ea typeface="微软雅黑" pitchFamily="34" charset="-122"/>
              </a:rPr>
              <a:t>一、政策实施：</a:t>
            </a:r>
            <a:r>
              <a:rPr lang="zh-CN" altLang="en-US"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很及时</a:t>
            </a:r>
            <a:endParaRPr lang="zh-CN" altLang="zh-CN"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 name="矩形 11"/>
          <p:cNvSpPr/>
          <p:nvPr/>
        </p:nvSpPr>
        <p:spPr>
          <a:xfrm>
            <a:off x="338535" y="1260049"/>
            <a:ext cx="10369152" cy="584775"/>
          </a:xfrm>
          <a:prstGeom prst="rect">
            <a:avLst/>
          </a:prstGeom>
        </p:spPr>
        <p:txBody>
          <a:bodyPr wrap="square">
            <a:spAutoFit/>
          </a:bodyPr>
          <a:lstStyle/>
          <a:p>
            <a:pPr eaLnBrk="1" fontAlgn="auto" hangingPunct="1">
              <a:spcBef>
                <a:spcPts val="0"/>
              </a:spcBef>
              <a:spcAft>
                <a:spcPts val="0"/>
              </a:spcAft>
            </a:pPr>
            <a:r>
              <a:rPr lang="zh-CN" altLang="en-US" sz="3200" b="1" dirty="0">
                <a:latin typeface="微软雅黑" pitchFamily="34" charset="-122"/>
                <a:ea typeface="微软雅黑" pitchFamily="34" charset="-122"/>
              </a:rPr>
              <a:t>国家对中等职业教育学校学生资助工作</a:t>
            </a:r>
            <a:endParaRPr lang="zh-CN" altLang="en-US" sz="32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endParaRPr>
          </a:p>
        </p:txBody>
      </p:sp>
      <p:sp>
        <p:nvSpPr>
          <p:cNvPr id="77" name="矩形 76"/>
          <p:cNvSpPr/>
          <p:nvPr/>
        </p:nvSpPr>
        <p:spPr>
          <a:xfrm>
            <a:off x="698500" y="6309320"/>
            <a:ext cx="10985500" cy="984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1" name="Rectangle 11"/>
          <p:cNvSpPr>
            <a:spLocks noChangeArrowheads="1"/>
          </p:cNvSpPr>
          <p:nvPr/>
        </p:nvSpPr>
        <p:spPr bwMode="auto">
          <a:xfrm>
            <a:off x="5033543" y="3015243"/>
            <a:ext cx="6768752" cy="2123658"/>
          </a:xfrm>
          <a:prstGeom prst="rect">
            <a:avLst/>
          </a:prstGeom>
          <a:noFill/>
          <a:ln w="9525">
            <a:noFill/>
            <a:miter lim="800000"/>
            <a:headEnd/>
            <a:tailEnd/>
          </a:ln>
          <a:effectLst>
            <a:prstShdw prst="shdw12">
              <a:schemeClr val="bg2">
                <a:alpha val="50000"/>
              </a:schemeClr>
            </a:prstShdw>
          </a:effectLst>
        </p:spPr>
        <p:txBody>
          <a:bodyPr wrap="square" anchor="ctr">
            <a:spAutoFit/>
          </a:bodyPr>
          <a:lstStyle/>
          <a:p>
            <a:pPr algn="just">
              <a:lnSpc>
                <a:spcPct val="110000"/>
              </a:lnSpc>
            </a:pPr>
            <a:r>
              <a:rPr lang="zh-CN" altLang="zh-CN" sz="2400" b="1" dirty="0">
                <a:latin typeface="微软雅黑" pitchFamily="34" charset="-122"/>
                <a:ea typeface="微软雅黑" pitchFamily="34" charset="-122"/>
              </a:rPr>
              <a:t>作为深圳市中等职业教育战线上的一分子，博伦职校在</a:t>
            </a:r>
            <a:r>
              <a:rPr lang="zh-CN" altLang="en-US" sz="2400" b="1" dirty="0">
                <a:latin typeface="微软雅黑" pitchFamily="34" charset="-122"/>
                <a:ea typeface="微软雅黑" pitchFamily="34" charset="-122"/>
              </a:rPr>
              <a:t>最近</a:t>
            </a:r>
            <a:r>
              <a:rPr lang="en-US" altLang="zh-CN" sz="2400" b="1" dirty="0">
                <a:latin typeface="微软雅黑" pitchFamily="34" charset="-122"/>
                <a:ea typeface="微软雅黑" pitchFamily="34" charset="-122"/>
              </a:rPr>
              <a:t>10</a:t>
            </a:r>
            <a:r>
              <a:rPr lang="zh-CN" altLang="en-US" sz="2400" b="1" dirty="0">
                <a:latin typeface="微软雅黑" pitchFamily="34" charset="-122"/>
                <a:ea typeface="微软雅黑" pitchFamily="34" charset="-122"/>
              </a:rPr>
              <a:t>年的发展中已经切身感受到国家对职业教育的重视、政策的支持、投入的增加。作为一项对中等职业教育学生普惠性的资助政策，我</a:t>
            </a:r>
            <a:r>
              <a:rPr lang="zh-CN" altLang="en-US" sz="2400" b="1" dirty="0">
                <a:solidFill>
                  <a:srgbClr val="C00000"/>
                </a:solidFill>
                <a:latin typeface="微软雅黑" pitchFamily="34" charset="-122"/>
                <a:ea typeface="微软雅黑" pitchFamily="34" charset="-122"/>
              </a:rPr>
              <a:t>们对政策的总体评价是：很及时！</a:t>
            </a:r>
            <a:endParaRPr lang="zh-CN" altLang="zh-CN" sz="2400" b="1" dirty="0">
              <a:solidFill>
                <a:srgbClr val="C00000"/>
              </a:solidFill>
              <a:latin typeface="微软雅黑" pitchFamily="34" charset="-122"/>
              <a:ea typeface="微软雅黑" pitchFamily="34" charset="-122"/>
            </a:endParaRPr>
          </a:p>
        </p:txBody>
      </p:sp>
      <p:sp>
        <p:nvSpPr>
          <p:cNvPr id="14" name="圆角矩形 13"/>
          <p:cNvSpPr/>
          <p:nvPr/>
        </p:nvSpPr>
        <p:spPr>
          <a:xfrm>
            <a:off x="459219" y="2045116"/>
            <a:ext cx="4547163" cy="574736"/>
          </a:xfrm>
          <a:prstGeom prst="roundRect">
            <a:avLst>
              <a:gd name="adj" fmla="val 9584"/>
            </a:avLst>
          </a:prstGeom>
          <a:solidFill>
            <a:srgbClr val="558ED5"/>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2800" b="1" kern="0" noProof="0" dirty="0" smtClean="0">
                <a:solidFill>
                  <a:schemeClr val="bg1"/>
                </a:solidFill>
                <a:effectLst>
                  <a:outerShdw blurRad="38100" dist="38100" dir="2700000" algn="tl">
                    <a:srgbClr val="000000">
                      <a:alpha val="43137"/>
                    </a:srgbClr>
                  </a:outerShdw>
                </a:effectLst>
                <a:latin typeface="Calibri"/>
                <a:ea typeface="微软雅黑"/>
              </a:rPr>
              <a:t>深圳市博伦职业技术学校</a:t>
            </a:r>
            <a:endParaRPr kumimoji="0" lang="zh-CN" alt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a:ea typeface="微软雅黑"/>
            </a:endParaRPr>
          </a:p>
        </p:txBody>
      </p:sp>
      <p:pic>
        <p:nvPicPr>
          <p:cNvPr id="16" name="Picture 9" descr="C:\Users\Administrator.USER-20150701CW\Desktop\ppt\QQ图片2015083117004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2559" y="2810899"/>
            <a:ext cx="4320481" cy="2880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1640392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50689" y="1268760"/>
            <a:ext cx="11975528" cy="57606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5" name="TextBox 1"/>
          <p:cNvSpPr txBox="1">
            <a:spLocks noChangeArrowheads="1"/>
          </p:cNvSpPr>
          <p:nvPr/>
        </p:nvSpPr>
        <p:spPr bwMode="auto">
          <a:xfrm>
            <a:off x="1202631" y="44624"/>
            <a:ext cx="10923586" cy="769441"/>
          </a:xfrm>
          <a:prstGeom prst="rect">
            <a:avLst/>
          </a:prstGeom>
          <a:noFill/>
          <a:ln w="9525">
            <a:noFill/>
            <a:miter lim="800000"/>
            <a:headEnd/>
            <a:tailEnd/>
          </a:ln>
        </p:spPr>
        <p:txBody>
          <a:bodyPr wrap="square">
            <a:spAutoFit/>
          </a:bodyPr>
          <a:lstStyle/>
          <a:p>
            <a:pPr lvl="0"/>
            <a:r>
              <a:rPr lang="zh-CN" altLang="en-US" sz="4400" b="1" dirty="0">
                <a:solidFill>
                  <a:srgbClr val="002060"/>
                </a:solidFill>
                <a:effectLst>
                  <a:outerShdw blurRad="38100" dist="38100" dir="2700000" algn="tl">
                    <a:srgbClr val="000000">
                      <a:alpha val="43137"/>
                    </a:srgbClr>
                  </a:outerShdw>
                </a:effectLst>
                <a:latin typeface="微软雅黑" pitchFamily="34" charset="-122"/>
                <a:ea typeface="微软雅黑" pitchFamily="34" charset="-122"/>
              </a:rPr>
              <a:t>二、地方支持：</a:t>
            </a:r>
            <a:r>
              <a:rPr lang="zh-CN" altLang="en-US"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很给力</a:t>
            </a:r>
            <a:endParaRPr lang="zh-CN" altLang="zh-CN"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 name="矩形 11"/>
          <p:cNvSpPr/>
          <p:nvPr/>
        </p:nvSpPr>
        <p:spPr>
          <a:xfrm>
            <a:off x="338535" y="1321604"/>
            <a:ext cx="11593288" cy="523220"/>
          </a:xfrm>
          <a:prstGeom prst="rect">
            <a:avLst/>
          </a:prstGeom>
        </p:spPr>
        <p:txBody>
          <a:bodyPr wrap="square">
            <a:spAutoFit/>
          </a:bodyPr>
          <a:lstStyle/>
          <a:p>
            <a:pPr eaLnBrk="1" fontAlgn="auto" hangingPunct="1">
              <a:spcBef>
                <a:spcPts val="0"/>
              </a:spcBef>
              <a:spcAft>
                <a:spcPts val="0"/>
              </a:spcAft>
            </a:pP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地方政府、地方财政的支持是资助政策贯彻落实的第一个决定性</a:t>
            </a: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层面</a:t>
            </a:r>
            <a:endParaRPr lang="zh-CN" altLang="en-US" sz="2800" b="1" kern="0" dirty="0">
              <a:solidFill>
                <a:schemeClr val="bg1"/>
              </a:solidFill>
              <a:effectLst>
                <a:outerShdw blurRad="38100" dist="38100" dir="2700000" algn="tl">
                  <a:srgbClr val="000000">
                    <a:alpha val="43137"/>
                  </a:srgbClr>
                </a:outerShdw>
              </a:effectLst>
              <a:latin typeface="Calibri"/>
              <a:ea typeface="微软雅黑"/>
            </a:endParaRPr>
          </a:p>
        </p:txBody>
      </p:sp>
      <p:grpSp>
        <p:nvGrpSpPr>
          <p:cNvPr id="3" name="组合 2"/>
          <p:cNvGrpSpPr/>
          <p:nvPr/>
        </p:nvGrpSpPr>
        <p:grpSpPr>
          <a:xfrm>
            <a:off x="578440" y="2397410"/>
            <a:ext cx="11602028" cy="3359323"/>
            <a:chOff x="568455" y="2815037"/>
            <a:chExt cx="9355291" cy="2708789"/>
          </a:xfrm>
        </p:grpSpPr>
        <p:sp>
          <p:nvSpPr>
            <p:cNvPr id="13" name="弧形 12"/>
            <p:cNvSpPr/>
            <p:nvPr/>
          </p:nvSpPr>
          <p:spPr>
            <a:xfrm>
              <a:off x="734891" y="2815037"/>
              <a:ext cx="1737203" cy="1737203"/>
            </a:xfrm>
            <a:prstGeom prst="arc">
              <a:avLst>
                <a:gd name="adj1" fmla="val 10844642"/>
                <a:gd name="adj2" fmla="val 0"/>
              </a:avLst>
            </a:prstGeom>
            <a:ln w="76200">
              <a:prstDash val="solid"/>
              <a:headEnd type="ova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4" name="弧形 13"/>
            <p:cNvSpPr/>
            <p:nvPr/>
          </p:nvSpPr>
          <p:spPr>
            <a:xfrm>
              <a:off x="2472094" y="2815037"/>
              <a:ext cx="1737203" cy="1737203"/>
            </a:xfrm>
            <a:prstGeom prst="arc">
              <a:avLst>
                <a:gd name="adj1" fmla="val 10844642"/>
                <a:gd name="adj2" fmla="val 0"/>
              </a:avLst>
            </a:prstGeom>
            <a:ln w="76200">
              <a:prstDash val="soli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6" name="弧形 15"/>
            <p:cNvSpPr/>
            <p:nvPr/>
          </p:nvSpPr>
          <p:spPr>
            <a:xfrm>
              <a:off x="4209297" y="2815037"/>
              <a:ext cx="1737203" cy="1737203"/>
            </a:xfrm>
            <a:prstGeom prst="arc">
              <a:avLst>
                <a:gd name="adj1" fmla="val 10844642"/>
                <a:gd name="adj2" fmla="val 0"/>
              </a:avLst>
            </a:prstGeom>
            <a:ln w="76200">
              <a:prstDash val="soli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7" name="弧形 16"/>
            <p:cNvSpPr/>
            <p:nvPr/>
          </p:nvSpPr>
          <p:spPr>
            <a:xfrm>
              <a:off x="5946499" y="2815037"/>
              <a:ext cx="1737203" cy="1737203"/>
            </a:xfrm>
            <a:prstGeom prst="arc">
              <a:avLst>
                <a:gd name="adj1" fmla="val 10844642"/>
                <a:gd name="adj2" fmla="val 0"/>
              </a:avLst>
            </a:prstGeom>
            <a:ln w="76200">
              <a:prstDash val="soli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8" name="弧形 17"/>
            <p:cNvSpPr/>
            <p:nvPr/>
          </p:nvSpPr>
          <p:spPr>
            <a:xfrm>
              <a:off x="7683702" y="2815037"/>
              <a:ext cx="1737203" cy="1737203"/>
            </a:xfrm>
            <a:prstGeom prst="arc">
              <a:avLst>
                <a:gd name="adj1" fmla="val 10844642"/>
                <a:gd name="adj2" fmla="val 0"/>
              </a:avLst>
            </a:prstGeom>
            <a:ln w="76200">
              <a:prstDash val="solid"/>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latin typeface="微软雅黑" panose="020B0503020204020204" pitchFamily="34" charset="-122"/>
                <a:ea typeface="微软雅黑" panose="020B0503020204020204" pitchFamily="34" charset="-122"/>
              </a:endParaRPr>
            </a:p>
          </p:txBody>
        </p:sp>
        <p:sp>
          <p:nvSpPr>
            <p:cNvPr id="19" name="椭圆 18"/>
            <p:cNvSpPr/>
            <p:nvPr/>
          </p:nvSpPr>
          <p:spPr>
            <a:xfrm>
              <a:off x="2816314" y="3159257"/>
              <a:ext cx="1048763" cy="1048763"/>
            </a:xfrm>
            <a:prstGeom prst="ellipse">
              <a:avLst/>
            </a:prstGeom>
            <a:solidFill>
              <a:schemeClr val="accent3">
                <a:lumMod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0" name="椭圆 19"/>
            <p:cNvSpPr/>
            <p:nvPr/>
          </p:nvSpPr>
          <p:spPr>
            <a:xfrm>
              <a:off x="4553517" y="3159257"/>
              <a:ext cx="1048763" cy="1048763"/>
            </a:xfrm>
            <a:prstGeom prst="ellipse">
              <a:avLst/>
            </a:prstGeom>
            <a:solidFill>
              <a:srgbClr val="7030A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1" name="椭圆 20"/>
            <p:cNvSpPr/>
            <p:nvPr/>
          </p:nvSpPr>
          <p:spPr>
            <a:xfrm>
              <a:off x="6290720" y="3159257"/>
              <a:ext cx="1048763" cy="1048763"/>
            </a:xfrm>
            <a:prstGeom prst="ellipse">
              <a:avLst/>
            </a:prstGeom>
            <a:solidFill>
              <a:srgbClr val="F884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2" name="椭圆 21"/>
            <p:cNvSpPr/>
            <p:nvPr/>
          </p:nvSpPr>
          <p:spPr>
            <a:xfrm>
              <a:off x="8027922" y="3159257"/>
              <a:ext cx="1048763" cy="1048763"/>
            </a:xfrm>
            <a:prstGeom prst="ellipse">
              <a:avLst/>
            </a:prstGeom>
            <a:solidFill>
              <a:srgbClr val="C0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3" name="椭圆 22"/>
            <p:cNvSpPr/>
            <p:nvPr/>
          </p:nvSpPr>
          <p:spPr>
            <a:xfrm>
              <a:off x="1079111" y="3159257"/>
              <a:ext cx="1048763" cy="1048763"/>
            </a:xfrm>
            <a:prstGeom prst="ellipse">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4" name="Freeform 100"/>
            <p:cNvSpPr>
              <a:spLocks/>
            </p:cNvSpPr>
            <p:nvPr/>
          </p:nvSpPr>
          <p:spPr bwMode="auto">
            <a:xfrm>
              <a:off x="1405158" y="3479863"/>
              <a:ext cx="361703" cy="407551"/>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4000">
                <a:solidFill>
                  <a:srgbClr val="595959"/>
                </a:solidFill>
                <a:latin typeface="微软雅黑" panose="020B0503020204020204" pitchFamily="34" charset="-122"/>
                <a:ea typeface="微软雅黑" panose="020B0503020204020204" pitchFamily="34" charset="-122"/>
              </a:endParaRPr>
            </a:p>
          </p:txBody>
        </p:sp>
        <p:sp>
          <p:nvSpPr>
            <p:cNvPr id="25" name="Freeform 23"/>
            <p:cNvSpPr>
              <a:spLocks noEditPoints="1"/>
            </p:cNvSpPr>
            <p:nvPr/>
          </p:nvSpPr>
          <p:spPr bwMode="auto">
            <a:xfrm>
              <a:off x="3108901" y="3491325"/>
              <a:ext cx="463590" cy="384627"/>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4000">
                <a:solidFill>
                  <a:srgbClr val="595959"/>
                </a:solidFill>
                <a:latin typeface="微软雅黑" panose="020B0503020204020204" pitchFamily="34" charset="-122"/>
                <a:ea typeface="微软雅黑" panose="020B0503020204020204" pitchFamily="34" charset="-122"/>
              </a:endParaRPr>
            </a:p>
          </p:txBody>
        </p:sp>
        <p:grpSp>
          <p:nvGrpSpPr>
            <p:cNvPr id="26" name="Group 67"/>
            <p:cNvGrpSpPr/>
            <p:nvPr/>
          </p:nvGrpSpPr>
          <p:grpSpPr>
            <a:xfrm>
              <a:off x="4809008" y="3559728"/>
              <a:ext cx="599607" cy="211848"/>
              <a:chOff x="1441430" y="4357700"/>
              <a:chExt cx="503238" cy="177800"/>
            </a:xfrm>
            <a:solidFill>
              <a:schemeClr val="bg1"/>
            </a:solidFill>
          </p:grpSpPr>
          <p:sp>
            <p:nvSpPr>
              <p:cNvPr id="27" name="Freeform 19"/>
              <p:cNvSpPr>
                <a:spLocks/>
              </p:cNvSpPr>
              <p:nvPr/>
            </p:nvSpPr>
            <p:spPr bwMode="auto">
              <a:xfrm>
                <a:off x="1441430" y="4357700"/>
                <a:ext cx="231775" cy="177800"/>
              </a:xfrm>
              <a:custGeom>
                <a:avLst/>
                <a:gdLst/>
                <a:ahLst/>
                <a:cxnLst>
                  <a:cxn ang="0">
                    <a:pos x="192" y="0"/>
                  </a:cxn>
                  <a:cxn ang="0">
                    <a:pos x="203" y="0"/>
                  </a:cxn>
                  <a:cxn ang="0">
                    <a:pos x="225" y="5"/>
                  </a:cxn>
                  <a:cxn ang="0">
                    <a:pos x="245" y="13"/>
                  </a:cxn>
                  <a:cxn ang="0">
                    <a:pos x="262" y="26"/>
                  </a:cxn>
                  <a:cxn ang="0">
                    <a:pos x="271" y="32"/>
                  </a:cxn>
                  <a:cxn ang="0">
                    <a:pos x="282" y="47"/>
                  </a:cxn>
                  <a:cxn ang="0">
                    <a:pos x="292" y="63"/>
                  </a:cxn>
                  <a:cxn ang="0">
                    <a:pos x="232" y="63"/>
                  </a:cxn>
                  <a:cxn ang="0">
                    <a:pos x="213" y="53"/>
                  </a:cxn>
                  <a:cxn ang="0">
                    <a:pos x="192" y="49"/>
                  </a:cxn>
                  <a:cxn ang="0">
                    <a:pos x="112" y="49"/>
                  </a:cxn>
                  <a:cxn ang="0">
                    <a:pos x="88" y="54"/>
                  </a:cxn>
                  <a:cxn ang="0">
                    <a:pos x="68" y="68"/>
                  </a:cxn>
                  <a:cxn ang="0">
                    <a:pos x="61" y="77"/>
                  </a:cxn>
                  <a:cxn ang="0">
                    <a:pos x="51" y="99"/>
                  </a:cxn>
                  <a:cxn ang="0">
                    <a:pos x="50" y="111"/>
                  </a:cxn>
                  <a:cxn ang="0">
                    <a:pos x="51" y="124"/>
                  </a:cxn>
                  <a:cxn ang="0">
                    <a:pos x="61" y="146"/>
                  </a:cxn>
                  <a:cxn ang="0">
                    <a:pos x="68" y="154"/>
                  </a:cxn>
                  <a:cxn ang="0">
                    <a:pos x="88" y="168"/>
                  </a:cxn>
                  <a:cxn ang="0">
                    <a:pos x="112" y="173"/>
                  </a:cxn>
                  <a:cxn ang="0">
                    <a:pos x="192" y="173"/>
                  </a:cxn>
                  <a:cxn ang="0">
                    <a:pos x="213" y="169"/>
                  </a:cxn>
                  <a:cxn ang="0">
                    <a:pos x="232" y="158"/>
                  </a:cxn>
                  <a:cxn ang="0">
                    <a:pos x="292" y="158"/>
                  </a:cxn>
                  <a:cxn ang="0">
                    <a:pos x="282" y="175"/>
                  </a:cxn>
                  <a:cxn ang="0">
                    <a:pos x="271" y="189"/>
                  </a:cxn>
                  <a:cxn ang="0">
                    <a:pos x="262" y="196"/>
                  </a:cxn>
                  <a:cxn ang="0">
                    <a:pos x="245" y="209"/>
                  </a:cxn>
                  <a:cxn ang="0">
                    <a:pos x="225" y="217"/>
                  </a:cxn>
                  <a:cxn ang="0">
                    <a:pos x="203" y="221"/>
                  </a:cxn>
                  <a:cxn ang="0">
                    <a:pos x="112" y="222"/>
                  </a:cxn>
                  <a:cxn ang="0">
                    <a:pos x="100" y="221"/>
                  </a:cxn>
                  <a:cxn ang="0">
                    <a:pos x="78" y="217"/>
                  </a:cxn>
                  <a:cxn ang="0">
                    <a:pos x="58" y="209"/>
                  </a:cxn>
                  <a:cxn ang="0">
                    <a:pos x="41" y="196"/>
                  </a:cxn>
                  <a:cxn ang="0">
                    <a:pos x="34" y="189"/>
                  </a:cxn>
                  <a:cxn ang="0">
                    <a:pos x="20" y="173"/>
                  </a:cxn>
                  <a:cxn ang="0">
                    <a:pos x="9" y="154"/>
                  </a:cxn>
                  <a:cxn ang="0">
                    <a:pos x="3" y="133"/>
                  </a:cxn>
                  <a:cxn ang="0">
                    <a:pos x="0" y="111"/>
                  </a:cxn>
                  <a:cxn ang="0">
                    <a:pos x="0" y="111"/>
                  </a:cxn>
                  <a:cxn ang="0">
                    <a:pos x="3" y="89"/>
                  </a:cxn>
                  <a:cxn ang="0">
                    <a:pos x="9" y="68"/>
                  </a:cxn>
                  <a:cxn ang="0">
                    <a:pos x="20" y="49"/>
                  </a:cxn>
                  <a:cxn ang="0">
                    <a:pos x="34" y="32"/>
                  </a:cxn>
                  <a:cxn ang="0">
                    <a:pos x="41" y="26"/>
                  </a:cxn>
                  <a:cxn ang="0">
                    <a:pos x="58" y="13"/>
                  </a:cxn>
                  <a:cxn ang="0">
                    <a:pos x="78" y="5"/>
                  </a:cxn>
                  <a:cxn ang="0">
                    <a:pos x="100" y="0"/>
                  </a:cxn>
                  <a:cxn ang="0">
                    <a:pos x="112" y="0"/>
                  </a:cxn>
                </a:cxnLst>
                <a:rect l="0" t="0" r="r" b="b"/>
                <a:pathLst>
                  <a:path w="292" h="222">
                    <a:moveTo>
                      <a:pt x="112" y="0"/>
                    </a:moveTo>
                    <a:lnTo>
                      <a:pt x="192" y="0"/>
                    </a:lnTo>
                    <a:lnTo>
                      <a:pt x="192" y="0"/>
                    </a:lnTo>
                    <a:lnTo>
                      <a:pt x="203" y="0"/>
                    </a:lnTo>
                    <a:lnTo>
                      <a:pt x="214" y="2"/>
                    </a:lnTo>
                    <a:lnTo>
                      <a:pt x="225" y="5"/>
                    </a:lnTo>
                    <a:lnTo>
                      <a:pt x="235" y="9"/>
                    </a:lnTo>
                    <a:lnTo>
                      <a:pt x="245" y="13"/>
                    </a:lnTo>
                    <a:lnTo>
                      <a:pt x="254" y="18"/>
                    </a:lnTo>
                    <a:lnTo>
                      <a:pt x="262" y="26"/>
                    </a:lnTo>
                    <a:lnTo>
                      <a:pt x="271" y="32"/>
                    </a:lnTo>
                    <a:lnTo>
                      <a:pt x="271" y="32"/>
                    </a:lnTo>
                    <a:lnTo>
                      <a:pt x="277" y="39"/>
                    </a:lnTo>
                    <a:lnTo>
                      <a:pt x="282" y="47"/>
                    </a:lnTo>
                    <a:lnTo>
                      <a:pt x="288" y="56"/>
                    </a:lnTo>
                    <a:lnTo>
                      <a:pt x="292" y="63"/>
                    </a:lnTo>
                    <a:lnTo>
                      <a:pt x="232" y="63"/>
                    </a:lnTo>
                    <a:lnTo>
                      <a:pt x="232" y="63"/>
                    </a:lnTo>
                    <a:lnTo>
                      <a:pt x="223" y="58"/>
                    </a:lnTo>
                    <a:lnTo>
                      <a:pt x="213" y="53"/>
                    </a:lnTo>
                    <a:lnTo>
                      <a:pt x="203" y="51"/>
                    </a:lnTo>
                    <a:lnTo>
                      <a:pt x="192" y="49"/>
                    </a:lnTo>
                    <a:lnTo>
                      <a:pt x="112" y="49"/>
                    </a:lnTo>
                    <a:lnTo>
                      <a:pt x="112" y="49"/>
                    </a:lnTo>
                    <a:lnTo>
                      <a:pt x="99" y="51"/>
                    </a:lnTo>
                    <a:lnTo>
                      <a:pt x="88" y="54"/>
                    </a:lnTo>
                    <a:lnTo>
                      <a:pt x="77" y="60"/>
                    </a:lnTo>
                    <a:lnTo>
                      <a:pt x="68" y="68"/>
                    </a:lnTo>
                    <a:lnTo>
                      <a:pt x="68" y="68"/>
                    </a:lnTo>
                    <a:lnTo>
                      <a:pt x="61" y="77"/>
                    </a:lnTo>
                    <a:lnTo>
                      <a:pt x="55" y="86"/>
                    </a:lnTo>
                    <a:lnTo>
                      <a:pt x="51" y="99"/>
                    </a:lnTo>
                    <a:lnTo>
                      <a:pt x="50" y="111"/>
                    </a:lnTo>
                    <a:lnTo>
                      <a:pt x="50" y="111"/>
                    </a:lnTo>
                    <a:lnTo>
                      <a:pt x="50" y="111"/>
                    </a:lnTo>
                    <a:lnTo>
                      <a:pt x="51" y="124"/>
                    </a:lnTo>
                    <a:lnTo>
                      <a:pt x="55" y="135"/>
                    </a:lnTo>
                    <a:lnTo>
                      <a:pt x="61" y="146"/>
                    </a:lnTo>
                    <a:lnTo>
                      <a:pt x="68" y="154"/>
                    </a:lnTo>
                    <a:lnTo>
                      <a:pt x="68" y="154"/>
                    </a:lnTo>
                    <a:lnTo>
                      <a:pt x="77" y="162"/>
                    </a:lnTo>
                    <a:lnTo>
                      <a:pt x="88" y="168"/>
                    </a:lnTo>
                    <a:lnTo>
                      <a:pt x="99" y="172"/>
                    </a:lnTo>
                    <a:lnTo>
                      <a:pt x="112" y="173"/>
                    </a:lnTo>
                    <a:lnTo>
                      <a:pt x="192" y="173"/>
                    </a:lnTo>
                    <a:lnTo>
                      <a:pt x="192" y="173"/>
                    </a:lnTo>
                    <a:lnTo>
                      <a:pt x="203" y="172"/>
                    </a:lnTo>
                    <a:lnTo>
                      <a:pt x="213" y="169"/>
                    </a:lnTo>
                    <a:lnTo>
                      <a:pt x="223" y="164"/>
                    </a:lnTo>
                    <a:lnTo>
                      <a:pt x="232" y="158"/>
                    </a:lnTo>
                    <a:lnTo>
                      <a:pt x="292" y="158"/>
                    </a:lnTo>
                    <a:lnTo>
                      <a:pt x="292" y="158"/>
                    </a:lnTo>
                    <a:lnTo>
                      <a:pt x="288" y="167"/>
                    </a:lnTo>
                    <a:lnTo>
                      <a:pt x="282" y="175"/>
                    </a:lnTo>
                    <a:lnTo>
                      <a:pt x="277" y="183"/>
                    </a:lnTo>
                    <a:lnTo>
                      <a:pt x="271" y="189"/>
                    </a:lnTo>
                    <a:lnTo>
                      <a:pt x="271" y="189"/>
                    </a:lnTo>
                    <a:lnTo>
                      <a:pt x="262" y="196"/>
                    </a:lnTo>
                    <a:lnTo>
                      <a:pt x="254" y="203"/>
                    </a:lnTo>
                    <a:lnTo>
                      <a:pt x="245" y="209"/>
                    </a:lnTo>
                    <a:lnTo>
                      <a:pt x="235" y="214"/>
                    </a:lnTo>
                    <a:lnTo>
                      <a:pt x="225" y="217"/>
                    </a:lnTo>
                    <a:lnTo>
                      <a:pt x="214" y="220"/>
                    </a:lnTo>
                    <a:lnTo>
                      <a:pt x="203" y="221"/>
                    </a:lnTo>
                    <a:lnTo>
                      <a:pt x="192" y="222"/>
                    </a:lnTo>
                    <a:lnTo>
                      <a:pt x="112" y="222"/>
                    </a:lnTo>
                    <a:lnTo>
                      <a:pt x="112" y="222"/>
                    </a:lnTo>
                    <a:lnTo>
                      <a:pt x="100" y="221"/>
                    </a:lnTo>
                    <a:lnTo>
                      <a:pt x="89" y="220"/>
                    </a:lnTo>
                    <a:lnTo>
                      <a:pt x="78" y="217"/>
                    </a:lnTo>
                    <a:lnTo>
                      <a:pt x="68" y="214"/>
                    </a:lnTo>
                    <a:lnTo>
                      <a:pt x="58" y="209"/>
                    </a:lnTo>
                    <a:lnTo>
                      <a:pt x="50" y="203"/>
                    </a:lnTo>
                    <a:lnTo>
                      <a:pt x="41" y="196"/>
                    </a:lnTo>
                    <a:lnTo>
                      <a:pt x="34" y="189"/>
                    </a:lnTo>
                    <a:lnTo>
                      <a:pt x="34" y="189"/>
                    </a:lnTo>
                    <a:lnTo>
                      <a:pt x="26" y="182"/>
                    </a:lnTo>
                    <a:lnTo>
                      <a:pt x="20" y="173"/>
                    </a:lnTo>
                    <a:lnTo>
                      <a:pt x="14" y="164"/>
                    </a:lnTo>
                    <a:lnTo>
                      <a:pt x="9" y="154"/>
                    </a:lnTo>
                    <a:lnTo>
                      <a:pt x="5" y="143"/>
                    </a:lnTo>
                    <a:lnTo>
                      <a:pt x="3" y="133"/>
                    </a:lnTo>
                    <a:lnTo>
                      <a:pt x="2" y="122"/>
                    </a:lnTo>
                    <a:lnTo>
                      <a:pt x="0" y="111"/>
                    </a:lnTo>
                    <a:lnTo>
                      <a:pt x="0" y="111"/>
                    </a:lnTo>
                    <a:lnTo>
                      <a:pt x="0" y="111"/>
                    </a:lnTo>
                    <a:lnTo>
                      <a:pt x="2" y="100"/>
                    </a:lnTo>
                    <a:lnTo>
                      <a:pt x="3" y="89"/>
                    </a:lnTo>
                    <a:lnTo>
                      <a:pt x="5" y="78"/>
                    </a:lnTo>
                    <a:lnTo>
                      <a:pt x="9" y="68"/>
                    </a:lnTo>
                    <a:lnTo>
                      <a:pt x="14" y="58"/>
                    </a:lnTo>
                    <a:lnTo>
                      <a:pt x="20" y="49"/>
                    </a:lnTo>
                    <a:lnTo>
                      <a:pt x="26" y="41"/>
                    </a:lnTo>
                    <a:lnTo>
                      <a:pt x="34" y="32"/>
                    </a:lnTo>
                    <a:lnTo>
                      <a:pt x="34" y="32"/>
                    </a:lnTo>
                    <a:lnTo>
                      <a:pt x="41" y="26"/>
                    </a:lnTo>
                    <a:lnTo>
                      <a:pt x="50" y="18"/>
                    </a:lnTo>
                    <a:lnTo>
                      <a:pt x="58" y="13"/>
                    </a:lnTo>
                    <a:lnTo>
                      <a:pt x="68" y="9"/>
                    </a:lnTo>
                    <a:lnTo>
                      <a:pt x="78" y="5"/>
                    </a:lnTo>
                    <a:lnTo>
                      <a:pt x="89" y="2"/>
                    </a:lnTo>
                    <a:lnTo>
                      <a:pt x="100" y="0"/>
                    </a:lnTo>
                    <a:lnTo>
                      <a:pt x="112" y="0"/>
                    </a:lnTo>
                    <a:lnTo>
                      <a:pt x="1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4000">
                  <a:solidFill>
                    <a:srgbClr val="595959"/>
                  </a:solidFill>
                  <a:latin typeface="微软雅黑" panose="020B0503020204020204" pitchFamily="34" charset="-122"/>
                  <a:ea typeface="微软雅黑" panose="020B0503020204020204" pitchFamily="34" charset="-122"/>
                </a:endParaRPr>
              </a:p>
            </p:txBody>
          </p:sp>
          <p:sp>
            <p:nvSpPr>
              <p:cNvPr id="28" name="Freeform 20"/>
              <p:cNvSpPr>
                <a:spLocks/>
              </p:cNvSpPr>
              <p:nvPr/>
            </p:nvSpPr>
            <p:spPr bwMode="auto">
              <a:xfrm>
                <a:off x="1714480" y="4357700"/>
                <a:ext cx="230188" cy="177800"/>
              </a:xfrm>
              <a:custGeom>
                <a:avLst/>
                <a:gdLst/>
                <a:ahLst/>
                <a:cxnLst>
                  <a:cxn ang="0">
                    <a:pos x="181" y="0"/>
                  </a:cxn>
                  <a:cxn ang="0">
                    <a:pos x="192" y="0"/>
                  </a:cxn>
                  <a:cxn ang="0">
                    <a:pos x="213" y="5"/>
                  </a:cxn>
                  <a:cxn ang="0">
                    <a:pos x="234" y="13"/>
                  </a:cxn>
                  <a:cxn ang="0">
                    <a:pos x="251" y="26"/>
                  </a:cxn>
                  <a:cxn ang="0">
                    <a:pos x="258" y="32"/>
                  </a:cxn>
                  <a:cxn ang="0">
                    <a:pos x="272" y="49"/>
                  </a:cxn>
                  <a:cxn ang="0">
                    <a:pos x="283" y="68"/>
                  </a:cxn>
                  <a:cxn ang="0">
                    <a:pos x="289" y="89"/>
                  </a:cxn>
                  <a:cxn ang="0">
                    <a:pos x="292" y="111"/>
                  </a:cxn>
                  <a:cxn ang="0">
                    <a:pos x="292" y="111"/>
                  </a:cxn>
                  <a:cxn ang="0">
                    <a:pos x="289" y="133"/>
                  </a:cxn>
                  <a:cxn ang="0">
                    <a:pos x="283" y="154"/>
                  </a:cxn>
                  <a:cxn ang="0">
                    <a:pos x="272" y="173"/>
                  </a:cxn>
                  <a:cxn ang="0">
                    <a:pos x="258" y="189"/>
                  </a:cxn>
                  <a:cxn ang="0">
                    <a:pos x="251" y="196"/>
                  </a:cxn>
                  <a:cxn ang="0">
                    <a:pos x="234" y="209"/>
                  </a:cxn>
                  <a:cxn ang="0">
                    <a:pos x="213" y="217"/>
                  </a:cxn>
                  <a:cxn ang="0">
                    <a:pos x="192" y="221"/>
                  </a:cxn>
                  <a:cxn ang="0">
                    <a:pos x="100" y="222"/>
                  </a:cxn>
                  <a:cxn ang="0">
                    <a:pos x="89" y="221"/>
                  </a:cxn>
                  <a:cxn ang="0">
                    <a:pos x="67" y="217"/>
                  </a:cxn>
                  <a:cxn ang="0">
                    <a:pos x="47" y="209"/>
                  </a:cxn>
                  <a:cxn ang="0">
                    <a:pos x="30" y="196"/>
                  </a:cxn>
                  <a:cxn ang="0">
                    <a:pos x="21" y="189"/>
                  </a:cxn>
                  <a:cxn ang="0">
                    <a:pos x="9" y="175"/>
                  </a:cxn>
                  <a:cxn ang="0">
                    <a:pos x="0" y="158"/>
                  </a:cxn>
                  <a:cxn ang="0">
                    <a:pos x="61" y="158"/>
                  </a:cxn>
                  <a:cxn ang="0">
                    <a:pos x="79" y="169"/>
                  </a:cxn>
                  <a:cxn ang="0">
                    <a:pos x="100" y="173"/>
                  </a:cxn>
                  <a:cxn ang="0">
                    <a:pos x="181" y="173"/>
                  </a:cxn>
                  <a:cxn ang="0">
                    <a:pos x="204" y="168"/>
                  </a:cxn>
                  <a:cxn ang="0">
                    <a:pos x="224" y="154"/>
                  </a:cxn>
                  <a:cxn ang="0">
                    <a:pos x="231" y="146"/>
                  </a:cxn>
                  <a:cxn ang="0">
                    <a:pos x="241" y="124"/>
                  </a:cxn>
                  <a:cxn ang="0">
                    <a:pos x="242" y="111"/>
                  </a:cxn>
                  <a:cxn ang="0">
                    <a:pos x="241" y="99"/>
                  </a:cxn>
                  <a:cxn ang="0">
                    <a:pos x="231" y="77"/>
                  </a:cxn>
                  <a:cxn ang="0">
                    <a:pos x="224" y="68"/>
                  </a:cxn>
                  <a:cxn ang="0">
                    <a:pos x="204" y="54"/>
                  </a:cxn>
                  <a:cxn ang="0">
                    <a:pos x="181" y="49"/>
                  </a:cxn>
                  <a:cxn ang="0">
                    <a:pos x="100" y="49"/>
                  </a:cxn>
                  <a:cxn ang="0">
                    <a:pos x="79" y="53"/>
                  </a:cxn>
                  <a:cxn ang="0">
                    <a:pos x="61" y="63"/>
                  </a:cxn>
                  <a:cxn ang="0">
                    <a:pos x="0" y="63"/>
                  </a:cxn>
                  <a:cxn ang="0">
                    <a:pos x="9" y="47"/>
                  </a:cxn>
                  <a:cxn ang="0">
                    <a:pos x="21" y="32"/>
                  </a:cxn>
                  <a:cxn ang="0">
                    <a:pos x="30" y="26"/>
                  </a:cxn>
                  <a:cxn ang="0">
                    <a:pos x="47" y="13"/>
                  </a:cxn>
                  <a:cxn ang="0">
                    <a:pos x="67" y="5"/>
                  </a:cxn>
                  <a:cxn ang="0">
                    <a:pos x="89" y="0"/>
                  </a:cxn>
                  <a:cxn ang="0">
                    <a:pos x="100" y="0"/>
                  </a:cxn>
                </a:cxnLst>
                <a:rect l="0" t="0" r="r" b="b"/>
                <a:pathLst>
                  <a:path w="292" h="222">
                    <a:moveTo>
                      <a:pt x="100" y="0"/>
                    </a:moveTo>
                    <a:lnTo>
                      <a:pt x="181" y="0"/>
                    </a:lnTo>
                    <a:lnTo>
                      <a:pt x="181" y="0"/>
                    </a:lnTo>
                    <a:lnTo>
                      <a:pt x="192" y="0"/>
                    </a:lnTo>
                    <a:lnTo>
                      <a:pt x="203" y="2"/>
                    </a:lnTo>
                    <a:lnTo>
                      <a:pt x="213" y="5"/>
                    </a:lnTo>
                    <a:lnTo>
                      <a:pt x="224" y="9"/>
                    </a:lnTo>
                    <a:lnTo>
                      <a:pt x="234" y="13"/>
                    </a:lnTo>
                    <a:lnTo>
                      <a:pt x="242" y="18"/>
                    </a:lnTo>
                    <a:lnTo>
                      <a:pt x="251" y="26"/>
                    </a:lnTo>
                    <a:lnTo>
                      <a:pt x="258" y="32"/>
                    </a:lnTo>
                    <a:lnTo>
                      <a:pt x="258" y="32"/>
                    </a:lnTo>
                    <a:lnTo>
                      <a:pt x="266" y="41"/>
                    </a:lnTo>
                    <a:lnTo>
                      <a:pt x="272" y="49"/>
                    </a:lnTo>
                    <a:lnTo>
                      <a:pt x="278" y="58"/>
                    </a:lnTo>
                    <a:lnTo>
                      <a:pt x="283" y="68"/>
                    </a:lnTo>
                    <a:lnTo>
                      <a:pt x="287" y="78"/>
                    </a:lnTo>
                    <a:lnTo>
                      <a:pt x="289" y="89"/>
                    </a:lnTo>
                    <a:lnTo>
                      <a:pt x="291" y="100"/>
                    </a:lnTo>
                    <a:lnTo>
                      <a:pt x="292" y="111"/>
                    </a:lnTo>
                    <a:lnTo>
                      <a:pt x="292" y="111"/>
                    </a:lnTo>
                    <a:lnTo>
                      <a:pt x="292" y="111"/>
                    </a:lnTo>
                    <a:lnTo>
                      <a:pt x="291" y="122"/>
                    </a:lnTo>
                    <a:lnTo>
                      <a:pt x="289" y="133"/>
                    </a:lnTo>
                    <a:lnTo>
                      <a:pt x="287" y="143"/>
                    </a:lnTo>
                    <a:lnTo>
                      <a:pt x="283" y="154"/>
                    </a:lnTo>
                    <a:lnTo>
                      <a:pt x="278" y="164"/>
                    </a:lnTo>
                    <a:lnTo>
                      <a:pt x="272" y="173"/>
                    </a:lnTo>
                    <a:lnTo>
                      <a:pt x="266" y="182"/>
                    </a:lnTo>
                    <a:lnTo>
                      <a:pt x="258" y="189"/>
                    </a:lnTo>
                    <a:lnTo>
                      <a:pt x="258" y="189"/>
                    </a:lnTo>
                    <a:lnTo>
                      <a:pt x="251" y="196"/>
                    </a:lnTo>
                    <a:lnTo>
                      <a:pt x="242" y="203"/>
                    </a:lnTo>
                    <a:lnTo>
                      <a:pt x="234" y="209"/>
                    </a:lnTo>
                    <a:lnTo>
                      <a:pt x="224" y="214"/>
                    </a:lnTo>
                    <a:lnTo>
                      <a:pt x="213" y="217"/>
                    </a:lnTo>
                    <a:lnTo>
                      <a:pt x="203" y="220"/>
                    </a:lnTo>
                    <a:lnTo>
                      <a:pt x="192" y="221"/>
                    </a:lnTo>
                    <a:lnTo>
                      <a:pt x="181" y="222"/>
                    </a:lnTo>
                    <a:lnTo>
                      <a:pt x="100" y="222"/>
                    </a:lnTo>
                    <a:lnTo>
                      <a:pt x="100" y="222"/>
                    </a:lnTo>
                    <a:lnTo>
                      <a:pt x="89" y="221"/>
                    </a:lnTo>
                    <a:lnTo>
                      <a:pt x="78" y="220"/>
                    </a:lnTo>
                    <a:lnTo>
                      <a:pt x="67" y="217"/>
                    </a:lnTo>
                    <a:lnTo>
                      <a:pt x="57" y="214"/>
                    </a:lnTo>
                    <a:lnTo>
                      <a:pt x="47" y="209"/>
                    </a:lnTo>
                    <a:lnTo>
                      <a:pt x="38" y="203"/>
                    </a:lnTo>
                    <a:lnTo>
                      <a:pt x="30" y="196"/>
                    </a:lnTo>
                    <a:lnTo>
                      <a:pt x="21" y="189"/>
                    </a:lnTo>
                    <a:lnTo>
                      <a:pt x="21" y="189"/>
                    </a:lnTo>
                    <a:lnTo>
                      <a:pt x="15" y="183"/>
                    </a:lnTo>
                    <a:lnTo>
                      <a:pt x="9" y="175"/>
                    </a:lnTo>
                    <a:lnTo>
                      <a:pt x="4" y="167"/>
                    </a:lnTo>
                    <a:lnTo>
                      <a:pt x="0" y="158"/>
                    </a:lnTo>
                    <a:lnTo>
                      <a:pt x="61" y="158"/>
                    </a:lnTo>
                    <a:lnTo>
                      <a:pt x="61" y="158"/>
                    </a:lnTo>
                    <a:lnTo>
                      <a:pt x="69" y="164"/>
                    </a:lnTo>
                    <a:lnTo>
                      <a:pt x="79" y="169"/>
                    </a:lnTo>
                    <a:lnTo>
                      <a:pt x="89" y="172"/>
                    </a:lnTo>
                    <a:lnTo>
                      <a:pt x="100" y="173"/>
                    </a:lnTo>
                    <a:lnTo>
                      <a:pt x="181" y="173"/>
                    </a:lnTo>
                    <a:lnTo>
                      <a:pt x="181" y="173"/>
                    </a:lnTo>
                    <a:lnTo>
                      <a:pt x="193" y="172"/>
                    </a:lnTo>
                    <a:lnTo>
                      <a:pt x="204" y="168"/>
                    </a:lnTo>
                    <a:lnTo>
                      <a:pt x="215" y="162"/>
                    </a:lnTo>
                    <a:lnTo>
                      <a:pt x="224" y="154"/>
                    </a:lnTo>
                    <a:lnTo>
                      <a:pt x="224" y="154"/>
                    </a:lnTo>
                    <a:lnTo>
                      <a:pt x="231" y="146"/>
                    </a:lnTo>
                    <a:lnTo>
                      <a:pt x="237" y="135"/>
                    </a:lnTo>
                    <a:lnTo>
                      <a:pt x="241" y="124"/>
                    </a:lnTo>
                    <a:lnTo>
                      <a:pt x="242" y="111"/>
                    </a:lnTo>
                    <a:lnTo>
                      <a:pt x="242" y="111"/>
                    </a:lnTo>
                    <a:lnTo>
                      <a:pt x="242" y="111"/>
                    </a:lnTo>
                    <a:lnTo>
                      <a:pt x="241" y="99"/>
                    </a:lnTo>
                    <a:lnTo>
                      <a:pt x="237" y="86"/>
                    </a:lnTo>
                    <a:lnTo>
                      <a:pt x="231" y="77"/>
                    </a:lnTo>
                    <a:lnTo>
                      <a:pt x="224" y="68"/>
                    </a:lnTo>
                    <a:lnTo>
                      <a:pt x="224" y="68"/>
                    </a:lnTo>
                    <a:lnTo>
                      <a:pt x="215" y="60"/>
                    </a:lnTo>
                    <a:lnTo>
                      <a:pt x="204" y="54"/>
                    </a:lnTo>
                    <a:lnTo>
                      <a:pt x="193" y="51"/>
                    </a:lnTo>
                    <a:lnTo>
                      <a:pt x="181" y="49"/>
                    </a:lnTo>
                    <a:lnTo>
                      <a:pt x="100" y="49"/>
                    </a:lnTo>
                    <a:lnTo>
                      <a:pt x="100" y="49"/>
                    </a:lnTo>
                    <a:lnTo>
                      <a:pt x="89" y="51"/>
                    </a:lnTo>
                    <a:lnTo>
                      <a:pt x="79" y="53"/>
                    </a:lnTo>
                    <a:lnTo>
                      <a:pt x="69" y="58"/>
                    </a:lnTo>
                    <a:lnTo>
                      <a:pt x="61" y="63"/>
                    </a:lnTo>
                    <a:lnTo>
                      <a:pt x="0" y="63"/>
                    </a:lnTo>
                    <a:lnTo>
                      <a:pt x="0" y="63"/>
                    </a:lnTo>
                    <a:lnTo>
                      <a:pt x="4" y="56"/>
                    </a:lnTo>
                    <a:lnTo>
                      <a:pt x="9" y="47"/>
                    </a:lnTo>
                    <a:lnTo>
                      <a:pt x="15" y="39"/>
                    </a:lnTo>
                    <a:lnTo>
                      <a:pt x="21" y="32"/>
                    </a:lnTo>
                    <a:lnTo>
                      <a:pt x="21" y="32"/>
                    </a:lnTo>
                    <a:lnTo>
                      <a:pt x="30" y="26"/>
                    </a:lnTo>
                    <a:lnTo>
                      <a:pt x="38" y="18"/>
                    </a:lnTo>
                    <a:lnTo>
                      <a:pt x="47" y="13"/>
                    </a:lnTo>
                    <a:lnTo>
                      <a:pt x="57" y="9"/>
                    </a:lnTo>
                    <a:lnTo>
                      <a:pt x="67" y="5"/>
                    </a:lnTo>
                    <a:lnTo>
                      <a:pt x="78" y="2"/>
                    </a:lnTo>
                    <a:lnTo>
                      <a:pt x="89" y="0"/>
                    </a:lnTo>
                    <a:lnTo>
                      <a:pt x="100" y="0"/>
                    </a:lnTo>
                    <a:lnTo>
                      <a:pt x="10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4000">
                  <a:solidFill>
                    <a:srgbClr val="595959"/>
                  </a:solidFill>
                  <a:latin typeface="微软雅黑" panose="020B0503020204020204" pitchFamily="34" charset="-122"/>
                  <a:ea typeface="微软雅黑" panose="020B0503020204020204" pitchFamily="34" charset="-122"/>
                </a:endParaRPr>
              </a:p>
            </p:txBody>
          </p:sp>
          <p:sp>
            <p:nvSpPr>
              <p:cNvPr id="29" name="Freeform 21"/>
              <p:cNvSpPr>
                <a:spLocks/>
              </p:cNvSpPr>
              <p:nvPr/>
            </p:nvSpPr>
            <p:spPr bwMode="auto">
              <a:xfrm>
                <a:off x="1601767" y="4427550"/>
                <a:ext cx="195263" cy="36513"/>
              </a:xfrm>
              <a:custGeom>
                <a:avLst/>
                <a:gdLst/>
                <a:ahLst/>
                <a:cxnLst>
                  <a:cxn ang="0">
                    <a:pos x="24" y="0"/>
                  </a:cxn>
                  <a:cxn ang="0">
                    <a:pos x="224" y="0"/>
                  </a:cxn>
                  <a:cxn ang="0">
                    <a:pos x="224" y="0"/>
                  </a:cxn>
                  <a:cxn ang="0">
                    <a:pos x="229" y="1"/>
                  </a:cxn>
                  <a:cxn ang="0">
                    <a:pos x="233" y="2"/>
                  </a:cxn>
                  <a:cxn ang="0">
                    <a:pos x="236" y="5"/>
                  </a:cxn>
                  <a:cxn ang="0">
                    <a:pos x="240" y="7"/>
                  </a:cxn>
                  <a:cxn ang="0">
                    <a:pos x="242" y="11"/>
                  </a:cxn>
                  <a:cxn ang="0">
                    <a:pos x="245" y="14"/>
                  </a:cxn>
                  <a:cxn ang="0">
                    <a:pos x="246" y="18"/>
                  </a:cxn>
                  <a:cxn ang="0">
                    <a:pos x="246" y="23"/>
                  </a:cxn>
                  <a:cxn ang="0">
                    <a:pos x="246" y="23"/>
                  </a:cxn>
                  <a:cxn ang="0">
                    <a:pos x="246" y="23"/>
                  </a:cxn>
                  <a:cxn ang="0">
                    <a:pos x="246" y="28"/>
                  </a:cxn>
                  <a:cxn ang="0">
                    <a:pos x="245" y="32"/>
                  </a:cxn>
                  <a:cxn ang="0">
                    <a:pos x="242" y="36"/>
                  </a:cxn>
                  <a:cxn ang="0">
                    <a:pos x="240" y="39"/>
                  </a:cxn>
                  <a:cxn ang="0">
                    <a:pos x="236" y="42"/>
                  </a:cxn>
                  <a:cxn ang="0">
                    <a:pos x="233" y="44"/>
                  </a:cxn>
                  <a:cxn ang="0">
                    <a:pos x="229" y="45"/>
                  </a:cxn>
                  <a:cxn ang="0">
                    <a:pos x="224" y="45"/>
                  </a:cxn>
                  <a:cxn ang="0">
                    <a:pos x="24" y="45"/>
                  </a:cxn>
                  <a:cxn ang="0">
                    <a:pos x="24" y="45"/>
                  </a:cxn>
                  <a:cxn ang="0">
                    <a:pos x="19" y="45"/>
                  </a:cxn>
                  <a:cxn ang="0">
                    <a:pos x="14" y="44"/>
                  </a:cxn>
                  <a:cxn ang="0">
                    <a:pos x="10" y="42"/>
                  </a:cxn>
                  <a:cxn ang="0">
                    <a:pos x="6" y="39"/>
                  </a:cxn>
                  <a:cxn ang="0">
                    <a:pos x="4" y="36"/>
                  </a:cxn>
                  <a:cxn ang="0">
                    <a:pos x="3" y="32"/>
                  </a:cxn>
                  <a:cxn ang="0">
                    <a:pos x="0" y="28"/>
                  </a:cxn>
                  <a:cxn ang="0">
                    <a:pos x="0" y="23"/>
                  </a:cxn>
                  <a:cxn ang="0">
                    <a:pos x="0" y="23"/>
                  </a:cxn>
                  <a:cxn ang="0">
                    <a:pos x="0" y="23"/>
                  </a:cxn>
                  <a:cxn ang="0">
                    <a:pos x="0" y="18"/>
                  </a:cxn>
                  <a:cxn ang="0">
                    <a:pos x="3" y="14"/>
                  </a:cxn>
                  <a:cxn ang="0">
                    <a:pos x="4" y="11"/>
                  </a:cxn>
                  <a:cxn ang="0">
                    <a:pos x="6" y="7"/>
                  </a:cxn>
                  <a:cxn ang="0">
                    <a:pos x="10" y="5"/>
                  </a:cxn>
                  <a:cxn ang="0">
                    <a:pos x="14" y="2"/>
                  </a:cxn>
                  <a:cxn ang="0">
                    <a:pos x="19" y="1"/>
                  </a:cxn>
                  <a:cxn ang="0">
                    <a:pos x="24" y="0"/>
                  </a:cxn>
                  <a:cxn ang="0">
                    <a:pos x="24" y="0"/>
                  </a:cxn>
                </a:cxnLst>
                <a:rect l="0" t="0" r="r" b="b"/>
                <a:pathLst>
                  <a:path w="246" h="45">
                    <a:moveTo>
                      <a:pt x="24" y="0"/>
                    </a:moveTo>
                    <a:lnTo>
                      <a:pt x="224" y="0"/>
                    </a:lnTo>
                    <a:lnTo>
                      <a:pt x="224" y="0"/>
                    </a:lnTo>
                    <a:lnTo>
                      <a:pt x="229" y="1"/>
                    </a:lnTo>
                    <a:lnTo>
                      <a:pt x="233" y="2"/>
                    </a:lnTo>
                    <a:lnTo>
                      <a:pt x="236" y="5"/>
                    </a:lnTo>
                    <a:lnTo>
                      <a:pt x="240" y="7"/>
                    </a:lnTo>
                    <a:lnTo>
                      <a:pt x="242" y="11"/>
                    </a:lnTo>
                    <a:lnTo>
                      <a:pt x="245" y="14"/>
                    </a:lnTo>
                    <a:lnTo>
                      <a:pt x="246" y="18"/>
                    </a:lnTo>
                    <a:lnTo>
                      <a:pt x="246" y="23"/>
                    </a:lnTo>
                    <a:lnTo>
                      <a:pt x="246" y="23"/>
                    </a:lnTo>
                    <a:lnTo>
                      <a:pt x="246" y="23"/>
                    </a:lnTo>
                    <a:lnTo>
                      <a:pt x="246" y="28"/>
                    </a:lnTo>
                    <a:lnTo>
                      <a:pt x="245" y="32"/>
                    </a:lnTo>
                    <a:lnTo>
                      <a:pt x="242" y="36"/>
                    </a:lnTo>
                    <a:lnTo>
                      <a:pt x="240" y="39"/>
                    </a:lnTo>
                    <a:lnTo>
                      <a:pt x="236" y="42"/>
                    </a:lnTo>
                    <a:lnTo>
                      <a:pt x="233" y="44"/>
                    </a:lnTo>
                    <a:lnTo>
                      <a:pt x="229" y="45"/>
                    </a:lnTo>
                    <a:lnTo>
                      <a:pt x="224" y="45"/>
                    </a:lnTo>
                    <a:lnTo>
                      <a:pt x="24" y="45"/>
                    </a:lnTo>
                    <a:lnTo>
                      <a:pt x="24" y="45"/>
                    </a:lnTo>
                    <a:lnTo>
                      <a:pt x="19" y="45"/>
                    </a:lnTo>
                    <a:lnTo>
                      <a:pt x="14" y="44"/>
                    </a:lnTo>
                    <a:lnTo>
                      <a:pt x="10" y="42"/>
                    </a:lnTo>
                    <a:lnTo>
                      <a:pt x="6" y="39"/>
                    </a:lnTo>
                    <a:lnTo>
                      <a:pt x="4" y="36"/>
                    </a:lnTo>
                    <a:lnTo>
                      <a:pt x="3" y="32"/>
                    </a:lnTo>
                    <a:lnTo>
                      <a:pt x="0" y="28"/>
                    </a:lnTo>
                    <a:lnTo>
                      <a:pt x="0" y="23"/>
                    </a:lnTo>
                    <a:lnTo>
                      <a:pt x="0" y="23"/>
                    </a:lnTo>
                    <a:lnTo>
                      <a:pt x="0" y="23"/>
                    </a:lnTo>
                    <a:lnTo>
                      <a:pt x="0" y="18"/>
                    </a:lnTo>
                    <a:lnTo>
                      <a:pt x="3" y="14"/>
                    </a:lnTo>
                    <a:lnTo>
                      <a:pt x="4" y="11"/>
                    </a:lnTo>
                    <a:lnTo>
                      <a:pt x="6" y="7"/>
                    </a:lnTo>
                    <a:lnTo>
                      <a:pt x="10" y="5"/>
                    </a:lnTo>
                    <a:lnTo>
                      <a:pt x="14" y="2"/>
                    </a:lnTo>
                    <a:lnTo>
                      <a:pt x="19" y="1"/>
                    </a:lnTo>
                    <a:lnTo>
                      <a:pt x="24" y="0"/>
                    </a:lnTo>
                    <a:lnTo>
                      <a:pt x="2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4000">
                  <a:solidFill>
                    <a:srgbClr val="595959"/>
                  </a:solidFill>
                  <a:latin typeface="微软雅黑" panose="020B0503020204020204" pitchFamily="34" charset="-122"/>
                  <a:ea typeface="微软雅黑" panose="020B0503020204020204" pitchFamily="34" charset="-122"/>
                </a:endParaRPr>
              </a:p>
            </p:txBody>
          </p:sp>
        </p:grpSp>
        <p:grpSp>
          <p:nvGrpSpPr>
            <p:cNvPr id="31" name="Group 68"/>
            <p:cNvGrpSpPr/>
            <p:nvPr/>
          </p:nvGrpSpPr>
          <p:grpSpPr>
            <a:xfrm>
              <a:off x="6613236" y="3469643"/>
              <a:ext cx="401584" cy="402268"/>
              <a:chOff x="6998061" y="3496249"/>
              <a:chExt cx="366051" cy="366676"/>
            </a:xfrm>
            <a:solidFill>
              <a:schemeClr val="bg1"/>
            </a:solidFill>
          </p:grpSpPr>
          <p:sp>
            <p:nvSpPr>
              <p:cNvPr id="34" name="AutoShape 7"/>
              <p:cNvSpPr>
                <a:spLocks/>
              </p:cNvSpPr>
              <p:nvPr/>
            </p:nvSpPr>
            <p:spPr bwMode="auto">
              <a:xfrm>
                <a:off x="6998061" y="3496249"/>
                <a:ext cx="366051" cy="366676"/>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800">
                  <a:solidFill>
                    <a:srgbClr val="595959"/>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36" name="AutoShape 8"/>
              <p:cNvSpPr>
                <a:spLocks/>
              </p:cNvSpPr>
              <p:nvPr/>
            </p:nvSpPr>
            <p:spPr bwMode="auto">
              <a:xfrm>
                <a:off x="7158247" y="3656437"/>
                <a:ext cx="45678" cy="45678"/>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800">
                  <a:solidFill>
                    <a:srgbClr val="595959"/>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37" name="AutoShape 9"/>
              <p:cNvSpPr>
                <a:spLocks/>
              </p:cNvSpPr>
              <p:nvPr/>
            </p:nvSpPr>
            <p:spPr bwMode="auto">
              <a:xfrm>
                <a:off x="7111943" y="3610758"/>
                <a:ext cx="137660" cy="137660"/>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800">
                  <a:solidFill>
                    <a:srgbClr val="595959"/>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38" name="AutoShape 10"/>
              <p:cNvSpPr>
                <a:spLocks/>
              </p:cNvSpPr>
              <p:nvPr/>
            </p:nvSpPr>
            <p:spPr bwMode="auto">
              <a:xfrm>
                <a:off x="7203927" y="3702114"/>
                <a:ext cx="56941" cy="58818"/>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800">
                  <a:solidFill>
                    <a:srgbClr val="595959"/>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39" name="AutoShape 11"/>
              <p:cNvSpPr>
                <a:spLocks/>
              </p:cNvSpPr>
              <p:nvPr/>
            </p:nvSpPr>
            <p:spPr bwMode="auto">
              <a:xfrm>
                <a:off x="7226451" y="3725267"/>
                <a:ext cx="81970" cy="83847"/>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800">
                  <a:solidFill>
                    <a:srgbClr val="595959"/>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40" name="AutoShape 12"/>
              <p:cNvSpPr>
                <a:spLocks/>
              </p:cNvSpPr>
              <p:nvPr/>
            </p:nvSpPr>
            <p:spPr bwMode="auto">
              <a:xfrm>
                <a:off x="7215188" y="3714003"/>
                <a:ext cx="69456" cy="70707"/>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800">
                  <a:solidFill>
                    <a:srgbClr val="595959"/>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41" name="AutoShape 13"/>
              <p:cNvSpPr>
                <a:spLocks/>
              </p:cNvSpPr>
              <p:nvPr/>
            </p:nvSpPr>
            <p:spPr bwMode="auto">
              <a:xfrm>
                <a:off x="7100682" y="3599495"/>
                <a:ext cx="57567" cy="58192"/>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800">
                  <a:solidFill>
                    <a:srgbClr val="595959"/>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42" name="AutoShape 14"/>
              <p:cNvSpPr>
                <a:spLocks/>
              </p:cNvSpPr>
              <p:nvPr/>
            </p:nvSpPr>
            <p:spPr bwMode="auto">
              <a:xfrm>
                <a:off x="7055002" y="3553816"/>
                <a:ext cx="81970" cy="83222"/>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800">
                  <a:solidFill>
                    <a:srgbClr val="595959"/>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43" name="AutoShape 15"/>
              <p:cNvSpPr>
                <a:spLocks/>
              </p:cNvSpPr>
              <p:nvPr/>
            </p:nvSpPr>
            <p:spPr bwMode="auto">
              <a:xfrm>
                <a:off x="7078154" y="3576343"/>
                <a:ext cx="69456" cy="71333"/>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800">
                  <a:solidFill>
                    <a:srgbClr val="595959"/>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nvGrpSpPr>
            <p:cNvPr id="44" name="组合 43"/>
            <p:cNvGrpSpPr>
              <a:grpSpLocks noChangeAspect="1"/>
            </p:cNvGrpSpPr>
            <p:nvPr/>
          </p:nvGrpSpPr>
          <p:grpSpPr>
            <a:xfrm>
              <a:off x="8343195" y="3487988"/>
              <a:ext cx="418216" cy="358069"/>
              <a:chOff x="6516792" y="4667519"/>
              <a:chExt cx="1095978" cy="938353"/>
            </a:xfrm>
            <a:solidFill>
              <a:schemeClr val="bg1"/>
            </a:solidFill>
          </p:grpSpPr>
          <p:sp>
            <p:nvSpPr>
              <p:cNvPr id="45" name="Freeform 3767"/>
              <p:cNvSpPr>
                <a:spLocks/>
              </p:cNvSpPr>
              <p:nvPr/>
            </p:nvSpPr>
            <p:spPr bwMode="auto">
              <a:xfrm>
                <a:off x="6615567" y="4806223"/>
                <a:ext cx="906835" cy="799649"/>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46" name="Freeform 3768"/>
              <p:cNvSpPr>
                <a:spLocks/>
              </p:cNvSpPr>
              <p:nvPr/>
            </p:nvSpPr>
            <p:spPr bwMode="auto">
              <a:xfrm>
                <a:off x="6516792" y="4667519"/>
                <a:ext cx="1095978" cy="365674"/>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solidFill>
                    <a:schemeClr val="bg1"/>
                  </a:solidFill>
                  <a:latin typeface="微软雅黑" panose="020B0503020204020204" pitchFamily="34" charset="-122"/>
                  <a:ea typeface="微软雅黑" panose="020B0503020204020204" pitchFamily="34" charset="-122"/>
                </a:endParaRPr>
              </a:p>
            </p:txBody>
          </p:sp>
        </p:grpSp>
        <p:sp>
          <p:nvSpPr>
            <p:cNvPr id="47" name="文本框 46"/>
            <p:cNvSpPr txBox="1"/>
            <p:nvPr/>
          </p:nvSpPr>
          <p:spPr>
            <a:xfrm>
              <a:off x="568455" y="4332792"/>
              <a:ext cx="2135795" cy="1027447"/>
            </a:xfrm>
            <a:prstGeom prst="rect">
              <a:avLst/>
            </a:prstGeom>
            <a:noFill/>
          </p:spPr>
          <p:txBody>
            <a:bodyPr wrap="square" rtlCol="0">
              <a:spAutoFit/>
            </a:bodyPr>
            <a:lstStyle/>
            <a:p>
              <a:pPr algn="ctr">
                <a:lnSpc>
                  <a:spcPct val="120000"/>
                </a:lnSpc>
              </a:pPr>
              <a:r>
                <a:rPr lang="zh-CN" altLang="en-US" sz="32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南山区区委区政府领导</a:t>
              </a:r>
              <a:endParaRPr lang="en-US" altLang="zh-CN" sz="3200" b="1" dirty="0" smtClean="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8" name="文本框 47"/>
            <p:cNvSpPr txBox="1"/>
            <p:nvPr/>
          </p:nvSpPr>
          <p:spPr>
            <a:xfrm>
              <a:off x="2509717" y="4424220"/>
              <a:ext cx="1716895" cy="550950"/>
            </a:xfrm>
            <a:prstGeom prst="rect">
              <a:avLst/>
            </a:prstGeom>
            <a:noFill/>
          </p:spPr>
          <p:txBody>
            <a:bodyPr wrap="square" rtlCol="0">
              <a:spAutoFit/>
            </a:bodyPr>
            <a:lstStyle/>
            <a:p>
              <a:pPr algn="ctr">
                <a:lnSpc>
                  <a:spcPct val="120000"/>
                </a:lnSpc>
              </a:pPr>
              <a:r>
                <a:rPr lang="zh-CN" altLang="en-US" sz="3200" b="1" dirty="0">
                  <a:solidFill>
                    <a:schemeClr val="accent3">
                      <a:lumMod val="5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区财政委</a:t>
              </a:r>
              <a:endParaRPr lang="en-US" altLang="zh-CN" sz="3200" b="1" dirty="0" smtClean="0">
                <a:solidFill>
                  <a:schemeClr val="accent3">
                    <a:lumMod val="5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9" name="文本框 48"/>
            <p:cNvSpPr txBox="1"/>
            <p:nvPr/>
          </p:nvSpPr>
          <p:spPr>
            <a:xfrm>
              <a:off x="5981482" y="4258131"/>
              <a:ext cx="1716895" cy="1265695"/>
            </a:xfrm>
            <a:prstGeom prst="rect">
              <a:avLst/>
            </a:prstGeom>
            <a:noFill/>
          </p:spPr>
          <p:txBody>
            <a:bodyPr wrap="square" rtlCol="0">
              <a:spAutoFit/>
            </a:bodyPr>
            <a:lstStyle/>
            <a:p>
              <a:pPr algn="ctr"/>
              <a:r>
                <a:rPr lang="zh-CN" altLang="en-US" sz="3200" b="1" dirty="0">
                  <a:solidFill>
                    <a:schemeClr val="accent6">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区人才资源和社会保障局</a:t>
              </a:r>
              <a:endParaRPr lang="en-US" altLang="zh-CN" sz="3200" b="1" dirty="0" smtClean="0">
                <a:solidFill>
                  <a:schemeClr val="accent6">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0" name="文本框 49"/>
            <p:cNvSpPr txBox="1"/>
            <p:nvPr/>
          </p:nvSpPr>
          <p:spPr>
            <a:xfrm>
              <a:off x="7530108" y="4331924"/>
              <a:ext cx="2393638" cy="471533"/>
            </a:xfrm>
            <a:prstGeom prst="rect">
              <a:avLst/>
            </a:prstGeom>
            <a:noFill/>
          </p:spPr>
          <p:txBody>
            <a:bodyPr wrap="square" rtlCol="0">
              <a:spAutoFit/>
            </a:bodyPr>
            <a:lstStyle/>
            <a:p>
              <a:pPr algn="ctr"/>
              <a:r>
                <a:rPr lang="zh-CN" altLang="en-US" sz="32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区教育局</a:t>
              </a:r>
              <a:endParaRPr lang="en-US" altLang="zh-CN" sz="3200" b="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1" name="文本框 50"/>
            <p:cNvSpPr txBox="1"/>
            <p:nvPr/>
          </p:nvSpPr>
          <p:spPr>
            <a:xfrm>
              <a:off x="4242655" y="4424220"/>
              <a:ext cx="1716895" cy="510570"/>
            </a:xfrm>
            <a:prstGeom prst="rect">
              <a:avLst/>
            </a:prstGeom>
            <a:noFill/>
          </p:spPr>
          <p:txBody>
            <a:bodyPr wrap="square" rtlCol="0">
              <a:spAutoFit/>
            </a:bodyPr>
            <a:lstStyle/>
            <a:p>
              <a:pPr algn="ctr">
                <a:lnSpc>
                  <a:spcPct val="120000"/>
                </a:lnSpc>
              </a:pPr>
              <a:r>
                <a:rPr lang="zh-CN" altLang="en-US" sz="3200" b="1" dirty="0">
                  <a:solidFill>
                    <a:srgbClr val="7030A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区发改局</a:t>
              </a:r>
              <a:endParaRPr lang="en-US" altLang="zh-CN" sz="3200" b="1" dirty="0" smtClean="0">
                <a:solidFill>
                  <a:srgbClr val="7030A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65" name="矩形 64"/>
          <p:cNvSpPr/>
          <p:nvPr/>
        </p:nvSpPr>
        <p:spPr>
          <a:xfrm>
            <a:off x="698500" y="6309320"/>
            <a:ext cx="10985500" cy="9842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66" name="圆角矩形 65"/>
          <p:cNvSpPr/>
          <p:nvPr/>
        </p:nvSpPr>
        <p:spPr>
          <a:xfrm>
            <a:off x="5032739" y="5663619"/>
            <a:ext cx="2204880" cy="574736"/>
          </a:xfrm>
          <a:prstGeom prst="roundRect">
            <a:avLst>
              <a:gd name="adj" fmla="val 9584"/>
            </a:avLst>
          </a:prstGeom>
          <a:solidFill>
            <a:srgbClr val="558ED5"/>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2800" b="1" kern="0" dirty="0">
                <a:solidFill>
                  <a:srgbClr val="FF0000"/>
                </a:solidFill>
                <a:effectLst>
                  <a:outerShdw blurRad="38100" dist="38100" dir="2700000" algn="tl">
                    <a:srgbClr val="000000">
                      <a:alpha val="43137"/>
                    </a:srgbClr>
                  </a:outerShdw>
                </a:effectLst>
                <a:latin typeface="Calibri"/>
                <a:ea typeface="微软雅黑"/>
              </a:rPr>
              <a:t>很给力</a:t>
            </a:r>
            <a:endParaRPr kumimoji="0" lang="zh-CN" altLang="en-US" sz="28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alibri"/>
              <a:ea typeface="微软雅黑"/>
            </a:endParaRPr>
          </a:p>
        </p:txBody>
      </p:sp>
    </p:spTree>
    <p:extLst>
      <p:ext uri="{BB962C8B-B14F-4D97-AF65-F5344CB8AC3E}">
        <p14:creationId xmlns:p14="http://schemas.microsoft.com/office/powerpoint/2010/main" xmlns="" val="268746379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50689" y="1268760"/>
            <a:ext cx="11975528" cy="57606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5" name="TextBox 1"/>
          <p:cNvSpPr txBox="1">
            <a:spLocks noChangeArrowheads="1"/>
          </p:cNvSpPr>
          <p:nvPr/>
        </p:nvSpPr>
        <p:spPr bwMode="auto">
          <a:xfrm>
            <a:off x="1202631" y="44624"/>
            <a:ext cx="10923586" cy="769441"/>
          </a:xfrm>
          <a:prstGeom prst="rect">
            <a:avLst/>
          </a:prstGeom>
          <a:noFill/>
          <a:ln w="9525">
            <a:noFill/>
            <a:miter lim="800000"/>
            <a:headEnd/>
            <a:tailEnd/>
          </a:ln>
        </p:spPr>
        <p:txBody>
          <a:bodyPr wrap="square">
            <a:spAutoFit/>
          </a:bodyPr>
          <a:lstStyle/>
          <a:p>
            <a:pPr lvl="0"/>
            <a:r>
              <a:rPr lang="zh-CN" altLang="en-US" sz="4400" b="1" dirty="0">
                <a:solidFill>
                  <a:srgbClr val="002060"/>
                </a:solidFill>
                <a:effectLst>
                  <a:outerShdw blurRad="38100" dist="38100" dir="2700000" algn="tl">
                    <a:srgbClr val="000000">
                      <a:alpha val="43137"/>
                    </a:srgbClr>
                  </a:outerShdw>
                </a:effectLst>
                <a:latin typeface="微软雅黑" pitchFamily="34" charset="-122"/>
                <a:ea typeface="微软雅黑" pitchFamily="34" charset="-122"/>
              </a:rPr>
              <a:t>二、地方支持：</a:t>
            </a:r>
            <a:r>
              <a:rPr lang="zh-CN" altLang="en-US"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很给力</a:t>
            </a:r>
            <a:endParaRPr lang="zh-CN" altLang="zh-CN"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 name="矩形 11"/>
          <p:cNvSpPr/>
          <p:nvPr/>
        </p:nvSpPr>
        <p:spPr>
          <a:xfrm>
            <a:off x="338535" y="1321604"/>
            <a:ext cx="11593288" cy="523220"/>
          </a:xfrm>
          <a:prstGeom prst="rect">
            <a:avLst/>
          </a:prstGeom>
        </p:spPr>
        <p:txBody>
          <a:bodyPr wrap="square">
            <a:spAutoFit/>
          </a:bodyPr>
          <a:lstStyle/>
          <a:p>
            <a:pPr eaLnBrk="1" fontAlgn="auto" hangingPunct="1">
              <a:spcBef>
                <a:spcPts val="0"/>
              </a:spcBef>
              <a:spcAft>
                <a:spcPts val="0"/>
              </a:spcAft>
            </a:pP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地方政府、地方财政的支持是资助政策贯彻落实的第一个决定性</a:t>
            </a: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层面</a:t>
            </a:r>
            <a:endParaRPr lang="zh-CN" altLang="en-US" sz="2800" b="1" kern="0" dirty="0">
              <a:solidFill>
                <a:schemeClr val="bg1"/>
              </a:solidFill>
              <a:effectLst>
                <a:outerShdw blurRad="38100" dist="38100" dir="2700000" algn="tl">
                  <a:srgbClr val="000000">
                    <a:alpha val="43137"/>
                  </a:srgbClr>
                </a:outerShdw>
              </a:effectLst>
              <a:latin typeface="Calibri"/>
              <a:ea typeface="微软雅黑"/>
            </a:endParaRPr>
          </a:p>
        </p:txBody>
      </p:sp>
      <p:sp>
        <p:nvSpPr>
          <p:cNvPr id="65" name="矩形 64"/>
          <p:cNvSpPr/>
          <p:nvPr/>
        </p:nvSpPr>
        <p:spPr>
          <a:xfrm>
            <a:off x="698500" y="6309320"/>
            <a:ext cx="10985500" cy="9842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52" name="圆角矩形 51"/>
          <p:cNvSpPr/>
          <p:nvPr/>
        </p:nvSpPr>
        <p:spPr>
          <a:xfrm>
            <a:off x="986607" y="1988840"/>
            <a:ext cx="10225136" cy="582373"/>
          </a:xfrm>
          <a:prstGeom prst="roundRect">
            <a:avLst>
              <a:gd name="adj" fmla="val 9584"/>
            </a:avLst>
          </a:prstGeom>
          <a:solidFill>
            <a:srgbClr val="F26D64"/>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2000" b="1" kern="0" dirty="0">
                <a:solidFill>
                  <a:schemeClr val="bg1"/>
                </a:solidFill>
                <a:effectLst>
                  <a:outerShdw blurRad="38100" dist="38100" dir="2700000" algn="tl">
                    <a:srgbClr val="000000">
                      <a:alpha val="43137"/>
                    </a:srgbClr>
                  </a:outerShdw>
                </a:effectLst>
                <a:latin typeface="Calibri"/>
                <a:ea typeface="微软雅黑"/>
              </a:rPr>
              <a:t>（一）免学费资助人数情况（</a:t>
            </a:r>
            <a:r>
              <a:rPr lang="en-US" altLang="zh-CN" sz="2000" b="1" kern="0" dirty="0">
                <a:solidFill>
                  <a:schemeClr val="bg1"/>
                </a:solidFill>
                <a:effectLst>
                  <a:outerShdw blurRad="38100" dist="38100" dir="2700000" algn="tl">
                    <a:srgbClr val="000000">
                      <a:alpha val="43137"/>
                    </a:srgbClr>
                  </a:outerShdw>
                </a:effectLst>
                <a:latin typeface="Calibri"/>
                <a:ea typeface="微软雅黑"/>
              </a:rPr>
              <a:t>2007-2016</a:t>
            </a:r>
            <a:r>
              <a:rPr lang="zh-CN" altLang="en-US" sz="2000" b="1" kern="0" dirty="0">
                <a:solidFill>
                  <a:schemeClr val="bg1"/>
                </a:solidFill>
                <a:effectLst>
                  <a:outerShdw blurRad="38100" dist="38100" dir="2700000" algn="tl">
                    <a:srgbClr val="000000">
                      <a:alpha val="43137"/>
                    </a:srgbClr>
                  </a:outerShdw>
                </a:effectLst>
                <a:latin typeface="Calibri"/>
                <a:ea typeface="微软雅黑"/>
              </a:rPr>
              <a:t>）：人数合计：</a:t>
            </a:r>
            <a:r>
              <a:rPr lang="en-US" altLang="zh-CN" sz="2000" b="1" kern="0" dirty="0">
                <a:solidFill>
                  <a:schemeClr val="bg1"/>
                </a:solidFill>
                <a:effectLst>
                  <a:outerShdw blurRad="38100" dist="38100" dir="2700000" algn="tl">
                    <a:srgbClr val="000000">
                      <a:alpha val="43137"/>
                    </a:srgbClr>
                  </a:outerShdw>
                </a:effectLst>
                <a:latin typeface="Calibri"/>
                <a:ea typeface="微软雅黑"/>
              </a:rPr>
              <a:t>24382</a:t>
            </a:r>
            <a:r>
              <a:rPr lang="zh-CN" altLang="en-US" sz="2000" b="1" kern="0" dirty="0">
                <a:solidFill>
                  <a:schemeClr val="bg1"/>
                </a:solidFill>
                <a:effectLst>
                  <a:outerShdw blurRad="38100" dist="38100" dir="2700000" algn="tl">
                    <a:srgbClr val="000000">
                      <a:alpha val="43137"/>
                    </a:srgbClr>
                  </a:outerShdw>
                </a:effectLst>
                <a:latin typeface="Calibri"/>
                <a:ea typeface="微软雅黑"/>
              </a:rPr>
              <a:t>人  经费合计：</a:t>
            </a:r>
            <a:r>
              <a:rPr lang="en-US" altLang="zh-CN" sz="2000" b="1" kern="0" dirty="0">
                <a:solidFill>
                  <a:schemeClr val="bg1"/>
                </a:solidFill>
                <a:effectLst>
                  <a:outerShdw blurRad="38100" dist="38100" dir="2700000" algn="tl">
                    <a:srgbClr val="000000">
                      <a:alpha val="43137"/>
                    </a:srgbClr>
                  </a:outerShdw>
                </a:effectLst>
                <a:latin typeface="Calibri"/>
                <a:ea typeface="微软雅黑"/>
              </a:rPr>
              <a:t>36839029</a:t>
            </a:r>
            <a:r>
              <a:rPr lang="zh-CN" altLang="en-US" sz="2000" b="1" kern="0" dirty="0">
                <a:solidFill>
                  <a:schemeClr val="bg1"/>
                </a:solidFill>
                <a:effectLst>
                  <a:outerShdw blurRad="38100" dist="38100" dir="2700000" algn="tl">
                    <a:srgbClr val="000000">
                      <a:alpha val="43137"/>
                    </a:srgbClr>
                  </a:outerShdw>
                </a:effectLst>
                <a:latin typeface="Calibri"/>
                <a:ea typeface="微软雅黑"/>
              </a:rPr>
              <a:t>元；</a:t>
            </a:r>
          </a:p>
        </p:txBody>
      </p:sp>
      <p:sp>
        <p:nvSpPr>
          <p:cNvPr id="53" name="圆角矩形 52"/>
          <p:cNvSpPr/>
          <p:nvPr/>
        </p:nvSpPr>
        <p:spPr>
          <a:xfrm>
            <a:off x="986607" y="2734721"/>
            <a:ext cx="10225136" cy="607383"/>
          </a:xfrm>
          <a:prstGeom prst="roundRect">
            <a:avLst>
              <a:gd name="adj" fmla="val 9584"/>
            </a:avLst>
          </a:prstGeom>
          <a:solidFill>
            <a:schemeClr val="accent5">
              <a:lumMod val="75000"/>
            </a:schemeClr>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eaLnBrk="1" fontAlgn="auto" hangingPunct="1">
              <a:spcBef>
                <a:spcPts val="0"/>
              </a:spcBef>
              <a:spcAft>
                <a:spcPts val="0"/>
              </a:spcAft>
              <a:defRPr/>
            </a:pPr>
            <a:r>
              <a:rPr lang="zh-CN" altLang="en-US" sz="2000" b="1" kern="0" dirty="0">
                <a:solidFill>
                  <a:schemeClr val="bg1"/>
                </a:solidFill>
                <a:effectLst>
                  <a:outerShdw blurRad="38100" dist="38100" dir="2700000" algn="tl">
                    <a:srgbClr val="000000">
                      <a:alpha val="43137"/>
                    </a:srgbClr>
                  </a:outerShdw>
                </a:effectLst>
                <a:latin typeface="Calibri"/>
                <a:ea typeface="微软雅黑"/>
              </a:rPr>
              <a:t>（二）国家助学金资助人数情况：人数合计：</a:t>
            </a:r>
            <a:r>
              <a:rPr lang="en-US" altLang="zh-CN" sz="2000" b="1" kern="0" dirty="0">
                <a:solidFill>
                  <a:schemeClr val="bg1"/>
                </a:solidFill>
                <a:effectLst>
                  <a:outerShdw blurRad="38100" dist="38100" dir="2700000" algn="tl">
                    <a:srgbClr val="000000">
                      <a:alpha val="43137"/>
                    </a:srgbClr>
                  </a:outerShdw>
                </a:effectLst>
                <a:latin typeface="Calibri"/>
                <a:ea typeface="微软雅黑"/>
              </a:rPr>
              <a:t>16587</a:t>
            </a:r>
            <a:r>
              <a:rPr lang="zh-CN" altLang="en-US" sz="2000" b="1" kern="0" dirty="0">
                <a:solidFill>
                  <a:schemeClr val="bg1"/>
                </a:solidFill>
                <a:effectLst>
                  <a:outerShdw blurRad="38100" dist="38100" dir="2700000" algn="tl">
                    <a:srgbClr val="000000">
                      <a:alpha val="43137"/>
                    </a:srgbClr>
                  </a:outerShdw>
                </a:effectLst>
                <a:latin typeface="Calibri"/>
                <a:ea typeface="微软雅黑"/>
              </a:rPr>
              <a:t>人，经费合计：</a:t>
            </a:r>
            <a:r>
              <a:rPr lang="en-US" altLang="zh-CN" sz="2000" b="1" kern="0" dirty="0">
                <a:solidFill>
                  <a:schemeClr val="bg1"/>
                </a:solidFill>
                <a:effectLst>
                  <a:outerShdw blurRad="38100" dist="38100" dir="2700000" algn="tl">
                    <a:srgbClr val="000000">
                      <a:alpha val="43137"/>
                    </a:srgbClr>
                  </a:outerShdw>
                </a:effectLst>
                <a:latin typeface="Calibri"/>
                <a:ea typeface="微软雅黑"/>
              </a:rPr>
              <a:t>13521000</a:t>
            </a:r>
            <a:r>
              <a:rPr lang="zh-CN" altLang="en-US" sz="2000" b="1" kern="0" dirty="0">
                <a:solidFill>
                  <a:schemeClr val="bg1"/>
                </a:solidFill>
                <a:effectLst>
                  <a:outerShdw blurRad="38100" dist="38100" dir="2700000" algn="tl">
                    <a:srgbClr val="000000">
                      <a:alpha val="43137"/>
                    </a:srgbClr>
                  </a:outerShdw>
                </a:effectLst>
                <a:latin typeface="Calibri"/>
                <a:ea typeface="微软雅黑"/>
              </a:rPr>
              <a:t>元；</a:t>
            </a:r>
            <a:endParaRPr lang="zh-CN" altLang="en-US" sz="2000" b="1" kern="0" dirty="0" smtClean="0">
              <a:solidFill>
                <a:schemeClr val="bg1"/>
              </a:solidFill>
              <a:effectLst>
                <a:outerShdw blurRad="38100" dist="38100" dir="2700000" algn="tl">
                  <a:srgbClr val="000000">
                    <a:alpha val="43137"/>
                  </a:srgbClr>
                </a:outerShdw>
              </a:effectLst>
              <a:latin typeface="Calibri"/>
              <a:ea typeface="微软雅黑"/>
            </a:endParaRPr>
          </a:p>
        </p:txBody>
      </p:sp>
      <p:sp>
        <p:nvSpPr>
          <p:cNvPr id="54" name="圆角矩形 53"/>
          <p:cNvSpPr/>
          <p:nvPr/>
        </p:nvSpPr>
        <p:spPr>
          <a:xfrm>
            <a:off x="986607" y="3485077"/>
            <a:ext cx="10225136" cy="572503"/>
          </a:xfrm>
          <a:prstGeom prst="roundRect">
            <a:avLst>
              <a:gd name="adj" fmla="val 9584"/>
            </a:avLst>
          </a:prstGeom>
          <a:solidFill>
            <a:srgbClr val="558ED5"/>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eaLnBrk="1" fontAlgn="auto" hangingPunct="1">
              <a:spcBef>
                <a:spcPts val="0"/>
              </a:spcBef>
              <a:spcAft>
                <a:spcPts val="0"/>
              </a:spcAft>
              <a:defRPr/>
            </a:pPr>
            <a:r>
              <a:rPr lang="zh-CN" altLang="en-US" sz="2000" b="1" kern="0" dirty="0" smtClean="0">
                <a:solidFill>
                  <a:schemeClr val="bg1"/>
                </a:solidFill>
                <a:effectLst>
                  <a:outerShdw blurRad="38100" dist="38100" dir="2700000" algn="tl">
                    <a:srgbClr val="000000">
                      <a:alpha val="43137"/>
                    </a:srgbClr>
                  </a:outerShdw>
                </a:effectLst>
                <a:latin typeface="Calibri"/>
                <a:ea typeface="微软雅黑"/>
              </a:rPr>
              <a:t>（</a:t>
            </a:r>
            <a:r>
              <a:rPr lang="zh-CN" altLang="en-US" sz="2000" b="1" kern="0" dirty="0">
                <a:solidFill>
                  <a:schemeClr val="bg1"/>
                </a:solidFill>
                <a:effectLst>
                  <a:outerShdw blurRad="38100" dist="38100" dir="2700000" algn="tl">
                    <a:srgbClr val="000000">
                      <a:alpha val="43137"/>
                    </a:srgbClr>
                  </a:outerShdw>
                </a:effectLst>
                <a:latin typeface="Calibri"/>
                <a:ea typeface="微软雅黑"/>
              </a:rPr>
              <a:t>三）深圳市特困生学生服费减免</a:t>
            </a:r>
            <a:r>
              <a:rPr lang="en-US" altLang="zh-CN" sz="2000" b="1" kern="0" dirty="0">
                <a:solidFill>
                  <a:schemeClr val="bg1"/>
                </a:solidFill>
                <a:effectLst>
                  <a:outerShdw blurRad="38100" dist="38100" dir="2700000" algn="tl">
                    <a:srgbClr val="000000">
                      <a:alpha val="43137"/>
                    </a:srgbClr>
                  </a:outerShdw>
                </a:effectLst>
                <a:latin typeface="Calibri"/>
                <a:ea typeface="微软雅黑"/>
              </a:rPr>
              <a:t>:</a:t>
            </a:r>
            <a:r>
              <a:rPr lang="zh-CN" altLang="en-US" sz="2000" b="1" kern="0" dirty="0">
                <a:solidFill>
                  <a:schemeClr val="bg1"/>
                </a:solidFill>
                <a:effectLst>
                  <a:outerShdw blurRad="38100" dist="38100" dir="2700000" algn="tl">
                    <a:srgbClr val="000000">
                      <a:alpha val="43137"/>
                    </a:srgbClr>
                  </a:outerShdw>
                </a:effectLst>
                <a:latin typeface="Calibri"/>
                <a:ea typeface="微软雅黑"/>
              </a:rPr>
              <a:t>申报总人数：</a:t>
            </a:r>
            <a:r>
              <a:rPr lang="en-US" altLang="zh-CN" sz="2000" b="1" kern="0" dirty="0">
                <a:solidFill>
                  <a:schemeClr val="bg1"/>
                </a:solidFill>
                <a:effectLst>
                  <a:outerShdw blurRad="38100" dist="38100" dir="2700000" algn="tl">
                    <a:srgbClr val="000000">
                      <a:alpha val="43137"/>
                    </a:srgbClr>
                  </a:outerShdw>
                </a:effectLst>
                <a:latin typeface="Calibri"/>
                <a:ea typeface="微软雅黑"/>
              </a:rPr>
              <a:t>51</a:t>
            </a:r>
            <a:r>
              <a:rPr lang="zh-CN" altLang="en-US" sz="2000" b="1" kern="0" dirty="0">
                <a:solidFill>
                  <a:schemeClr val="bg1"/>
                </a:solidFill>
                <a:effectLst>
                  <a:outerShdw blurRad="38100" dist="38100" dir="2700000" algn="tl">
                    <a:srgbClr val="000000">
                      <a:alpha val="43137"/>
                    </a:srgbClr>
                  </a:outerShdw>
                </a:effectLst>
                <a:latin typeface="Calibri"/>
                <a:ea typeface="微软雅黑"/>
              </a:rPr>
              <a:t>人，经费合计：</a:t>
            </a:r>
            <a:r>
              <a:rPr lang="en-US" altLang="zh-CN" sz="2000" b="1" kern="0" dirty="0">
                <a:solidFill>
                  <a:schemeClr val="bg1"/>
                </a:solidFill>
                <a:effectLst>
                  <a:outerShdw blurRad="38100" dist="38100" dir="2700000" algn="tl">
                    <a:srgbClr val="000000">
                      <a:alpha val="43137"/>
                    </a:srgbClr>
                  </a:outerShdw>
                </a:effectLst>
                <a:latin typeface="Calibri"/>
                <a:ea typeface="微软雅黑"/>
              </a:rPr>
              <a:t>24939</a:t>
            </a:r>
            <a:r>
              <a:rPr lang="zh-CN" altLang="en-US" sz="2000" b="1" kern="0" dirty="0">
                <a:solidFill>
                  <a:schemeClr val="bg1"/>
                </a:solidFill>
                <a:effectLst>
                  <a:outerShdw blurRad="38100" dist="38100" dir="2700000" algn="tl">
                    <a:srgbClr val="000000">
                      <a:alpha val="43137"/>
                    </a:srgbClr>
                  </a:outerShdw>
                </a:effectLst>
                <a:latin typeface="Calibri"/>
                <a:ea typeface="微软雅黑"/>
              </a:rPr>
              <a:t>元</a:t>
            </a:r>
          </a:p>
        </p:txBody>
      </p:sp>
      <p:sp>
        <p:nvSpPr>
          <p:cNvPr id="55" name="圆角矩形 54"/>
          <p:cNvSpPr/>
          <p:nvPr/>
        </p:nvSpPr>
        <p:spPr>
          <a:xfrm>
            <a:off x="986607" y="4162550"/>
            <a:ext cx="10225136" cy="572503"/>
          </a:xfrm>
          <a:prstGeom prst="roundRect">
            <a:avLst>
              <a:gd name="adj" fmla="val 9584"/>
            </a:avLst>
          </a:prstGeom>
          <a:solidFill>
            <a:srgbClr val="0CB0EE"/>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eaLnBrk="1" fontAlgn="auto" hangingPunct="1">
              <a:spcBef>
                <a:spcPts val="0"/>
              </a:spcBef>
              <a:spcAft>
                <a:spcPts val="0"/>
              </a:spcAft>
              <a:defRPr/>
            </a:pPr>
            <a:r>
              <a:rPr lang="zh-CN" altLang="en-US" sz="2000" b="1" kern="0" dirty="0" smtClean="0">
                <a:solidFill>
                  <a:schemeClr val="bg1"/>
                </a:solidFill>
                <a:effectLst>
                  <a:outerShdw blurRad="38100" dist="38100" dir="2700000" algn="tl">
                    <a:srgbClr val="000000">
                      <a:alpha val="43137"/>
                    </a:srgbClr>
                  </a:outerShdw>
                </a:effectLst>
                <a:latin typeface="Calibri"/>
                <a:ea typeface="微软雅黑"/>
              </a:rPr>
              <a:t>（四）家庭</a:t>
            </a:r>
            <a:r>
              <a:rPr lang="zh-CN" altLang="en-US" sz="2000" b="1" kern="0" dirty="0">
                <a:solidFill>
                  <a:schemeClr val="bg1"/>
                </a:solidFill>
                <a:effectLst>
                  <a:outerShdw blurRad="38100" dist="38100" dir="2700000" algn="tl">
                    <a:srgbClr val="000000">
                      <a:alpha val="43137"/>
                    </a:srgbClr>
                  </a:outerShdw>
                </a:effectLst>
                <a:latin typeface="Calibri"/>
                <a:ea typeface="微软雅黑"/>
              </a:rPr>
              <a:t>困难大学新生资助情况：申报总人数：</a:t>
            </a:r>
            <a:r>
              <a:rPr lang="en-US" altLang="zh-CN" sz="2000" b="1" kern="0" dirty="0">
                <a:solidFill>
                  <a:schemeClr val="bg1"/>
                </a:solidFill>
                <a:effectLst>
                  <a:outerShdw blurRad="38100" dist="38100" dir="2700000" algn="tl">
                    <a:srgbClr val="000000">
                      <a:alpha val="43137"/>
                    </a:srgbClr>
                  </a:outerShdw>
                </a:effectLst>
                <a:latin typeface="Calibri"/>
                <a:ea typeface="微软雅黑"/>
              </a:rPr>
              <a:t>59</a:t>
            </a:r>
            <a:r>
              <a:rPr lang="zh-CN" altLang="en-US" sz="2000" b="1" kern="0" dirty="0">
                <a:solidFill>
                  <a:schemeClr val="bg1"/>
                </a:solidFill>
                <a:effectLst>
                  <a:outerShdw blurRad="38100" dist="38100" dir="2700000" algn="tl">
                    <a:srgbClr val="000000">
                      <a:alpha val="43137"/>
                    </a:srgbClr>
                  </a:outerShdw>
                </a:effectLst>
                <a:latin typeface="Calibri"/>
                <a:ea typeface="微软雅黑"/>
              </a:rPr>
              <a:t>人，经费合计：</a:t>
            </a:r>
            <a:r>
              <a:rPr lang="en-US" altLang="zh-CN" sz="2000" b="1" kern="0" dirty="0">
                <a:solidFill>
                  <a:schemeClr val="bg1"/>
                </a:solidFill>
                <a:effectLst>
                  <a:outerShdw blurRad="38100" dist="38100" dir="2700000" algn="tl">
                    <a:srgbClr val="000000">
                      <a:alpha val="43137"/>
                    </a:srgbClr>
                  </a:outerShdw>
                </a:effectLst>
                <a:latin typeface="Calibri"/>
                <a:ea typeface="微软雅黑"/>
              </a:rPr>
              <a:t>354000</a:t>
            </a:r>
            <a:r>
              <a:rPr lang="zh-CN" altLang="en-US" sz="2000" b="1" kern="0" dirty="0">
                <a:solidFill>
                  <a:schemeClr val="bg1"/>
                </a:solidFill>
                <a:effectLst>
                  <a:outerShdw blurRad="38100" dist="38100" dir="2700000" algn="tl">
                    <a:srgbClr val="000000">
                      <a:alpha val="43137"/>
                    </a:srgbClr>
                  </a:outerShdw>
                </a:effectLst>
                <a:latin typeface="Calibri"/>
                <a:ea typeface="微软雅黑"/>
              </a:rPr>
              <a:t>元</a:t>
            </a:r>
          </a:p>
        </p:txBody>
      </p:sp>
      <p:sp>
        <p:nvSpPr>
          <p:cNvPr id="56" name="圆角矩形 55"/>
          <p:cNvSpPr/>
          <p:nvPr/>
        </p:nvSpPr>
        <p:spPr>
          <a:xfrm>
            <a:off x="986607" y="4887453"/>
            <a:ext cx="10225136" cy="572503"/>
          </a:xfrm>
          <a:prstGeom prst="roundRect">
            <a:avLst>
              <a:gd name="adj" fmla="val 9584"/>
            </a:avLst>
          </a:prstGeom>
          <a:solidFill>
            <a:srgbClr val="768F31"/>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eaLnBrk="1" fontAlgn="auto" hangingPunct="1">
              <a:spcBef>
                <a:spcPts val="0"/>
              </a:spcBef>
              <a:spcAft>
                <a:spcPts val="0"/>
              </a:spcAft>
              <a:defRPr/>
            </a:pPr>
            <a:r>
              <a:rPr lang="zh-CN" altLang="en-US" sz="2000" b="1" kern="0" dirty="0">
                <a:solidFill>
                  <a:schemeClr val="bg1"/>
                </a:solidFill>
                <a:effectLst>
                  <a:outerShdw blurRad="38100" dist="38100" dir="2700000" algn="tl">
                    <a:srgbClr val="000000">
                      <a:alpha val="43137"/>
                    </a:srgbClr>
                  </a:outerShdw>
                </a:effectLst>
                <a:latin typeface="Calibri"/>
                <a:ea typeface="微软雅黑"/>
              </a:rPr>
              <a:t>（五）广东省建档立卡家庭生活费</a:t>
            </a:r>
            <a:r>
              <a:rPr lang="zh-CN" altLang="en-US" sz="2000" b="1" kern="0" dirty="0" smtClean="0">
                <a:solidFill>
                  <a:schemeClr val="bg1"/>
                </a:solidFill>
                <a:effectLst>
                  <a:outerShdw blurRad="38100" dist="38100" dir="2700000" algn="tl">
                    <a:srgbClr val="000000">
                      <a:alpha val="43137"/>
                    </a:srgbClr>
                  </a:outerShdw>
                </a:effectLst>
                <a:latin typeface="Calibri"/>
                <a:ea typeface="微软雅黑"/>
              </a:rPr>
              <a:t>补助申报</a:t>
            </a:r>
            <a:r>
              <a:rPr lang="zh-CN" altLang="en-US" sz="2000" b="1" kern="0" dirty="0">
                <a:solidFill>
                  <a:schemeClr val="bg1"/>
                </a:solidFill>
                <a:effectLst>
                  <a:outerShdw blurRad="38100" dist="38100" dir="2700000" algn="tl">
                    <a:srgbClr val="000000">
                      <a:alpha val="43137"/>
                    </a:srgbClr>
                  </a:outerShdw>
                </a:effectLst>
                <a:latin typeface="Calibri"/>
                <a:ea typeface="微软雅黑"/>
              </a:rPr>
              <a:t>人数：</a:t>
            </a:r>
            <a:r>
              <a:rPr lang="en-US" altLang="zh-CN" sz="2000" b="1" kern="0" dirty="0">
                <a:solidFill>
                  <a:schemeClr val="bg1"/>
                </a:solidFill>
                <a:effectLst>
                  <a:outerShdw blurRad="38100" dist="38100" dir="2700000" algn="tl">
                    <a:srgbClr val="000000">
                      <a:alpha val="43137"/>
                    </a:srgbClr>
                  </a:outerShdw>
                </a:effectLst>
                <a:latin typeface="Calibri"/>
                <a:ea typeface="微软雅黑"/>
              </a:rPr>
              <a:t>1</a:t>
            </a:r>
            <a:r>
              <a:rPr lang="zh-CN" altLang="en-US" sz="2000" b="1" kern="0" dirty="0">
                <a:solidFill>
                  <a:schemeClr val="bg1"/>
                </a:solidFill>
                <a:effectLst>
                  <a:outerShdw blurRad="38100" dist="38100" dir="2700000" algn="tl">
                    <a:srgbClr val="000000">
                      <a:alpha val="43137"/>
                    </a:srgbClr>
                  </a:outerShdw>
                </a:effectLst>
                <a:latin typeface="Calibri"/>
                <a:ea typeface="微软雅黑"/>
              </a:rPr>
              <a:t>人，经费：</a:t>
            </a:r>
            <a:r>
              <a:rPr lang="en-US" altLang="zh-CN" sz="2000" b="1" kern="0" dirty="0">
                <a:solidFill>
                  <a:schemeClr val="bg1"/>
                </a:solidFill>
                <a:effectLst>
                  <a:outerShdw blurRad="38100" dist="38100" dir="2700000" algn="tl">
                    <a:srgbClr val="000000">
                      <a:alpha val="43137"/>
                    </a:srgbClr>
                  </a:outerShdw>
                </a:effectLst>
                <a:latin typeface="Calibri"/>
                <a:ea typeface="微软雅黑"/>
              </a:rPr>
              <a:t>3000</a:t>
            </a:r>
            <a:r>
              <a:rPr lang="zh-CN" altLang="en-US" sz="2000" b="1" kern="0" dirty="0">
                <a:solidFill>
                  <a:schemeClr val="bg1"/>
                </a:solidFill>
                <a:effectLst>
                  <a:outerShdw blurRad="38100" dist="38100" dir="2700000" algn="tl">
                    <a:srgbClr val="000000">
                      <a:alpha val="43137"/>
                    </a:srgbClr>
                  </a:outerShdw>
                </a:effectLst>
                <a:latin typeface="Calibri"/>
                <a:ea typeface="微软雅黑"/>
              </a:rPr>
              <a:t>元</a:t>
            </a:r>
          </a:p>
        </p:txBody>
      </p:sp>
      <p:sp>
        <p:nvSpPr>
          <p:cNvPr id="57" name="圆角矩形 56"/>
          <p:cNvSpPr/>
          <p:nvPr/>
        </p:nvSpPr>
        <p:spPr>
          <a:xfrm>
            <a:off x="3362871" y="5593844"/>
            <a:ext cx="5184576" cy="574736"/>
          </a:xfrm>
          <a:prstGeom prst="roundRect">
            <a:avLst>
              <a:gd name="adj" fmla="val 9584"/>
            </a:avLst>
          </a:prstGeom>
          <a:solidFill>
            <a:srgbClr val="558ED5"/>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2800" b="1" kern="0" dirty="0" smtClean="0">
                <a:solidFill>
                  <a:schemeClr val="bg1"/>
                </a:solidFill>
                <a:effectLst>
                  <a:outerShdw blurRad="38100" dist="38100" dir="2700000" algn="tl">
                    <a:srgbClr val="000000">
                      <a:alpha val="43137"/>
                    </a:srgbClr>
                  </a:outerShdw>
                </a:effectLst>
                <a:latin typeface="Calibri"/>
                <a:ea typeface="微软雅黑"/>
              </a:rPr>
              <a:t>以上经费累计：</a:t>
            </a:r>
            <a:r>
              <a:rPr lang="en-US" altLang="zh-CN" sz="2800" b="1" kern="0" dirty="0">
                <a:solidFill>
                  <a:schemeClr val="bg1"/>
                </a:solidFill>
                <a:effectLst>
                  <a:outerShdw blurRad="38100" dist="38100" dir="2700000" algn="tl">
                    <a:srgbClr val="000000">
                      <a:alpha val="43137"/>
                    </a:srgbClr>
                  </a:outerShdw>
                </a:effectLst>
                <a:latin typeface="Calibri"/>
                <a:ea typeface="微软雅黑"/>
              </a:rPr>
              <a:t>50741968  </a:t>
            </a:r>
            <a:r>
              <a:rPr lang="zh-CN" altLang="en-US" sz="2800" b="1" kern="0" dirty="0">
                <a:solidFill>
                  <a:schemeClr val="bg1"/>
                </a:solidFill>
                <a:effectLst>
                  <a:outerShdw blurRad="38100" dist="38100" dir="2700000" algn="tl">
                    <a:srgbClr val="000000">
                      <a:alpha val="43137"/>
                    </a:srgbClr>
                  </a:outerShdw>
                </a:effectLst>
                <a:latin typeface="Calibri"/>
                <a:ea typeface="微软雅黑"/>
              </a:rPr>
              <a:t>元</a:t>
            </a:r>
            <a:endParaRPr kumimoji="0" lang="zh-CN" alt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a:ea typeface="微软雅黑"/>
            </a:endParaRPr>
          </a:p>
        </p:txBody>
      </p:sp>
    </p:spTree>
    <p:extLst>
      <p:ext uri="{BB962C8B-B14F-4D97-AF65-F5344CB8AC3E}">
        <p14:creationId xmlns:p14="http://schemas.microsoft.com/office/powerpoint/2010/main" xmlns="" val="401138400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50689" y="1268760"/>
            <a:ext cx="11975528" cy="57606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5" name="TextBox 1"/>
          <p:cNvSpPr txBox="1">
            <a:spLocks noChangeArrowheads="1"/>
          </p:cNvSpPr>
          <p:nvPr/>
        </p:nvSpPr>
        <p:spPr bwMode="auto">
          <a:xfrm>
            <a:off x="1202631" y="44624"/>
            <a:ext cx="10923586" cy="769441"/>
          </a:xfrm>
          <a:prstGeom prst="rect">
            <a:avLst/>
          </a:prstGeom>
          <a:noFill/>
          <a:ln w="9525">
            <a:noFill/>
            <a:miter lim="800000"/>
            <a:headEnd/>
            <a:tailEnd/>
          </a:ln>
        </p:spPr>
        <p:txBody>
          <a:bodyPr wrap="square">
            <a:spAutoFit/>
          </a:bodyPr>
          <a:lstStyle/>
          <a:p>
            <a:pPr lvl="0"/>
            <a:r>
              <a:rPr lang="zh-CN" altLang="en-US" sz="4400" b="1" dirty="0">
                <a:solidFill>
                  <a:srgbClr val="002060"/>
                </a:solidFill>
                <a:effectLst>
                  <a:outerShdw blurRad="38100" dist="38100" dir="2700000" algn="tl">
                    <a:srgbClr val="000000">
                      <a:alpha val="43137"/>
                    </a:srgbClr>
                  </a:outerShdw>
                </a:effectLst>
                <a:latin typeface="微软雅黑" pitchFamily="34" charset="-122"/>
                <a:ea typeface="微软雅黑" pitchFamily="34" charset="-122"/>
              </a:rPr>
              <a:t>二、地方支持：</a:t>
            </a:r>
            <a:r>
              <a:rPr lang="zh-CN" altLang="en-US"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很给力</a:t>
            </a:r>
            <a:endParaRPr lang="zh-CN" altLang="zh-CN"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 name="矩形 11"/>
          <p:cNvSpPr/>
          <p:nvPr/>
        </p:nvSpPr>
        <p:spPr>
          <a:xfrm>
            <a:off x="338535" y="1321604"/>
            <a:ext cx="11593288" cy="523220"/>
          </a:xfrm>
          <a:prstGeom prst="rect">
            <a:avLst/>
          </a:prstGeom>
        </p:spPr>
        <p:txBody>
          <a:bodyPr wrap="square">
            <a:spAutoFit/>
          </a:bodyPr>
          <a:lstStyle/>
          <a:p>
            <a:pPr eaLnBrk="1" fontAlgn="auto" hangingPunct="1">
              <a:spcBef>
                <a:spcPts val="0"/>
              </a:spcBef>
              <a:spcAft>
                <a:spcPts val="0"/>
              </a:spcAft>
            </a:pP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两项主要的资助项目免学费和国家助学金的年度资助人数变化表</a:t>
            </a:r>
            <a:endParaRPr lang="zh-CN" altLang="en-US" sz="2800" b="1" kern="0" dirty="0">
              <a:solidFill>
                <a:schemeClr val="bg1"/>
              </a:solidFill>
              <a:effectLst>
                <a:outerShdw blurRad="38100" dist="38100" dir="2700000" algn="tl">
                  <a:srgbClr val="000000">
                    <a:alpha val="43137"/>
                  </a:srgbClr>
                </a:outerShdw>
              </a:effectLst>
              <a:latin typeface="Calibri"/>
              <a:ea typeface="微软雅黑"/>
            </a:endParaRPr>
          </a:p>
        </p:txBody>
      </p:sp>
      <p:sp>
        <p:nvSpPr>
          <p:cNvPr id="65" name="矩形 64"/>
          <p:cNvSpPr/>
          <p:nvPr/>
        </p:nvSpPr>
        <p:spPr>
          <a:xfrm>
            <a:off x="770583" y="6642943"/>
            <a:ext cx="10985500" cy="9842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57" name="圆角矩形 56"/>
          <p:cNvSpPr/>
          <p:nvPr/>
        </p:nvSpPr>
        <p:spPr>
          <a:xfrm>
            <a:off x="6400549" y="1973170"/>
            <a:ext cx="4725160" cy="737312"/>
          </a:xfrm>
          <a:prstGeom prst="roundRect">
            <a:avLst>
              <a:gd name="adj" fmla="val 9584"/>
            </a:avLst>
          </a:prstGeom>
          <a:solidFill>
            <a:srgbClr val="558ED5"/>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2400" b="1" kern="0" dirty="0">
                <a:solidFill>
                  <a:schemeClr val="bg1"/>
                </a:solidFill>
                <a:effectLst>
                  <a:outerShdw blurRad="38100" dist="38100" dir="2700000" algn="tl">
                    <a:srgbClr val="000000">
                      <a:alpha val="43137"/>
                    </a:srgbClr>
                  </a:outerShdw>
                </a:effectLst>
                <a:latin typeface="Calibri"/>
                <a:ea typeface="微软雅黑"/>
              </a:rPr>
              <a:t>从</a:t>
            </a:r>
            <a:r>
              <a:rPr lang="en-US" altLang="zh-CN" sz="2400" b="1" kern="0" dirty="0">
                <a:solidFill>
                  <a:schemeClr val="bg1"/>
                </a:solidFill>
                <a:effectLst>
                  <a:outerShdw blurRad="38100" dist="38100" dir="2700000" algn="tl">
                    <a:srgbClr val="000000">
                      <a:alpha val="43137"/>
                    </a:srgbClr>
                  </a:outerShdw>
                </a:effectLst>
                <a:latin typeface="Calibri"/>
                <a:ea typeface="微软雅黑"/>
              </a:rPr>
              <a:t>2013</a:t>
            </a:r>
            <a:r>
              <a:rPr lang="zh-CN" altLang="en-US" sz="2400" b="1" kern="0" dirty="0">
                <a:solidFill>
                  <a:schemeClr val="bg1"/>
                </a:solidFill>
                <a:effectLst>
                  <a:outerShdw blurRad="38100" dist="38100" dir="2700000" algn="tl">
                    <a:srgbClr val="000000">
                      <a:alpha val="43137"/>
                    </a:srgbClr>
                  </a:outerShdw>
                </a:effectLst>
                <a:latin typeface="Calibri"/>
                <a:ea typeface="微软雅黑"/>
              </a:rPr>
              <a:t>年开始，学生享受到</a:t>
            </a:r>
            <a:r>
              <a:rPr lang="zh-CN" altLang="en-US" sz="2400" b="1" kern="0" dirty="0" smtClean="0">
                <a:solidFill>
                  <a:schemeClr val="bg1"/>
                </a:solidFill>
                <a:effectLst>
                  <a:outerShdw blurRad="38100" dist="38100" dir="2700000" algn="tl">
                    <a:srgbClr val="000000">
                      <a:alpha val="43137"/>
                    </a:srgbClr>
                  </a:outerShdw>
                </a:effectLst>
                <a:latin typeface="Calibri"/>
                <a:ea typeface="微软雅黑"/>
              </a:rPr>
              <a:t>国家减免</a:t>
            </a:r>
            <a:r>
              <a:rPr lang="zh-CN" altLang="en-US" sz="2400" b="1" kern="0" dirty="0">
                <a:solidFill>
                  <a:schemeClr val="bg1"/>
                </a:solidFill>
                <a:effectLst>
                  <a:outerShdw blurRad="38100" dist="38100" dir="2700000" algn="tl">
                    <a:srgbClr val="000000">
                      <a:alpha val="43137"/>
                    </a:srgbClr>
                  </a:outerShdw>
                </a:effectLst>
                <a:latin typeface="Calibri"/>
                <a:ea typeface="微软雅黑"/>
              </a:rPr>
              <a:t>学费资助政策的已经达</a:t>
            </a:r>
            <a:r>
              <a:rPr lang="en-US" altLang="zh-CN" sz="2400" b="1" kern="0" dirty="0">
                <a:solidFill>
                  <a:schemeClr val="bg1"/>
                </a:solidFill>
                <a:effectLst>
                  <a:outerShdw blurRad="38100" dist="38100" dir="2700000" algn="tl">
                    <a:srgbClr val="000000">
                      <a:alpha val="43137"/>
                    </a:srgbClr>
                  </a:outerShdw>
                </a:effectLst>
                <a:latin typeface="Calibri"/>
                <a:ea typeface="微软雅黑"/>
              </a:rPr>
              <a:t>99%</a:t>
            </a:r>
            <a:endParaRPr kumimoji="0" lang="zh-CN" altLang="en-US" sz="24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a:ea typeface="微软雅黑"/>
            </a:endParaRPr>
          </a:p>
        </p:txBody>
      </p:sp>
      <p:pic>
        <p:nvPicPr>
          <p:cNvPr id="13" name="图片 12" descr="QQ截图20170824184128.png"/>
          <p:cNvPicPr/>
          <p:nvPr/>
        </p:nvPicPr>
        <p:blipFill>
          <a:blip r:embed="rId2" cstate="print"/>
          <a:stretch>
            <a:fillRect/>
          </a:stretch>
        </p:blipFill>
        <p:spPr>
          <a:xfrm>
            <a:off x="626567" y="1973170"/>
            <a:ext cx="5112568" cy="4408158"/>
          </a:xfrm>
          <a:prstGeom prst="rect">
            <a:avLst/>
          </a:prstGeom>
          <a:ln>
            <a:noFill/>
          </a:ln>
          <a:effectLst>
            <a:outerShdw blurRad="292100" dist="139700" dir="2700000" algn="tl" rotWithShape="0">
              <a:srgbClr val="333333">
                <a:alpha val="65000"/>
              </a:srgbClr>
            </a:outerShdw>
          </a:effectLst>
        </p:spPr>
      </p:pic>
      <p:pic>
        <p:nvPicPr>
          <p:cNvPr id="14" name="图片 13" descr="QQ截图20170824184457.png"/>
          <p:cNvPicPr/>
          <p:nvPr/>
        </p:nvPicPr>
        <p:blipFill>
          <a:blip r:embed="rId3" cstate="print"/>
          <a:stretch>
            <a:fillRect/>
          </a:stretch>
        </p:blipFill>
        <p:spPr>
          <a:xfrm>
            <a:off x="6171183" y="2857101"/>
            <a:ext cx="5327908" cy="35242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40276961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50689" y="1268760"/>
            <a:ext cx="11975528" cy="576064"/>
          </a:xfrm>
          <a:prstGeom prst="rect">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5" name="TextBox 1"/>
          <p:cNvSpPr txBox="1">
            <a:spLocks noChangeArrowheads="1"/>
          </p:cNvSpPr>
          <p:nvPr/>
        </p:nvSpPr>
        <p:spPr bwMode="auto">
          <a:xfrm>
            <a:off x="1202631" y="44624"/>
            <a:ext cx="10923586" cy="769441"/>
          </a:xfrm>
          <a:prstGeom prst="rect">
            <a:avLst/>
          </a:prstGeom>
          <a:noFill/>
          <a:ln w="9525">
            <a:noFill/>
            <a:miter lim="800000"/>
            <a:headEnd/>
            <a:tailEnd/>
          </a:ln>
        </p:spPr>
        <p:txBody>
          <a:bodyPr wrap="square">
            <a:spAutoFit/>
          </a:bodyPr>
          <a:lstStyle/>
          <a:p>
            <a:pPr lvl="0"/>
            <a:r>
              <a:rPr lang="zh-CN" altLang="en-US" sz="4400" b="1" dirty="0">
                <a:solidFill>
                  <a:srgbClr val="002060"/>
                </a:solidFill>
                <a:effectLst>
                  <a:outerShdw blurRad="38100" dist="38100" dir="2700000" algn="tl">
                    <a:srgbClr val="000000">
                      <a:alpha val="43137"/>
                    </a:srgbClr>
                  </a:outerShdw>
                </a:effectLst>
                <a:latin typeface="微软雅黑" pitchFamily="34" charset="-122"/>
                <a:ea typeface="微软雅黑" pitchFamily="34" charset="-122"/>
              </a:rPr>
              <a:t>三、学校落实：</a:t>
            </a:r>
            <a:r>
              <a:rPr lang="zh-CN" altLang="en-US"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很规范</a:t>
            </a:r>
            <a:endParaRPr lang="zh-CN" altLang="zh-CN"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 name="矩形 11"/>
          <p:cNvSpPr/>
          <p:nvPr/>
        </p:nvSpPr>
        <p:spPr>
          <a:xfrm>
            <a:off x="338535" y="1260049"/>
            <a:ext cx="10369152" cy="584775"/>
          </a:xfrm>
          <a:prstGeom prst="rect">
            <a:avLst/>
          </a:prstGeom>
        </p:spPr>
        <p:txBody>
          <a:bodyPr wrap="square">
            <a:spAutoFit/>
          </a:bodyPr>
          <a:lstStyle/>
          <a:p>
            <a:pPr eaLnBrk="1" fontAlgn="auto" hangingPunct="1">
              <a:spcBef>
                <a:spcPts val="0"/>
              </a:spcBef>
              <a:spcAft>
                <a:spcPts val="0"/>
              </a:spcAft>
            </a:pPr>
            <a:r>
              <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（一）完善系统的组织</a:t>
            </a:r>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领导</a:t>
            </a:r>
            <a:endParaRPr lang="zh-CN" altLang="en-US" sz="32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endParaRPr>
          </a:p>
        </p:txBody>
      </p:sp>
      <p:sp>
        <p:nvSpPr>
          <p:cNvPr id="58" name="矩形 57"/>
          <p:cNvSpPr/>
          <p:nvPr/>
        </p:nvSpPr>
        <p:spPr>
          <a:xfrm>
            <a:off x="770583" y="6491287"/>
            <a:ext cx="10985500" cy="984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aphicFrame>
        <p:nvGraphicFramePr>
          <p:cNvPr id="2" name="表格 1"/>
          <p:cNvGraphicFramePr>
            <a:graphicFrameLocks noGrp="1"/>
          </p:cNvGraphicFramePr>
          <p:nvPr>
            <p:extLst>
              <p:ext uri="{D42A27DB-BD31-4B8C-83A1-F6EECF244321}">
                <p14:modId xmlns:p14="http://schemas.microsoft.com/office/powerpoint/2010/main" xmlns="" val="1297941169"/>
              </p:ext>
            </p:extLst>
          </p:nvPr>
        </p:nvGraphicFramePr>
        <p:xfrm>
          <a:off x="1274639" y="1986011"/>
          <a:ext cx="9577063" cy="4484609"/>
        </p:xfrm>
        <a:graphic>
          <a:graphicData uri="http://schemas.openxmlformats.org/drawingml/2006/table">
            <a:tbl>
              <a:tblPr firstRow="1" firstCol="1" bandRow="1">
                <a:tableStyleId>{21E4AEA4-8DFA-4A89-87EB-49C32662AFE0}</a:tableStyleId>
              </a:tblPr>
              <a:tblGrid>
                <a:gridCol w="2457831"/>
                <a:gridCol w="1220440"/>
                <a:gridCol w="1220440"/>
                <a:gridCol w="1627252"/>
                <a:gridCol w="1017033"/>
                <a:gridCol w="2034067"/>
              </a:tblGrid>
              <a:tr h="480705">
                <a:tc>
                  <a:txBody>
                    <a:bodyPr/>
                    <a:lstStyle/>
                    <a:p>
                      <a:pPr algn="ctr">
                        <a:spcAft>
                          <a:spcPts val="0"/>
                        </a:spcAft>
                      </a:pPr>
                      <a:r>
                        <a:rPr lang="zh-CN" sz="1800" kern="0" dirty="0">
                          <a:effectLst/>
                        </a:rPr>
                        <a:t>资助管理机构名称</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gridSpan="2">
                  <a:txBody>
                    <a:bodyPr/>
                    <a:lstStyle/>
                    <a:p>
                      <a:pPr marL="0" algn="ctr" defTabSz="914400" rtl="0" eaLnBrk="1" latinLnBrk="0" hangingPunct="1">
                        <a:spcAft>
                          <a:spcPts val="0"/>
                        </a:spcAft>
                      </a:pPr>
                      <a:r>
                        <a:rPr lang="zh-CN" sz="1800" b="1" kern="0" dirty="0">
                          <a:solidFill>
                            <a:schemeClr val="lt1"/>
                          </a:solidFill>
                          <a:effectLst/>
                          <a:latin typeface="+mn-lt"/>
                          <a:ea typeface="+mn-ea"/>
                          <a:cs typeface="+mn-cs"/>
                        </a:rPr>
                        <a:t>博伦职校学生资助管理办公室</a:t>
                      </a:r>
                    </a:p>
                  </a:txBody>
                  <a:tcPr marL="83842" marR="83842" marT="0" marB="0" anchor="ctr"/>
                </a:tc>
                <a:tc hMerge="1">
                  <a:txBody>
                    <a:bodyPr/>
                    <a:lstStyle/>
                    <a:p>
                      <a:endParaRPr lang="zh-CN" altLang="en-US"/>
                    </a:p>
                  </a:txBody>
                  <a:tcPr/>
                </a:tc>
                <a:tc>
                  <a:txBody>
                    <a:bodyPr/>
                    <a:lstStyle/>
                    <a:p>
                      <a:pPr marL="0" algn="ctr" defTabSz="914400" rtl="0" eaLnBrk="1" latinLnBrk="0" hangingPunct="1">
                        <a:spcAft>
                          <a:spcPts val="0"/>
                        </a:spcAft>
                      </a:pPr>
                      <a:r>
                        <a:rPr lang="zh-CN" sz="1800" b="1" kern="0" dirty="0">
                          <a:solidFill>
                            <a:schemeClr val="lt1"/>
                          </a:solidFill>
                          <a:effectLst/>
                          <a:latin typeface="+mn-lt"/>
                          <a:ea typeface="+mn-ea"/>
                          <a:cs typeface="+mn-cs"/>
                        </a:rPr>
                        <a:t>资助管理</a:t>
                      </a:r>
                    </a:p>
                    <a:p>
                      <a:pPr marL="0" algn="ctr" defTabSz="914400" rtl="0" eaLnBrk="1" latinLnBrk="0" hangingPunct="1">
                        <a:spcAft>
                          <a:spcPts val="0"/>
                        </a:spcAft>
                      </a:pPr>
                      <a:r>
                        <a:rPr lang="zh-CN" sz="1800" b="1" kern="0" dirty="0">
                          <a:solidFill>
                            <a:schemeClr val="lt1"/>
                          </a:solidFill>
                          <a:effectLst/>
                          <a:latin typeface="+mn-lt"/>
                          <a:ea typeface="+mn-ea"/>
                          <a:cs typeface="+mn-cs"/>
                        </a:rPr>
                        <a:t>责任部门</a:t>
                      </a:r>
                    </a:p>
                  </a:txBody>
                  <a:tcPr marL="83842" marR="83842" marT="0" marB="0" anchor="ctr"/>
                </a:tc>
                <a:tc gridSpan="2">
                  <a:txBody>
                    <a:bodyPr/>
                    <a:lstStyle/>
                    <a:p>
                      <a:pPr marL="0" indent="266700" algn="ctr" defTabSz="914400" rtl="0" eaLnBrk="1" latinLnBrk="0" hangingPunct="1">
                        <a:spcAft>
                          <a:spcPts val="0"/>
                        </a:spcAft>
                      </a:pPr>
                      <a:r>
                        <a:rPr lang="zh-CN" sz="1800" b="1" kern="0" dirty="0">
                          <a:solidFill>
                            <a:schemeClr val="lt1"/>
                          </a:solidFill>
                          <a:effectLst/>
                          <a:latin typeface="+mn-lt"/>
                          <a:ea typeface="+mn-ea"/>
                          <a:cs typeface="+mn-cs"/>
                        </a:rPr>
                        <a:t>资助管理</a:t>
                      </a:r>
                    </a:p>
                    <a:p>
                      <a:pPr marL="0" indent="266700" algn="ctr" defTabSz="914400" rtl="0" eaLnBrk="1" latinLnBrk="0" hangingPunct="1">
                        <a:spcAft>
                          <a:spcPts val="0"/>
                        </a:spcAft>
                      </a:pPr>
                      <a:r>
                        <a:rPr lang="zh-CN" sz="1800" b="1" kern="0" dirty="0">
                          <a:solidFill>
                            <a:schemeClr val="lt1"/>
                          </a:solidFill>
                          <a:effectLst/>
                          <a:latin typeface="+mn-lt"/>
                          <a:ea typeface="+mn-ea"/>
                          <a:cs typeface="+mn-cs"/>
                        </a:rPr>
                        <a:t>岗位及职责</a:t>
                      </a:r>
                    </a:p>
                  </a:txBody>
                  <a:tcPr marL="83842" marR="83842" marT="0" marB="0" anchor="ctr"/>
                </a:tc>
                <a:tc hMerge="1">
                  <a:txBody>
                    <a:bodyPr/>
                    <a:lstStyle/>
                    <a:p>
                      <a:endParaRPr lang="zh-CN" altLang="en-US"/>
                    </a:p>
                  </a:txBody>
                  <a:tcPr/>
                </a:tc>
              </a:tr>
              <a:tr h="331662">
                <a:tc>
                  <a:txBody>
                    <a:bodyPr/>
                    <a:lstStyle/>
                    <a:p>
                      <a:pPr algn="ctr">
                        <a:spcAft>
                          <a:spcPts val="0"/>
                        </a:spcAft>
                      </a:pPr>
                      <a:r>
                        <a:rPr lang="zh-CN" sz="1800" kern="0" dirty="0">
                          <a:effectLst/>
                        </a:rPr>
                        <a:t>资助管理人员</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gridSpan="2">
                  <a:txBody>
                    <a:bodyPr/>
                    <a:lstStyle/>
                    <a:p>
                      <a:pPr algn="ctr">
                        <a:spcAft>
                          <a:spcPts val="0"/>
                        </a:spcAft>
                      </a:pPr>
                      <a:r>
                        <a:rPr lang="zh-CN" sz="1300" kern="0">
                          <a:effectLst/>
                        </a:rPr>
                        <a:t>（</a:t>
                      </a:r>
                      <a:r>
                        <a:rPr lang="en-US" sz="1300" kern="0">
                          <a:effectLst/>
                        </a:rPr>
                        <a:t>    10</a:t>
                      </a:r>
                      <a:r>
                        <a:rPr lang="zh-CN" sz="1300" kern="0">
                          <a:effectLst/>
                        </a:rPr>
                        <a:t>人</a:t>
                      </a:r>
                      <a:r>
                        <a:rPr lang="en-US" sz="1300" kern="0">
                          <a:effectLst/>
                        </a:rPr>
                        <a:t>   </a:t>
                      </a:r>
                      <a:r>
                        <a:rPr lang="zh-CN" sz="1300" kern="0">
                          <a:effectLst/>
                        </a:rPr>
                        <a:t>）</a:t>
                      </a:r>
                      <a:endParaRPr lang="zh-CN" sz="13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hMerge="1">
                  <a:txBody>
                    <a:bodyPr/>
                    <a:lstStyle/>
                    <a:p>
                      <a:endParaRPr lang="zh-CN" altLang="en-US"/>
                    </a:p>
                  </a:txBody>
                  <a:tcPr/>
                </a:tc>
                <a:tc>
                  <a:txBody>
                    <a:bodyPr/>
                    <a:lstStyle/>
                    <a:p>
                      <a:pPr algn="ctr">
                        <a:spcAft>
                          <a:spcPts val="0"/>
                        </a:spcAft>
                      </a:pPr>
                      <a:r>
                        <a:rPr lang="en-US" sz="1300" kern="0">
                          <a:effectLst/>
                        </a:rPr>
                        <a:t> </a:t>
                      </a:r>
                      <a:endParaRPr lang="zh-CN" sz="13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a:txBody>
                    <a:bodyPr/>
                    <a:lstStyle/>
                    <a:p>
                      <a:pPr algn="ctr">
                        <a:spcAft>
                          <a:spcPts val="0"/>
                        </a:spcAft>
                      </a:pPr>
                      <a:r>
                        <a:rPr lang="en-US" sz="1300" kern="0">
                          <a:effectLst/>
                        </a:rPr>
                        <a:t> </a:t>
                      </a:r>
                      <a:endParaRPr lang="zh-CN" sz="13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a:txBody>
                    <a:bodyPr/>
                    <a:lstStyle/>
                    <a:p>
                      <a:pPr algn="ctr">
                        <a:spcAft>
                          <a:spcPts val="0"/>
                        </a:spcAft>
                      </a:pPr>
                      <a:r>
                        <a:rPr lang="en-US" sz="1300" kern="0">
                          <a:effectLst/>
                        </a:rPr>
                        <a:t> </a:t>
                      </a:r>
                      <a:endParaRPr lang="zh-CN" sz="13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r>
              <a:tr h="331662">
                <a:tc>
                  <a:txBody>
                    <a:bodyPr/>
                    <a:lstStyle/>
                    <a:p>
                      <a:pPr algn="ctr">
                        <a:lnSpc>
                          <a:spcPts val="1300"/>
                        </a:lnSpc>
                        <a:spcAft>
                          <a:spcPts val="0"/>
                        </a:spcAft>
                      </a:pPr>
                      <a:r>
                        <a:rPr lang="zh-CN" sz="1800" kern="0" dirty="0">
                          <a:effectLst/>
                        </a:rPr>
                        <a:t>人员</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a:txBody>
                    <a:bodyPr/>
                    <a:lstStyle/>
                    <a:p>
                      <a:pPr algn="ctr">
                        <a:lnSpc>
                          <a:spcPts val="1300"/>
                        </a:lnSpc>
                        <a:spcAft>
                          <a:spcPts val="0"/>
                        </a:spcAft>
                      </a:pPr>
                      <a:r>
                        <a:rPr lang="zh-CN" sz="1600" b="1" kern="0" dirty="0">
                          <a:effectLst/>
                        </a:rPr>
                        <a:t>姓名</a:t>
                      </a:r>
                      <a:endParaRPr lang="zh-CN" sz="16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a:txBody>
                    <a:bodyPr/>
                    <a:lstStyle/>
                    <a:p>
                      <a:pPr algn="ctr">
                        <a:lnSpc>
                          <a:spcPts val="1300"/>
                        </a:lnSpc>
                        <a:spcAft>
                          <a:spcPts val="0"/>
                        </a:spcAft>
                      </a:pPr>
                      <a:r>
                        <a:rPr lang="zh-CN" sz="1600" b="1" kern="0">
                          <a:effectLst/>
                        </a:rPr>
                        <a:t>部门</a:t>
                      </a:r>
                      <a:endParaRPr lang="zh-CN" sz="16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a:txBody>
                    <a:bodyPr/>
                    <a:lstStyle/>
                    <a:p>
                      <a:pPr algn="ctr">
                        <a:lnSpc>
                          <a:spcPts val="1300"/>
                        </a:lnSpc>
                        <a:spcAft>
                          <a:spcPts val="0"/>
                        </a:spcAft>
                      </a:pPr>
                      <a:r>
                        <a:rPr lang="zh-CN" sz="1600" b="1" kern="0">
                          <a:effectLst/>
                        </a:rPr>
                        <a:t>职务</a:t>
                      </a:r>
                      <a:endParaRPr lang="zh-CN" sz="16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a:txBody>
                    <a:bodyPr/>
                    <a:lstStyle/>
                    <a:p>
                      <a:pPr algn="ctr">
                        <a:lnSpc>
                          <a:spcPts val="1300"/>
                        </a:lnSpc>
                        <a:spcAft>
                          <a:spcPts val="0"/>
                        </a:spcAft>
                      </a:pPr>
                      <a:r>
                        <a:rPr lang="en-US" sz="1600" b="1" kern="0">
                          <a:effectLst/>
                        </a:rPr>
                        <a:t> </a:t>
                      </a:r>
                      <a:endParaRPr lang="zh-CN" sz="16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a:txBody>
                    <a:bodyPr/>
                    <a:lstStyle/>
                    <a:p>
                      <a:pPr algn="ctr">
                        <a:lnSpc>
                          <a:spcPts val="1300"/>
                        </a:lnSpc>
                        <a:spcAft>
                          <a:spcPts val="0"/>
                        </a:spcAft>
                      </a:pPr>
                      <a:r>
                        <a:rPr lang="en-US" sz="1600" b="1" kern="0">
                          <a:effectLst/>
                        </a:rPr>
                        <a:t> </a:t>
                      </a:r>
                      <a:endParaRPr lang="zh-CN" sz="16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r>
              <a:tr h="436484">
                <a:tc>
                  <a:txBody>
                    <a:bodyPr/>
                    <a:lstStyle/>
                    <a:p>
                      <a:pPr algn="ctr">
                        <a:lnSpc>
                          <a:spcPts val="1300"/>
                        </a:lnSpc>
                        <a:spcAft>
                          <a:spcPts val="0"/>
                        </a:spcAft>
                      </a:pPr>
                      <a:r>
                        <a:rPr lang="zh-CN" sz="1800" kern="0" dirty="0">
                          <a:effectLst/>
                        </a:rPr>
                        <a:t>主管领导</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a:txBody>
                    <a:bodyPr/>
                    <a:lstStyle/>
                    <a:p>
                      <a:pPr algn="ctr">
                        <a:lnSpc>
                          <a:spcPts val="1300"/>
                        </a:lnSpc>
                        <a:spcAft>
                          <a:spcPts val="0"/>
                        </a:spcAft>
                      </a:pPr>
                      <a:r>
                        <a:rPr lang="zh-CN" sz="1600" b="1" kern="0" dirty="0">
                          <a:effectLst/>
                        </a:rPr>
                        <a:t>任敏</a:t>
                      </a:r>
                      <a:endParaRPr lang="zh-CN" sz="16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a:txBody>
                    <a:bodyPr/>
                    <a:lstStyle/>
                    <a:p>
                      <a:pPr algn="ctr">
                        <a:lnSpc>
                          <a:spcPts val="1300"/>
                        </a:lnSpc>
                        <a:spcAft>
                          <a:spcPts val="0"/>
                        </a:spcAft>
                      </a:pPr>
                      <a:r>
                        <a:rPr lang="en-US" sz="1600" b="1" kern="0" dirty="0">
                          <a:effectLst/>
                        </a:rPr>
                        <a:t> </a:t>
                      </a:r>
                      <a:endParaRPr lang="zh-CN" sz="16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a:txBody>
                    <a:bodyPr/>
                    <a:lstStyle/>
                    <a:p>
                      <a:pPr algn="ctr">
                        <a:lnSpc>
                          <a:spcPts val="1300"/>
                        </a:lnSpc>
                        <a:spcAft>
                          <a:spcPts val="0"/>
                        </a:spcAft>
                      </a:pPr>
                      <a:r>
                        <a:rPr lang="zh-CN" sz="1600" b="1" kern="0">
                          <a:effectLst/>
                        </a:rPr>
                        <a:t>校长</a:t>
                      </a:r>
                      <a:endParaRPr lang="zh-CN" sz="16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a:txBody>
                    <a:bodyPr/>
                    <a:lstStyle/>
                    <a:p>
                      <a:pPr algn="ctr">
                        <a:lnSpc>
                          <a:spcPts val="1300"/>
                        </a:lnSpc>
                        <a:spcAft>
                          <a:spcPts val="0"/>
                        </a:spcAft>
                      </a:pPr>
                      <a:r>
                        <a:rPr lang="zh-CN" sz="1600" b="1" kern="0">
                          <a:effectLst/>
                        </a:rPr>
                        <a:t>组长</a:t>
                      </a:r>
                      <a:endParaRPr lang="zh-CN" sz="16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a:txBody>
                    <a:bodyPr/>
                    <a:lstStyle/>
                    <a:p>
                      <a:pPr algn="ctr">
                        <a:lnSpc>
                          <a:spcPts val="1300"/>
                        </a:lnSpc>
                        <a:spcAft>
                          <a:spcPts val="0"/>
                        </a:spcAft>
                      </a:pPr>
                      <a:r>
                        <a:rPr lang="zh-CN" sz="1600" b="1" kern="0">
                          <a:effectLst/>
                        </a:rPr>
                        <a:t>监督、管理</a:t>
                      </a:r>
                      <a:endParaRPr lang="zh-CN" sz="16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r>
              <a:tr h="431570">
                <a:tc>
                  <a:txBody>
                    <a:bodyPr/>
                    <a:lstStyle/>
                    <a:p>
                      <a:pPr algn="ctr">
                        <a:lnSpc>
                          <a:spcPts val="1300"/>
                        </a:lnSpc>
                        <a:spcAft>
                          <a:spcPts val="0"/>
                        </a:spcAft>
                      </a:pPr>
                      <a:r>
                        <a:rPr lang="zh-CN" sz="1800" kern="0" dirty="0">
                          <a:effectLst/>
                        </a:rPr>
                        <a:t>分管领导</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a:txBody>
                    <a:bodyPr/>
                    <a:lstStyle/>
                    <a:p>
                      <a:pPr algn="ctr">
                        <a:lnSpc>
                          <a:spcPts val="1300"/>
                        </a:lnSpc>
                        <a:spcAft>
                          <a:spcPts val="0"/>
                        </a:spcAft>
                      </a:pPr>
                      <a:r>
                        <a:rPr lang="zh-CN" sz="1600" b="1" kern="0">
                          <a:effectLst/>
                        </a:rPr>
                        <a:t>曾庆庆</a:t>
                      </a:r>
                      <a:endParaRPr lang="zh-CN" sz="16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a:txBody>
                    <a:bodyPr/>
                    <a:lstStyle/>
                    <a:p>
                      <a:pPr algn="ctr">
                        <a:lnSpc>
                          <a:spcPts val="1300"/>
                        </a:lnSpc>
                        <a:spcAft>
                          <a:spcPts val="0"/>
                        </a:spcAft>
                      </a:pPr>
                      <a:r>
                        <a:rPr lang="en-US" sz="1600" b="1" kern="0" dirty="0">
                          <a:effectLst/>
                        </a:rPr>
                        <a:t>--</a:t>
                      </a:r>
                      <a:endParaRPr lang="zh-CN" sz="16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a:txBody>
                    <a:bodyPr/>
                    <a:lstStyle/>
                    <a:p>
                      <a:pPr algn="ctr">
                        <a:lnSpc>
                          <a:spcPts val="1300"/>
                        </a:lnSpc>
                        <a:spcAft>
                          <a:spcPts val="0"/>
                        </a:spcAft>
                      </a:pPr>
                      <a:r>
                        <a:rPr lang="zh-CN" sz="1600" b="1" kern="0">
                          <a:effectLst/>
                        </a:rPr>
                        <a:t>副校长</a:t>
                      </a:r>
                      <a:endParaRPr lang="zh-CN" sz="16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a:txBody>
                    <a:bodyPr/>
                    <a:lstStyle/>
                    <a:p>
                      <a:pPr algn="ctr">
                        <a:lnSpc>
                          <a:spcPts val="1300"/>
                        </a:lnSpc>
                        <a:spcAft>
                          <a:spcPts val="0"/>
                        </a:spcAft>
                      </a:pPr>
                      <a:r>
                        <a:rPr lang="zh-CN" sz="1600" b="1" kern="0">
                          <a:effectLst/>
                        </a:rPr>
                        <a:t>副组长</a:t>
                      </a:r>
                      <a:endParaRPr lang="zh-CN" sz="16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a:txBody>
                    <a:bodyPr/>
                    <a:lstStyle/>
                    <a:p>
                      <a:pPr algn="ctr">
                        <a:lnSpc>
                          <a:spcPts val="1300"/>
                        </a:lnSpc>
                        <a:spcAft>
                          <a:spcPts val="0"/>
                        </a:spcAft>
                      </a:pPr>
                      <a:r>
                        <a:rPr lang="zh-CN" sz="1600" b="1" kern="0">
                          <a:effectLst/>
                        </a:rPr>
                        <a:t>指导、管理</a:t>
                      </a:r>
                      <a:endParaRPr lang="zh-CN" sz="16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r>
              <a:tr h="331662">
                <a:tc>
                  <a:txBody>
                    <a:bodyPr/>
                    <a:lstStyle/>
                    <a:p>
                      <a:pPr algn="ctr">
                        <a:lnSpc>
                          <a:spcPts val="1300"/>
                        </a:lnSpc>
                        <a:spcAft>
                          <a:spcPts val="0"/>
                        </a:spcAft>
                      </a:pPr>
                      <a:r>
                        <a:rPr lang="zh-CN" sz="1800" kern="0" dirty="0">
                          <a:effectLst/>
                        </a:rPr>
                        <a:t>负责人</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a:txBody>
                    <a:bodyPr/>
                    <a:lstStyle/>
                    <a:p>
                      <a:pPr algn="ctr">
                        <a:lnSpc>
                          <a:spcPts val="1300"/>
                        </a:lnSpc>
                        <a:spcAft>
                          <a:spcPts val="0"/>
                        </a:spcAft>
                      </a:pPr>
                      <a:r>
                        <a:rPr lang="zh-CN" sz="1600" b="1" kern="0">
                          <a:effectLst/>
                        </a:rPr>
                        <a:t>路黎明</a:t>
                      </a:r>
                      <a:endParaRPr lang="zh-CN" sz="16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a:txBody>
                    <a:bodyPr/>
                    <a:lstStyle/>
                    <a:p>
                      <a:pPr algn="ctr">
                        <a:lnSpc>
                          <a:spcPts val="1300"/>
                        </a:lnSpc>
                        <a:spcAft>
                          <a:spcPts val="0"/>
                        </a:spcAft>
                      </a:pPr>
                      <a:r>
                        <a:rPr lang="zh-CN" sz="1600" b="1" kern="0" dirty="0">
                          <a:effectLst/>
                        </a:rPr>
                        <a:t>德育处</a:t>
                      </a:r>
                      <a:endParaRPr lang="zh-CN" sz="16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a:txBody>
                    <a:bodyPr/>
                    <a:lstStyle/>
                    <a:p>
                      <a:pPr algn="ctr">
                        <a:lnSpc>
                          <a:spcPts val="1300"/>
                        </a:lnSpc>
                        <a:spcAft>
                          <a:spcPts val="0"/>
                        </a:spcAft>
                      </a:pPr>
                      <a:r>
                        <a:rPr lang="zh-CN" sz="1600" b="1" kern="0" dirty="0">
                          <a:effectLst/>
                        </a:rPr>
                        <a:t>德育主任</a:t>
                      </a:r>
                      <a:endParaRPr lang="zh-CN" sz="16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a:txBody>
                    <a:bodyPr/>
                    <a:lstStyle/>
                    <a:p>
                      <a:pPr algn="ctr">
                        <a:lnSpc>
                          <a:spcPts val="1300"/>
                        </a:lnSpc>
                        <a:spcAft>
                          <a:spcPts val="0"/>
                        </a:spcAft>
                      </a:pPr>
                      <a:r>
                        <a:rPr lang="zh-CN" sz="1600" b="1" kern="0">
                          <a:effectLst/>
                        </a:rPr>
                        <a:t>组员</a:t>
                      </a:r>
                      <a:endParaRPr lang="zh-CN" sz="16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a:txBody>
                    <a:bodyPr/>
                    <a:lstStyle/>
                    <a:p>
                      <a:pPr algn="ctr">
                        <a:lnSpc>
                          <a:spcPts val="1300"/>
                        </a:lnSpc>
                        <a:spcAft>
                          <a:spcPts val="0"/>
                        </a:spcAft>
                      </a:pPr>
                      <a:r>
                        <a:rPr lang="zh-CN" sz="1600" b="1" kern="0">
                          <a:effectLst/>
                        </a:rPr>
                        <a:t>组织、管理</a:t>
                      </a:r>
                      <a:endParaRPr lang="zh-CN" sz="16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r>
              <a:tr h="331662">
                <a:tc>
                  <a:txBody>
                    <a:bodyPr/>
                    <a:lstStyle/>
                    <a:p>
                      <a:pPr algn="ctr">
                        <a:lnSpc>
                          <a:spcPts val="1300"/>
                        </a:lnSpc>
                        <a:spcAft>
                          <a:spcPts val="0"/>
                        </a:spcAft>
                      </a:pPr>
                      <a:r>
                        <a:rPr lang="zh-CN" sz="1800" kern="0" dirty="0">
                          <a:effectLst/>
                        </a:rPr>
                        <a:t>信访人员</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a:txBody>
                    <a:bodyPr/>
                    <a:lstStyle/>
                    <a:p>
                      <a:pPr algn="ctr">
                        <a:lnSpc>
                          <a:spcPts val="1300"/>
                        </a:lnSpc>
                        <a:spcAft>
                          <a:spcPts val="0"/>
                        </a:spcAft>
                      </a:pPr>
                      <a:r>
                        <a:rPr lang="zh-CN" sz="1600" b="1" kern="0">
                          <a:effectLst/>
                        </a:rPr>
                        <a:t>陈亚萍</a:t>
                      </a:r>
                      <a:endParaRPr lang="zh-CN" sz="16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a:txBody>
                    <a:bodyPr/>
                    <a:lstStyle/>
                    <a:p>
                      <a:pPr algn="ctr">
                        <a:lnSpc>
                          <a:spcPts val="1300"/>
                        </a:lnSpc>
                        <a:spcAft>
                          <a:spcPts val="0"/>
                        </a:spcAft>
                      </a:pPr>
                      <a:r>
                        <a:rPr lang="zh-CN" sz="1600" b="1" kern="0" dirty="0">
                          <a:effectLst/>
                        </a:rPr>
                        <a:t>校办</a:t>
                      </a:r>
                      <a:endParaRPr lang="zh-CN" sz="16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a:txBody>
                    <a:bodyPr/>
                    <a:lstStyle/>
                    <a:p>
                      <a:pPr algn="ctr">
                        <a:lnSpc>
                          <a:spcPts val="1300"/>
                        </a:lnSpc>
                        <a:spcAft>
                          <a:spcPts val="0"/>
                        </a:spcAft>
                      </a:pPr>
                      <a:r>
                        <a:rPr lang="zh-CN" sz="1600" b="1" kern="0" dirty="0">
                          <a:effectLst/>
                        </a:rPr>
                        <a:t>校办主任</a:t>
                      </a:r>
                      <a:endParaRPr lang="zh-CN" sz="16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a:txBody>
                    <a:bodyPr/>
                    <a:lstStyle/>
                    <a:p>
                      <a:pPr algn="ctr">
                        <a:spcAft>
                          <a:spcPts val="0"/>
                        </a:spcAft>
                      </a:pPr>
                      <a:r>
                        <a:rPr lang="zh-CN" sz="1600" b="1" kern="0">
                          <a:effectLst/>
                        </a:rPr>
                        <a:t>组员</a:t>
                      </a:r>
                      <a:endParaRPr lang="zh-CN" sz="16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a:txBody>
                    <a:bodyPr/>
                    <a:lstStyle/>
                    <a:p>
                      <a:pPr algn="ctr">
                        <a:lnSpc>
                          <a:spcPts val="1300"/>
                        </a:lnSpc>
                        <a:spcAft>
                          <a:spcPts val="0"/>
                        </a:spcAft>
                      </a:pPr>
                      <a:r>
                        <a:rPr lang="zh-CN" sz="1600" b="1" kern="0">
                          <a:effectLst/>
                        </a:rPr>
                        <a:t>监管</a:t>
                      </a:r>
                      <a:endParaRPr lang="zh-CN" sz="16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r>
              <a:tr h="331662">
                <a:tc>
                  <a:txBody>
                    <a:bodyPr/>
                    <a:lstStyle/>
                    <a:p>
                      <a:pPr algn="ctr">
                        <a:lnSpc>
                          <a:spcPts val="1300"/>
                        </a:lnSpc>
                        <a:spcAft>
                          <a:spcPts val="0"/>
                        </a:spcAft>
                      </a:pPr>
                      <a:r>
                        <a:rPr lang="zh-CN" sz="1800" kern="0" dirty="0">
                          <a:effectLst/>
                        </a:rPr>
                        <a:t>信访人员</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a:txBody>
                    <a:bodyPr/>
                    <a:lstStyle/>
                    <a:p>
                      <a:pPr algn="ctr">
                        <a:lnSpc>
                          <a:spcPts val="1300"/>
                        </a:lnSpc>
                        <a:spcAft>
                          <a:spcPts val="0"/>
                        </a:spcAft>
                      </a:pPr>
                      <a:r>
                        <a:rPr lang="zh-CN" sz="1600" b="1" kern="0">
                          <a:effectLst/>
                        </a:rPr>
                        <a:t>陈淼</a:t>
                      </a:r>
                      <a:endParaRPr lang="zh-CN" sz="16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a:txBody>
                    <a:bodyPr/>
                    <a:lstStyle/>
                    <a:p>
                      <a:pPr algn="ctr">
                        <a:lnSpc>
                          <a:spcPts val="1300"/>
                        </a:lnSpc>
                        <a:spcAft>
                          <a:spcPts val="0"/>
                        </a:spcAft>
                      </a:pPr>
                      <a:r>
                        <a:rPr lang="zh-CN" sz="1600" b="1" kern="0">
                          <a:effectLst/>
                        </a:rPr>
                        <a:t>校办</a:t>
                      </a:r>
                      <a:endParaRPr lang="zh-CN" sz="16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a:txBody>
                    <a:bodyPr/>
                    <a:lstStyle/>
                    <a:p>
                      <a:pPr algn="ctr">
                        <a:lnSpc>
                          <a:spcPts val="1300"/>
                        </a:lnSpc>
                        <a:spcAft>
                          <a:spcPts val="0"/>
                        </a:spcAft>
                      </a:pPr>
                      <a:r>
                        <a:rPr lang="zh-CN" sz="1600" b="1" kern="0" dirty="0">
                          <a:effectLst/>
                        </a:rPr>
                        <a:t>校办副主任</a:t>
                      </a:r>
                      <a:endParaRPr lang="zh-CN" sz="16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a:txBody>
                    <a:bodyPr/>
                    <a:lstStyle/>
                    <a:p>
                      <a:pPr algn="ctr">
                        <a:spcAft>
                          <a:spcPts val="0"/>
                        </a:spcAft>
                      </a:pPr>
                      <a:r>
                        <a:rPr lang="zh-CN" sz="1600" b="1" kern="0">
                          <a:effectLst/>
                        </a:rPr>
                        <a:t>组员</a:t>
                      </a:r>
                      <a:endParaRPr lang="zh-CN" sz="16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a:txBody>
                    <a:bodyPr/>
                    <a:lstStyle/>
                    <a:p>
                      <a:pPr algn="ctr">
                        <a:lnSpc>
                          <a:spcPts val="1300"/>
                        </a:lnSpc>
                        <a:spcAft>
                          <a:spcPts val="0"/>
                        </a:spcAft>
                      </a:pPr>
                      <a:r>
                        <a:rPr lang="zh-CN" sz="1600" b="1" kern="0">
                          <a:effectLst/>
                        </a:rPr>
                        <a:t>监管</a:t>
                      </a:r>
                      <a:endParaRPr lang="zh-CN" sz="16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r>
              <a:tr h="331662">
                <a:tc>
                  <a:txBody>
                    <a:bodyPr/>
                    <a:lstStyle/>
                    <a:p>
                      <a:pPr algn="ctr">
                        <a:lnSpc>
                          <a:spcPts val="1300"/>
                        </a:lnSpc>
                        <a:spcAft>
                          <a:spcPts val="0"/>
                        </a:spcAft>
                      </a:pPr>
                      <a:r>
                        <a:rPr lang="zh-CN" sz="1800" kern="0" dirty="0">
                          <a:effectLst/>
                        </a:rPr>
                        <a:t>免学费专业负责人</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a:txBody>
                    <a:bodyPr/>
                    <a:lstStyle/>
                    <a:p>
                      <a:pPr algn="ctr">
                        <a:lnSpc>
                          <a:spcPts val="1300"/>
                        </a:lnSpc>
                        <a:spcAft>
                          <a:spcPts val="0"/>
                        </a:spcAft>
                      </a:pPr>
                      <a:r>
                        <a:rPr lang="zh-CN" sz="1600" b="1" kern="0">
                          <a:effectLst/>
                        </a:rPr>
                        <a:t>张国顺</a:t>
                      </a:r>
                      <a:endParaRPr lang="zh-CN" sz="16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a:txBody>
                    <a:bodyPr/>
                    <a:lstStyle/>
                    <a:p>
                      <a:pPr algn="ctr">
                        <a:lnSpc>
                          <a:spcPts val="1300"/>
                        </a:lnSpc>
                        <a:spcAft>
                          <a:spcPts val="0"/>
                        </a:spcAft>
                      </a:pPr>
                      <a:r>
                        <a:rPr lang="zh-CN" sz="1600" b="1" kern="0">
                          <a:effectLst/>
                        </a:rPr>
                        <a:t>教务处</a:t>
                      </a:r>
                      <a:endParaRPr lang="zh-CN" sz="16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a:txBody>
                    <a:bodyPr/>
                    <a:lstStyle/>
                    <a:p>
                      <a:pPr algn="ctr">
                        <a:lnSpc>
                          <a:spcPts val="1300"/>
                        </a:lnSpc>
                        <a:spcAft>
                          <a:spcPts val="0"/>
                        </a:spcAft>
                      </a:pPr>
                      <a:r>
                        <a:rPr lang="zh-CN" sz="1600" b="1" kern="0" dirty="0">
                          <a:effectLst/>
                        </a:rPr>
                        <a:t>教务主任</a:t>
                      </a:r>
                      <a:endParaRPr lang="zh-CN" sz="16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a:txBody>
                    <a:bodyPr/>
                    <a:lstStyle/>
                    <a:p>
                      <a:pPr algn="ctr">
                        <a:spcAft>
                          <a:spcPts val="0"/>
                        </a:spcAft>
                      </a:pPr>
                      <a:r>
                        <a:rPr lang="zh-CN" sz="1600" b="1" kern="0" dirty="0">
                          <a:effectLst/>
                        </a:rPr>
                        <a:t>组员</a:t>
                      </a:r>
                      <a:endParaRPr lang="zh-CN" sz="16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a:txBody>
                    <a:bodyPr/>
                    <a:lstStyle/>
                    <a:p>
                      <a:pPr algn="ctr">
                        <a:lnSpc>
                          <a:spcPts val="1300"/>
                        </a:lnSpc>
                        <a:spcAft>
                          <a:spcPts val="0"/>
                        </a:spcAft>
                      </a:pPr>
                      <a:r>
                        <a:rPr lang="zh-CN" sz="1600" b="1" kern="0">
                          <a:effectLst/>
                        </a:rPr>
                        <a:t>宣传、管理</a:t>
                      </a:r>
                      <a:endParaRPr lang="zh-CN" sz="16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r>
              <a:tr h="331662">
                <a:tc>
                  <a:txBody>
                    <a:bodyPr/>
                    <a:lstStyle/>
                    <a:p>
                      <a:pPr algn="ctr">
                        <a:lnSpc>
                          <a:spcPts val="1300"/>
                        </a:lnSpc>
                        <a:spcAft>
                          <a:spcPts val="0"/>
                        </a:spcAft>
                      </a:pPr>
                      <a:r>
                        <a:rPr lang="zh-CN" sz="1800" kern="0" dirty="0">
                          <a:effectLst/>
                        </a:rPr>
                        <a:t>专项负责人</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a:txBody>
                    <a:bodyPr/>
                    <a:lstStyle/>
                    <a:p>
                      <a:pPr algn="ctr">
                        <a:lnSpc>
                          <a:spcPts val="1300"/>
                        </a:lnSpc>
                        <a:spcAft>
                          <a:spcPts val="0"/>
                        </a:spcAft>
                      </a:pPr>
                      <a:r>
                        <a:rPr lang="zh-CN" sz="1600" b="1" kern="0">
                          <a:effectLst/>
                        </a:rPr>
                        <a:t>许丁木</a:t>
                      </a:r>
                      <a:endParaRPr lang="zh-CN" sz="16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a:txBody>
                    <a:bodyPr/>
                    <a:lstStyle/>
                    <a:p>
                      <a:pPr algn="ctr">
                        <a:lnSpc>
                          <a:spcPts val="1300"/>
                        </a:lnSpc>
                        <a:spcAft>
                          <a:spcPts val="0"/>
                        </a:spcAft>
                      </a:pPr>
                      <a:r>
                        <a:rPr lang="zh-CN" sz="1600" b="1" kern="0">
                          <a:effectLst/>
                        </a:rPr>
                        <a:t>总务处</a:t>
                      </a:r>
                      <a:endParaRPr lang="zh-CN" sz="16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a:txBody>
                    <a:bodyPr/>
                    <a:lstStyle/>
                    <a:p>
                      <a:pPr algn="ctr">
                        <a:lnSpc>
                          <a:spcPts val="1300"/>
                        </a:lnSpc>
                        <a:spcAft>
                          <a:spcPts val="0"/>
                        </a:spcAft>
                      </a:pPr>
                      <a:r>
                        <a:rPr lang="zh-CN" sz="1600" b="1" kern="0">
                          <a:effectLst/>
                        </a:rPr>
                        <a:t>总务主任</a:t>
                      </a:r>
                      <a:endParaRPr lang="zh-CN" sz="16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a:txBody>
                    <a:bodyPr/>
                    <a:lstStyle/>
                    <a:p>
                      <a:pPr algn="ctr">
                        <a:spcAft>
                          <a:spcPts val="0"/>
                        </a:spcAft>
                      </a:pPr>
                      <a:r>
                        <a:rPr lang="zh-CN" sz="1600" b="1" kern="0" dirty="0">
                          <a:effectLst/>
                        </a:rPr>
                        <a:t>组员</a:t>
                      </a:r>
                      <a:endParaRPr lang="zh-CN" sz="16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a:txBody>
                    <a:bodyPr/>
                    <a:lstStyle/>
                    <a:p>
                      <a:pPr algn="ctr">
                        <a:lnSpc>
                          <a:spcPts val="1300"/>
                        </a:lnSpc>
                        <a:spcAft>
                          <a:spcPts val="0"/>
                        </a:spcAft>
                      </a:pPr>
                      <a:r>
                        <a:rPr lang="zh-CN" sz="1600" b="1" kern="0" dirty="0">
                          <a:effectLst/>
                        </a:rPr>
                        <a:t>监管资金</a:t>
                      </a:r>
                      <a:endParaRPr lang="zh-CN" sz="16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r>
              <a:tr h="331662">
                <a:tc>
                  <a:txBody>
                    <a:bodyPr/>
                    <a:lstStyle/>
                    <a:p>
                      <a:pPr algn="ctr">
                        <a:lnSpc>
                          <a:spcPts val="1300"/>
                        </a:lnSpc>
                        <a:spcAft>
                          <a:spcPts val="0"/>
                        </a:spcAft>
                      </a:pPr>
                      <a:r>
                        <a:rPr lang="zh-CN" sz="1800" kern="0" dirty="0">
                          <a:effectLst/>
                        </a:rPr>
                        <a:t>工作人员</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a:txBody>
                    <a:bodyPr/>
                    <a:lstStyle/>
                    <a:p>
                      <a:pPr algn="ctr">
                        <a:lnSpc>
                          <a:spcPts val="1300"/>
                        </a:lnSpc>
                        <a:spcAft>
                          <a:spcPts val="0"/>
                        </a:spcAft>
                      </a:pPr>
                      <a:r>
                        <a:rPr lang="zh-CN" sz="1600" b="1" kern="0">
                          <a:effectLst/>
                        </a:rPr>
                        <a:t>张秀娟</a:t>
                      </a:r>
                      <a:endParaRPr lang="zh-CN" sz="16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a:txBody>
                    <a:bodyPr/>
                    <a:lstStyle/>
                    <a:p>
                      <a:pPr algn="ctr">
                        <a:lnSpc>
                          <a:spcPts val="1300"/>
                        </a:lnSpc>
                        <a:spcAft>
                          <a:spcPts val="0"/>
                        </a:spcAft>
                      </a:pPr>
                      <a:r>
                        <a:rPr lang="zh-CN" sz="1600" b="1" kern="0">
                          <a:effectLst/>
                        </a:rPr>
                        <a:t>财务</a:t>
                      </a:r>
                      <a:endParaRPr lang="zh-CN" sz="16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a:txBody>
                    <a:bodyPr/>
                    <a:lstStyle/>
                    <a:p>
                      <a:pPr algn="ctr">
                        <a:lnSpc>
                          <a:spcPts val="1300"/>
                        </a:lnSpc>
                        <a:spcAft>
                          <a:spcPts val="0"/>
                        </a:spcAft>
                      </a:pPr>
                      <a:r>
                        <a:rPr lang="zh-CN" sz="1600" b="1" kern="0">
                          <a:effectLst/>
                        </a:rPr>
                        <a:t>会计</a:t>
                      </a:r>
                      <a:endParaRPr lang="zh-CN" sz="16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a:txBody>
                    <a:bodyPr/>
                    <a:lstStyle/>
                    <a:p>
                      <a:pPr algn="ctr">
                        <a:spcAft>
                          <a:spcPts val="0"/>
                        </a:spcAft>
                      </a:pPr>
                      <a:r>
                        <a:rPr lang="zh-CN" sz="1600" b="1" kern="0" dirty="0">
                          <a:effectLst/>
                        </a:rPr>
                        <a:t>组员</a:t>
                      </a:r>
                      <a:endParaRPr lang="zh-CN" sz="16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a:txBody>
                    <a:bodyPr/>
                    <a:lstStyle/>
                    <a:p>
                      <a:pPr algn="ctr">
                        <a:lnSpc>
                          <a:spcPts val="1300"/>
                        </a:lnSpc>
                        <a:spcAft>
                          <a:spcPts val="0"/>
                        </a:spcAft>
                      </a:pPr>
                      <a:r>
                        <a:rPr lang="zh-CN" sz="1600" b="1" kern="0" dirty="0">
                          <a:effectLst/>
                        </a:rPr>
                        <a:t>审核资金</a:t>
                      </a:r>
                      <a:endParaRPr lang="zh-CN" sz="16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r>
              <a:tr h="414619">
                <a:tc>
                  <a:txBody>
                    <a:bodyPr/>
                    <a:lstStyle/>
                    <a:p>
                      <a:pPr algn="ctr">
                        <a:lnSpc>
                          <a:spcPts val="1300"/>
                        </a:lnSpc>
                        <a:spcAft>
                          <a:spcPts val="0"/>
                        </a:spcAft>
                      </a:pPr>
                      <a:r>
                        <a:rPr lang="zh-CN" sz="1800" kern="0" dirty="0">
                          <a:effectLst/>
                        </a:rPr>
                        <a:t>工作人员</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a:txBody>
                    <a:bodyPr/>
                    <a:lstStyle/>
                    <a:p>
                      <a:pPr algn="ctr">
                        <a:lnSpc>
                          <a:spcPts val="1300"/>
                        </a:lnSpc>
                        <a:spcAft>
                          <a:spcPts val="0"/>
                        </a:spcAft>
                      </a:pPr>
                      <a:r>
                        <a:rPr lang="zh-CN" sz="1600" b="1" kern="0">
                          <a:effectLst/>
                        </a:rPr>
                        <a:t>许丽萍</a:t>
                      </a:r>
                      <a:endParaRPr lang="zh-CN" sz="16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a:txBody>
                    <a:bodyPr/>
                    <a:lstStyle/>
                    <a:p>
                      <a:pPr algn="ctr">
                        <a:lnSpc>
                          <a:spcPts val="1300"/>
                        </a:lnSpc>
                        <a:spcAft>
                          <a:spcPts val="0"/>
                        </a:spcAft>
                      </a:pPr>
                      <a:r>
                        <a:rPr lang="zh-CN" sz="1600" b="1" kern="0">
                          <a:effectLst/>
                        </a:rPr>
                        <a:t>学生资助</a:t>
                      </a:r>
                      <a:endParaRPr lang="zh-CN" sz="16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a:txBody>
                    <a:bodyPr/>
                    <a:lstStyle/>
                    <a:p>
                      <a:pPr algn="ctr">
                        <a:lnSpc>
                          <a:spcPts val="1300"/>
                        </a:lnSpc>
                        <a:spcAft>
                          <a:spcPts val="0"/>
                        </a:spcAft>
                      </a:pPr>
                      <a:r>
                        <a:rPr lang="zh-CN" sz="1600" b="1" kern="0">
                          <a:effectLst/>
                        </a:rPr>
                        <a:t>学生福利</a:t>
                      </a:r>
                      <a:endParaRPr lang="zh-CN" sz="1600" b="1" kern="100">
                        <a:effectLst/>
                      </a:endParaRPr>
                    </a:p>
                    <a:p>
                      <a:pPr algn="ctr">
                        <a:lnSpc>
                          <a:spcPts val="1300"/>
                        </a:lnSpc>
                        <a:spcAft>
                          <a:spcPts val="0"/>
                        </a:spcAft>
                      </a:pPr>
                      <a:r>
                        <a:rPr lang="zh-CN" sz="1600" b="1" kern="0">
                          <a:effectLst/>
                        </a:rPr>
                        <a:t>专员</a:t>
                      </a:r>
                      <a:endParaRPr lang="zh-CN" sz="16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a:txBody>
                    <a:bodyPr/>
                    <a:lstStyle/>
                    <a:p>
                      <a:pPr algn="ctr">
                        <a:spcAft>
                          <a:spcPts val="0"/>
                        </a:spcAft>
                      </a:pPr>
                      <a:r>
                        <a:rPr lang="zh-CN" sz="1600" b="1" kern="0">
                          <a:effectLst/>
                        </a:rPr>
                        <a:t>组员</a:t>
                      </a:r>
                      <a:endParaRPr lang="zh-CN" sz="16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c>
                  <a:txBody>
                    <a:bodyPr/>
                    <a:lstStyle/>
                    <a:p>
                      <a:pPr algn="ctr">
                        <a:lnSpc>
                          <a:spcPts val="1300"/>
                        </a:lnSpc>
                        <a:spcAft>
                          <a:spcPts val="0"/>
                        </a:spcAft>
                      </a:pPr>
                      <a:r>
                        <a:rPr lang="zh-CN" sz="1600" b="1" kern="0" dirty="0">
                          <a:effectLst/>
                        </a:rPr>
                        <a:t>资料收集、</a:t>
                      </a:r>
                      <a:endParaRPr lang="zh-CN" sz="1600" b="1" kern="100" dirty="0">
                        <a:effectLst/>
                      </a:endParaRPr>
                    </a:p>
                    <a:p>
                      <a:pPr algn="ctr">
                        <a:lnSpc>
                          <a:spcPts val="1300"/>
                        </a:lnSpc>
                        <a:spcAft>
                          <a:spcPts val="0"/>
                        </a:spcAft>
                      </a:pPr>
                      <a:r>
                        <a:rPr lang="zh-CN" sz="1600" b="1" kern="0" dirty="0">
                          <a:effectLst/>
                        </a:rPr>
                        <a:t>审核、上报</a:t>
                      </a:r>
                      <a:endParaRPr lang="zh-CN" sz="16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3842" marR="83842" marT="0" marB="0" anchor="ctr"/>
                </a:tc>
              </a:tr>
            </a:tbl>
          </a:graphicData>
        </a:graphic>
      </p:graphicFrame>
    </p:spTree>
    <p:extLst>
      <p:ext uri="{BB962C8B-B14F-4D97-AF65-F5344CB8AC3E}">
        <p14:creationId xmlns:p14="http://schemas.microsoft.com/office/powerpoint/2010/main" xmlns="" val="337041830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50689" y="1268760"/>
            <a:ext cx="11975528" cy="576064"/>
          </a:xfrm>
          <a:prstGeom prst="rect">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5" name="TextBox 1"/>
          <p:cNvSpPr txBox="1">
            <a:spLocks noChangeArrowheads="1"/>
          </p:cNvSpPr>
          <p:nvPr/>
        </p:nvSpPr>
        <p:spPr bwMode="auto">
          <a:xfrm>
            <a:off x="1202631" y="44624"/>
            <a:ext cx="10923586" cy="769441"/>
          </a:xfrm>
          <a:prstGeom prst="rect">
            <a:avLst/>
          </a:prstGeom>
          <a:noFill/>
          <a:ln w="9525">
            <a:noFill/>
            <a:miter lim="800000"/>
            <a:headEnd/>
            <a:tailEnd/>
          </a:ln>
        </p:spPr>
        <p:txBody>
          <a:bodyPr wrap="square">
            <a:spAutoFit/>
          </a:bodyPr>
          <a:lstStyle/>
          <a:p>
            <a:pPr lvl="0"/>
            <a:r>
              <a:rPr lang="zh-CN" altLang="en-US" sz="4400" b="1" dirty="0">
                <a:solidFill>
                  <a:srgbClr val="002060"/>
                </a:solidFill>
                <a:effectLst>
                  <a:outerShdw blurRad="38100" dist="38100" dir="2700000" algn="tl">
                    <a:srgbClr val="000000">
                      <a:alpha val="43137"/>
                    </a:srgbClr>
                  </a:outerShdw>
                </a:effectLst>
                <a:latin typeface="微软雅黑" pitchFamily="34" charset="-122"/>
                <a:ea typeface="微软雅黑" pitchFamily="34" charset="-122"/>
              </a:rPr>
              <a:t>三、学校落实：</a:t>
            </a:r>
            <a:r>
              <a:rPr lang="zh-CN" altLang="en-US"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很规范</a:t>
            </a:r>
            <a:endParaRPr lang="zh-CN" altLang="zh-CN" sz="44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 name="矩形 11"/>
          <p:cNvSpPr/>
          <p:nvPr/>
        </p:nvSpPr>
        <p:spPr>
          <a:xfrm>
            <a:off x="338535" y="1260049"/>
            <a:ext cx="10369152" cy="584775"/>
          </a:xfrm>
          <a:prstGeom prst="rect">
            <a:avLst/>
          </a:prstGeom>
        </p:spPr>
        <p:txBody>
          <a:bodyPr wrap="square">
            <a:spAutoFit/>
          </a:bodyPr>
          <a:lstStyle/>
          <a:p>
            <a:pPr eaLnBrk="1" fontAlgn="auto" hangingPunct="1">
              <a:spcBef>
                <a:spcPts val="0"/>
              </a:spcBef>
              <a:spcAft>
                <a:spcPts val="0"/>
              </a:spcAft>
            </a:pPr>
            <a:r>
              <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（一）完善系统的组织</a:t>
            </a:r>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领导</a:t>
            </a:r>
            <a:endParaRPr lang="zh-CN" altLang="en-US" sz="32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endParaRPr>
          </a:p>
        </p:txBody>
      </p:sp>
      <p:sp>
        <p:nvSpPr>
          <p:cNvPr id="58" name="矩形 57"/>
          <p:cNvSpPr/>
          <p:nvPr/>
        </p:nvSpPr>
        <p:spPr>
          <a:xfrm>
            <a:off x="770583" y="6491287"/>
            <a:ext cx="10985500" cy="984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7" name="图片 6"/>
          <p:cNvPicPr/>
          <p:nvPr/>
        </p:nvPicPr>
        <p:blipFill>
          <a:blip r:embed="rId2" cstate="print">
            <a:extLst>
              <a:ext uri="{28A0092B-C50C-407E-A947-70E740481C1C}">
                <a14:useLocalDpi xmlns:a14="http://schemas.microsoft.com/office/drawing/2010/main" xmlns="" val="0"/>
              </a:ext>
            </a:extLst>
          </a:blip>
          <a:stretch>
            <a:fillRect/>
          </a:stretch>
        </p:blipFill>
        <p:spPr>
          <a:xfrm>
            <a:off x="770583" y="2852936"/>
            <a:ext cx="4870377" cy="3096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图片 7"/>
          <p:cNvPicPr/>
          <p:nvPr/>
        </p:nvPicPr>
        <p:blipFill>
          <a:blip r:embed="rId3" cstate="print">
            <a:extLst>
              <a:ext uri="{28A0092B-C50C-407E-A947-70E740481C1C}">
                <a14:useLocalDpi xmlns:a14="http://schemas.microsoft.com/office/drawing/2010/main" xmlns="" val="0"/>
              </a:ext>
            </a:extLst>
          </a:blip>
          <a:stretch>
            <a:fillRect/>
          </a:stretch>
        </p:blipFill>
        <p:spPr>
          <a:xfrm>
            <a:off x="6315199" y="2852936"/>
            <a:ext cx="4824536" cy="3096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圆角矩形 8"/>
          <p:cNvSpPr/>
          <p:nvPr/>
        </p:nvSpPr>
        <p:spPr>
          <a:xfrm>
            <a:off x="3205771" y="2088168"/>
            <a:ext cx="5643063" cy="597325"/>
          </a:xfrm>
          <a:prstGeom prst="roundRect">
            <a:avLst>
              <a:gd name="adj" fmla="val 9584"/>
            </a:avLst>
          </a:prstGeom>
          <a:solidFill>
            <a:srgbClr val="7030A0"/>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2800" b="1" kern="0" dirty="0">
                <a:solidFill>
                  <a:schemeClr val="bg1"/>
                </a:solidFill>
                <a:effectLst>
                  <a:outerShdw blurRad="38100" dist="38100" dir="2700000" algn="tl">
                    <a:srgbClr val="000000">
                      <a:alpha val="43137"/>
                    </a:srgbClr>
                  </a:outerShdw>
                </a:effectLst>
                <a:latin typeface="Calibri"/>
                <a:ea typeface="微软雅黑"/>
              </a:rPr>
              <a:t>学校设立专门学生资助管理中心</a:t>
            </a:r>
          </a:p>
        </p:txBody>
      </p:sp>
    </p:spTree>
    <p:extLst>
      <p:ext uri="{BB962C8B-B14F-4D97-AF65-F5344CB8AC3E}">
        <p14:creationId xmlns:p14="http://schemas.microsoft.com/office/powerpoint/2010/main" xmlns="" val="385311598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13119</TotalTime>
  <Words>2982</Words>
  <Application>Microsoft Office PowerPoint</Application>
  <PresentationFormat>自定义</PresentationFormat>
  <Paragraphs>274</Paragraphs>
  <Slides>38</Slides>
  <Notes>0</Notes>
  <HiddenSlides>0</HiddenSlides>
  <MMClips>0</MMClips>
  <ScaleCrop>false</ScaleCrop>
  <HeadingPairs>
    <vt:vector size="4" baseType="variant">
      <vt:variant>
        <vt:lpstr>主题</vt:lpstr>
      </vt:variant>
      <vt:variant>
        <vt:i4>1</vt:i4>
      </vt:variant>
      <vt:variant>
        <vt:lpstr>幻灯片标题</vt:lpstr>
      </vt:variant>
      <vt:variant>
        <vt:i4>38</vt:i4>
      </vt:variant>
    </vt:vector>
  </HeadingPairs>
  <TitlesOfParts>
    <vt:vector size="39"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fliming</dc:creator>
  <cp:lastModifiedBy>Chinese User</cp:lastModifiedBy>
  <cp:revision>2111</cp:revision>
  <dcterms:modified xsi:type="dcterms:W3CDTF">2017-08-28T03:36:32Z</dcterms:modified>
</cp:coreProperties>
</file>