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jpeg" ContentType="image/jpeg"/>
  <Default Extension="emf" ContentType="image/x-em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
  </p:notesMasterIdLst>
  <p:handoutMasterIdLst>
    <p:handoutMasterId r:id="rId143"/>
  </p:handoutMasterIdLst>
  <p:sldIdLst>
    <p:sldId id="256" r:id="rId3"/>
    <p:sldId id="594" r:id="rId5"/>
    <p:sldId id="735" r:id="rId6"/>
    <p:sldId id="502" r:id="rId7"/>
    <p:sldId id="739" r:id="rId8"/>
    <p:sldId id="752" r:id="rId9"/>
    <p:sldId id="753" r:id="rId10"/>
    <p:sldId id="754" r:id="rId11"/>
    <p:sldId id="755" r:id="rId12"/>
    <p:sldId id="756" r:id="rId13"/>
    <p:sldId id="484" r:id="rId14"/>
    <p:sldId id="479" r:id="rId15"/>
    <p:sldId id="517" r:id="rId16"/>
    <p:sldId id="468" r:id="rId17"/>
    <p:sldId id="736" r:id="rId18"/>
    <p:sldId id="481" r:id="rId19"/>
    <p:sldId id="738" r:id="rId20"/>
    <p:sldId id="553" r:id="rId21"/>
    <p:sldId id="737" r:id="rId22"/>
    <p:sldId id="708" r:id="rId23"/>
    <p:sldId id="549" r:id="rId24"/>
    <p:sldId id="720" r:id="rId25"/>
    <p:sldId id="664" r:id="rId26"/>
    <p:sldId id="459" r:id="rId27"/>
    <p:sldId id="638" r:id="rId28"/>
    <p:sldId id="709" r:id="rId29"/>
    <p:sldId id="710" r:id="rId30"/>
    <p:sldId id="663" r:id="rId31"/>
    <p:sldId id="575" r:id="rId32"/>
    <p:sldId id="711" r:id="rId33"/>
    <p:sldId id="712" r:id="rId34"/>
    <p:sldId id="713" r:id="rId35"/>
    <p:sldId id="552" r:id="rId36"/>
    <p:sldId id="639" r:id="rId37"/>
    <p:sldId id="609" r:id="rId38"/>
    <p:sldId id="610" r:id="rId39"/>
    <p:sldId id="714" r:id="rId40"/>
    <p:sldId id="680" r:id="rId41"/>
    <p:sldId id="611" r:id="rId42"/>
    <p:sldId id="715" r:id="rId43"/>
    <p:sldId id="681" r:id="rId44"/>
    <p:sldId id="682" r:id="rId45"/>
    <p:sldId id="613" r:id="rId46"/>
    <p:sldId id="683" r:id="rId47"/>
    <p:sldId id="716" r:id="rId48"/>
    <p:sldId id="576" r:id="rId49"/>
    <p:sldId id="604" r:id="rId50"/>
    <p:sldId id="605" r:id="rId51"/>
    <p:sldId id="684" r:id="rId52"/>
    <p:sldId id="687" r:id="rId53"/>
    <p:sldId id="688" r:id="rId54"/>
    <p:sldId id="686" r:id="rId55"/>
    <p:sldId id="685" r:id="rId56"/>
    <p:sldId id="717" r:id="rId57"/>
    <p:sldId id="689" r:id="rId58"/>
    <p:sldId id="615" r:id="rId59"/>
    <p:sldId id="665" r:id="rId60"/>
    <p:sldId id="718" r:id="rId61"/>
    <p:sldId id="690" r:id="rId62"/>
    <p:sldId id="616" r:id="rId63"/>
    <p:sldId id="666" r:id="rId64"/>
    <p:sldId id="583" r:id="rId65"/>
    <p:sldId id="692" r:id="rId66"/>
    <p:sldId id="617" r:id="rId67"/>
    <p:sldId id="667" r:id="rId68"/>
    <p:sldId id="584" r:id="rId69"/>
    <p:sldId id="693" r:id="rId70"/>
    <p:sldId id="618" r:id="rId71"/>
    <p:sldId id="668" r:id="rId72"/>
    <p:sldId id="624" r:id="rId73"/>
    <p:sldId id="694" r:id="rId74"/>
    <p:sldId id="619" r:id="rId75"/>
    <p:sldId id="669" r:id="rId76"/>
    <p:sldId id="585" r:id="rId77"/>
    <p:sldId id="695" r:id="rId78"/>
    <p:sldId id="620" r:id="rId79"/>
    <p:sldId id="670" r:id="rId80"/>
    <p:sldId id="722" r:id="rId81"/>
    <p:sldId id="723" r:id="rId82"/>
    <p:sldId id="724" r:id="rId83"/>
    <p:sldId id="725" r:id="rId84"/>
    <p:sldId id="726" r:id="rId85"/>
    <p:sldId id="727" r:id="rId86"/>
    <p:sldId id="728" r:id="rId87"/>
    <p:sldId id="729" r:id="rId88"/>
    <p:sldId id="730" r:id="rId89"/>
    <p:sldId id="731" r:id="rId90"/>
    <p:sldId id="732" r:id="rId91"/>
    <p:sldId id="733" r:id="rId92"/>
    <p:sldId id="589" r:id="rId93"/>
    <p:sldId id="701" r:id="rId94"/>
    <p:sldId id="699" r:id="rId95"/>
    <p:sldId id="465" r:id="rId96"/>
    <p:sldId id="719" r:id="rId97"/>
    <p:sldId id="700" r:id="rId98"/>
    <p:sldId id="702" r:id="rId99"/>
    <p:sldId id="547" r:id="rId100"/>
    <p:sldId id="679" r:id="rId101"/>
    <p:sldId id="703" r:id="rId102"/>
    <p:sldId id="704" r:id="rId103"/>
    <p:sldId id="546" r:id="rId104"/>
    <p:sldId id="678" r:id="rId105"/>
    <p:sldId id="642" r:id="rId106"/>
    <p:sldId id="559" r:id="rId107"/>
    <p:sldId id="675" r:id="rId108"/>
    <p:sldId id="556" r:id="rId109"/>
    <p:sldId id="558" r:id="rId110"/>
    <p:sldId id="566" r:id="rId111"/>
    <p:sldId id="567" r:id="rId112"/>
    <p:sldId id="565" r:id="rId113"/>
    <p:sldId id="569" r:id="rId114"/>
    <p:sldId id="560" r:id="rId115"/>
    <p:sldId id="570" r:id="rId116"/>
    <p:sldId id="740" r:id="rId117"/>
    <p:sldId id="557" r:id="rId118"/>
    <p:sldId id="571" r:id="rId119"/>
    <p:sldId id="572" r:id="rId120"/>
    <p:sldId id="573" r:id="rId121"/>
    <p:sldId id="741" r:id="rId122"/>
    <p:sldId id="742" r:id="rId123"/>
    <p:sldId id="743" r:id="rId124"/>
    <p:sldId id="744" r:id="rId125"/>
    <p:sldId id="746" r:id="rId126"/>
    <p:sldId id="745" r:id="rId127"/>
    <p:sldId id="499" r:id="rId128"/>
    <p:sldId id="596" r:id="rId129"/>
    <p:sldId id="747" r:id="rId130"/>
    <p:sldId id="677" r:id="rId131"/>
    <p:sldId id="597" r:id="rId132"/>
    <p:sldId id="598" r:id="rId133"/>
    <p:sldId id="599" r:id="rId134"/>
    <p:sldId id="600" r:id="rId135"/>
    <p:sldId id="601" r:id="rId136"/>
    <p:sldId id="706" r:id="rId137"/>
    <p:sldId id="748" r:id="rId138"/>
    <p:sldId id="749" r:id="rId139"/>
    <p:sldId id="750" r:id="rId140"/>
    <p:sldId id="751" r:id="rId141"/>
    <p:sldId id="478" r:id="rId142"/>
  </p:sldIdLst>
  <p:sldSz cx="12192000" cy="6858000"/>
  <p:notesSz cx="7099300" cy="10234295"/>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9pPr>
  </p:defaultTextStyle>
  <p:extLst>
    <p:ext uri="{521415D9-36F7-43E2-AB2F-B90AF26B5E84}">
      <p14:sectionLst xmlns:p14="http://schemas.microsoft.com/office/powerpoint/2010/main">
        <p14:section name="默认节" id="{91F9D5F0-AFA8-44B7-A4AC-3A65FFFC1DC1}">
          <p14:sldIdLst>
            <p14:sldId id="256"/>
            <p14:sldId id="594"/>
            <p14:sldId id="735"/>
            <p14:sldId id="502"/>
            <p14:sldId id="739"/>
            <p14:sldId id="752"/>
            <p14:sldId id="753"/>
            <p14:sldId id="754"/>
            <p14:sldId id="755"/>
            <p14:sldId id="756"/>
            <p14:sldId id="484"/>
            <p14:sldId id="479"/>
            <p14:sldId id="517"/>
            <p14:sldId id="468"/>
            <p14:sldId id="736"/>
            <p14:sldId id="481"/>
            <p14:sldId id="738"/>
            <p14:sldId id="553"/>
            <p14:sldId id="737"/>
            <p14:sldId id="708"/>
            <p14:sldId id="549"/>
            <p14:sldId id="720"/>
            <p14:sldId id="664"/>
            <p14:sldId id="638"/>
            <p14:sldId id="709"/>
            <p14:sldId id="710"/>
            <p14:sldId id="663"/>
            <p14:sldId id="575"/>
            <p14:sldId id="711"/>
            <p14:sldId id="712"/>
            <p14:sldId id="713"/>
            <p14:sldId id="552"/>
            <p14:sldId id="639"/>
            <p14:sldId id="609"/>
            <p14:sldId id="610"/>
            <p14:sldId id="714"/>
            <p14:sldId id="680"/>
            <p14:sldId id="611"/>
            <p14:sldId id="715"/>
            <p14:sldId id="681"/>
            <p14:sldId id="682"/>
            <p14:sldId id="613"/>
            <p14:sldId id="683"/>
            <p14:sldId id="716"/>
            <p14:sldId id="576"/>
            <p14:sldId id="604"/>
            <p14:sldId id="605"/>
            <p14:sldId id="684"/>
            <p14:sldId id="687"/>
            <p14:sldId id="688"/>
            <p14:sldId id="686"/>
            <p14:sldId id="685"/>
            <p14:sldId id="717"/>
            <p14:sldId id="689"/>
            <p14:sldId id="615"/>
            <p14:sldId id="665"/>
            <p14:sldId id="718"/>
            <p14:sldId id="690"/>
            <p14:sldId id="616"/>
            <p14:sldId id="666"/>
            <p14:sldId id="583"/>
            <p14:sldId id="692"/>
            <p14:sldId id="617"/>
            <p14:sldId id="667"/>
            <p14:sldId id="584"/>
            <p14:sldId id="693"/>
            <p14:sldId id="618"/>
            <p14:sldId id="668"/>
            <p14:sldId id="624"/>
            <p14:sldId id="694"/>
            <p14:sldId id="619"/>
            <p14:sldId id="669"/>
            <p14:sldId id="585"/>
            <p14:sldId id="695"/>
            <p14:sldId id="620"/>
            <p14:sldId id="670"/>
            <p14:sldId id="722"/>
            <p14:sldId id="723"/>
            <p14:sldId id="724"/>
            <p14:sldId id="725"/>
            <p14:sldId id="726"/>
            <p14:sldId id="727"/>
            <p14:sldId id="728"/>
            <p14:sldId id="729"/>
            <p14:sldId id="730"/>
            <p14:sldId id="731"/>
            <p14:sldId id="732"/>
            <p14:sldId id="733"/>
            <p14:sldId id="589"/>
            <p14:sldId id="701"/>
            <p14:sldId id="699"/>
            <p14:sldId id="465"/>
            <p14:sldId id="719"/>
            <p14:sldId id="700"/>
            <p14:sldId id="702"/>
            <p14:sldId id="547"/>
            <p14:sldId id="679"/>
            <p14:sldId id="703"/>
            <p14:sldId id="704"/>
            <p14:sldId id="546"/>
            <p14:sldId id="678"/>
            <p14:sldId id="642"/>
            <p14:sldId id="559"/>
            <p14:sldId id="675"/>
            <p14:sldId id="556"/>
            <p14:sldId id="558"/>
            <p14:sldId id="566"/>
            <p14:sldId id="567"/>
            <p14:sldId id="565"/>
            <p14:sldId id="569"/>
            <p14:sldId id="570"/>
            <p14:sldId id="740"/>
            <p14:sldId id="557"/>
            <p14:sldId id="571"/>
            <p14:sldId id="572"/>
            <p14:sldId id="573"/>
            <p14:sldId id="741"/>
            <p14:sldId id="742"/>
            <p14:sldId id="743"/>
            <p14:sldId id="744"/>
            <p14:sldId id="746"/>
            <p14:sldId id="745"/>
            <p14:sldId id="459"/>
            <p14:sldId id="560"/>
          </p14:sldIdLst>
        </p14:section>
        <p14:section name="无标题节" id="{C5E7ACB5-723E-4E04-AE1D-4874E8BCE7EF}">
          <p14:sldIdLst>
            <p14:sldId id="499"/>
            <p14:sldId id="596"/>
            <p14:sldId id="747"/>
            <p14:sldId id="677"/>
            <p14:sldId id="597"/>
            <p14:sldId id="598"/>
            <p14:sldId id="599"/>
            <p14:sldId id="600"/>
            <p14:sldId id="601"/>
            <p14:sldId id="706"/>
            <p14:sldId id="748"/>
            <p14:sldId id="749"/>
            <p14:sldId id="750"/>
            <p14:sldId id="751"/>
            <p14:sldId id="47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3B79CE"/>
    <a:srgbClr val="1C5896"/>
    <a:srgbClr val="1D5997"/>
    <a:srgbClr val="F59393"/>
    <a:srgbClr val="FF6699"/>
    <a:srgbClr val="BAB1ED"/>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4" autoAdjust="0"/>
    <p:restoredTop sz="97885" autoAdjust="0"/>
  </p:normalViewPr>
  <p:slideViewPr>
    <p:cSldViewPr>
      <p:cViewPr varScale="1">
        <p:scale>
          <a:sx n="80" d="100"/>
          <a:sy n="80" d="100"/>
        </p:scale>
        <p:origin x="691" y="62"/>
      </p:cViewPr>
      <p:guideLst>
        <p:guide orient="horz" pos="227"/>
        <p:guide orient="horz" pos="164"/>
        <p:guide orient="horz" pos="4110"/>
        <p:guide orient="horz" pos="709"/>
        <p:guide pos="393"/>
        <p:guide pos="72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8" d="100"/>
          <a:sy n="48" d="100"/>
        </p:scale>
        <p:origin x="-3030" y="-9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6" Type="http://schemas.openxmlformats.org/officeDocument/2006/relationships/tableStyles" Target="tableStyles.xml"/><Relationship Id="rId145" Type="http://schemas.openxmlformats.org/officeDocument/2006/relationships/viewProps" Target="viewProps.xml"/><Relationship Id="rId144" Type="http://schemas.openxmlformats.org/officeDocument/2006/relationships/presProps" Target="presProps.xml"/><Relationship Id="rId143" Type="http://schemas.openxmlformats.org/officeDocument/2006/relationships/handoutMaster" Target="handoutMasters/handoutMaster1.xml"/><Relationship Id="rId142" Type="http://schemas.openxmlformats.org/officeDocument/2006/relationships/slide" Target="slides/slide139.xml"/><Relationship Id="rId141" Type="http://schemas.openxmlformats.org/officeDocument/2006/relationships/slide" Target="slides/slide138.xml"/><Relationship Id="rId140" Type="http://schemas.openxmlformats.org/officeDocument/2006/relationships/slide" Target="slides/slide137.xml"/><Relationship Id="rId14" Type="http://schemas.openxmlformats.org/officeDocument/2006/relationships/slide" Target="slides/slide11.xml"/><Relationship Id="rId139" Type="http://schemas.openxmlformats.org/officeDocument/2006/relationships/slide" Target="slides/slide136.xml"/><Relationship Id="rId138" Type="http://schemas.openxmlformats.org/officeDocument/2006/relationships/slide" Target="slides/slide135.xml"/><Relationship Id="rId137" Type="http://schemas.openxmlformats.org/officeDocument/2006/relationships/slide" Target="slides/slide134.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0.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076575" cy="511175"/>
          </a:xfrm>
          <a:prstGeom prst="rect">
            <a:avLst/>
          </a:prstGeom>
          <a:noFill/>
          <a:ln>
            <a:noFill/>
          </a:ln>
        </p:spPr>
        <p:txBody>
          <a:bodyPr vert="horz" wrap="square" lIns="99048" tIns="49524" rIns="99048" bIns="49524" numCol="1" anchor="t" anchorCtr="0" compatLnSpc="1"/>
          <a:lstStyle>
            <a:lvl1pPr defTabSz="990600" eaLnBrk="1" hangingPunct="1">
              <a:defRPr sz="1300">
                <a:latin typeface="Arial" panose="020B0604020202020204" pitchFamily="34" charset="0"/>
                <a:ea typeface="宋体" panose="02010600030101010101" pitchFamily="2" charset="-122"/>
              </a:defRPr>
            </a:lvl1pPr>
          </a:lstStyle>
          <a:p>
            <a:pPr>
              <a:defRPr/>
            </a:pPr>
            <a:endParaRPr lang="en-US" altLang="zh-CN"/>
          </a:p>
        </p:txBody>
      </p:sp>
      <p:sp>
        <p:nvSpPr>
          <p:cNvPr id="87043" name="Rectangle 3"/>
          <p:cNvSpPr>
            <a:spLocks noGrp="1" noChangeArrowheads="1"/>
          </p:cNvSpPr>
          <p:nvPr>
            <p:ph type="dt" sz="quarter" idx="1"/>
          </p:nvPr>
        </p:nvSpPr>
        <p:spPr bwMode="auto">
          <a:xfrm>
            <a:off x="4021138" y="0"/>
            <a:ext cx="3076575" cy="511175"/>
          </a:xfrm>
          <a:prstGeom prst="rect">
            <a:avLst/>
          </a:prstGeom>
          <a:noFill/>
          <a:ln>
            <a:noFill/>
          </a:ln>
        </p:spPr>
        <p:txBody>
          <a:bodyPr vert="horz" wrap="square" lIns="99048" tIns="49524" rIns="99048" bIns="49524" numCol="1" anchor="t" anchorCtr="0" compatLnSpc="1"/>
          <a:lstStyle>
            <a:lvl1pPr algn="r" defTabSz="990600" eaLnBrk="1" hangingPunct="1">
              <a:defRPr sz="1300">
                <a:latin typeface="Arial" panose="020B0604020202020204" pitchFamily="34" charset="0"/>
                <a:ea typeface="宋体" panose="02010600030101010101" pitchFamily="2" charset="-122"/>
              </a:defRPr>
            </a:lvl1pPr>
          </a:lstStyle>
          <a:p>
            <a:pPr>
              <a:defRPr/>
            </a:pPr>
            <a:endParaRPr lang="en-US" altLang="zh-CN"/>
          </a:p>
        </p:txBody>
      </p:sp>
      <p:sp>
        <p:nvSpPr>
          <p:cNvPr id="87044" name="Rectangle 4"/>
          <p:cNvSpPr>
            <a:spLocks noGrp="1" noChangeArrowheads="1"/>
          </p:cNvSpPr>
          <p:nvPr>
            <p:ph type="ftr" sz="quarter" idx="2"/>
          </p:nvPr>
        </p:nvSpPr>
        <p:spPr bwMode="auto">
          <a:xfrm>
            <a:off x="0" y="9721850"/>
            <a:ext cx="3076575" cy="511175"/>
          </a:xfrm>
          <a:prstGeom prst="rect">
            <a:avLst/>
          </a:prstGeom>
          <a:noFill/>
          <a:ln>
            <a:noFill/>
          </a:ln>
        </p:spPr>
        <p:txBody>
          <a:bodyPr vert="horz" wrap="square" lIns="99048" tIns="49524" rIns="99048" bIns="49524" numCol="1" anchor="b" anchorCtr="0" compatLnSpc="1"/>
          <a:lstStyle>
            <a:lvl1pPr defTabSz="990600" eaLnBrk="1" hangingPunct="1">
              <a:defRPr sz="1300">
                <a:latin typeface="Arial" panose="020B0604020202020204" pitchFamily="34" charset="0"/>
                <a:ea typeface="宋体" panose="02010600030101010101" pitchFamily="2" charset="-122"/>
              </a:defRPr>
            </a:lvl1pPr>
          </a:lstStyle>
          <a:p>
            <a:pPr>
              <a:defRPr/>
            </a:pPr>
            <a:endParaRPr lang="en-US" altLang="zh-CN"/>
          </a:p>
        </p:txBody>
      </p:sp>
      <p:sp>
        <p:nvSpPr>
          <p:cNvPr id="87045" name="Rectangle 5"/>
          <p:cNvSpPr>
            <a:spLocks noGrp="1" noChangeArrowheads="1"/>
          </p:cNvSpPr>
          <p:nvPr>
            <p:ph type="sldNum" sz="quarter" idx="3"/>
          </p:nvPr>
        </p:nvSpPr>
        <p:spPr bwMode="auto">
          <a:xfrm>
            <a:off x="4021138" y="9721850"/>
            <a:ext cx="3076575" cy="511175"/>
          </a:xfrm>
          <a:prstGeom prst="rect">
            <a:avLst/>
          </a:prstGeom>
          <a:noFill/>
          <a:ln>
            <a:noFill/>
          </a:ln>
        </p:spPr>
        <p:txBody>
          <a:bodyPr vert="horz" wrap="square" lIns="99048" tIns="49524" rIns="99048" bIns="49524" numCol="1" anchor="b" anchorCtr="0" compatLnSpc="1"/>
          <a:lstStyle>
            <a:lvl1pPr algn="r" defTabSz="990600" eaLnBrk="1" hangingPunct="1">
              <a:defRPr sz="1300">
                <a:ea typeface="宋体" panose="02010600030101010101" pitchFamily="2" charset="-122"/>
              </a:defRPr>
            </a:lvl1pPr>
          </a:lstStyle>
          <a:p>
            <a:fld id="{707859DA-97DA-4BD5-B8BA-C1F0931CB39F}" type="slidenum">
              <a:rPr lang="en-US" altLang="zh-CN"/>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0" y="0"/>
            <a:ext cx="3076575" cy="511175"/>
          </a:xfrm>
          <a:prstGeom prst="rect">
            <a:avLst/>
          </a:prstGeom>
          <a:noFill/>
          <a:ln>
            <a:noFill/>
          </a:ln>
        </p:spPr>
        <p:txBody>
          <a:bodyPr vert="horz" wrap="square" lIns="99048" tIns="49524" rIns="99048" bIns="49524" numCol="1" anchor="t" anchorCtr="0" compatLnSpc="1"/>
          <a:lstStyle>
            <a:lvl1pPr defTabSz="990600" eaLnBrk="1" hangingPunct="1">
              <a:defRPr sz="1300">
                <a:latin typeface="Arial" panose="020B0604020202020204" pitchFamily="34" charset="0"/>
                <a:ea typeface="宋体" panose="02010600030101010101" pitchFamily="2" charset="-122"/>
              </a:defRPr>
            </a:lvl1pPr>
          </a:lstStyle>
          <a:p>
            <a:pPr>
              <a:defRPr/>
            </a:pPr>
            <a:endParaRPr lang="en-US" altLang="zh-CN"/>
          </a:p>
        </p:txBody>
      </p:sp>
      <p:sp>
        <p:nvSpPr>
          <p:cNvPr id="110595" name="Rectangle 3"/>
          <p:cNvSpPr>
            <a:spLocks noGrp="1" noChangeArrowheads="1"/>
          </p:cNvSpPr>
          <p:nvPr>
            <p:ph type="dt" idx="1"/>
          </p:nvPr>
        </p:nvSpPr>
        <p:spPr bwMode="auto">
          <a:xfrm>
            <a:off x="4021138" y="0"/>
            <a:ext cx="3076575" cy="511175"/>
          </a:xfrm>
          <a:prstGeom prst="rect">
            <a:avLst/>
          </a:prstGeom>
          <a:noFill/>
          <a:ln>
            <a:noFill/>
          </a:ln>
        </p:spPr>
        <p:txBody>
          <a:bodyPr vert="horz" wrap="square" lIns="99048" tIns="49524" rIns="99048" bIns="49524" numCol="1" anchor="t" anchorCtr="0" compatLnSpc="1"/>
          <a:lstStyle>
            <a:lvl1pPr algn="r" defTabSz="990600" eaLnBrk="1" hangingPunct="1">
              <a:defRPr sz="1300">
                <a:latin typeface="Arial" panose="020B0604020202020204" pitchFamily="34" charset="0"/>
                <a:ea typeface="宋体" panose="02010600030101010101" pitchFamily="2" charset="-122"/>
              </a:defRPr>
            </a:lvl1pPr>
          </a:lstStyle>
          <a:p>
            <a:pPr>
              <a:defRPr/>
            </a:pPr>
            <a:endParaRPr lang="en-US" altLang="zh-CN"/>
          </a:p>
        </p:txBody>
      </p:sp>
      <p:sp>
        <p:nvSpPr>
          <p:cNvPr id="3076" name="Rectangle 4"/>
          <p:cNvSpPr>
            <a:spLocks noGrp="1" noRot="1" noChangeAspect="1" noChangeArrowheads="1" noTextEdit="1"/>
          </p:cNvSpPr>
          <p:nvPr>
            <p:ph type="sldImg" idx="2"/>
          </p:nvPr>
        </p:nvSpPr>
        <p:spPr bwMode="auto">
          <a:xfrm>
            <a:off x="139700" y="768350"/>
            <a:ext cx="6819900" cy="3836988"/>
          </a:xfrm>
          <a:prstGeom prst="rect">
            <a:avLst/>
          </a:prstGeom>
          <a:noFill/>
          <a:ln w="9525">
            <a:solidFill>
              <a:srgbClr val="000000"/>
            </a:solidFill>
            <a:miter lim="800000"/>
          </a:ln>
        </p:spPr>
      </p:sp>
      <p:sp>
        <p:nvSpPr>
          <p:cNvPr id="110597" name="Rectangle 5"/>
          <p:cNvSpPr>
            <a:spLocks noGrp="1" noChangeArrowheads="1"/>
          </p:cNvSpPr>
          <p:nvPr>
            <p:ph type="body" sz="quarter" idx="3"/>
          </p:nvPr>
        </p:nvSpPr>
        <p:spPr bwMode="auto">
          <a:xfrm>
            <a:off x="709613" y="4860925"/>
            <a:ext cx="5680075" cy="4605338"/>
          </a:xfrm>
          <a:prstGeom prst="rect">
            <a:avLst/>
          </a:prstGeom>
          <a:noFill/>
          <a:ln>
            <a:noFill/>
          </a:ln>
        </p:spPr>
        <p:txBody>
          <a:bodyPr vert="horz" wrap="square" lIns="99048" tIns="49524" rIns="99048" bIns="49524" numCol="1" anchor="t" anchorCtr="0" compatLnSpc="1"/>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110598" name="Rectangle 6"/>
          <p:cNvSpPr>
            <a:spLocks noGrp="1" noChangeArrowheads="1"/>
          </p:cNvSpPr>
          <p:nvPr>
            <p:ph type="ftr" sz="quarter" idx="4"/>
          </p:nvPr>
        </p:nvSpPr>
        <p:spPr bwMode="auto">
          <a:xfrm>
            <a:off x="0" y="9721850"/>
            <a:ext cx="3076575" cy="511175"/>
          </a:xfrm>
          <a:prstGeom prst="rect">
            <a:avLst/>
          </a:prstGeom>
          <a:noFill/>
          <a:ln>
            <a:noFill/>
          </a:ln>
        </p:spPr>
        <p:txBody>
          <a:bodyPr vert="horz" wrap="square" lIns="99048" tIns="49524" rIns="99048" bIns="49524" numCol="1" anchor="b" anchorCtr="0" compatLnSpc="1"/>
          <a:lstStyle>
            <a:lvl1pPr defTabSz="990600" eaLnBrk="1" hangingPunct="1">
              <a:defRPr sz="1300">
                <a:latin typeface="Arial" panose="020B0604020202020204" pitchFamily="34" charset="0"/>
                <a:ea typeface="宋体" panose="02010600030101010101" pitchFamily="2" charset="-122"/>
              </a:defRPr>
            </a:lvl1pPr>
          </a:lstStyle>
          <a:p>
            <a:pPr>
              <a:defRPr/>
            </a:pPr>
            <a:endParaRPr lang="en-US" altLang="zh-CN"/>
          </a:p>
        </p:txBody>
      </p:sp>
      <p:sp>
        <p:nvSpPr>
          <p:cNvPr id="110599" name="Rectangle 7"/>
          <p:cNvSpPr>
            <a:spLocks noGrp="1" noChangeArrowheads="1"/>
          </p:cNvSpPr>
          <p:nvPr>
            <p:ph type="sldNum" sz="quarter" idx="5"/>
          </p:nvPr>
        </p:nvSpPr>
        <p:spPr bwMode="auto">
          <a:xfrm>
            <a:off x="4021138" y="9721850"/>
            <a:ext cx="3076575" cy="511175"/>
          </a:xfrm>
          <a:prstGeom prst="rect">
            <a:avLst/>
          </a:prstGeom>
          <a:noFill/>
          <a:ln>
            <a:noFill/>
          </a:ln>
        </p:spPr>
        <p:txBody>
          <a:bodyPr vert="horz" wrap="square" lIns="99048" tIns="49524" rIns="99048" bIns="49524" numCol="1" anchor="b" anchorCtr="0" compatLnSpc="1"/>
          <a:lstStyle>
            <a:lvl1pPr algn="r" defTabSz="990600" eaLnBrk="1" hangingPunct="1">
              <a:defRPr sz="1300">
                <a:ea typeface="宋体" panose="02010600030101010101" pitchFamily="2" charset="-122"/>
              </a:defRPr>
            </a:lvl1pPr>
          </a:lstStyle>
          <a:p>
            <a:fld id="{0DF944BA-3057-42F4-8C51-38329FDDF40E}" type="slidenum">
              <a:rPr lang="en-US" altLang="zh-CN"/>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8.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9.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4.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5.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6.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0.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ln>
        </p:spPr>
        <p:txBody>
          <a:bodyPr/>
          <a:lstStyle/>
          <a:p>
            <a:fld id="{852ECA26-06D8-4B8C-AE7A-B532EF3B37C3}" type="slidenum">
              <a:rPr lang="en-US" altLang="zh-CN"/>
            </a:fld>
            <a:endParaRPr lang="en-US" altLang="zh-CN" dirty="0"/>
          </a:p>
        </p:txBody>
      </p:sp>
      <p:sp>
        <p:nvSpPr>
          <p:cNvPr id="6147" name="Rectangle 2"/>
          <p:cNvSpPr>
            <a:spLocks noGrp="1" noRot="1" noChangeAspect="1" noChangeArrowheads="1" noTextEdit="1"/>
          </p:cNvSpPr>
          <p:nvPr>
            <p:ph type="sldImg"/>
          </p:nvPr>
        </p:nvSpPr>
        <p:spPr>
          <a:xfrm>
            <a:off x="139700" y="768350"/>
            <a:ext cx="6819900" cy="3836988"/>
          </a:xfrm>
        </p:spPr>
      </p:sp>
      <p:sp>
        <p:nvSpPr>
          <p:cNvPr id="6148" name="Rectangle 3"/>
          <p:cNvSpPr>
            <a:spLocks noGrp="1" noChangeArrowheads="1"/>
          </p:cNvSpPr>
          <p:nvPr>
            <p:ph type="body" idx="1"/>
          </p:nvPr>
        </p:nvSpPr>
        <p:spPr>
          <a:noFill/>
        </p:spPr>
        <p:txBody>
          <a:bodyPr/>
          <a:lstStyle/>
          <a:p>
            <a:pPr eaLnBrk="1" hangingPunct="1"/>
            <a:endParaRPr lang="zh-CN"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TextEdit="1"/>
          </p:cNvSpPr>
          <p:nvPr>
            <p:ph type="sldImg"/>
          </p:nvPr>
        </p:nvSpPr>
        <p:spPr>
          <a:xfrm>
            <a:off x="139700" y="768350"/>
            <a:ext cx="6819900" cy="3836988"/>
          </a:xfrm>
        </p:spPr>
      </p:sp>
      <p:sp>
        <p:nvSpPr>
          <p:cNvPr id="12291" name="Rectangle 3"/>
          <p:cNvSpPr>
            <a:spLocks noGrp="1"/>
          </p:cNvSpPr>
          <p:nvPr>
            <p:ph type="body" idx="1"/>
          </p:nvPr>
        </p:nvSpPr>
        <p:spPr>
          <a:noFill/>
        </p:spPr>
        <p:txBody>
          <a:bodyPr/>
          <a:lstStyle/>
          <a:p>
            <a:pPr eaLnBrk="1" hangingPunct="1"/>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a:xfrm>
            <a:off x="139700" y="768350"/>
            <a:ext cx="6819900" cy="3836988"/>
          </a:xfrm>
        </p:spPr>
      </p:sp>
      <p:sp>
        <p:nvSpPr>
          <p:cNvPr id="2048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a:xfrm>
            <a:off x="139700" y="768350"/>
            <a:ext cx="6819900" cy="3836988"/>
          </a:xfrm>
        </p:spPr>
      </p:sp>
      <p:sp>
        <p:nvSpPr>
          <p:cNvPr id="2048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24579"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dirty="0">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26627"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dirty="0">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29699"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dirty="0">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33795"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dirty="0">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37891"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dirty="0">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43011"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dirty="0">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46083"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dirty="0">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rtl="0"/>
            <a:endParaRPr lang="en-US" altLang="zh-CN" sz="1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4" name="幻灯片编号占位符 3"/>
          <p:cNvSpPr>
            <a:spLocks noGrp="1"/>
          </p:cNvSpPr>
          <p:nvPr>
            <p:ph type="sldNum" sz="quarter" idx="10"/>
          </p:nvPr>
        </p:nvSpPr>
        <p:spPr/>
        <p:txBody>
          <a:bodyPr/>
          <a:lstStyle/>
          <a:p>
            <a:fld id="{A86D2B09-94DA-4D48-B9A3-AC66ECD63BC1}"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48131"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dirty="0">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50179"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dirty="0">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53251"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dirty="0">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55299"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dirty="0">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57347"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dirty="0">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60419"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dirty="0">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63491"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dirty="0">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65539"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dirty="0">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67587"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dirty="0">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69635"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dirty="0">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rtl="0"/>
            <a:endParaRPr lang="en-US" altLang="zh-CN" sz="1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4" name="幻灯片编号占位符 3"/>
          <p:cNvSpPr>
            <a:spLocks noGrp="1"/>
          </p:cNvSpPr>
          <p:nvPr>
            <p:ph type="sldNum" sz="quarter" idx="10"/>
          </p:nvPr>
        </p:nvSpPr>
        <p:spPr/>
        <p:txBody>
          <a:bodyPr/>
          <a:lstStyle/>
          <a:p>
            <a:fld id="{A86D2B09-94DA-4D48-B9A3-AC66ECD63BC1}"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76803"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dirty="0">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79875"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dirty="0">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82947"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86019"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89091"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92163"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95235"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98307"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101379"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104451"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rtl="0"/>
            <a:endParaRPr lang="en-US" altLang="zh-CN" sz="1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4" name="幻灯片编号占位符 3"/>
          <p:cNvSpPr>
            <a:spLocks noGrp="1"/>
          </p:cNvSpPr>
          <p:nvPr>
            <p:ph type="sldNum" sz="quarter" idx="10"/>
          </p:nvPr>
        </p:nvSpPr>
        <p:spPr/>
        <p:txBody>
          <a:bodyPr/>
          <a:lstStyle/>
          <a:p>
            <a:fld id="{A86D2B09-94DA-4D48-B9A3-AC66ECD63BC1}"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107523"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110595"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107523"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107523"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107523"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107523"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107523"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107523"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107523"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107523"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rtl="0"/>
            <a:endParaRPr lang="en-US" altLang="zh-CN" sz="1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4" name="幻灯片编号占位符 3"/>
          <p:cNvSpPr>
            <a:spLocks noGrp="1"/>
          </p:cNvSpPr>
          <p:nvPr>
            <p:ph type="sldNum" sz="quarter" idx="10"/>
          </p:nvPr>
        </p:nvSpPr>
        <p:spPr/>
        <p:txBody>
          <a:bodyPr/>
          <a:lstStyle/>
          <a:p>
            <a:fld id="{A86D2B09-94DA-4D48-B9A3-AC66ECD63BC1}"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107523"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107523"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107523"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107523"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116739"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121859"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39700" y="768350"/>
            <a:ext cx="6819900" cy="3836988"/>
          </a:xfrm>
          <a:noFill/>
          <a:ln cap="flat">
            <a:headEnd type="none" w="med" len="med"/>
            <a:tailEnd type="none" w="med" len="med"/>
          </a:ln>
        </p:spPr>
      </p:sp>
      <p:sp>
        <p:nvSpPr>
          <p:cNvPr id="126979" name="Rectangle 3"/>
          <p:cNvSpPr>
            <a:spLocks noGrp="1" noChangeArrowheads="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pPr eaLnBrk="1" hangingPunct="1"/>
            <a:endParaRPr altLang="zh-CN">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139700" y="768350"/>
            <a:ext cx="6819900" cy="3836988"/>
          </a:xfrm>
        </p:spPr>
      </p:sp>
      <p:sp>
        <p:nvSpPr>
          <p:cNvPr id="4096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139700" y="768350"/>
            <a:ext cx="6819900" cy="3836988"/>
          </a:xfrm>
        </p:spPr>
      </p:sp>
      <p:sp>
        <p:nvSpPr>
          <p:cNvPr id="4096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139700" y="768350"/>
            <a:ext cx="6819900" cy="3836988"/>
          </a:xfrm>
        </p:spPr>
      </p:sp>
      <p:sp>
        <p:nvSpPr>
          <p:cNvPr id="4096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rtl="0"/>
            <a:endParaRPr lang="en-US" altLang="zh-CN" sz="1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4" name="幻灯片编号占位符 3"/>
          <p:cNvSpPr>
            <a:spLocks noGrp="1"/>
          </p:cNvSpPr>
          <p:nvPr>
            <p:ph type="sldNum" sz="quarter" idx="10"/>
          </p:nvPr>
        </p:nvSpPr>
        <p:spPr/>
        <p:txBody>
          <a:bodyPr/>
          <a:lstStyle/>
          <a:p>
            <a:fld id="{A86D2B09-94DA-4D48-B9A3-AC66ECD63BC1}"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139700" y="768350"/>
            <a:ext cx="6819900" cy="3836988"/>
          </a:xfrm>
        </p:spPr>
      </p:sp>
      <p:sp>
        <p:nvSpPr>
          <p:cNvPr id="4096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139700" y="768350"/>
            <a:ext cx="6819900" cy="3836988"/>
          </a:xfrm>
        </p:spPr>
      </p:sp>
      <p:sp>
        <p:nvSpPr>
          <p:cNvPr id="4096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139700" y="768350"/>
            <a:ext cx="6819900" cy="3836988"/>
          </a:xfrm>
        </p:spPr>
      </p:sp>
      <p:sp>
        <p:nvSpPr>
          <p:cNvPr id="4096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139700" y="768350"/>
            <a:ext cx="6819900" cy="3836988"/>
          </a:xfrm>
        </p:spPr>
      </p:sp>
      <p:sp>
        <p:nvSpPr>
          <p:cNvPr id="4096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a:xfrm>
            <a:off x="139700" y="768350"/>
            <a:ext cx="6819900" cy="3836988"/>
          </a:xfrm>
        </p:spPr>
      </p:sp>
      <p:sp>
        <p:nvSpPr>
          <p:cNvPr id="4096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幻灯片图像占位符 1"/>
          <p:cNvSpPr>
            <a:spLocks noGrp="1" noRot="1" noChangeAspect="1" noChangeArrowheads="1" noTextEdit="1"/>
          </p:cNvSpPr>
          <p:nvPr>
            <p:ph type="sldImg"/>
          </p:nvPr>
        </p:nvSpPr>
        <p:spPr>
          <a:xfrm>
            <a:off x="139700" y="768350"/>
            <a:ext cx="6819900" cy="3836988"/>
          </a:xfrm>
        </p:spPr>
      </p:sp>
      <p:sp>
        <p:nvSpPr>
          <p:cNvPr id="146435" name="备注占位符 2"/>
          <p:cNvSpPr>
            <a:spLocks noGrp="1"/>
          </p:cNvSpPr>
          <p:nvPr>
            <p:ph type="body" idx="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0" compatLnSpc="1"/>
          <a:lstStyle/>
          <a:p>
            <a:endParaRPr altLang="en-US">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a:xfrm>
            <a:off x="139700" y="768350"/>
            <a:ext cx="6819900" cy="3836988"/>
          </a:xfrm>
        </p:spPr>
      </p:sp>
      <p:sp>
        <p:nvSpPr>
          <p:cNvPr id="51203" name="Rectangle 3"/>
          <p:cNvSpPr>
            <a:spLocks noGrp="1"/>
          </p:cNvSpPr>
          <p:nvPr>
            <p:ph type="body" idx="1"/>
          </p:nvPr>
        </p:nvSpPr>
        <p:spPr>
          <a:noFill/>
        </p:spPr>
        <p:txBody>
          <a:bodyPr/>
          <a:lstStyle/>
          <a:p>
            <a:pPr eaLnBrk="1" hangingPunct="1"/>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rtl="0"/>
            <a:endParaRPr lang="en-US" altLang="zh-CN" sz="1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4" name="幻灯片编号占位符 3"/>
          <p:cNvSpPr>
            <a:spLocks noGrp="1"/>
          </p:cNvSpPr>
          <p:nvPr>
            <p:ph type="sldNum" sz="quarter" idx="10"/>
          </p:nvPr>
        </p:nvSpPr>
        <p:spPr/>
        <p:txBody>
          <a:bodyPr/>
          <a:lstStyle/>
          <a:p>
            <a:fld id="{A86D2B09-94DA-4D48-B9A3-AC66ECD63BC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rtl="0"/>
            <a:endParaRPr lang="en-US" altLang="zh-CN" sz="12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4" name="幻灯片编号占位符 3"/>
          <p:cNvSpPr>
            <a:spLocks noGrp="1"/>
          </p:cNvSpPr>
          <p:nvPr>
            <p:ph type="sldNum" sz="quarter" idx="10"/>
          </p:nvPr>
        </p:nvSpPr>
        <p:spPr/>
        <p:txBody>
          <a:bodyPr/>
          <a:lstStyle/>
          <a:p>
            <a:fld id="{A86D2B09-94DA-4D48-B9A3-AC66ECD63BC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TextEdit="1"/>
          </p:cNvSpPr>
          <p:nvPr>
            <p:ph type="sldImg"/>
          </p:nvPr>
        </p:nvSpPr>
        <p:spPr>
          <a:xfrm>
            <a:off x="139700" y="768350"/>
            <a:ext cx="6819900" cy="3836988"/>
          </a:xfrm>
        </p:spPr>
      </p:sp>
      <p:sp>
        <p:nvSpPr>
          <p:cNvPr id="12291" name="Rectangle 3"/>
          <p:cNvSpPr>
            <a:spLocks noGrp="1"/>
          </p:cNvSpPr>
          <p:nvPr>
            <p:ph type="body" idx="1"/>
          </p:nvPr>
        </p:nvSpPr>
        <p:spPr>
          <a:noFill/>
        </p:spPr>
        <p:txBody>
          <a:bodyPr/>
          <a:lstStyle/>
          <a:p>
            <a:pPr eaLnBrk="1" hangingPunct="1"/>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8" descr="超大LOGO全"/>
          <p:cNvPicPr>
            <a:picLocks noChangeAspect="1" noChangeArrowheads="1"/>
          </p:cNvPicPr>
          <p:nvPr userDrawn="1"/>
        </p:nvPicPr>
        <p:blipFill>
          <a:blip r:embed="rId3"/>
          <a:srcRect/>
          <a:stretch>
            <a:fillRect/>
          </a:stretch>
        </p:blipFill>
        <p:spPr bwMode="auto">
          <a:xfrm>
            <a:off x="334434" y="6030913"/>
            <a:ext cx="4034367" cy="576262"/>
          </a:xfrm>
          <a:prstGeom prst="rect">
            <a:avLst/>
          </a:prstGeom>
          <a:noFill/>
          <a:ln w="9525">
            <a:noFill/>
            <a:miter lim="800000"/>
            <a:headEnd/>
            <a:tailEnd/>
          </a:ln>
        </p:spPr>
      </p:pic>
    </p:spTree>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transition spd="med">
    <p:pull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615517" y="274639"/>
            <a:ext cx="5966883" cy="561975"/>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00" y="1484313"/>
            <a:ext cx="10972800" cy="464185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med">
    <p:pull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5615517" y="274639"/>
            <a:ext cx="5966883" cy="561975"/>
          </a:xfr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484313"/>
            <a:ext cx="5384800"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484313"/>
            <a:ext cx="5384800"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med">
    <p:pull dir="ru"/>
  </p:transition>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5615517" y="274639"/>
            <a:ext cx="5966883" cy="561975"/>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Rectangle 7"/>
          <p:cNvSpPr>
            <a:spLocks noGrp="1" noChangeArrowheads="1"/>
          </p:cNvSpPr>
          <p:nvPr>
            <p:ph type="body" idx="1"/>
          </p:nvPr>
        </p:nvSpPr>
        <p:spPr bwMode="auto">
          <a:xfrm>
            <a:off x="609600" y="1484313"/>
            <a:ext cx="10972800" cy="4641850"/>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pic>
        <p:nvPicPr>
          <p:cNvPr id="1028" name="Picture 12" descr="超大LOGO"/>
          <p:cNvPicPr>
            <a:picLocks noChangeAspect="1" noChangeArrowheads="1"/>
          </p:cNvPicPr>
          <p:nvPr userDrawn="1"/>
        </p:nvPicPr>
        <p:blipFill>
          <a:blip r:embed="rId6"/>
          <a:srcRect/>
          <a:stretch>
            <a:fillRect/>
          </a:stretch>
        </p:blipFill>
        <p:spPr bwMode="auto">
          <a:xfrm>
            <a:off x="336551" y="6242050"/>
            <a:ext cx="1919816" cy="401638"/>
          </a:xfrm>
          <a:prstGeom prst="rect">
            <a:avLst/>
          </a:prstGeom>
          <a:noFill/>
          <a:ln w="9525">
            <a:noFill/>
            <a:miter lim="800000"/>
            <a:headEnd/>
            <a:tailEnd/>
          </a:ln>
        </p:spPr>
      </p:pic>
      <p:sp>
        <p:nvSpPr>
          <p:cNvPr id="6" name="TextBox 5"/>
          <p:cNvSpPr txBox="1"/>
          <p:nvPr userDrawn="1"/>
        </p:nvSpPr>
        <p:spPr>
          <a:xfrm>
            <a:off x="9144001" y="6286501"/>
            <a:ext cx="2016642" cy="307777"/>
          </a:xfrm>
          <a:prstGeom prst="rect">
            <a:avLst/>
          </a:prstGeom>
          <a:noFill/>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en-US" altLang="zh-CN" sz="1400" b="1"/>
              <a:t>www.sinosoft.com.cn</a:t>
            </a:r>
            <a:endParaRPr lang="zh-CN" altLang="en-US" sz="1400" b="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pull dir="ru"/>
  </p:transition>
  <p:hf hdr="0" ftr="0" dt="0"/>
  <p:txStyles>
    <p:titleStyle>
      <a:lvl1pPr algn="r" rtl="0" eaLnBrk="0" fontAlgn="base" hangingPunct="0">
        <a:spcBef>
          <a:spcPct val="0"/>
        </a:spcBef>
        <a:spcAft>
          <a:spcPct val="0"/>
        </a:spcAft>
        <a:defRPr sz="2800">
          <a:solidFill>
            <a:schemeClr val="bg1"/>
          </a:solidFill>
          <a:latin typeface="+mj-lt"/>
          <a:ea typeface="+mj-ea"/>
          <a:cs typeface="+mj-cs"/>
        </a:defRPr>
      </a:lvl1pPr>
      <a:lvl2pPr algn="r" rtl="0" eaLnBrk="0" fontAlgn="base" hangingPunct="0">
        <a:spcBef>
          <a:spcPct val="0"/>
        </a:spcBef>
        <a:spcAft>
          <a:spcPct val="0"/>
        </a:spcAft>
        <a:defRPr sz="2800">
          <a:solidFill>
            <a:schemeClr val="bg1"/>
          </a:solidFill>
          <a:latin typeface="Arial" panose="020B0604020202020204" pitchFamily="34" charset="0"/>
          <a:ea typeface="黑体" panose="02010609060101010101" pitchFamily="49" charset="-122"/>
        </a:defRPr>
      </a:lvl2pPr>
      <a:lvl3pPr algn="r" rtl="0" eaLnBrk="0" fontAlgn="base" hangingPunct="0">
        <a:spcBef>
          <a:spcPct val="0"/>
        </a:spcBef>
        <a:spcAft>
          <a:spcPct val="0"/>
        </a:spcAft>
        <a:defRPr sz="2800">
          <a:solidFill>
            <a:schemeClr val="bg1"/>
          </a:solidFill>
          <a:latin typeface="Arial" panose="020B0604020202020204" pitchFamily="34" charset="0"/>
          <a:ea typeface="黑体" panose="02010609060101010101" pitchFamily="49" charset="-122"/>
        </a:defRPr>
      </a:lvl3pPr>
      <a:lvl4pPr algn="r" rtl="0" eaLnBrk="0" fontAlgn="base" hangingPunct="0">
        <a:spcBef>
          <a:spcPct val="0"/>
        </a:spcBef>
        <a:spcAft>
          <a:spcPct val="0"/>
        </a:spcAft>
        <a:defRPr sz="2800">
          <a:solidFill>
            <a:schemeClr val="bg1"/>
          </a:solidFill>
          <a:latin typeface="Arial" panose="020B0604020202020204" pitchFamily="34" charset="0"/>
          <a:ea typeface="黑体" panose="02010609060101010101" pitchFamily="49" charset="-122"/>
        </a:defRPr>
      </a:lvl4pPr>
      <a:lvl5pPr algn="r" rtl="0" eaLnBrk="0" fontAlgn="base" hangingPunct="0">
        <a:spcBef>
          <a:spcPct val="0"/>
        </a:spcBef>
        <a:spcAft>
          <a:spcPct val="0"/>
        </a:spcAft>
        <a:defRPr sz="2800">
          <a:solidFill>
            <a:schemeClr val="bg1"/>
          </a:solidFill>
          <a:latin typeface="Arial" panose="020B0604020202020204" pitchFamily="34" charset="0"/>
          <a:ea typeface="黑体" panose="02010609060101010101" pitchFamily="49" charset="-122"/>
        </a:defRPr>
      </a:lvl5pPr>
      <a:lvl6pPr marL="457200" algn="r" rtl="0" fontAlgn="base">
        <a:spcBef>
          <a:spcPct val="0"/>
        </a:spcBef>
        <a:spcAft>
          <a:spcPct val="0"/>
        </a:spcAft>
        <a:defRPr sz="2800">
          <a:solidFill>
            <a:schemeClr val="bg1"/>
          </a:solidFill>
          <a:latin typeface="Arial" panose="020B0604020202020204" pitchFamily="34" charset="0"/>
          <a:ea typeface="黑体" panose="02010609060101010101" pitchFamily="49" charset="-122"/>
        </a:defRPr>
      </a:lvl6pPr>
      <a:lvl7pPr marL="914400" algn="r" rtl="0" fontAlgn="base">
        <a:spcBef>
          <a:spcPct val="0"/>
        </a:spcBef>
        <a:spcAft>
          <a:spcPct val="0"/>
        </a:spcAft>
        <a:defRPr sz="2800">
          <a:solidFill>
            <a:schemeClr val="bg1"/>
          </a:solidFill>
          <a:latin typeface="Arial" panose="020B0604020202020204" pitchFamily="34" charset="0"/>
          <a:ea typeface="黑体" panose="02010609060101010101" pitchFamily="49" charset="-122"/>
        </a:defRPr>
      </a:lvl7pPr>
      <a:lvl8pPr marL="1371600" algn="r" rtl="0" fontAlgn="base">
        <a:spcBef>
          <a:spcPct val="0"/>
        </a:spcBef>
        <a:spcAft>
          <a:spcPct val="0"/>
        </a:spcAft>
        <a:defRPr sz="2800">
          <a:solidFill>
            <a:schemeClr val="bg1"/>
          </a:solidFill>
          <a:latin typeface="Arial" panose="020B0604020202020204" pitchFamily="34" charset="0"/>
          <a:ea typeface="黑体" panose="02010609060101010101" pitchFamily="49" charset="-122"/>
        </a:defRPr>
      </a:lvl8pPr>
      <a:lvl9pPr marL="1828800" algn="r" rtl="0" fontAlgn="base">
        <a:spcBef>
          <a:spcPct val="0"/>
        </a:spcBef>
        <a:spcAft>
          <a:spcPct val="0"/>
        </a:spcAft>
        <a:defRPr sz="2800">
          <a:solidFill>
            <a:schemeClr val="bg1"/>
          </a:solidFill>
          <a:latin typeface="Arial" panose="020B0604020202020204" pitchFamily="34" charset="0"/>
          <a:ea typeface="黑体" panose="02010609060101010101" pitchFamily="49" charset="-122"/>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400">
          <a:solidFill>
            <a:schemeClr val="tx1"/>
          </a:solidFill>
          <a:latin typeface="+mn-lt"/>
          <a:ea typeface="+mn-ea"/>
        </a:defRPr>
      </a:lvl4pPr>
      <a:lvl5pPr marL="2057400" indent="-228600" algn="l" rtl="0" eaLnBrk="0" fontAlgn="base" hangingPunct="0">
        <a:spcBef>
          <a:spcPct val="20000"/>
        </a:spcBef>
        <a:spcAft>
          <a:spcPct val="0"/>
        </a:spcAft>
        <a:buChar char="»"/>
        <a:defRPr sz="24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7.png"/></Relationships>
</file>

<file path=ppt/slides/_rels/slide101.xml.rels><?xml version="1.0" encoding="UTF-8" standalone="yes"?>
<Relationships xmlns="http://schemas.openxmlformats.org/package/2006/relationships"><Relationship Id="rId5" Type="http://schemas.openxmlformats.org/officeDocument/2006/relationships/notesSlide" Target="../notesSlides/notesSlide56.xml"/><Relationship Id="rId4" Type="http://schemas.openxmlformats.org/officeDocument/2006/relationships/vmlDrawing" Target="../drawings/vmlDrawing18.vml"/><Relationship Id="rId3" Type="http://schemas.openxmlformats.org/officeDocument/2006/relationships/slideLayout" Target="../slideLayouts/slideLayout4.xml"/><Relationship Id="rId2" Type="http://schemas.openxmlformats.org/officeDocument/2006/relationships/image" Target="../media/image68.emf"/><Relationship Id="rId1" Type="http://schemas.openxmlformats.org/officeDocument/2006/relationships/oleObject" Target="../embeddings/oleObject18.bin"/></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xml"/><Relationship Id="rId1" Type="http://schemas.openxmlformats.org/officeDocument/2006/relationships/image" Target="../media/image69.e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xml"/><Relationship Id="rId1" Type="http://schemas.openxmlformats.org/officeDocument/2006/relationships/image" Target="../media/image70.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xml"/><Relationship Id="rId1" Type="http://schemas.openxmlformats.org/officeDocument/2006/relationships/image" Target="../media/image71.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image" Target="../media/image7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3.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4" Type="http://schemas.openxmlformats.org/officeDocument/2006/relationships/notesSlide" Target="../notesSlides/notesSlide63.xml"/><Relationship Id="rId3" Type="http://schemas.openxmlformats.org/officeDocument/2006/relationships/slideLayout" Target="../slideLayouts/slideLayout4.xml"/><Relationship Id="rId2" Type="http://schemas.openxmlformats.org/officeDocument/2006/relationships/image" Target="../media/image75.png"/><Relationship Id="rId1" Type="http://schemas.openxmlformats.org/officeDocument/2006/relationships/image" Target="../media/image74.png"/></Relationships>
</file>

<file path=ppt/slides/_rels/slide116.xml.rels><?xml version="1.0" encoding="UTF-8" standalone="yes"?>
<Relationships xmlns="http://schemas.openxmlformats.org/package/2006/relationships"><Relationship Id="rId4" Type="http://schemas.openxmlformats.org/officeDocument/2006/relationships/notesSlide" Target="../notesSlides/notesSlide64.xml"/><Relationship Id="rId3" Type="http://schemas.openxmlformats.org/officeDocument/2006/relationships/slideLayout" Target="../slideLayouts/slideLayout4.xml"/><Relationship Id="rId2" Type="http://schemas.openxmlformats.org/officeDocument/2006/relationships/image" Target="../media/image77.png"/><Relationship Id="rId1" Type="http://schemas.openxmlformats.org/officeDocument/2006/relationships/image" Target="../media/image7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79.png"/><Relationship Id="rId1" Type="http://schemas.openxmlformats.org/officeDocument/2006/relationships/image" Target="../media/image78.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vmlDrawing" Target="../drawings/vmlDrawing1.vml"/><Relationship Id="rId3" Type="http://schemas.openxmlformats.org/officeDocument/2006/relationships/slideLayout" Target="../slideLayouts/slideLayout4.xml"/><Relationship Id="rId2" Type="http://schemas.openxmlformats.org/officeDocument/2006/relationships/image" Target="../media/image7.emf"/><Relationship Id="rId1"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vmlDrawing" Target="../drawings/vmlDrawing2.vml"/><Relationship Id="rId3" Type="http://schemas.openxmlformats.org/officeDocument/2006/relationships/slideLayout" Target="../slideLayouts/slideLayout4.xml"/><Relationship Id="rId2" Type="http://schemas.openxmlformats.org/officeDocument/2006/relationships/image" Target="../media/image8.emf"/><Relationship Id="rId1"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1.emf"/></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vmlDrawing" Target="../drawings/vmlDrawing3.vml"/><Relationship Id="rId3" Type="http://schemas.openxmlformats.org/officeDocument/2006/relationships/slideLayout" Target="../slideLayouts/slideLayout2.xml"/><Relationship Id="rId2" Type="http://schemas.openxmlformats.org/officeDocument/2006/relationships/image" Target="../media/image12.emf"/><Relationship Id="rId1"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7.png"/><Relationship Id="rId1" Type="http://schemas.openxmlformats.org/officeDocument/2006/relationships/image" Target="../media/image1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4.xml"/><Relationship Id="rId2" Type="http://schemas.openxmlformats.org/officeDocument/2006/relationships/image" Target="../media/image18.emf"/><Relationship Id="rId1" Type="http://schemas.openxmlformats.org/officeDocument/2006/relationships/oleObject" Target="../embeddings/oleObject4.bin"/></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1.pn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vmlDrawing" Target="../drawings/vmlDrawing5.vml"/><Relationship Id="rId3" Type="http://schemas.openxmlformats.org/officeDocument/2006/relationships/slideLayout" Target="../slideLayouts/slideLayout4.xml"/><Relationship Id="rId2" Type="http://schemas.openxmlformats.org/officeDocument/2006/relationships/image" Target="../media/image22.emf"/><Relationship Id="rId1" Type="http://schemas.openxmlformats.org/officeDocument/2006/relationships/oleObject" Target="../embeddings/oleObject5.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3.pn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vmlDrawing" Target="../drawings/vmlDrawing6.vml"/><Relationship Id="rId3" Type="http://schemas.openxmlformats.org/officeDocument/2006/relationships/slideLayout" Target="../slideLayouts/slideLayout4.xml"/><Relationship Id="rId2" Type="http://schemas.openxmlformats.org/officeDocument/2006/relationships/image" Target="../media/image24.emf"/><Relationship Id="rId1" Type="http://schemas.openxmlformats.org/officeDocument/2006/relationships/oleObject" Target="../embeddings/oleObject6.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5.pn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vmlDrawing" Target="../drawings/vmlDrawing7.vml"/><Relationship Id="rId3" Type="http://schemas.openxmlformats.org/officeDocument/2006/relationships/slideLayout" Target="../slideLayouts/slideLayout4.xml"/><Relationship Id="rId2" Type="http://schemas.openxmlformats.org/officeDocument/2006/relationships/image" Target="../media/image26.emf"/><Relationship Id="rId1" Type="http://schemas.openxmlformats.org/officeDocument/2006/relationships/oleObject" Target="../embeddings/oleObject7.bin"/></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image" Target="../media/image27.png"/></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vmlDrawing" Target="../drawings/vmlDrawing8.vml"/><Relationship Id="rId3" Type="http://schemas.openxmlformats.org/officeDocument/2006/relationships/slideLayout" Target="../slideLayouts/slideLayout4.xml"/><Relationship Id="rId2" Type="http://schemas.openxmlformats.org/officeDocument/2006/relationships/image" Target="../media/image28.emf"/><Relationship Id="rId1" Type="http://schemas.openxmlformats.org/officeDocument/2006/relationships/oleObject" Target="../embeddings/oleObject8.bin"/></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0.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1.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2.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4.png"/></Relationships>
</file>

<file path=ppt/slides/_rels/slide56.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vmlDrawing" Target="../drawings/vmlDrawing9.vml"/><Relationship Id="rId3" Type="http://schemas.openxmlformats.org/officeDocument/2006/relationships/slideLayout" Target="../slideLayouts/slideLayout4.xml"/><Relationship Id="rId2" Type="http://schemas.openxmlformats.org/officeDocument/2006/relationships/image" Target="../media/image35.emf"/><Relationship Id="rId1" Type="http://schemas.openxmlformats.org/officeDocument/2006/relationships/oleObject" Target="../embeddings/oleObject9.bin"/></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60.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vmlDrawing" Target="../drawings/vmlDrawing10.vml"/><Relationship Id="rId3" Type="http://schemas.openxmlformats.org/officeDocument/2006/relationships/slideLayout" Target="../slideLayouts/slideLayout4.xml"/><Relationship Id="rId2" Type="http://schemas.openxmlformats.org/officeDocument/2006/relationships/image" Target="../media/image37.emf"/><Relationship Id="rId1" Type="http://schemas.openxmlformats.org/officeDocument/2006/relationships/oleObject" Target="../embeddings/oleObject10.bin"/></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8.png"/></Relationships>
</file>

<file path=ppt/slides/_rels/slide64.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vmlDrawing" Target="../drawings/vmlDrawing11.vml"/><Relationship Id="rId3" Type="http://schemas.openxmlformats.org/officeDocument/2006/relationships/slideLayout" Target="../slideLayouts/slideLayout4.xml"/><Relationship Id="rId2" Type="http://schemas.openxmlformats.org/officeDocument/2006/relationships/image" Target="../media/image39.emf"/><Relationship Id="rId1" Type="http://schemas.openxmlformats.org/officeDocument/2006/relationships/oleObject" Target="../embeddings/oleObject11.bin"/></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0.png"/></Relationships>
</file>

<file path=ppt/slides/_rels/slide68.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vmlDrawing" Target="../drawings/vmlDrawing12.vml"/><Relationship Id="rId3" Type="http://schemas.openxmlformats.org/officeDocument/2006/relationships/slideLayout" Target="../slideLayouts/slideLayout4.xml"/><Relationship Id="rId2" Type="http://schemas.openxmlformats.org/officeDocument/2006/relationships/image" Target="../media/image41.emf"/><Relationship Id="rId1" Type="http://schemas.openxmlformats.org/officeDocument/2006/relationships/oleObject" Target="../embeddings/oleObject12.bin"/></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2.png"/></Relationships>
</file>

<file path=ppt/slides/_rels/slide72.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vmlDrawing" Target="../drawings/vmlDrawing13.vml"/><Relationship Id="rId3" Type="http://schemas.openxmlformats.org/officeDocument/2006/relationships/slideLayout" Target="../slideLayouts/slideLayout4.xml"/><Relationship Id="rId2" Type="http://schemas.openxmlformats.org/officeDocument/2006/relationships/image" Target="../media/image43.emf"/><Relationship Id="rId1" Type="http://schemas.openxmlformats.org/officeDocument/2006/relationships/oleObject" Target="../embeddings/oleObject13.bin"/></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4.png"/></Relationships>
</file>

<file path=ppt/slides/_rels/slide76.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vmlDrawing" Target="../drawings/vmlDrawing14.vml"/><Relationship Id="rId3" Type="http://schemas.openxmlformats.org/officeDocument/2006/relationships/slideLayout" Target="../slideLayouts/slideLayout4.xml"/><Relationship Id="rId2" Type="http://schemas.openxmlformats.org/officeDocument/2006/relationships/image" Target="../media/image45.emf"/><Relationship Id="rId1" Type="http://schemas.openxmlformats.org/officeDocument/2006/relationships/oleObject" Target="../embeddings/oleObject14.bin"/></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image" Target="../media/image47.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image" Target="../media/image48.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image" Target="../media/image49.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xml"/><Relationship Id="rId1" Type="http://schemas.openxmlformats.org/officeDocument/2006/relationships/image" Target="../media/image50.png"/></Relationships>
</file>

<file path=ppt/slides/_rels/slide88.xml.rels><?xml version="1.0" encoding="UTF-8" standalone="yes"?>
<Relationships xmlns="http://schemas.openxmlformats.org/package/2006/relationships"><Relationship Id="rId5" Type="http://schemas.openxmlformats.org/officeDocument/2006/relationships/notesSlide" Target="../notesSlides/notesSlide52.xml"/><Relationship Id="rId4" Type="http://schemas.openxmlformats.org/officeDocument/2006/relationships/vmlDrawing" Target="../drawings/vmlDrawing15.vml"/><Relationship Id="rId3" Type="http://schemas.openxmlformats.org/officeDocument/2006/relationships/slideLayout" Target="../slideLayouts/slideLayout4.xml"/><Relationship Id="rId2" Type="http://schemas.openxmlformats.org/officeDocument/2006/relationships/image" Target="../media/image51.emf"/><Relationship Id="rId1" Type="http://schemas.openxmlformats.org/officeDocument/2006/relationships/oleObject" Target="../embeddings/oleObject15.bin"/></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6.png"/></Relationships>
</file>

<file path=ppt/slides/_rels/slide93.xml.rels><?xml version="1.0" encoding="UTF-8" standalone="yes"?>
<Relationships xmlns="http://schemas.openxmlformats.org/package/2006/relationships"><Relationship Id="rId5" Type="http://schemas.openxmlformats.org/officeDocument/2006/relationships/notesSlide" Target="../notesSlides/notesSlide54.xml"/><Relationship Id="rId4" Type="http://schemas.openxmlformats.org/officeDocument/2006/relationships/vmlDrawing" Target="../drawings/vmlDrawing16.vml"/><Relationship Id="rId3" Type="http://schemas.openxmlformats.org/officeDocument/2006/relationships/slideLayout" Target="../slideLayouts/slideLayout4.xml"/><Relationship Id="rId2" Type="http://schemas.openxmlformats.org/officeDocument/2006/relationships/image" Target="../media/image57.emf"/><Relationship Id="rId1" Type="http://schemas.openxmlformats.org/officeDocument/2006/relationships/oleObject" Target="../embeddings/oleObject16.bin"/></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1.png"/></Relationships>
</file>

<file path=ppt/slides/_rels/slide97.xml.rels><?xml version="1.0" encoding="UTF-8" standalone="yes"?>
<Relationships xmlns="http://schemas.openxmlformats.org/package/2006/relationships"><Relationship Id="rId5" Type="http://schemas.openxmlformats.org/officeDocument/2006/relationships/notesSlide" Target="../notesSlides/notesSlide55.xml"/><Relationship Id="rId4" Type="http://schemas.openxmlformats.org/officeDocument/2006/relationships/vmlDrawing" Target="../drawings/vmlDrawing17.vml"/><Relationship Id="rId3" Type="http://schemas.openxmlformats.org/officeDocument/2006/relationships/slideLayout" Target="../slideLayouts/slideLayout4.xml"/><Relationship Id="rId2" Type="http://schemas.openxmlformats.org/officeDocument/2006/relationships/image" Target="../media/image62.emf"/><Relationship Id="rId1" Type="http://schemas.openxmlformats.org/officeDocument/2006/relationships/oleObject" Target="../embeddings/oleObject17.bin"/></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66.png"/><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4" descr="超大LOGO1副本副本"/>
          <p:cNvPicPr>
            <a:picLocks noChangeAspect="1" noChangeArrowheads="1"/>
          </p:cNvPicPr>
          <p:nvPr/>
        </p:nvPicPr>
        <p:blipFill>
          <a:blip r:embed="rId1"/>
          <a:srcRect/>
          <a:stretch>
            <a:fillRect/>
          </a:stretch>
        </p:blipFill>
        <p:spPr bwMode="auto">
          <a:xfrm>
            <a:off x="4006850" y="115889"/>
            <a:ext cx="4897438" cy="4198937"/>
          </a:xfrm>
          <a:prstGeom prst="rect">
            <a:avLst/>
          </a:prstGeom>
          <a:noFill/>
          <a:ln w="9525">
            <a:noFill/>
            <a:miter lim="800000"/>
            <a:headEnd/>
            <a:tailEnd/>
          </a:ln>
        </p:spPr>
      </p:pic>
      <p:sp>
        <p:nvSpPr>
          <p:cNvPr id="5123" name="Rectangle 9"/>
          <p:cNvSpPr>
            <a:spLocks noChangeArrowheads="1"/>
          </p:cNvSpPr>
          <p:nvPr/>
        </p:nvSpPr>
        <p:spPr bwMode="black">
          <a:xfrm>
            <a:off x="3000376" y="1671639"/>
            <a:ext cx="6480175" cy="1584325"/>
          </a:xfrm>
          <a:prstGeom prst="rect">
            <a:avLst/>
          </a:prstGeom>
          <a:noFill/>
          <a:ln w="9525">
            <a:noFill/>
            <a:miter lim="800000"/>
          </a:ln>
        </p:spPr>
        <p:txBody>
          <a:bodyPr anchor="ctr"/>
          <a:lstStyle/>
          <a:p>
            <a:pPr algn="r" eaLnBrk="1" hangingPunct="1"/>
            <a:endParaRPr lang="zh-CN" altLang="zh-CN" sz="4800">
              <a:solidFill>
                <a:schemeClr val="bg1"/>
              </a:solidFill>
              <a:latin typeface="Times New Roman" panose="02020603050405020304" pitchFamily="18" charset="0"/>
            </a:endParaRPr>
          </a:p>
        </p:txBody>
      </p:sp>
      <p:sp>
        <p:nvSpPr>
          <p:cNvPr id="5124" name="Rectangle 10"/>
          <p:cNvSpPr>
            <a:spLocks noChangeArrowheads="1"/>
          </p:cNvSpPr>
          <p:nvPr/>
        </p:nvSpPr>
        <p:spPr bwMode="black">
          <a:xfrm>
            <a:off x="5303838" y="2679700"/>
            <a:ext cx="1871662" cy="863600"/>
          </a:xfrm>
          <a:prstGeom prst="rect">
            <a:avLst/>
          </a:prstGeom>
          <a:noFill/>
          <a:ln w="9525">
            <a:noFill/>
            <a:miter lim="800000"/>
          </a:ln>
        </p:spPr>
        <p:txBody>
          <a:bodyPr/>
          <a:lstStyle/>
          <a:p>
            <a:pPr algn="ctr" eaLnBrk="1" hangingPunct="1">
              <a:lnSpc>
                <a:spcPct val="130000"/>
              </a:lnSpc>
            </a:pPr>
            <a:endParaRPr lang="zh-CN" altLang="zh-CN" sz="2000">
              <a:solidFill>
                <a:schemeClr val="bg1"/>
              </a:solidFill>
              <a:latin typeface="华文细黑" panose="02010600040101010101" pitchFamily="2" charset="-122"/>
              <a:ea typeface="华文细黑" panose="02010600040101010101" pitchFamily="2" charset="-122"/>
            </a:endParaRPr>
          </a:p>
        </p:txBody>
      </p:sp>
      <p:sp>
        <p:nvSpPr>
          <p:cNvPr id="5125" name="Text Box 23"/>
          <p:cNvSpPr txBox="1">
            <a:spLocks noChangeArrowheads="1"/>
          </p:cNvSpPr>
          <p:nvPr/>
        </p:nvSpPr>
        <p:spPr bwMode="auto">
          <a:xfrm>
            <a:off x="2551113" y="1958975"/>
            <a:ext cx="7181850" cy="3232150"/>
          </a:xfrm>
          <a:prstGeom prst="rect">
            <a:avLst/>
          </a:prstGeom>
          <a:noFill/>
          <a:ln w="9525">
            <a:noFill/>
            <a:miter lim="800000"/>
          </a:ln>
        </p:spPr>
        <p:txBody>
          <a:bodyPr wrap="none">
            <a:spAutoFit/>
          </a:bodyPr>
          <a:lstStyle/>
          <a:p>
            <a:pPr algn="ctr" eaLnBrk="1" hangingPunct="1"/>
            <a:r>
              <a:rPr lang="zh-CN" altLang="en-US" sz="3200" dirty="0">
                <a:solidFill>
                  <a:schemeClr val="bg1"/>
                </a:solidFill>
                <a:latin typeface="微软雅黑" panose="020B0503020204020204" pitchFamily="34" charset="-122"/>
                <a:ea typeface="微软雅黑" panose="020B0503020204020204" pitchFamily="34" charset="-122"/>
              </a:rPr>
              <a:t>教育服务与监管体系信息化建设</a:t>
            </a:r>
            <a:endParaRPr lang="zh-CN" altLang="en-US" sz="3200" dirty="0">
              <a:solidFill>
                <a:schemeClr val="bg1"/>
              </a:solidFill>
              <a:latin typeface="微软雅黑" panose="020B0503020204020204" pitchFamily="34" charset="-122"/>
              <a:ea typeface="微软雅黑" panose="020B0503020204020204" pitchFamily="34" charset="-122"/>
            </a:endParaRPr>
          </a:p>
          <a:p>
            <a:pPr algn="ctr" eaLnBrk="1" hangingPunct="1"/>
            <a:r>
              <a:rPr lang="zh-CN" altLang="en-US" sz="4400" dirty="0">
                <a:solidFill>
                  <a:schemeClr val="bg1"/>
                </a:solidFill>
                <a:latin typeface="微软雅黑" panose="020B0503020204020204" pitchFamily="34" charset="-122"/>
                <a:ea typeface="微软雅黑" panose="020B0503020204020204" pitchFamily="34" charset="-122"/>
              </a:rPr>
              <a:t>全国学生资助管理信息系统</a:t>
            </a:r>
            <a:r>
              <a:rPr lang="zh-CN" altLang="en-US" sz="3200" dirty="0">
                <a:solidFill>
                  <a:schemeClr val="bg1"/>
                </a:solidFill>
                <a:latin typeface="微软雅黑" panose="020B0503020204020204" pitchFamily="34" charset="-122"/>
                <a:ea typeface="微软雅黑" panose="020B0503020204020204" pitchFamily="34" charset="-122"/>
              </a:rPr>
              <a:t> </a:t>
            </a:r>
            <a:endParaRPr lang="zh-CN" altLang="en-US" sz="3200" dirty="0">
              <a:solidFill>
                <a:schemeClr val="bg1"/>
              </a:solidFill>
              <a:latin typeface="微软雅黑" panose="020B0503020204020204" pitchFamily="34" charset="-122"/>
              <a:ea typeface="微软雅黑" panose="020B0503020204020204" pitchFamily="34" charset="-122"/>
            </a:endParaRPr>
          </a:p>
          <a:p>
            <a:pPr algn="ctr" eaLnBrk="1" hangingPunct="1"/>
            <a:endParaRPr lang="zh-CN" altLang="en-US" sz="3200" b="1" dirty="0">
              <a:solidFill>
                <a:schemeClr val="bg1"/>
              </a:solidFill>
              <a:latin typeface="幼圆" panose="02010509060101010101" pitchFamily="49" charset="-122"/>
              <a:ea typeface="幼圆" panose="02010509060101010101" pitchFamily="49" charset="-122"/>
            </a:endParaRPr>
          </a:p>
          <a:p>
            <a:pPr algn="ctr" eaLnBrk="1" hangingPunct="1"/>
            <a:r>
              <a:rPr lang="en-US" altLang="zh-CN" sz="3200" dirty="0">
                <a:solidFill>
                  <a:schemeClr val="bg1"/>
                </a:solidFill>
                <a:latin typeface="微软雅黑" panose="020B0503020204020204" pitchFamily="34" charset="-122"/>
                <a:ea typeface="微软雅黑" panose="020B0503020204020204" pitchFamily="34" charset="-122"/>
              </a:rPr>
              <a:t>2019</a:t>
            </a:r>
            <a:r>
              <a:rPr lang="zh-CN" altLang="en-US" sz="3200" dirty="0">
                <a:solidFill>
                  <a:schemeClr val="bg1"/>
                </a:solidFill>
                <a:latin typeface="微软雅黑" panose="020B0503020204020204" pitchFamily="34" charset="-122"/>
                <a:ea typeface="微软雅黑" panose="020B0503020204020204" pitchFamily="34" charset="-122"/>
              </a:rPr>
              <a:t>高校阶段资助应用提高班培训</a:t>
            </a:r>
            <a:endParaRPr lang="zh-CN" altLang="en-US" sz="3200" dirty="0">
              <a:solidFill>
                <a:schemeClr val="bg1"/>
              </a:solidFill>
              <a:latin typeface="微软雅黑" panose="020B0503020204020204" pitchFamily="34" charset="-122"/>
              <a:ea typeface="微软雅黑" panose="020B0503020204020204" pitchFamily="34" charset="-122"/>
            </a:endParaRPr>
          </a:p>
          <a:p>
            <a:pPr algn="ctr" eaLnBrk="1" hangingPunct="1"/>
            <a:endParaRPr lang="zh-CN" altLang="en-US" sz="3200" b="1" dirty="0">
              <a:solidFill>
                <a:schemeClr val="bg1"/>
              </a:solidFill>
              <a:latin typeface="幼圆" panose="02010509060101010101" pitchFamily="49" charset="-122"/>
              <a:ea typeface="幼圆" panose="02010509060101010101" pitchFamily="49" charset="-122"/>
            </a:endParaRPr>
          </a:p>
          <a:p>
            <a:pPr algn="ctr" eaLnBrk="1" hangingPunct="1"/>
            <a:endParaRPr lang="zh-CN" altLang="en-US" sz="3200" b="1" dirty="0">
              <a:solidFill>
                <a:schemeClr val="bg1"/>
              </a:solidFill>
              <a:latin typeface="幼圆" panose="02010509060101010101" pitchFamily="49" charset="-122"/>
              <a:ea typeface="幼圆" panose="02010509060101010101" pitchFamily="49" charset="-122"/>
            </a:endParaRPr>
          </a:p>
        </p:txBody>
      </p:sp>
    </p:spTree>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小标题.pn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3339" y="190190"/>
            <a:ext cx="987781" cy="911999"/>
          </a:xfrm>
          <a:prstGeom prst="rect">
            <a:avLst/>
          </a:prstGeom>
        </p:spPr>
      </p:pic>
      <p:sp>
        <p:nvSpPr>
          <p:cNvPr id="12" name="文本框 2"/>
          <p:cNvSpPr txBox="1"/>
          <p:nvPr/>
        </p:nvSpPr>
        <p:spPr>
          <a:xfrm>
            <a:off x="3791744" y="198996"/>
            <a:ext cx="2880320" cy="584775"/>
          </a:xfrm>
          <a:prstGeom prst="rect">
            <a:avLst/>
          </a:prstGeom>
          <a:noFill/>
        </p:spPr>
        <p:txBody>
          <a:bodyPr wrap="square" rtlCol="0">
            <a:spAutoFit/>
          </a:bodyPr>
          <a:lstStyle/>
          <a:p>
            <a:r>
              <a:rPr kumimoji="1"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本期建设概况</a:t>
            </a:r>
            <a:endParaRPr kumimoji="1"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Rectangle 3"/>
          <p:cNvSpPr txBox="1">
            <a:spLocks noChangeArrowheads="1"/>
          </p:cNvSpPr>
          <p:nvPr/>
        </p:nvSpPr>
        <p:spPr>
          <a:xfrm>
            <a:off x="695400" y="1220755"/>
            <a:ext cx="11377264" cy="428128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dirty="0"/>
              <a:t>2.9.7</a:t>
            </a:r>
            <a:r>
              <a:rPr lang="zh-CN" altLang="zh-CN" dirty="0"/>
              <a:t>升级说明</a:t>
            </a:r>
            <a:br>
              <a:rPr lang="en-US" altLang="zh-CN" dirty="0"/>
            </a:br>
            <a:r>
              <a:rPr lang="en-US" altLang="zh-CN" dirty="0"/>
              <a:t>2. </a:t>
            </a:r>
            <a:r>
              <a:rPr lang="zh-CN" altLang="zh-CN" dirty="0"/>
              <a:t>本专科研究生学段学生管理功能新增调</a:t>
            </a:r>
            <a:endParaRPr lang="en-US" altLang="zh-CN" dirty="0"/>
          </a:p>
          <a:p>
            <a:pPr marL="0" indent="0">
              <a:buNone/>
            </a:pPr>
            <a:r>
              <a:rPr lang="en-US" altLang="zh-CN" dirty="0"/>
              <a:t>  </a:t>
            </a:r>
            <a:r>
              <a:rPr lang="en-US" altLang="zh-CN" sz="2400" dirty="0"/>
              <a:t> ①</a:t>
            </a:r>
            <a:r>
              <a:rPr lang="zh-CN" altLang="zh-CN" sz="2400" dirty="0"/>
              <a:t>在校生毕业管理模块功能调整：通过模板导入方式对在校生批量毕业处理；</a:t>
            </a:r>
            <a:br>
              <a:rPr lang="en-US" altLang="zh-CN" sz="2400" dirty="0"/>
            </a:br>
            <a:r>
              <a:rPr lang="en-US" altLang="zh-CN" sz="2400" dirty="0"/>
              <a:t>    ②</a:t>
            </a:r>
            <a:r>
              <a:rPr lang="zh-CN" altLang="zh-CN" sz="2400" dirty="0"/>
              <a:t>调整本专科学段学生年级字段录入格式：由之前的</a:t>
            </a:r>
            <a:r>
              <a:rPr lang="en-US" altLang="zh-CN" sz="2400" dirty="0"/>
              <a:t>1</a:t>
            </a:r>
            <a:r>
              <a:rPr lang="zh-CN" altLang="zh-CN" sz="2400" dirty="0"/>
              <a:t>年级，</a:t>
            </a:r>
            <a:r>
              <a:rPr lang="en-US" altLang="zh-CN" sz="2400" dirty="0"/>
              <a:t>2</a:t>
            </a:r>
            <a:r>
              <a:rPr lang="zh-CN" altLang="zh-CN" sz="2400" dirty="0"/>
              <a:t>年级，</a:t>
            </a:r>
            <a:r>
              <a:rPr lang="en-US" altLang="zh-CN" sz="2400" dirty="0"/>
              <a:t>3</a:t>
            </a:r>
            <a:r>
              <a:rPr lang="zh-CN" altLang="zh-CN" sz="2400" dirty="0"/>
              <a:t>年级格式修改</a:t>
            </a:r>
            <a:r>
              <a:rPr lang="en-US" altLang="zh-CN" sz="2400" dirty="0"/>
              <a:t>2015</a:t>
            </a:r>
            <a:r>
              <a:rPr lang="zh-CN" altLang="zh-CN" sz="2400" dirty="0"/>
              <a:t>，</a:t>
            </a:r>
            <a:r>
              <a:rPr lang="en-US" altLang="zh-CN" sz="2400" dirty="0"/>
              <a:t>2016</a:t>
            </a:r>
            <a:r>
              <a:rPr lang="zh-CN" altLang="zh-CN" sz="2400" dirty="0"/>
              <a:t>；</a:t>
            </a:r>
            <a:br>
              <a:rPr lang="en-US" altLang="zh-CN" sz="2400" dirty="0"/>
            </a:br>
            <a:r>
              <a:rPr lang="en-US" altLang="zh-CN" sz="2400" dirty="0"/>
              <a:t>    ③</a:t>
            </a:r>
            <a:r>
              <a:rPr lang="zh-CN" altLang="zh-CN" sz="2400" dirty="0"/>
              <a:t>关闭本专科、研究生毕业学生导入功能模块；</a:t>
            </a:r>
            <a:br>
              <a:rPr lang="en-US" altLang="zh-CN" sz="2400" dirty="0"/>
            </a:br>
            <a:r>
              <a:rPr lang="en-US" altLang="zh-CN" sz="2400" dirty="0"/>
              <a:t>    </a:t>
            </a:r>
            <a:r>
              <a:rPr lang="en-US" altLang="zh-CN" dirty="0"/>
              <a:t>3. </a:t>
            </a:r>
            <a:r>
              <a:rPr lang="zh-CN" altLang="zh-CN" dirty="0"/>
              <a:t>调整建档立卡相关内容：</a:t>
            </a:r>
            <a:br>
              <a:rPr lang="en-US" altLang="zh-CN" dirty="0"/>
            </a:br>
            <a:r>
              <a:rPr lang="en-US" altLang="zh-CN" dirty="0"/>
              <a:t>   </a:t>
            </a:r>
            <a:r>
              <a:rPr lang="en-US" altLang="zh-CN" sz="2400" dirty="0"/>
              <a:t>①</a:t>
            </a:r>
            <a:r>
              <a:rPr lang="zh-CN" altLang="zh-CN" sz="2400" dirty="0"/>
              <a:t>将</a:t>
            </a:r>
            <a:r>
              <a:rPr lang="en-US" altLang="zh-CN" sz="2400" dirty="0"/>
              <a:t>“</a:t>
            </a:r>
            <a:r>
              <a:rPr lang="zh-CN" altLang="zh-CN" sz="2400" dirty="0"/>
              <a:t>已脱贫</a:t>
            </a:r>
            <a:r>
              <a:rPr lang="en-US" altLang="zh-CN" sz="2400" dirty="0"/>
              <a:t>”</a:t>
            </a:r>
            <a:r>
              <a:rPr lang="zh-CN" altLang="zh-CN" sz="2400" dirty="0"/>
              <a:t>修改为</a:t>
            </a:r>
            <a:r>
              <a:rPr lang="en-US" altLang="zh-CN" sz="2400" dirty="0"/>
              <a:t>“</a:t>
            </a:r>
            <a:r>
              <a:rPr lang="zh-CN" altLang="zh-CN" sz="2400" dirty="0"/>
              <a:t>已脱贫</a:t>
            </a:r>
            <a:r>
              <a:rPr lang="en-US" altLang="zh-CN" sz="2400" dirty="0"/>
              <a:t>(</a:t>
            </a:r>
            <a:r>
              <a:rPr lang="zh-CN" altLang="zh-CN" sz="2400" dirty="0"/>
              <a:t>继续享受政策</a:t>
            </a:r>
            <a:r>
              <a:rPr lang="en-US" altLang="zh-CN" sz="2400" dirty="0"/>
              <a:t>)”;</a:t>
            </a:r>
            <a:br>
              <a:rPr lang="en-US" altLang="zh-CN" sz="2400" dirty="0"/>
            </a:br>
            <a:r>
              <a:rPr lang="en-US" altLang="zh-CN" sz="2400" dirty="0"/>
              <a:t>    ②</a:t>
            </a:r>
            <a:r>
              <a:rPr lang="zh-CN" altLang="zh-CN" sz="2400" dirty="0"/>
              <a:t>建档立卡学生未资助原因选项增加</a:t>
            </a:r>
            <a:r>
              <a:rPr lang="en-US" altLang="zh-CN" sz="2400" dirty="0"/>
              <a:t>“</a:t>
            </a:r>
            <a:r>
              <a:rPr lang="zh-CN" altLang="zh-CN" sz="2400" dirty="0"/>
              <a:t>不符合资助政策</a:t>
            </a:r>
            <a:r>
              <a:rPr lang="en-US" altLang="zh-CN" sz="2400" dirty="0"/>
              <a:t>”;</a:t>
            </a:r>
            <a:br>
              <a:rPr lang="en-US" altLang="zh-CN" sz="2400" dirty="0"/>
            </a:br>
            <a:r>
              <a:rPr lang="en-US" altLang="zh-CN" sz="2400" dirty="0"/>
              <a:t>    ③</a:t>
            </a:r>
            <a:r>
              <a:rPr lang="zh-CN" altLang="zh-CN" sz="2400" dirty="0"/>
              <a:t>建档立卡学生未资助原因填报、查看模块，新增支持</a:t>
            </a:r>
            <a:r>
              <a:rPr lang="en-US" altLang="zh-CN" sz="2400" dirty="0"/>
              <a:t>“</a:t>
            </a:r>
            <a:r>
              <a:rPr lang="zh-CN" altLang="zh-CN" sz="2400" dirty="0"/>
              <a:t>未填报</a:t>
            </a:r>
            <a:r>
              <a:rPr lang="en-US" altLang="zh-CN" sz="2400" dirty="0"/>
              <a:t>”</a:t>
            </a:r>
            <a:r>
              <a:rPr lang="zh-CN" altLang="zh-CN" sz="2400" dirty="0"/>
              <a:t>的数据查询功能；</a:t>
            </a:r>
            <a:br>
              <a:rPr lang="en-US" altLang="zh-CN" sz="2400" dirty="0"/>
            </a:br>
            <a:r>
              <a:rPr lang="en-US" altLang="zh-CN" sz="2400" dirty="0"/>
              <a:t>    ④</a:t>
            </a:r>
            <a:r>
              <a:rPr lang="zh-CN" altLang="zh-CN" sz="2400" dirty="0"/>
              <a:t>本专科、研究生建档立卡中央下发模块，页面列表展示、导出模板增加</a:t>
            </a:r>
            <a:r>
              <a:rPr lang="en-US" altLang="zh-CN" sz="2400" dirty="0"/>
              <a:t>“</a:t>
            </a:r>
            <a:r>
              <a:rPr lang="zh-CN" altLang="zh-CN" sz="2400" dirty="0"/>
              <a:t>院系</a:t>
            </a:r>
            <a:r>
              <a:rPr lang="en-US" altLang="zh-CN" sz="2400" dirty="0"/>
              <a:t>”</a:t>
            </a:r>
            <a:r>
              <a:rPr lang="zh-CN" altLang="zh-CN" sz="2400" dirty="0"/>
              <a:t>字段，并调整学籍号显示为学号。</a:t>
            </a:r>
            <a:endParaRPr lang="zh-CN" altLang="zh-CN" dirty="0"/>
          </a:p>
        </p:txBody>
      </p:sp>
      <p:sp>
        <p:nvSpPr>
          <p:cNvPr id="14" name="矩形 13"/>
          <p:cNvSpPr/>
          <p:nvPr/>
        </p:nvSpPr>
        <p:spPr>
          <a:xfrm>
            <a:off x="-480053" y="1988840"/>
            <a:ext cx="911424" cy="768085"/>
          </a:xfrm>
          <a:prstGeom prst="rect">
            <a:avLst/>
          </a:prstGeom>
          <a:solidFill>
            <a:srgbClr val="1B94F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5" name="矩形 14"/>
          <p:cNvSpPr/>
          <p:nvPr/>
        </p:nvSpPr>
        <p:spPr>
          <a:xfrm>
            <a:off x="-480053" y="1220755"/>
            <a:ext cx="911424" cy="768085"/>
          </a:xfrm>
          <a:prstGeom prst="rect">
            <a:avLst/>
          </a:prstGeom>
          <a:solidFill>
            <a:srgbClr val="0676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6" name="矩形 15"/>
          <p:cNvSpPr/>
          <p:nvPr/>
        </p:nvSpPr>
        <p:spPr>
          <a:xfrm>
            <a:off x="-480053" y="2756926"/>
            <a:ext cx="911424" cy="768085"/>
          </a:xfrm>
          <a:prstGeom prst="rect">
            <a:avLst/>
          </a:prstGeom>
          <a:solidFill>
            <a:srgbClr val="0676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7" name="矩形 16"/>
          <p:cNvSpPr/>
          <p:nvPr/>
        </p:nvSpPr>
        <p:spPr>
          <a:xfrm>
            <a:off x="-480053" y="3525011"/>
            <a:ext cx="911424" cy="768085"/>
          </a:xfrm>
          <a:prstGeom prst="rect">
            <a:avLst/>
          </a:prstGeom>
          <a:solidFill>
            <a:srgbClr val="1B94F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8" name="矩形 17"/>
          <p:cNvSpPr/>
          <p:nvPr/>
        </p:nvSpPr>
        <p:spPr>
          <a:xfrm>
            <a:off x="-480053" y="4293096"/>
            <a:ext cx="911424" cy="768085"/>
          </a:xfrm>
          <a:prstGeom prst="rect">
            <a:avLst/>
          </a:prstGeom>
          <a:solidFill>
            <a:srgbClr val="0676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9" name="矩形 18"/>
          <p:cNvSpPr/>
          <p:nvPr/>
        </p:nvSpPr>
        <p:spPr>
          <a:xfrm>
            <a:off x="-480053" y="5061182"/>
            <a:ext cx="911424" cy="768085"/>
          </a:xfrm>
          <a:prstGeom prst="rect">
            <a:avLst/>
          </a:prstGeom>
          <a:solidFill>
            <a:srgbClr val="1B94F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2065338"/>
            <a:ext cx="9144000" cy="358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771651" y="1455738"/>
            <a:ext cx="5724525" cy="461962"/>
          </a:xfrm>
          <a:prstGeom prst="rect">
            <a:avLst/>
          </a:prstGeom>
          <a:noFill/>
        </p:spPr>
        <p:txBody>
          <a:bodyPr wrap="none">
            <a:spAutoFit/>
          </a:bodyPr>
          <a:lstStyle/>
          <a:p>
            <a:pPr>
              <a:defRPr/>
            </a:pPr>
            <a:r>
              <a:rPr lang="zh-CN" altLang="en-US" sz="2400" kern="1" dirty="0">
                <a:latin typeface="Arial" panose="020B0604020202020204" pitchFamily="34" charset="0"/>
                <a:ea typeface="黑体" panose="02010609060101010101" pitchFamily="49" charset="-122"/>
              </a:rPr>
              <a:t>学校级操作人员名单录入（可模板导入）</a:t>
            </a:r>
            <a:endParaRPr lang="zh-CN" altLang="en-US" sz="2400" kern="1" dirty="0">
              <a:latin typeface="Arial" panose="020B0604020202020204" pitchFamily="34" charset="0"/>
              <a:ea typeface="黑体" panose="02010609060101010101" pitchFamily="49" charset="-122"/>
            </a:endParaRPr>
          </a:p>
        </p:txBody>
      </p:sp>
      <p:sp>
        <p:nvSpPr>
          <p:cNvPr id="124932" name="Rectangle 27"/>
          <p:cNvSpPr>
            <a:spLocks noGrp="1" noChangeArrowheads="1"/>
          </p:cNvSpPr>
          <p:nvPr>
            <p:ph type="title"/>
          </p:nvPr>
        </p:nvSpPr>
        <p:spPr>
          <a:xfrm>
            <a:off x="8993188" y="893764"/>
            <a:ext cx="1674812"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社会资助</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spd="slow">
    <p:pull/>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954" name="Picture 3" descr="image14"/>
          <p:cNvGraphicFramePr>
            <a:graphicFrameLocks noChangeAspect="1"/>
          </p:cNvGraphicFramePr>
          <p:nvPr/>
        </p:nvGraphicFramePr>
        <p:xfrm>
          <a:off x="2292350" y="1143000"/>
          <a:ext cx="5786438" cy="5276850"/>
        </p:xfrm>
        <a:graphic>
          <a:graphicData uri="http://schemas.openxmlformats.org/presentationml/2006/ole">
            <mc:AlternateContent xmlns:mc="http://schemas.openxmlformats.org/markup-compatibility/2006">
              <mc:Choice xmlns:v="urn:schemas-microsoft-com:vml" Requires="v">
                <p:oleObj spid="_x0000_s60470" name="Visio.Drawing.11" r:id="rId1" imgW="5346700" imgH="4876800" progId="">
                  <p:embed/>
                </p:oleObj>
              </mc:Choice>
              <mc:Fallback>
                <p:oleObj name="Visio.Drawing.11" r:id="rId1" imgW="5346700" imgH="4876800" progId="">
                  <p:embed/>
                  <p:pic>
                    <p:nvPicPr>
                      <p:cNvPr id="0" name="Picture 3" descr="image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2350" y="1143000"/>
                        <a:ext cx="5786438"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5955" name="Rectangle 27"/>
          <p:cNvSpPr>
            <a:spLocks noGrp="1" noChangeArrowheads="1"/>
          </p:cNvSpPr>
          <p:nvPr>
            <p:ph type="title"/>
          </p:nvPr>
        </p:nvSpPr>
        <p:spPr>
          <a:xfrm>
            <a:off x="8980488" y="917576"/>
            <a:ext cx="1674812"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社会资助</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spd="slow">
    <p:pull/>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1933576" y="1635125"/>
            <a:ext cx="8467725" cy="4592638"/>
          </a:xfrm>
        </p:spPr>
        <p:txBody>
          <a:bodyPr/>
          <a:lstStyle/>
          <a:p>
            <a:pPr marL="0" indent="0">
              <a:buNone/>
              <a:defRPr/>
            </a:pPr>
            <a:r>
              <a:rPr altLang="en-US" dirty="0">
                <a:latin typeface="+mn-ea"/>
                <a:ea typeface="+mn-ea"/>
              </a:rPr>
              <a:t>本专科、研究生社会资助具体流程为；</a:t>
            </a:r>
            <a:endParaRPr lang="en-US" altLang="zh-CN" dirty="0">
              <a:latin typeface="+mn-ea"/>
              <a:ea typeface="+mn-ea"/>
            </a:endParaRPr>
          </a:p>
          <a:p>
            <a:pPr marL="0" indent="0">
              <a:buNone/>
              <a:defRPr/>
            </a:pPr>
            <a:r>
              <a:rPr altLang="zh-CN" dirty="0">
                <a:latin typeface="+mn-ea"/>
                <a:ea typeface="+mn-ea"/>
              </a:rPr>
              <a:t>第一步：学校操作人员或学校审核人员通过【资助项目管理</a:t>
            </a:r>
            <a:r>
              <a:rPr lang="en-US" altLang="zh-CN" dirty="0">
                <a:latin typeface="+mn-ea"/>
                <a:ea typeface="+mn-ea"/>
              </a:rPr>
              <a:t>-&gt;</a:t>
            </a:r>
            <a:r>
              <a:rPr altLang="zh-CN" dirty="0">
                <a:latin typeface="+mn-ea"/>
                <a:ea typeface="+mn-ea"/>
              </a:rPr>
              <a:t>社会资助</a:t>
            </a:r>
            <a:r>
              <a:rPr lang="en-US" altLang="zh-CN" dirty="0">
                <a:latin typeface="+mn-ea"/>
                <a:ea typeface="+mn-ea"/>
              </a:rPr>
              <a:t>-&gt;</a:t>
            </a:r>
            <a:r>
              <a:rPr altLang="zh-CN" dirty="0">
                <a:latin typeface="+mn-ea"/>
                <a:ea typeface="+mn-ea"/>
              </a:rPr>
              <a:t>资助业务设置】模块设置资助业务；</a:t>
            </a:r>
            <a:endParaRPr altLang="zh-CN" dirty="0">
              <a:latin typeface="+mn-ea"/>
              <a:ea typeface="+mn-ea"/>
            </a:endParaRPr>
          </a:p>
          <a:p>
            <a:pPr marL="0" indent="0">
              <a:buNone/>
              <a:defRPr/>
            </a:pPr>
            <a:r>
              <a:rPr altLang="zh-CN" dirty="0">
                <a:latin typeface="+mn-ea"/>
                <a:ea typeface="+mn-ea"/>
              </a:rPr>
              <a:t>第二步：学校操作人员或学校审核人员在【资助项目管理</a:t>
            </a:r>
            <a:r>
              <a:rPr lang="en-US" altLang="zh-CN" dirty="0">
                <a:latin typeface="+mn-ea"/>
                <a:ea typeface="+mn-ea"/>
              </a:rPr>
              <a:t>-&gt;</a:t>
            </a:r>
            <a:r>
              <a:rPr altLang="zh-CN" dirty="0">
                <a:latin typeface="+mn-ea"/>
                <a:ea typeface="+mn-ea"/>
              </a:rPr>
              <a:t>社会资助</a:t>
            </a:r>
            <a:r>
              <a:rPr lang="en-US" altLang="zh-CN" dirty="0">
                <a:latin typeface="+mn-ea"/>
                <a:ea typeface="+mn-ea"/>
              </a:rPr>
              <a:t>-&gt;</a:t>
            </a:r>
            <a:r>
              <a:rPr altLang="zh-CN" dirty="0">
                <a:latin typeface="+mn-ea"/>
                <a:ea typeface="+mn-ea"/>
              </a:rPr>
              <a:t>资助名单管理】模块中录入对应资助业务的资助名单信息；</a:t>
            </a:r>
            <a:endParaRPr altLang="zh-CN" dirty="0">
              <a:latin typeface="+mn-ea"/>
              <a:ea typeface="+mn-ea"/>
            </a:endParaRPr>
          </a:p>
          <a:p>
            <a:pPr marL="0" indent="0">
              <a:buNone/>
              <a:defRPr/>
            </a:pPr>
            <a:r>
              <a:rPr altLang="zh-CN" dirty="0">
                <a:latin typeface="+mn-ea"/>
                <a:ea typeface="+mn-ea"/>
              </a:rPr>
              <a:t>第三步：主管部门操作人员在【资助项目管理</a:t>
            </a:r>
            <a:r>
              <a:rPr lang="en-US" altLang="zh-CN" dirty="0">
                <a:latin typeface="+mn-ea"/>
                <a:ea typeface="+mn-ea"/>
              </a:rPr>
              <a:t>-&gt;</a:t>
            </a:r>
            <a:r>
              <a:rPr altLang="zh-CN" dirty="0">
                <a:latin typeface="+mn-ea"/>
                <a:ea typeface="+mn-ea"/>
              </a:rPr>
              <a:t>社会资助</a:t>
            </a:r>
            <a:r>
              <a:rPr lang="en-US" altLang="zh-CN" dirty="0">
                <a:latin typeface="+mn-ea"/>
                <a:ea typeface="+mn-ea"/>
              </a:rPr>
              <a:t>-&gt;</a:t>
            </a:r>
            <a:r>
              <a:rPr altLang="zh-CN" dirty="0">
                <a:latin typeface="+mn-ea"/>
                <a:ea typeface="+mn-ea"/>
              </a:rPr>
              <a:t>资助名单查看】模块中查看资助名单信息。</a:t>
            </a:r>
            <a:endParaRPr altLang="zh-CN" dirty="0">
              <a:latin typeface="+mn-ea"/>
              <a:ea typeface="+mn-ea"/>
            </a:endParaRPr>
          </a:p>
          <a:p>
            <a:pPr>
              <a:defRPr/>
            </a:pPr>
            <a:endParaRPr altLang="en-US" dirty="0">
              <a:latin typeface="+mn-ea"/>
              <a:ea typeface="+mn-ea"/>
            </a:endParaRPr>
          </a:p>
        </p:txBody>
      </p:sp>
      <p:sp>
        <p:nvSpPr>
          <p:cNvPr id="128003" name="Rectangle 27"/>
          <p:cNvSpPr>
            <a:spLocks noGrp="1" noChangeArrowheads="1"/>
          </p:cNvSpPr>
          <p:nvPr>
            <p:ph type="title"/>
          </p:nvPr>
        </p:nvSpPr>
        <p:spPr>
          <a:xfrm>
            <a:off x="8993188" y="917576"/>
            <a:ext cx="1674812"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社会资助</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spd="slow">
    <p:pull/>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4"/>
          <p:cNvSpPr txBox="1">
            <a:spLocks noChangeArrowheads="1"/>
          </p:cNvSpPr>
          <p:nvPr/>
        </p:nvSpPr>
        <p:spPr bwMode="auto">
          <a:xfrm>
            <a:off x="7751764" y="2420939"/>
            <a:ext cx="2592387" cy="574675"/>
          </a:xfrm>
          <a:prstGeom prst="rect">
            <a:avLst/>
          </a:prstGeom>
          <a:noFill/>
          <a:ln>
            <a:noFill/>
          </a:ln>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400">
                <a:solidFill>
                  <a:schemeClr val="tx1"/>
                </a:solidFill>
                <a:latin typeface="+mn-lt"/>
                <a:ea typeface="+mn-ea"/>
              </a:defRPr>
            </a:lvl4pPr>
            <a:lvl5pPr marL="2057400" indent="-228600" algn="l" rtl="0" eaLnBrk="0" fontAlgn="base" hangingPunct="0">
              <a:spcBef>
                <a:spcPct val="20000"/>
              </a:spcBef>
              <a:spcAft>
                <a:spcPct val="0"/>
              </a:spcAft>
              <a:buChar char="»"/>
              <a:defRPr sz="24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a:lnSpc>
                <a:spcPct val="90000"/>
              </a:lnSpc>
              <a:buFontTx/>
              <a:buNone/>
              <a:defRPr/>
            </a:pPr>
            <a:r>
              <a:rPr lang="zh-CN" altLang="en-US" sz="2800" b="1" kern="0" dirty="0">
                <a:latin typeface="幼圆" panose="02010509060101010101" pitchFamily="49" charset="-122"/>
                <a:ea typeface="幼圆" panose="02010509060101010101" pitchFamily="49" charset="-122"/>
              </a:rPr>
              <a:t>部委对接功能</a:t>
            </a:r>
            <a:endParaRPr lang="zh-CN" altLang="en-US" sz="2800" b="1" kern="0" dirty="0">
              <a:latin typeface="幼圆" panose="02010509060101010101" pitchFamily="49" charset="-122"/>
              <a:ea typeface="幼圆" panose="02010509060101010101" pitchFamily="49" charset="-122"/>
            </a:endParaRPr>
          </a:p>
        </p:txBody>
      </p:sp>
      <p:sp>
        <p:nvSpPr>
          <p:cNvPr id="71683" name="Rectangle 65"/>
          <p:cNvSpPr>
            <a:spLocks noChangeArrowheads="1"/>
          </p:cNvSpPr>
          <p:nvPr/>
        </p:nvSpPr>
        <p:spPr bwMode="auto">
          <a:xfrm rot="10800000">
            <a:off x="3394076" y="3070226"/>
            <a:ext cx="7273925" cy="73025"/>
          </a:xfrm>
          <a:prstGeom prst="rect">
            <a:avLst/>
          </a:prstGeom>
          <a:gradFill rotWithShape="1">
            <a:gsLst>
              <a:gs pos="0">
                <a:srgbClr val="000066"/>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Tree>
  </p:cSld>
  <p:clrMapOvr>
    <a:masterClrMapping/>
  </p:clrMapOvr>
  <p:transition spd="slow">
    <p:pull/>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p:cNvSpPr txBox="1">
            <a:spLocks noChangeArrowheads="1"/>
          </p:cNvSpPr>
          <p:nvPr/>
        </p:nvSpPr>
        <p:spPr bwMode="auto">
          <a:xfrm>
            <a:off x="191344" y="1568448"/>
            <a:ext cx="8147050" cy="4641850"/>
          </a:xfrm>
          <a:prstGeom prst="rect">
            <a:avLst/>
          </a:prstGeom>
          <a:noFill/>
          <a:ln w="9525">
            <a:noFill/>
            <a:miter lim="800000"/>
          </a:ln>
        </p:spPr>
        <p:txBody>
          <a:bodyPr/>
          <a:lstStyle/>
          <a:p>
            <a:pPr marL="342900" indent="-342900">
              <a:lnSpc>
                <a:spcPct val="90000"/>
              </a:lnSpc>
              <a:spcBef>
                <a:spcPct val="20000"/>
              </a:spcBef>
              <a:defRPr/>
            </a:pPr>
            <a:r>
              <a:rPr lang="zh-CN" altLang="en-US" sz="3200" kern="0" dirty="0">
                <a:latin typeface="+mn-lt"/>
                <a:ea typeface="+mn-ea"/>
              </a:rPr>
              <a:t>数据下发流程</a:t>
            </a:r>
            <a:r>
              <a:rPr lang="en-US" altLang="zh-CN" sz="2400" kern="0" dirty="0">
                <a:latin typeface="+mn-lt"/>
                <a:ea typeface="+mn-ea"/>
              </a:rPr>
              <a:t>	</a:t>
            </a:r>
            <a:endParaRPr lang="en-US" altLang="zh-CN" sz="2400" kern="0" dirty="0">
              <a:latin typeface="+mn-lt"/>
              <a:ea typeface="+mn-ea"/>
            </a:endParaRPr>
          </a:p>
          <a:p>
            <a:pPr marL="342900" indent="-342900">
              <a:lnSpc>
                <a:spcPct val="90000"/>
              </a:lnSpc>
              <a:spcBef>
                <a:spcPct val="20000"/>
              </a:spcBef>
              <a:defRPr/>
            </a:pPr>
            <a:endParaRPr lang="zh-CN" altLang="en-US" sz="2400" kern="0" dirty="0">
              <a:latin typeface="+mn-lt"/>
              <a:ea typeface="+mn-ea"/>
            </a:endParaRPr>
          </a:p>
        </p:txBody>
      </p:sp>
      <p:sp>
        <p:nvSpPr>
          <p:cNvPr id="39939" name="Rectangle 27"/>
          <p:cNvSpPr>
            <a:spLocks noGrp="1"/>
          </p:cNvSpPr>
          <p:nvPr>
            <p:ph type="title"/>
          </p:nvPr>
        </p:nvSpPr>
        <p:spPr>
          <a:xfrm>
            <a:off x="4872039" y="274639"/>
            <a:ext cx="5545137" cy="561975"/>
          </a:xfrm>
        </p:spPr>
        <p:txBody>
          <a:bodyPr/>
          <a:lstStyle/>
          <a:p>
            <a:r>
              <a:rPr lang="zh-CN" altLang="en-US" b="1" dirty="0">
                <a:latin typeface="幼圆" panose="02010509060101010101" pitchFamily="49" charset="-122"/>
                <a:ea typeface="幼圆" panose="02010509060101010101" pitchFamily="49" charset="-122"/>
                <a:cs typeface="Times New Roman" panose="02020603050405020304" pitchFamily="18" charset="0"/>
              </a:rPr>
              <a:t>部委对接功能</a:t>
            </a:r>
            <a:endParaRPr lang="zh-CN" altLang="en-US" b="1" dirty="0">
              <a:latin typeface="幼圆" panose="02010509060101010101" pitchFamily="49" charset="-122"/>
              <a:ea typeface="幼圆" panose="02010509060101010101" pitchFamily="49" charset="-122"/>
              <a:cs typeface="Times New Roman" panose="02020603050405020304" pitchFamily="18" charset="0"/>
            </a:endParaRPr>
          </a:p>
        </p:txBody>
      </p:sp>
      <p:sp>
        <p:nvSpPr>
          <p:cNvPr id="39940" name="Rectangle 3"/>
          <p:cNvSpPr>
            <a:spLocks noChangeArrowheads="1"/>
          </p:cNvSpPr>
          <p:nvPr/>
        </p:nvSpPr>
        <p:spPr bwMode="auto">
          <a:xfrm>
            <a:off x="1524001" y="16822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1" name="Rectangle 4"/>
          <p:cNvSpPr>
            <a:spLocks noChangeArrowheads="1"/>
          </p:cNvSpPr>
          <p:nvPr/>
        </p:nvSpPr>
        <p:spPr bwMode="auto">
          <a:xfrm>
            <a:off x="1524001" y="10916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2" name="Rectangle 5"/>
          <p:cNvSpPr>
            <a:spLocks noChangeArrowheads="1"/>
          </p:cNvSpPr>
          <p:nvPr/>
        </p:nvSpPr>
        <p:spPr bwMode="auto">
          <a:xfrm>
            <a:off x="1524001" y="98690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3" name="Rectangle 6"/>
          <p:cNvSpPr>
            <a:spLocks noChangeArrowheads="1"/>
          </p:cNvSpPr>
          <p:nvPr/>
        </p:nvSpPr>
        <p:spPr bwMode="auto">
          <a:xfrm>
            <a:off x="1524001" y="9678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4" name="Rectangle 7"/>
          <p:cNvSpPr>
            <a:spLocks noChangeArrowheads="1"/>
          </p:cNvSpPr>
          <p:nvPr/>
        </p:nvSpPr>
        <p:spPr bwMode="auto">
          <a:xfrm>
            <a:off x="1524001" y="10678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5" name="Rectangle 8"/>
          <p:cNvSpPr>
            <a:spLocks noChangeArrowheads="1"/>
          </p:cNvSpPr>
          <p:nvPr/>
        </p:nvSpPr>
        <p:spPr bwMode="auto">
          <a:xfrm>
            <a:off x="1524001" y="9583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6" name="Rectangle 2"/>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7" name="Rectangle 4"/>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8" name="Rectangle 4"/>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2" name="Rectangle 2"/>
          <p:cNvSpPr>
            <a:spLocks noChangeArrowheads="1"/>
          </p:cNvSpPr>
          <p:nvPr/>
        </p:nvSpPr>
        <p:spPr bwMode="auto">
          <a:xfrm>
            <a:off x="-539749" y="27679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4" name="图片 3"/>
          <p:cNvPicPr>
            <a:picLocks noChangeAspect="1"/>
          </p:cNvPicPr>
          <p:nvPr/>
        </p:nvPicPr>
        <p:blipFill>
          <a:blip r:embed="rId1"/>
          <a:stretch>
            <a:fillRect/>
          </a:stretch>
        </p:blipFill>
        <p:spPr>
          <a:xfrm>
            <a:off x="2767649" y="922248"/>
            <a:ext cx="9424351" cy="5876938"/>
          </a:xfrm>
          <a:prstGeom prst="rect">
            <a:avLst/>
          </a:prstGeom>
        </p:spPr>
      </p:pic>
    </p:spTree>
  </p:cSld>
  <p:clrMapOvr>
    <a:masterClrMapping/>
  </p:clrMapOvr>
  <p:transition spd="med">
    <p:pull dir="ru"/>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数据比对下发时间</a:t>
            </a:r>
            <a:endParaRPr lang="zh-CN" altLang="en-US" dirty="0"/>
          </a:p>
        </p:txBody>
      </p:sp>
      <p:sp>
        <p:nvSpPr>
          <p:cNvPr id="3" name="内容占位符 2"/>
          <p:cNvSpPr>
            <a:spLocks noGrp="1"/>
          </p:cNvSpPr>
          <p:nvPr>
            <p:ph sz="half" idx="1"/>
          </p:nvPr>
        </p:nvSpPr>
        <p:spPr/>
        <p:txBody>
          <a:bodyPr/>
          <a:lstStyle/>
          <a:p>
            <a:r>
              <a:rPr lang="en-US" altLang="zh-CN" dirty="0"/>
              <a:t>1 </a:t>
            </a:r>
            <a:r>
              <a:rPr lang="zh-CN" altLang="en-US" dirty="0"/>
              <a:t>扶贫办比对 每周日</a:t>
            </a:r>
            <a:r>
              <a:rPr lang="en-US" altLang="zh-CN" dirty="0"/>
              <a:t>8</a:t>
            </a:r>
            <a:r>
              <a:rPr lang="zh-CN" altLang="en-US" dirty="0"/>
              <a:t>点。</a:t>
            </a:r>
            <a:endParaRPr lang="en-US" altLang="zh-CN" dirty="0"/>
          </a:p>
          <a:p>
            <a:r>
              <a:rPr lang="en-US" altLang="zh-CN" dirty="0"/>
              <a:t>2 45</a:t>
            </a:r>
            <a:r>
              <a:rPr lang="zh-CN" altLang="en-US" dirty="0"/>
              <a:t>岁以上学生 每月</a:t>
            </a:r>
            <a:r>
              <a:rPr lang="en-US" altLang="zh-CN" dirty="0"/>
              <a:t>3</a:t>
            </a:r>
            <a:r>
              <a:rPr lang="zh-CN" altLang="en-US" dirty="0"/>
              <a:t>号</a:t>
            </a:r>
            <a:r>
              <a:rPr lang="en-US" altLang="zh-CN" dirty="0"/>
              <a:t>14</a:t>
            </a:r>
            <a:r>
              <a:rPr lang="zh-CN" altLang="en-US" dirty="0"/>
              <a:t>点</a:t>
            </a:r>
            <a:endParaRPr lang="en-US" altLang="zh-CN" dirty="0"/>
          </a:p>
          <a:p>
            <a:r>
              <a:rPr lang="en-US" altLang="zh-CN" dirty="0"/>
              <a:t>3 </a:t>
            </a:r>
            <a:r>
              <a:rPr lang="zh-CN" altLang="en-US" dirty="0"/>
              <a:t>低保比对 每月</a:t>
            </a:r>
            <a:r>
              <a:rPr lang="en-US" altLang="zh-CN" dirty="0"/>
              <a:t>4</a:t>
            </a:r>
            <a:r>
              <a:rPr lang="zh-CN" altLang="en-US" dirty="0"/>
              <a:t>号</a:t>
            </a:r>
            <a:r>
              <a:rPr lang="en-US" altLang="zh-CN" dirty="0"/>
              <a:t>14</a:t>
            </a:r>
            <a:r>
              <a:rPr lang="zh-CN" altLang="en-US" dirty="0"/>
              <a:t>点。</a:t>
            </a:r>
            <a:endParaRPr lang="en-US" altLang="zh-CN" dirty="0"/>
          </a:p>
          <a:p>
            <a:r>
              <a:rPr lang="en-US" altLang="zh-CN" dirty="0"/>
              <a:t>4 </a:t>
            </a:r>
            <a:r>
              <a:rPr lang="zh-CN" altLang="en-US" dirty="0"/>
              <a:t>特困生比对 每月</a:t>
            </a:r>
            <a:r>
              <a:rPr lang="en-US" altLang="zh-CN" dirty="0"/>
              <a:t>5</a:t>
            </a:r>
            <a:r>
              <a:rPr lang="zh-CN" altLang="en-US" dirty="0"/>
              <a:t>号</a:t>
            </a:r>
            <a:r>
              <a:rPr lang="en-US" altLang="zh-CN" dirty="0"/>
              <a:t>14</a:t>
            </a:r>
            <a:r>
              <a:rPr lang="zh-CN" altLang="en-US" dirty="0"/>
              <a:t>点。</a:t>
            </a:r>
            <a:endParaRPr lang="en-US" altLang="zh-CN" dirty="0"/>
          </a:p>
          <a:p>
            <a:r>
              <a:rPr lang="en-US" altLang="zh-CN" dirty="0"/>
              <a:t>5 </a:t>
            </a:r>
            <a:r>
              <a:rPr lang="zh-CN" altLang="en-US" dirty="0"/>
              <a:t>孤儿比对 每月</a:t>
            </a:r>
            <a:r>
              <a:rPr lang="en-US" altLang="zh-CN" dirty="0"/>
              <a:t>6</a:t>
            </a:r>
            <a:r>
              <a:rPr lang="zh-CN" altLang="en-US" dirty="0"/>
              <a:t>号</a:t>
            </a:r>
            <a:r>
              <a:rPr lang="en-US" altLang="zh-CN" dirty="0"/>
              <a:t>14</a:t>
            </a:r>
            <a:r>
              <a:rPr lang="zh-CN" altLang="en-US" dirty="0"/>
              <a:t>点。</a:t>
            </a:r>
            <a:endParaRPr lang="en-US" altLang="zh-CN" dirty="0"/>
          </a:p>
          <a:p>
            <a:r>
              <a:rPr lang="en-US" altLang="zh-CN" dirty="0"/>
              <a:t>6 </a:t>
            </a:r>
            <a:r>
              <a:rPr lang="zh-CN" altLang="en-US" dirty="0"/>
              <a:t>残疾人比对 每月</a:t>
            </a:r>
            <a:r>
              <a:rPr lang="en-US" altLang="zh-CN" dirty="0"/>
              <a:t>7</a:t>
            </a:r>
            <a:r>
              <a:rPr lang="zh-CN" altLang="en-US" dirty="0"/>
              <a:t>号</a:t>
            </a:r>
            <a:r>
              <a:rPr lang="en-US" altLang="zh-CN" dirty="0"/>
              <a:t>14</a:t>
            </a:r>
            <a:r>
              <a:rPr lang="zh-CN" altLang="en-US" dirty="0"/>
              <a:t>点。</a:t>
            </a:r>
            <a:endParaRPr lang="en-US" altLang="zh-CN" dirty="0"/>
          </a:p>
          <a:p>
            <a:r>
              <a:rPr lang="en-US" altLang="zh-CN" dirty="0"/>
              <a:t>7 </a:t>
            </a:r>
            <a:r>
              <a:rPr lang="zh-CN" altLang="en-US" dirty="0"/>
              <a:t>残联未比对上人群 每周六</a:t>
            </a:r>
            <a:r>
              <a:rPr lang="en-US" altLang="zh-CN" dirty="0"/>
              <a:t>8</a:t>
            </a:r>
            <a:r>
              <a:rPr lang="zh-CN" altLang="en-US" dirty="0"/>
              <a:t>点。</a:t>
            </a:r>
            <a:endParaRPr lang="zh-CN" altLang="en-US" dirty="0"/>
          </a:p>
        </p:txBody>
      </p:sp>
      <p:sp>
        <p:nvSpPr>
          <p:cNvPr id="4" name="内容占位符 3"/>
          <p:cNvSpPr>
            <a:spLocks noGrp="1"/>
          </p:cNvSpPr>
          <p:nvPr>
            <p:ph sz="half" idx="2"/>
          </p:nvPr>
        </p:nvSpPr>
        <p:spPr/>
        <p:txBody>
          <a:bodyPr/>
          <a:lstStyle/>
          <a:p>
            <a:r>
              <a:rPr lang="zh-CN" altLang="en-US" dirty="0"/>
              <a:t>在开始比对后一周左右开始进行数据下发。</a:t>
            </a:r>
            <a:endParaRPr lang="en-US" altLang="zh-CN" dirty="0"/>
          </a:p>
          <a:p>
            <a:r>
              <a:rPr lang="zh-CN" altLang="en-US" dirty="0"/>
              <a:t>下发后每周六中午</a:t>
            </a:r>
            <a:r>
              <a:rPr lang="en-US" altLang="zh-CN" dirty="0"/>
              <a:t>12</a:t>
            </a:r>
            <a:r>
              <a:rPr lang="zh-CN" altLang="en-US" dirty="0"/>
              <a:t>点，五类特困学生会与本省在校生再进行一次省级的比对工作，对“是否在校”重新标识。</a:t>
            </a:r>
            <a:endParaRPr lang="zh-CN" altLang="en-US" dirty="0"/>
          </a:p>
        </p:txBody>
      </p:sp>
    </p:spTree>
  </p:cSld>
  <p:clrMapOvr>
    <a:masterClrMapping/>
  </p:clrMapOvr>
  <p:transition spd="med">
    <p:pull dir="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p:cNvSpPr txBox="1">
            <a:spLocks noChangeArrowheads="1"/>
          </p:cNvSpPr>
          <p:nvPr/>
        </p:nvSpPr>
        <p:spPr bwMode="auto">
          <a:xfrm>
            <a:off x="2063750" y="1356241"/>
            <a:ext cx="8147050" cy="4842947"/>
          </a:xfrm>
          <a:prstGeom prst="rect">
            <a:avLst/>
          </a:prstGeom>
          <a:noFill/>
          <a:ln w="9525">
            <a:noFill/>
            <a:miter lim="800000"/>
          </a:ln>
        </p:spPr>
        <p:txBody>
          <a:bodyPr/>
          <a:lstStyle/>
          <a:p>
            <a:pPr marL="342900" indent="-342900">
              <a:lnSpc>
                <a:spcPct val="90000"/>
              </a:lnSpc>
              <a:spcBef>
                <a:spcPct val="20000"/>
              </a:spcBef>
              <a:defRPr/>
            </a:pPr>
            <a:r>
              <a:rPr lang="zh-CN" altLang="en-US" sz="3200" kern="0" dirty="0">
                <a:latin typeface="+mn-lt"/>
                <a:ea typeface="+mn-ea"/>
              </a:rPr>
              <a:t>学校用户、主管部门操作人员</a:t>
            </a:r>
            <a:endParaRPr lang="en-US" altLang="zh-CN" sz="3200" kern="0" dirty="0">
              <a:latin typeface="+mn-lt"/>
              <a:ea typeface="+mn-ea"/>
            </a:endParaRPr>
          </a:p>
          <a:p>
            <a:pPr marL="342900" indent="-342900">
              <a:lnSpc>
                <a:spcPct val="90000"/>
              </a:lnSpc>
              <a:spcBef>
                <a:spcPct val="20000"/>
              </a:spcBef>
              <a:defRPr/>
            </a:pPr>
            <a:r>
              <a:rPr lang="zh-CN" altLang="en-US" sz="3200" kern="0" dirty="0">
                <a:latin typeface="+mn-lt"/>
                <a:ea typeface="+mn-ea"/>
              </a:rPr>
              <a:t>①信息查询</a:t>
            </a:r>
            <a:r>
              <a:rPr lang="en-US" altLang="zh-CN" sz="3200" kern="0" dirty="0">
                <a:latin typeface="+mn-lt"/>
                <a:ea typeface="+mn-ea"/>
              </a:rPr>
              <a:t>-</a:t>
            </a:r>
            <a:r>
              <a:rPr lang="zh-CN" altLang="en-US" sz="3200" kern="0" dirty="0">
                <a:latin typeface="+mn-lt"/>
                <a:ea typeface="+mn-ea"/>
              </a:rPr>
              <a:t>重点保障人群情况查询</a:t>
            </a:r>
            <a:r>
              <a:rPr lang="en-US" altLang="zh-CN" sz="3200" kern="0" dirty="0">
                <a:latin typeface="+mn-lt"/>
                <a:ea typeface="+mn-ea"/>
              </a:rPr>
              <a:t>-</a:t>
            </a:r>
            <a:r>
              <a:rPr lang="zh-CN" altLang="en-US" sz="3200" kern="0" dirty="0">
                <a:latin typeface="+mn-lt"/>
                <a:ea typeface="+mn-ea"/>
              </a:rPr>
              <a:t>建档立卡贫困家庭学生（城乡低保学生、特困救助供养学生、孤儿学生、残疾学生）</a:t>
            </a:r>
            <a:endParaRPr lang="en-US" altLang="zh-CN" sz="3200" kern="0" dirty="0">
              <a:latin typeface="+mn-lt"/>
              <a:ea typeface="+mn-ea"/>
            </a:endParaRPr>
          </a:p>
          <a:p>
            <a:pPr marL="342900" indent="-342900">
              <a:lnSpc>
                <a:spcPct val="90000"/>
              </a:lnSpc>
              <a:spcBef>
                <a:spcPct val="20000"/>
              </a:spcBef>
              <a:defRPr/>
            </a:pPr>
            <a:endParaRPr lang="en-US" altLang="zh-CN" sz="3200" kern="0" dirty="0">
              <a:latin typeface="+mn-lt"/>
              <a:ea typeface="+mn-ea"/>
            </a:endParaRPr>
          </a:p>
          <a:p>
            <a:pPr marL="342900" indent="-342900">
              <a:lnSpc>
                <a:spcPct val="90000"/>
              </a:lnSpc>
              <a:spcBef>
                <a:spcPct val="20000"/>
              </a:spcBef>
              <a:defRPr/>
            </a:pPr>
            <a:r>
              <a:rPr lang="zh-CN" altLang="en-US" sz="3200" kern="0" dirty="0">
                <a:latin typeface="+mn-lt"/>
                <a:ea typeface="+mn-ea"/>
              </a:rPr>
              <a:t>主管部门操作人员</a:t>
            </a:r>
            <a:endParaRPr lang="en-US" altLang="zh-CN" sz="3200" kern="0" dirty="0">
              <a:latin typeface="+mn-lt"/>
              <a:ea typeface="+mn-ea"/>
            </a:endParaRPr>
          </a:p>
          <a:p>
            <a:pPr marL="342900" indent="-342900">
              <a:lnSpc>
                <a:spcPct val="90000"/>
              </a:lnSpc>
              <a:spcBef>
                <a:spcPct val="20000"/>
              </a:spcBef>
              <a:defRPr/>
            </a:pPr>
            <a:r>
              <a:rPr lang="zh-CN" altLang="en-US" sz="3200" kern="0" dirty="0">
                <a:latin typeface="+mn-lt"/>
                <a:ea typeface="+mn-ea"/>
              </a:rPr>
              <a:t>②综合查询</a:t>
            </a:r>
            <a:r>
              <a:rPr lang="en-US" altLang="zh-CN" sz="3200" kern="0" dirty="0">
                <a:latin typeface="+mn-lt"/>
                <a:ea typeface="+mn-ea"/>
              </a:rPr>
              <a:t>-</a:t>
            </a:r>
            <a:r>
              <a:rPr lang="zh-CN" altLang="en-US" sz="3200" kern="0" dirty="0">
                <a:latin typeface="+mn-lt"/>
                <a:ea typeface="+mn-ea"/>
              </a:rPr>
              <a:t>本地户籍外地就读建档立卡学生</a:t>
            </a:r>
            <a:r>
              <a:rPr lang="zh-CN" altLang="en-US" sz="3200" kern="0" dirty="0"/>
              <a:t>（城乡低保学生、特困救助供养学生、孤儿学生、残疾学生）</a:t>
            </a:r>
            <a:endParaRPr lang="en-US" altLang="zh-CN" sz="3200" kern="0" dirty="0"/>
          </a:p>
          <a:p>
            <a:pPr marL="342900" indent="-342900">
              <a:lnSpc>
                <a:spcPct val="90000"/>
              </a:lnSpc>
              <a:spcBef>
                <a:spcPct val="20000"/>
              </a:spcBef>
              <a:defRPr/>
            </a:pPr>
            <a:endParaRPr lang="en-US" altLang="zh-CN" sz="3200" kern="0" dirty="0">
              <a:latin typeface="+mn-lt"/>
              <a:ea typeface="+mn-ea"/>
            </a:endParaRPr>
          </a:p>
          <a:p>
            <a:pPr marL="342900" indent="-342900">
              <a:lnSpc>
                <a:spcPct val="90000"/>
              </a:lnSpc>
              <a:spcBef>
                <a:spcPct val="20000"/>
              </a:spcBef>
              <a:defRPr/>
            </a:pPr>
            <a:r>
              <a:rPr lang="en-US" altLang="zh-CN" sz="2400" kern="0" dirty="0">
                <a:latin typeface="+mn-lt"/>
                <a:ea typeface="+mn-ea"/>
              </a:rPr>
              <a:t>	</a:t>
            </a:r>
            <a:endParaRPr lang="zh-CN" altLang="en-US" sz="2400" kern="0" dirty="0">
              <a:latin typeface="+mn-lt"/>
              <a:ea typeface="+mn-ea"/>
            </a:endParaRPr>
          </a:p>
        </p:txBody>
      </p:sp>
      <p:sp>
        <p:nvSpPr>
          <p:cNvPr id="39939" name="Rectangle 27"/>
          <p:cNvSpPr>
            <a:spLocks noGrp="1"/>
          </p:cNvSpPr>
          <p:nvPr>
            <p:ph type="title"/>
          </p:nvPr>
        </p:nvSpPr>
        <p:spPr>
          <a:xfrm>
            <a:off x="4872039" y="274639"/>
            <a:ext cx="5545137" cy="561975"/>
          </a:xfrm>
        </p:spPr>
        <p:txBody>
          <a:bodyPr/>
          <a:lstStyle/>
          <a:p>
            <a:r>
              <a:rPr lang="zh-CN" altLang="en-US" b="1" dirty="0">
                <a:latin typeface="幼圆" panose="02010509060101010101" pitchFamily="49" charset="-122"/>
                <a:ea typeface="幼圆" panose="02010509060101010101" pitchFamily="49" charset="-122"/>
                <a:cs typeface="Times New Roman" panose="02020603050405020304" pitchFamily="18" charset="0"/>
              </a:rPr>
              <a:t>部委对接功能</a:t>
            </a:r>
            <a:endParaRPr lang="zh-CN" altLang="en-US" b="1" dirty="0">
              <a:latin typeface="幼圆" panose="02010509060101010101" pitchFamily="49" charset="-122"/>
              <a:ea typeface="幼圆" panose="02010509060101010101" pitchFamily="49" charset="-122"/>
              <a:cs typeface="Times New Roman" panose="02020603050405020304" pitchFamily="18" charset="0"/>
            </a:endParaRPr>
          </a:p>
        </p:txBody>
      </p:sp>
      <p:sp>
        <p:nvSpPr>
          <p:cNvPr id="39940" name="Rectangle 3"/>
          <p:cNvSpPr>
            <a:spLocks noChangeArrowheads="1"/>
          </p:cNvSpPr>
          <p:nvPr/>
        </p:nvSpPr>
        <p:spPr bwMode="auto">
          <a:xfrm>
            <a:off x="1524001" y="16822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1" name="Rectangle 4"/>
          <p:cNvSpPr>
            <a:spLocks noChangeArrowheads="1"/>
          </p:cNvSpPr>
          <p:nvPr/>
        </p:nvSpPr>
        <p:spPr bwMode="auto">
          <a:xfrm>
            <a:off x="1524001" y="10916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2" name="Rectangle 5"/>
          <p:cNvSpPr>
            <a:spLocks noChangeArrowheads="1"/>
          </p:cNvSpPr>
          <p:nvPr/>
        </p:nvSpPr>
        <p:spPr bwMode="auto">
          <a:xfrm>
            <a:off x="1524001" y="98690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3" name="Rectangle 6"/>
          <p:cNvSpPr>
            <a:spLocks noChangeArrowheads="1"/>
          </p:cNvSpPr>
          <p:nvPr/>
        </p:nvSpPr>
        <p:spPr bwMode="auto">
          <a:xfrm>
            <a:off x="1524001" y="9678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4" name="Rectangle 7"/>
          <p:cNvSpPr>
            <a:spLocks noChangeArrowheads="1"/>
          </p:cNvSpPr>
          <p:nvPr/>
        </p:nvSpPr>
        <p:spPr bwMode="auto">
          <a:xfrm>
            <a:off x="1524001" y="10678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5" name="Rectangle 8"/>
          <p:cNvSpPr>
            <a:spLocks noChangeArrowheads="1"/>
          </p:cNvSpPr>
          <p:nvPr/>
        </p:nvSpPr>
        <p:spPr bwMode="auto">
          <a:xfrm>
            <a:off x="1524001" y="9583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6" name="Rectangle 2"/>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7" name="Rectangle 4"/>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8" name="Rectangle 4"/>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Tree>
  </p:cSld>
  <p:clrMapOvr>
    <a:masterClrMapping/>
  </p:clrMapOvr>
  <p:transition spd="med">
    <p:pull dir="ru"/>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7"/>
          <p:cNvSpPr>
            <a:spLocks noGrp="1"/>
          </p:cNvSpPr>
          <p:nvPr>
            <p:ph type="title"/>
          </p:nvPr>
        </p:nvSpPr>
        <p:spPr>
          <a:xfrm>
            <a:off x="4872039" y="274639"/>
            <a:ext cx="5545137" cy="561975"/>
          </a:xfrm>
        </p:spPr>
        <p:txBody>
          <a:bodyPr/>
          <a:lstStyle/>
          <a:p>
            <a:r>
              <a:rPr lang="zh-CN" altLang="en-US" dirty="0"/>
              <a:t>信息查询</a:t>
            </a:r>
            <a:r>
              <a:rPr lang="en-US" altLang="zh-CN" dirty="0"/>
              <a:t>-</a:t>
            </a:r>
            <a:r>
              <a:rPr lang="zh-CN" altLang="en-US" dirty="0"/>
              <a:t>重点保障人群情况查询</a:t>
            </a:r>
            <a:endParaRPr lang="zh-CN" altLang="en-US" b="1" dirty="0">
              <a:latin typeface="幼圆" panose="02010509060101010101" pitchFamily="49" charset="-122"/>
              <a:ea typeface="幼圆" panose="02010509060101010101" pitchFamily="49" charset="-122"/>
              <a:cs typeface="Times New Roman" panose="02020603050405020304" pitchFamily="18" charset="0"/>
            </a:endParaRPr>
          </a:p>
        </p:txBody>
      </p:sp>
      <p:sp>
        <p:nvSpPr>
          <p:cNvPr id="39940" name="Rectangle 3"/>
          <p:cNvSpPr>
            <a:spLocks noChangeArrowheads="1"/>
          </p:cNvSpPr>
          <p:nvPr/>
        </p:nvSpPr>
        <p:spPr bwMode="auto">
          <a:xfrm>
            <a:off x="1524001" y="16822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1" name="Rectangle 4"/>
          <p:cNvSpPr>
            <a:spLocks noChangeArrowheads="1"/>
          </p:cNvSpPr>
          <p:nvPr/>
        </p:nvSpPr>
        <p:spPr bwMode="auto">
          <a:xfrm>
            <a:off x="1524001" y="10916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2" name="Rectangle 5"/>
          <p:cNvSpPr>
            <a:spLocks noChangeArrowheads="1"/>
          </p:cNvSpPr>
          <p:nvPr/>
        </p:nvSpPr>
        <p:spPr bwMode="auto">
          <a:xfrm>
            <a:off x="1524001" y="98690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3" name="Rectangle 6"/>
          <p:cNvSpPr>
            <a:spLocks noChangeArrowheads="1"/>
          </p:cNvSpPr>
          <p:nvPr/>
        </p:nvSpPr>
        <p:spPr bwMode="auto">
          <a:xfrm>
            <a:off x="1524001" y="9678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4" name="Rectangle 7"/>
          <p:cNvSpPr>
            <a:spLocks noChangeArrowheads="1"/>
          </p:cNvSpPr>
          <p:nvPr/>
        </p:nvSpPr>
        <p:spPr bwMode="auto">
          <a:xfrm>
            <a:off x="1524001" y="10678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5" name="Rectangle 8"/>
          <p:cNvSpPr>
            <a:spLocks noChangeArrowheads="1"/>
          </p:cNvSpPr>
          <p:nvPr/>
        </p:nvSpPr>
        <p:spPr bwMode="auto">
          <a:xfrm>
            <a:off x="1524001" y="9583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6" name="Rectangle 2"/>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7" name="Rectangle 4"/>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8" name="Rectangle 4"/>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pic>
        <p:nvPicPr>
          <p:cNvPr id="2" name="图片 1"/>
          <p:cNvPicPr>
            <a:picLocks noChangeAspect="1"/>
          </p:cNvPicPr>
          <p:nvPr/>
        </p:nvPicPr>
        <p:blipFill>
          <a:blip r:embed="rId1"/>
          <a:stretch>
            <a:fillRect/>
          </a:stretch>
        </p:blipFill>
        <p:spPr>
          <a:xfrm>
            <a:off x="0" y="1107951"/>
            <a:ext cx="12192000" cy="5242432"/>
          </a:xfrm>
          <a:prstGeom prst="rect">
            <a:avLst/>
          </a:prstGeom>
        </p:spPr>
      </p:pic>
    </p:spTree>
  </p:cSld>
  <p:clrMapOvr>
    <a:masterClrMapping/>
  </p:clrMapOvr>
  <p:transition spd="med">
    <p:pull dir="ru"/>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7"/>
          <p:cNvSpPr>
            <a:spLocks noGrp="1"/>
          </p:cNvSpPr>
          <p:nvPr>
            <p:ph type="title"/>
          </p:nvPr>
        </p:nvSpPr>
        <p:spPr>
          <a:xfrm>
            <a:off x="4872039" y="274639"/>
            <a:ext cx="5545137" cy="561975"/>
          </a:xfrm>
        </p:spPr>
        <p:txBody>
          <a:bodyPr/>
          <a:lstStyle/>
          <a:p>
            <a:r>
              <a:rPr lang="zh-CN" altLang="en-US" dirty="0"/>
              <a:t>信息查询</a:t>
            </a:r>
            <a:r>
              <a:rPr lang="en-US" altLang="zh-CN" dirty="0"/>
              <a:t>-</a:t>
            </a:r>
            <a:r>
              <a:rPr lang="zh-CN" altLang="en-US" dirty="0"/>
              <a:t>重点保障人群情况查询</a:t>
            </a:r>
            <a:endParaRPr lang="zh-CN" altLang="en-US" b="1" dirty="0">
              <a:latin typeface="幼圆" panose="02010509060101010101" pitchFamily="49" charset="-122"/>
              <a:ea typeface="幼圆" panose="02010509060101010101" pitchFamily="49" charset="-122"/>
              <a:cs typeface="Times New Roman" panose="02020603050405020304" pitchFamily="18" charset="0"/>
            </a:endParaRPr>
          </a:p>
        </p:txBody>
      </p:sp>
      <p:sp>
        <p:nvSpPr>
          <p:cNvPr id="39940" name="Rectangle 3"/>
          <p:cNvSpPr>
            <a:spLocks noChangeArrowheads="1"/>
          </p:cNvSpPr>
          <p:nvPr/>
        </p:nvSpPr>
        <p:spPr bwMode="auto">
          <a:xfrm>
            <a:off x="1524001" y="16822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1" name="Rectangle 4"/>
          <p:cNvSpPr>
            <a:spLocks noChangeArrowheads="1"/>
          </p:cNvSpPr>
          <p:nvPr/>
        </p:nvSpPr>
        <p:spPr bwMode="auto">
          <a:xfrm>
            <a:off x="1524001" y="10916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2" name="Rectangle 5"/>
          <p:cNvSpPr>
            <a:spLocks noChangeArrowheads="1"/>
          </p:cNvSpPr>
          <p:nvPr/>
        </p:nvSpPr>
        <p:spPr bwMode="auto">
          <a:xfrm>
            <a:off x="1524001" y="98690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3" name="Rectangle 6"/>
          <p:cNvSpPr>
            <a:spLocks noChangeArrowheads="1"/>
          </p:cNvSpPr>
          <p:nvPr/>
        </p:nvSpPr>
        <p:spPr bwMode="auto">
          <a:xfrm>
            <a:off x="1524001" y="9678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4" name="Rectangle 7"/>
          <p:cNvSpPr>
            <a:spLocks noChangeArrowheads="1"/>
          </p:cNvSpPr>
          <p:nvPr/>
        </p:nvSpPr>
        <p:spPr bwMode="auto">
          <a:xfrm>
            <a:off x="1524001" y="10678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5" name="Rectangle 8"/>
          <p:cNvSpPr>
            <a:spLocks noChangeArrowheads="1"/>
          </p:cNvSpPr>
          <p:nvPr/>
        </p:nvSpPr>
        <p:spPr bwMode="auto">
          <a:xfrm>
            <a:off x="1524001" y="9583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6" name="Rectangle 2"/>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7" name="Rectangle 4"/>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8" name="Rectangle 4"/>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pic>
        <p:nvPicPr>
          <p:cNvPr id="4" name="图片 3"/>
          <p:cNvPicPr>
            <a:picLocks noChangeAspect="1"/>
          </p:cNvPicPr>
          <p:nvPr/>
        </p:nvPicPr>
        <p:blipFill>
          <a:blip r:embed="rId1"/>
          <a:stretch>
            <a:fillRect/>
          </a:stretch>
        </p:blipFill>
        <p:spPr>
          <a:xfrm>
            <a:off x="0" y="1684556"/>
            <a:ext cx="12192000" cy="4480747"/>
          </a:xfrm>
          <a:prstGeom prst="rect">
            <a:avLst/>
          </a:prstGeom>
        </p:spPr>
      </p:pic>
    </p:spTree>
  </p:cSld>
  <p:clrMapOvr>
    <a:masterClrMapping/>
  </p:clrMapOvr>
  <p:transition spd="med">
    <p:pull dir="ru"/>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7"/>
          <p:cNvSpPr>
            <a:spLocks noGrp="1"/>
          </p:cNvSpPr>
          <p:nvPr>
            <p:ph type="title"/>
          </p:nvPr>
        </p:nvSpPr>
        <p:spPr>
          <a:xfrm>
            <a:off x="4872039" y="274639"/>
            <a:ext cx="5545137" cy="561975"/>
          </a:xfrm>
        </p:spPr>
        <p:txBody>
          <a:bodyPr/>
          <a:lstStyle/>
          <a:p>
            <a:r>
              <a:rPr lang="zh-CN" altLang="en-US" dirty="0"/>
              <a:t>信息查询</a:t>
            </a:r>
            <a:r>
              <a:rPr lang="en-US" altLang="zh-CN" dirty="0"/>
              <a:t>-</a:t>
            </a:r>
            <a:r>
              <a:rPr lang="zh-CN" altLang="en-US" dirty="0"/>
              <a:t>重点保障人群情况查询</a:t>
            </a:r>
            <a:endParaRPr lang="zh-CN" altLang="en-US" b="1" dirty="0">
              <a:latin typeface="幼圆" panose="02010509060101010101" pitchFamily="49" charset="-122"/>
              <a:ea typeface="幼圆" panose="02010509060101010101" pitchFamily="49" charset="-122"/>
              <a:cs typeface="Times New Roman" panose="02020603050405020304" pitchFamily="18" charset="0"/>
            </a:endParaRPr>
          </a:p>
        </p:txBody>
      </p:sp>
      <p:sp>
        <p:nvSpPr>
          <p:cNvPr id="39940" name="Rectangle 3"/>
          <p:cNvSpPr>
            <a:spLocks noChangeArrowheads="1"/>
          </p:cNvSpPr>
          <p:nvPr/>
        </p:nvSpPr>
        <p:spPr bwMode="auto">
          <a:xfrm>
            <a:off x="1524001" y="16822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1" name="Rectangle 4"/>
          <p:cNvSpPr>
            <a:spLocks noChangeArrowheads="1"/>
          </p:cNvSpPr>
          <p:nvPr/>
        </p:nvSpPr>
        <p:spPr bwMode="auto">
          <a:xfrm>
            <a:off x="1524001" y="10916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2" name="Rectangle 5"/>
          <p:cNvSpPr>
            <a:spLocks noChangeArrowheads="1"/>
          </p:cNvSpPr>
          <p:nvPr/>
        </p:nvSpPr>
        <p:spPr bwMode="auto">
          <a:xfrm>
            <a:off x="1524001" y="98690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3" name="Rectangle 6"/>
          <p:cNvSpPr>
            <a:spLocks noChangeArrowheads="1"/>
          </p:cNvSpPr>
          <p:nvPr/>
        </p:nvSpPr>
        <p:spPr bwMode="auto">
          <a:xfrm>
            <a:off x="1524001" y="9678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4" name="Rectangle 7"/>
          <p:cNvSpPr>
            <a:spLocks noChangeArrowheads="1"/>
          </p:cNvSpPr>
          <p:nvPr/>
        </p:nvSpPr>
        <p:spPr bwMode="auto">
          <a:xfrm>
            <a:off x="1524001" y="10678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5" name="Rectangle 8"/>
          <p:cNvSpPr>
            <a:spLocks noChangeArrowheads="1"/>
          </p:cNvSpPr>
          <p:nvPr/>
        </p:nvSpPr>
        <p:spPr bwMode="auto">
          <a:xfrm>
            <a:off x="1524001" y="9583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6" name="Rectangle 2"/>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7" name="Rectangle 4"/>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8" name="Rectangle 4"/>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pic>
        <p:nvPicPr>
          <p:cNvPr id="3" name="图片 2"/>
          <p:cNvPicPr>
            <a:picLocks noChangeAspect="1"/>
          </p:cNvPicPr>
          <p:nvPr/>
        </p:nvPicPr>
        <p:blipFill>
          <a:blip r:embed="rId1"/>
          <a:stretch>
            <a:fillRect/>
          </a:stretch>
        </p:blipFill>
        <p:spPr>
          <a:xfrm>
            <a:off x="-2256928" y="2450976"/>
            <a:ext cx="15269690" cy="3315340"/>
          </a:xfrm>
          <a:prstGeom prst="rect">
            <a:avLst/>
          </a:prstGeom>
        </p:spPr>
      </p:pic>
    </p:spTree>
  </p:cSld>
  <p:clrMapOvr>
    <a:masterClrMapping/>
  </p:clrMapOvr>
  <p:transition spd="med">
    <p:pull dir="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8"/>
          <p:cNvSpPr txBox="1"/>
          <p:nvPr/>
        </p:nvSpPr>
        <p:spPr>
          <a:xfrm>
            <a:off x="5095875" y="2708275"/>
            <a:ext cx="5111750" cy="647700"/>
          </a:xfrm>
          <a:prstGeom prst="rect">
            <a:avLst/>
          </a:prstGeom>
          <a:noFill/>
        </p:spPr>
        <p:txBody>
          <a:bodyPr>
            <a:spAutoFit/>
          </a:bodyPr>
          <a:lstStyle/>
          <a:p>
            <a:pPr algn="ctr" eaLnBrk="1" hangingPunct="1">
              <a:defRPr/>
            </a:pPr>
            <a:r>
              <a:rPr lang="zh-CN" altLang="en-US" sz="3600" b="1" dirty="0">
                <a:solidFill>
                  <a:schemeClr val="tx1">
                    <a:lumMod val="65000"/>
                    <a:lumOff val="35000"/>
                  </a:schemeClr>
                </a:solidFill>
                <a:latin typeface="微软雅黑" panose="020B0503020204020204" pitchFamily="34" charset="-122"/>
                <a:ea typeface="微软雅黑" panose="020B0503020204020204" pitchFamily="34" charset="-122"/>
              </a:rPr>
              <a:t>一、系统建设内容</a:t>
            </a:r>
            <a:endParaRPr lang="zh-CN" altLang="en-US" sz="3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1524000" y="3429000"/>
            <a:ext cx="12199938" cy="0"/>
          </a:xfrm>
          <a:prstGeom prst="line">
            <a:avLst/>
          </a:prstGeom>
          <a:noFill/>
          <a:ln w="57150">
            <a:solidFill>
              <a:srgbClr val="3B79CE"/>
            </a:solidFill>
          </a:ln>
        </p:spPr>
        <p:style>
          <a:lnRef idx="2">
            <a:schemeClr val="accent1">
              <a:shade val="50000"/>
            </a:schemeClr>
          </a:lnRef>
          <a:fillRef idx="1">
            <a:schemeClr val="accent1"/>
          </a:fillRef>
          <a:effectRef idx="0">
            <a:schemeClr val="accent1"/>
          </a:effectRef>
          <a:fontRef idx="minor">
            <a:schemeClr val="lt1"/>
          </a:fontRef>
        </p:style>
      </p:cxnSp>
      <p:sp>
        <p:nvSpPr>
          <p:cNvPr id="15" name="燕尾形 14"/>
          <p:cNvSpPr/>
          <p:nvPr/>
        </p:nvSpPr>
        <p:spPr>
          <a:xfrm>
            <a:off x="10382250" y="3536951"/>
            <a:ext cx="107950" cy="288925"/>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16" name="燕尾形 15"/>
          <p:cNvSpPr/>
          <p:nvPr/>
        </p:nvSpPr>
        <p:spPr>
          <a:xfrm>
            <a:off x="10494963" y="3536951"/>
            <a:ext cx="107950" cy="288925"/>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17" name="矩形 16"/>
          <p:cNvSpPr/>
          <p:nvPr/>
        </p:nvSpPr>
        <p:spPr>
          <a:xfrm>
            <a:off x="6573838" y="3605213"/>
            <a:ext cx="3598862" cy="461962"/>
          </a:xfrm>
          <a:prstGeom prst="rect">
            <a:avLst/>
          </a:prstGeom>
        </p:spPr>
        <p:txBody>
          <a:bodyPr>
            <a:spAutoFit/>
          </a:bodyPr>
          <a:lstStyle/>
          <a:p>
            <a:pPr marL="285750" indent="-285750" eaLnBrk="1" hangingPunct="1">
              <a:buFont typeface="Arial" panose="020B0604020202020204" pitchFamily="34" charset="0"/>
              <a:buChar char="•"/>
              <a:defRPr/>
            </a:pPr>
            <a:r>
              <a:rPr lang="zh-CN" altLang="en-US" sz="2400" kern="0" dirty="0">
                <a:solidFill>
                  <a:schemeClr val="tx1">
                    <a:lumMod val="65000"/>
                    <a:lumOff val="35000"/>
                  </a:schemeClr>
                </a:solidFill>
                <a:latin typeface="微软雅黑" panose="020B0503020204020204" pitchFamily="34" charset="-122"/>
                <a:ea typeface="微软雅黑" panose="020B0503020204020204" pitchFamily="34" charset="-122"/>
              </a:rPr>
              <a:t>业务范围</a:t>
            </a:r>
            <a:endParaRPr lang="zh-CN" altLang="en-US" sz="240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8" name="矩形 17"/>
          <p:cNvSpPr/>
          <p:nvPr/>
        </p:nvSpPr>
        <p:spPr>
          <a:xfrm>
            <a:off x="6573838" y="4037013"/>
            <a:ext cx="3598862" cy="461962"/>
          </a:xfrm>
          <a:prstGeom prst="rect">
            <a:avLst/>
          </a:prstGeom>
        </p:spPr>
        <p:txBody>
          <a:bodyPr>
            <a:spAutoFit/>
          </a:bodyPr>
          <a:lstStyle/>
          <a:p>
            <a:pPr marL="285750" indent="-285750" eaLnBrk="1" hangingPunct="1">
              <a:buFont typeface="Arial" panose="020B0604020202020204" pitchFamily="34" charset="0"/>
              <a:buChar char="•"/>
              <a:defRPr/>
            </a:pPr>
            <a:r>
              <a:rPr lang="zh-CN" altLang="en-US" sz="2400" kern="0" dirty="0">
                <a:solidFill>
                  <a:schemeClr val="tx1">
                    <a:lumMod val="65000"/>
                    <a:lumOff val="35000"/>
                  </a:schemeClr>
                </a:solidFill>
                <a:latin typeface="微软雅黑" panose="020B0503020204020204" pitchFamily="34" charset="-122"/>
                <a:ea typeface="微软雅黑" panose="020B0503020204020204" pitchFamily="34" charset="-122"/>
              </a:rPr>
              <a:t>用户范围</a:t>
            </a:r>
            <a:endParaRPr lang="zh-CN" altLang="en-US" sz="240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6573838" y="4468813"/>
            <a:ext cx="3598862" cy="461962"/>
          </a:xfrm>
          <a:prstGeom prst="rect">
            <a:avLst/>
          </a:prstGeom>
        </p:spPr>
        <p:txBody>
          <a:bodyPr>
            <a:spAutoFit/>
          </a:bodyPr>
          <a:lstStyle/>
          <a:p>
            <a:pPr marL="285750" indent="-285750" eaLnBrk="1" hangingPunct="1">
              <a:buFont typeface="Arial" panose="020B0604020202020204" pitchFamily="34" charset="0"/>
              <a:buChar char="•"/>
              <a:defRPr/>
            </a:pPr>
            <a:r>
              <a:rPr lang="zh-CN" altLang="en-US" sz="2400" kern="0" dirty="0">
                <a:solidFill>
                  <a:schemeClr val="tx1">
                    <a:lumMod val="65000"/>
                    <a:lumOff val="35000"/>
                  </a:schemeClr>
                </a:solidFill>
                <a:latin typeface="微软雅黑" panose="020B0503020204020204" pitchFamily="34" charset="-122"/>
                <a:ea typeface="微软雅黑" panose="020B0503020204020204" pitchFamily="34" charset="-122"/>
              </a:rPr>
              <a:t>功能范围</a:t>
            </a:r>
            <a:endParaRPr lang="zh-CN" altLang="en-US" sz="240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6573838" y="4900613"/>
            <a:ext cx="3598862" cy="461962"/>
          </a:xfrm>
          <a:prstGeom prst="rect">
            <a:avLst/>
          </a:prstGeom>
        </p:spPr>
        <p:txBody>
          <a:bodyPr>
            <a:spAutoFit/>
          </a:bodyPr>
          <a:lstStyle/>
          <a:p>
            <a:pPr marL="285750" indent="-285750" eaLnBrk="1" hangingPunct="1">
              <a:buFont typeface="Arial" panose="020B0604020202020204" pitchFamily="34" charset="0"/>
              <a:buChar char="•"/>
              <a:defRPr/>
            </a:pPr>
            <a:r>
              <a:rPr lang="zh-CN" altLang="en-US" sz="2400" kern="0" dirty="0">
                <a:solidFill>
                  <a:schemeClr val="tx1">
                    <a:lumMod val="65000"/>
                    <a:lumOff val="35000"/>
                  </a:schemeClr>
                </a:solidFill>
                <a:latin typeface="微软雅黑" panose="020B0503020204020204" pitchFamily="34" charset="-122"/>
                <a:ea typeface="微软雅黑" panose="020B0503020204020204" pitchFamily="34" charset="-122"/>
              </a:rPr>
              <a:t>集成范围</a:t>
            </a:r>
            <a:endParaRPr lang="zh-CN" altLang="en-US" sz="240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6601594" y="5343302"/>
            <a:ext cx="3598862" cy="461962"/>
          </a:xfrm>
          <a:prstGeom prst="rect">
            <a:avLst/>
          </a:prstGeom>
        </p:spPr>
        <p:txBody>
          <a:bodyPr>
            <a:spAutoFit/>
          </a:bodyPr>
          <a:lstStyle/>
          <a:p>
            <a:pPr marL="285750" indent="-285750" eaLnBrk="1" hangingPunct="1">
              <a:buFont typeface="Arial" panose="020B0604020202020204" pitchFamily="34" charset="0"/>
              <a:buChar char="•"/>
              <a:defRPr/>
            </a:pPr>
            <a:r>
              <a:rPr lang="zh-CN" altLang="en-US" sz="2400" kern="0" dirty="0">
                <a:solidFill>
                  <a:schemeClr val="tx1">
                    <a:lumMod val="65000"/>
                    <a:lumOff val="35000"/>
                  </a:schemeClr>
                </a:solidFill>
                <a:latin typeface="微软雅黑" panose="020B0503020204020204" pitchFamily="34" charset="-122"/>
                <a:ea typeface="微软雅黑" panose="020B0503020204020204" pitchFamily="34" charset="-122"/>
              </a:rPr>
              <a:t>部署范围</a:t>
            </a:r>
            <a:endParaRPr lang="zh-CN" altLang="en-US" sz="240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63" presetClass="path" presetSubtype="0" accel="50000" fill="hold" grpId="1" nodeType="withEffect">
                                  <p:stCondLst>
                                    <p:cond delay="0"/>
                                  </p:stCondLst>
                                  <p:childTnLst>
                                    <p:animMotion origin="layout" path="M -0.87919 -4.81481E-6 L -3.14501E-6 -4.81481E-6 " pathEditMode="relative" rAng="0" ptsTypes="AA">
                                      <p:cBhvr>
                                        <p:cTn id="9" dur="500" fill="hold"/>
                                        <p:tgtEl>
                                          <p:spTgt spid="7"/>
                                        </p:tgtEl>
                                        <p:attrNameLst>
                                          <p:attrName>ppt_x</p:attrName>
                                          <p:attrName>ppt_y</p:attrName>
                                        </p:attrNameLst>
                                      </p:cBhvr>
                                      <p:rCtr x="43960" y="0"/>
                                    </p:animMotion>
                                  </p:childTnLst>
                                </p:cTn>
                              </p:par>
                            </p:childTnLst>
                          </p:cTn>
                        </p:par>
                        <p:par>
                          <p:cTn id="10" fill="hold">
                            <p:stCondLst>
                              <p:cond delay="500"/>
                            </p:stCondLst>
                            <p:childTnLst>
                              <p:par>
                                <p:cTn id="11" presetID="5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Scale>
                                      <p:cBhvr>
                                        <p:cTn id="13"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
                                        </p:tgtEl>
                                        <p:attrNameLst>
                                          <p:attrName>ppt_x</p:attrName>
                                          <p:attrName>ppt_y</p:attrName>
                                        </p:attrNameLst>
                                      </p:cBhvr>
                                    </p:animMotion>
                                    <p:animEffect transition="in" filter="fade">
                                      <p:cBhvr>
                                        <p:cTn id="15" dur="1000"/>
                                        <p:tgtEl>
                                          <p:spTgt spid="17"/>
                                        </p:tgtEl>
                                      </p:cBhvr>
                                    </p:animEffect>
                                  </p:childTnLst>
                                </p:cTn>
                              </p:par>
                              <p:par>
                                <p:cTn id="16" presetID="52" presetClass="entr" presetSubtype="0" fill="hold" grpId="0" nodeType="withEffect">
                                  <p:stCondLst>
                                    <p:cond delay="200"/>
                                  </p:stCondLst>
                                  <p:iterate type="lt">
                                    <p:tmPct val="0"/>
                                  </p:iterate>
                                  <p:childTnLst>
                                    <p:set>
                                      <p:cBhvr>
                                        <p:cTn id="17" dur="1" fill="hold">
                                          <p:stCondLst>
                                            <p:cond delay="0"/>
                                          </p:stCondLst>
                                        </p:cTn>
                                        <p:tgtEl>
                                          <p:spTgt spid="18"/>
                                        </p:tgtEl>
                                        <p:attrNameLst>
                                          <p:attrName>style.visibility</p:attrName>
                                        </p:attrNameLst>
                                      </p:cBhvr>
                                      <p:to>
                                        <p:strVal val="visible"/>
                                      </p:to>
                                    </p:set>
                                    <p:animScale>
                                      <p:cBhvr>
                                        <p:cTn id="18"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8"/>
                                        </p:tgtEl>
                                        <p:attrNameLst>
                                          <p:attrName>ppt_x</p:attrName>
                                          <p:attrName>ppt_y</p:attrName>
                                        </p:attrNameLst>
                                      </p:cBhvr>
                                    </p:animMotion>
                                    <p:animEffect transition="in" filter="fade">
                                      <p:cBhvr>
                                        <p:cTn id="20" dur="1000"/>
                                        <p:tgtEl>
                                          <p:spTgt spid="18"/>
                                        </p:tgtEl>
                                      </p:cBhvr>
                                    </p:animEffect>
                                  </p:childTnLst>
                                </p:cTn>
                              </p:par>
                              <p:par>
                                <p:cTn id="21" presetID="52" presetClass="entr" presetSubtype="0" fill="hold" grpId="0" nodeType="withEffect">
                                  <p:stCondLst>
                                    <p:cond delay="400"/>
                                  </p:stCondLst>
                                  <p:childTnLst>
                                    <p:set>
                                      <p:cBhvr>
                                        <p:cTn id="22" dur="1" fill="hold">
                                          <p:stCondLst>
                                            <p:cond delay="0"/>
                                          </p:stCondLst>
                                        </p:cTn>
                                        <p:tgtEl>
                                          <p:spTgt spid="19"/>
                                        </p:tgtEl>
                                        <p:attrNameLst>
                                          <p:attrName>style.visibility</p:attrName>
                                        </p:attrNameLst>
                                      </p:cBhvr>
                                      <p:to>
                                        <p:strVal val="visible"/>
                                      </p:to>
                                    </p:set>
                                    <p:animScale>
                                      <p:cBhvr>
                                        <p:cTn id="23"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19"/>
                                        </p:tgtEl>
                                        <p:attrNameLst>
                                          <p:attrName>ppt_x</p:attrName>
                                          <p:attrName>ppt_y</p:attrName>
                                        </p:attrNameLst>
                                      </p:cBhvr>
                                    </p:animMotion>
                                    <p:animEffect transition="in" filter="fade">
                                      <p:cBhvr>
                                        <p:cTn id="25" dur="1000"/>
                                        <p:tgtEl>
                                          <p:spTgt spid="19"/>
                                        </p:tgtEl>
                                      </p:cBhvr>
                                    </p:animEffect>
                                  </p:childTnLst>
                                </p:cTn>
                              </p:par>
                              <p:par>
                                <p:cTn id="26" presetID="52" presetClass="entr" presetSubtype="0" fill="hold" grpId="0" nodeType="withEffect">
                                  <p:stCondLst>
                                    <p:cond delay="600"/>
                                  </p:stCondLst>
                                  <p:iterate type="lt">
                                    <p:tmPct val="0"/>
                                  </p:iterate>
                                  <p:childTnLst>
                                    <p:set>
                                      <p:cBhvr>
                                        <p:cTn id="27" dur="1" fill="hold">
                                          <p:stCondLst>
                                            <p:cond delay="0"/>
                                          </p:stCondLst>
                                        </p:cTn>
                                        <p:tgtEl>
                                          <p:spTgt spid="20"/>
                                        </p:tgtEl>
                                        <p:attrNameLst>
                                          <p:attrName>style.visibility</p:attrName>
                                        </p:attrNameLst>
                                      </p:cBhvr>
                                      <p:to>
                                        <p:strVal val="visible"/>
                                      </p:to>
                                    </p:set>
                                    <p:animScale>
                                      <p:cBhvr>
                                        <p:cTn id="28"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20"/>
                                        </p:tgtEl>
                                        <p:attrNameLst>
                                          <p:attrName>ppt_x</p:attrName>
                                          <p:attrName>ppt_y</p:attrName>
                                        </p:attrNameLst>
                                      </p:cBhvr>
                                    </p:animMotion>
                                    <p:animEffect transition="in" filter="fade">
                                      <p:cBhvr>
                                        <p:cTn id="30" dur="1000"/>
                                        <p:tgtEl>
                                          <p:spTgt spid="20"/>
                                        </p:tgtEl>
                                      </p:cBhvr>
                                    </p:animEffect>
                                  </p:childTnLst>
                                </p:cTn>
                              </p:par>
                              <p:par>
                                <p:cTn id="31" presetID="52" presetClass="entr" presetSubtype="0" fill="hold" grpId="0" nodeType="withEffect">
                                  <p:stCondLst>
                                    <p:cond delay="600"/>
                                  </p:stCondLst>
                                  <p:iterate type="lt">
                                    <p:tmPct val="0"/>
                                  </p:iterate>
                                  <p:childTnLst>
                                    <p:set>
                                      <p:cBhvr>
                                        <p:cTn id="32" dur="1" fill="hold">
                                          <p:stCondLst>
                                            <p:cond delay="0"/>
                                          </p:stCondLst>
                                        </p:cTn>
                                        <p:tgtEl>
                                          <p:spTgt spid="10"/>
                                        </p:tgtEl>
                                        <p:attrNameLst>
                                          <p:attrName>style.visibility</p:attrName>
                                        </p:attrNameLst>
                                      </p:cBhvr>
                                      <p:to>
                                        <p:strVal val="visible"/>
                                      </p:to>
                                    </p:set>
                                    <p:animScale>
                                      <p:cBhvr>
                                        <p:cTn id="33"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10"/>
                                        </p:tgtEl>
                                        <p:attrNameLst>
                                          <p:attrName>ppt_x</p:attrName>
                                          <p:attrName>ppt_y</p:attrName>
                                        </p:attrNameLst>
                                      </p:cBhvr>
                                    </p:animMotion>
                                    <p:animEffect transition="in" filter="fade">
                                      <p:cBhvr>
                                        <p:cTn id="3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7" grpId="0"/>
      <p:bldP spid="18" grpId="0"/>
      <p:bldP spid="19" grpId="0"/>
      <p:bldP spid="20" grpId="0"/>
      <p:bldP spid="1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信息查询</a:t>
            </a:r>
            <a:r>
              <a:rPr lang="en-US" altLang="zh-CN" dirty="0"/>
              <a:t>-</a:t>
            </a:r>
            <a:r>
              <a:rPr lang="zh-CN" altLang="en-US" dirty="0"/>
              <a:t>重点保障人群情况查询</a:t>
            </a:r>
            <a:endParaRPr lang="zh-CN" altLang="en-US" dirty="0"/>
          </a:p>
        </p:txBody>
      </p:sp>
      <p:sp>
        <p:nvSpPr>
          <p:cNvPr id="3" name="内容占位符 2"/>
          <p:cNvSpPr>
            <a:spLocks noGrp="1"/>
          </p:cNvSpPr>
          <p:nvPr>
            <p:ph sz="half" idx="1"/>
          </p:nvPr>
        </p:nvSpPr>
        <p:spPr/>
        <p:txBody>
          <a:bodyPr/>
          <a:lstStyle/>
          <a:p>
            <a:r>
              <a:rPr lang="zh-CN" altLang="en-US" dirty="0"/>
              <a:t>信息查询</a:t>
            </a:r>
            <a:r>
              <a:rPr lang="en-US" altLang="zh-CN" dirty="0"/>
              <a:t>-</a:t>
            </a:r>
            <a:r>
              <a:rPr lang="zh-CN" altLang="en-US" dirty="0"/>
              <a:t>重点保障人群情况查询</a:t>
            </a:r>
            <a:r>
              <a:rPr lang="en-US" altLang="zh-CN" dirty="0"/>
              <a:t>-</a:t>
            </a:r>
            <a:endParaRPr lang="en-US" altLang="zh-CN" dirty="0"/>
          </a:p>
          <a:p>
            <a:r>
              <a:rPr lang="zh-CN" altLang="en-US" dirty="0"/>
              <a:t>①建档立卡贫困家庭学生</a:t>
            </a:r>
            <a:endParaRPr lang="en-US" altLang="zh-CN" dirty="0"/>
          </a:p>
          <a:p>
            <a:r>
              <a:rPr lang="zh-CN" altLang="en-US" dirty="0"/>
              <a:t>②城乡低保学生</a:t>
            </a:r>
            <a:endParaRPr lang="en-US" altLang="zh-CN" dirty="0"/>
          </a:p>
          <a:p>
            <a:r>
              <a:rPr lang="zh-CN" altLang="en-US" dirty="0"/>
              <a:t>③特困救助供养学生</a:t>
            </a:r>
            <a:endParaRPr lang="en-US" altLang="zh-CN" dirty="0"/>
          </a:p>
          <a:p>
            <a:r>
              <a:rPr lang="zh-CN" altLang="en-US" dirty="0"/>
              <a:t>④孤儿学生</a:t>
            </a:r>
            <a:endParaRPr lang="en-US" altLang="zh-CN" dirty="0"/>
          </a:p>
          <a:p>
            <a:r>
              <a:rPr lang="zh-CN" altLang="en-US" dirty="0"/>
              <a:t>⑤残疾学生</a:t>
            </a:r>
            <a:endParaRPr lang="en-US" altLang="zh-CN" dirty="0"/>
          </a:p>
          <a:p>
            <a:endParaRPr lang="zh-CN" altLang="en-US" dirty="0"/>
          </a:p>
        </p:txBody>
      </p:sp>
      <p:sp>
        <p:nvSpPr>
          <p:cNvPr id="4" name="内容占位符 3"/>
          <p:cNvSpPr>
            <a:spLocks noGrp="1"/>
          </p:cNvSpPr>
          <p:nvPr>
            <p:ph sz="half" idx="2"/>
          </p:nvPr>
        </p:nvSpPr>
        <p:spPr/>
        <p:txBody>
          <a:bodyPr/>
          <a:lstStyle/>
          <a:p>
            <a:r>
              <a:rPr lang="zh-CN" altLang="en-US" dirty="0"/>
              <a:t>中央下发</a:t>
            </a:r>
            <a:endParaRPr lang="en-US" altLang="zh-CN" dirty="0"/>
          </a:p>
          <a:p>
            <a:r>
              <a:rPr lang="zh-CN" altLang="en-US" dirty="0"/>
              <a:t>由中央对接部委数据与中央全学段在校生比对后的重点保障学生信息按学籍所在地、分学段下发至各省。</a:t>
            </a:r>
            <a:endParaRPr lang="en-US" altLang="zh-CN" dirty="0"/>
          </a:p>
          <a:p>
            <a:r>
              <a:rPr lang="zh-CN" altLang="en-US" dirty="0"/>
              <a:t>自采集</a:t>
            </a:r>
            <a:endParaRPr lang="en-US" altLang="zh-CN" dirty="0"/>
          </a:p>
          <a:p>
            <a:r>
              <a:rPr lang="zh-CN" altLang="en-US" dirty="0"/>
              <a:t>资助系统</a:t>
            </a:r>
            <a:r>
              <a:rPr lang="en-US" altLang="zh-CN" dirty="0"/>
              <a:t>-</a:t>
            </a:r>
            <a:r>
              <a:rPr lang="zh-CN" altLang="en-US" dirty="0"/>
              <a:t>家庭经济信息中采集了相关指标且不在中央下发的学生信息范围中。</a:t>
            </a:r>
            <a:endParaRPr lang="zh-CN" altLang="en-US" dirty="0"/>
          </a:p>
        </p:txBody>
      </p:sp>
      <p:grpSp>
        <p:nvGrpSpPr>
          <p:cNvPr id="7" name="组合 6"/>
          <p:cNvGrpSpPr/>
          <p:nvPr/>
        </p:nvGrpSpPr>
        <p:grpSpPr>
          <a:xfrm>
            <a:off x="551384" y="2947524"/>
            <a:ext cx="6768752" cy="1705612"/>
            <a:chOff x="551384" y="2386608"/>
            <a:chExt cx="6480720" cy="682352"/>
          </a:xfrm>
        </p:grpSpPr>
        <p:sp>
          <p:nvSpPr>
            <p:cNvPr id="5" name="矩形 4"/>
            <p:cNvSpPr/>
            <p:nvPr/>
          </p:nvSpPr>
          <p:spPr>
            <a:xfrm>
              <a:off x="551384" y="2420888"/>
              <a:ext cx="4752528"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6" name="圆柱体 5"/>
            <p:cNvSpPr/>
            <p:nvPr/>
          </p:nvSpPr>
          <p:spPr>
            <a:xfrm>
              <a:off x="5459776" y="2386608"/>
              <a:ext cx="1572328" cy="682352"/>
            </a:xfrm>
            <a:prstGeom prst="can">
              <a:avLst/>
            </a:prstGeom>
            <a:solidFill>
              <a:srgbClr val="3B79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000" dirty="0">
                  <a:solidFill>
                    <a:schemeClr val="bg1"/>
                  </a:solidFill>
                  <a:latin typeface="微软雅黑" panose="020B0503020204020204" pitchFamily="34" charset="-122"/>
                  <a:ea typeface="微软雅黑" panose="020B0503020204020204" pitchFamily="34" charset="-122"/>
                </a:rPr>
                <a:t>民政数据</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703784" y="2539008"/>
            <a:ext cx="6480720" cy="682352"/>
            <a:chOff x="551384" y="2386608"/>
            <a:chExt cx="6480720" cy="682352"/>
          </a:xfrm>
        </p:grpSpPr>
        <p:sp>
          <p:nvSpPr>
            <p:cNvPr id="9" name="矩形 8"/>
            <p:cNvSpPr/>
            <p:nvPr/>
          </p:nvSpPr>
          <p:spPr>
            <a:xfrm>
              <a:off x="551384" y="2420888"/>
              <a:ext cx="4752528"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0" name="圆柱体 9"/>
            <p:cNvSpPr/>
            <p:nvPr/>
          </p:nvSpPr>
          <p:spPr>
            <a:xfrm>
              <a:off x="5459776" y="2386608"/>
              <a:ext cx="1572328" cy="682352"/>
            </a:xfrm>
            <a:prstGeom prst="can">
              <a:avLst/>
            </a:prstGeom>
            <a:solidFill>
              <a:srgbClr val="3B79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000" dirty="0">
                  <a:solidFill>
                    <a:schemeClr val="bg1"/>
                  </a:solidFill>
                  <a:latin typeface="微软雅黑" panose="020B0503020204020204" pitchFamily="34" charset="-122"/>
                  <a:ea typeface="微软雅黑" panose="020B0503020204020204" pitchFamily="34" charset="-122"/>
                </a:rPr>
                <a:t>扶贫办数据</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566393" y="4378987"/>
            <a:ext cx="6768752" cy="682352"/>
            <a:chOff x="551384" y="2386608"/>
            <a:chExt cx="6480720" cy="682352"/>
          </a:xfrm>
        </p:grpSpPr>
        <p:sp>
          <p:nvSpPr>
            <p:cNvPr id="13" name="矩形 12"/>
            <p:cNvSpPr/>
            <p:nvPr/>
          </p:nvSpPr>
          <p:spPr>
            <a:xfrm>
              <a:off x="551384" y="2420888"/>
              <a:ext cx="4752528"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4" name="圆柱体 13"/>
            <p:cNvSpPr/>
            <p:nvPr/>
          </p:nvSpPr>
          <p:spPr>
            <a:xfrm>
              <a:off x="5459776" y="2386608"/>
              <a:ext cx="1572328" cy="682352"/>
            </a:xfrm>
            <a:prstGeom prst="can">
              <a:avLst/>
            </a:prstGeom>
            <a:solidFill>
              <a:srgbClr val="3B79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000" dirty="0">
                  <a:solidFill>
                    <a:schemeClr val="bg1"/>
                  </a:solidFill>
                  <a:latin typeface="微软雅黑" panose="020B0503020204020204" pitchFamily="34" charset="-122"/>
                  <a:ea typeface="微软雅黑" panose="020B0503020204020204" pitchFamily="34" charset="-122"/>
                </a:rPr>
                <a:t>残联数据</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信息查询</a:t>
            </a:r>
            <a:r>
              <a:rPr lang="en-US" altLang="zh-CN" dirty="0"/>
              <a:t>-</a:t>
            </a:r>
            <a:r>
              <a:rPr lang="zh-CN" altLang="en-US" dirty="0"/>
              <a:t>重点保障人群情况查询</a:t>
            </a:r>
            <a:endParaRPr lang="zh-CN" altLang="en-US" dirty="0"/>
          </a:p>
        </p:txBody>
      </p:sp>
      <p:sp>
        <p:nvSpPr>
          <p:cNvPr id="3" name="内容占位符 2"/>
          <p:cNvSpPr>
            <a:spLocks noGrp="1"/>
          </p:cNvSpPr>
          <p:nvPr>
            <p:ph sz="half" idx="1"/>
          </p:nvPr>
        </p:nvSpPr>
        <p:spPr/>
        <p:txBody>
          <a:bodyPr/>
          <a:lstStyle/>
          <a:p>
            <a:r>
              <a:rPr lang="zh-CN" altLang="en-US" dirty="0"/>
              <a:t>信息查询</a:t>
            </a:r>
            <a:r>
              <a:rPr lang="en-US" altLang="zh-CN" dirty="0"/>
              <a:t>-</a:t>
            </a:r>
            <a:r>
              <a:rPr lang="zh-CN" altLang="en-US" dirty="0"/>
              <a:t>重点保障人群情况查询</a:t>
            </a:r>
            <a:r>
              <a:rPr lang="en-US" altLang="zh-CN" dirty="0"/>
              <a:t>-</a:t>
            </a:r>
            <a:endParaRPr lang="en-US" altLang="zh-CN" dirty="0"/>
          </a:p>
          <a:p>
            <a:r>
              <a:rPr lang="zh-CN" altLang="en-US" dirty="0"/>
              <a:t>①建档立卡贫困家庭学生</a:t>
            </a:r>
            <a:endParaRPr lang="en-US" altLang="zh-CN" dirty="0"/>
          </a:p>
          <a:p>
            <a:r>
              <a:rPr lang="zh-CN" altLang="en-US" dirty="0"/>
              <a:t>②城乡低保学生</a:t>
            </a:r>
            <a:endParaRPr lang="en-US" altLang="zh-CN" dirty="0"/>
          </a:p>
          <a:p>
            <a:r>
              <a:rPr lang="zh-CN" altLang="en-US" dirty="0"/>
              <a:t>③特困救助供养学生</a:t>
            </a:r>
            <a:endParaRPr lang="en-US" altLang="zh-CN" dirty="0"/>
          </a:p>
          <a:p>
            <a:r>
              <a:rPr lang="zh-CN" altLang="en-US" dirty="0"/>
              <a:t>④孤儿学生</a:t>
            </a:r>
            <a:endParaRPr lang="en-US" altLang="zh-CN" dirty="0"/>
          </a:p>
          <a:p>
            <a:r>
              <a:rPr lang="zh-CN" altLang="en-US" dirty="0"/>
              <a:t>⑤残疾学生</a:t>
            </a:r>
            <a:endParaRPr lang="en-US" altLang="zh-CN" dirty="0"/>
          </a:p>
          <a:p>
            <a:endParaRPr lang="zh-CN" altLang="en-US" dirty="0"/>
          </a:p>
        </p:txBody>
      </p:sp>
      <p:sp>
        <p:nvSpPr>
          <p:cNvPr id="4" name="内容占位符 3"/>
          <p:cNvSpPr>
            <a:spLocks noGrp="1"/>
          </p:cNvSpPr>
          <p:nvPr>
            <p:ph sz="half" idx="2"/>
          </p:nvPr>
        </p:nvSpPr>
        <p:spPr/>
        <p:txBody>
          <a:bodyPr/>
          <a:lstStyle/>
          <a:p>
            <a:r>
              <a:rPr lang="zh-CN" altLang="en-US" dirty="0"/>
              <a:t>中央下发</a:t>
            </a:r>
            <a:endParaRPr lang="en-US" altLang="zh-CN" dirty="0"/>
          </a:p>
          <a:p>
            <a:r>
              <a:rPr lang="zh-CN" altLang="en-US" dirty="0"/>
              <a:t>由中央对接部委数据与中央全学段在校生比对后的重点保障学生信息按学籍所在地、分学段下发至各省。</a:t>
            </a:r>
            <a:endParaRPr lang="en-US" altLang="zh-CN" dirty="0"/>
          </a:p>
          <a:p>
            <a:r>
              <a:rPr lang="zh-CN" altLang="en-US" dirty="0"/>
              <a:t>自采集</a:t>
            </a:r>
            <a:endParaRPr lang="en-US" altLang="zh-CN" dirty="0"/>
          </a:p>
          <a:p>
            <a:r>
              <a:rPr lang="zh-CN" altLang="en-US" dirty="0"/>
              <a:t>资助系统</a:t>
            </a:r>
            <a:r>
              <a:rPr lang="en-US" altLang="zh-CN" dirty="0"/>
              <a:t>-</a:t>
            </a:r>
            <a:r>
              <a:rPr lang="zh-CN" altLang="en-US" dirty="0"/>
              <a:t>家庭经济信息中采集了相关指标且不在中央下发的学生信息范围中。</a:t>
            </a:r>
            <a:endParaRPr lang="zh-CN" altLang="en-US" dirty="0"/>
          </a:p>
        </p:txBody>
      </p:sp>
      <p:sp>
        <p:nvSpPr>
          <p:cNvPr id="11" name="波形 10"/>
          <p:cNvSpPr/>
          <p:nvPr/>
        </p:nvSpPr>
        <p:spPr>
          <a:xfrm>
            <a:off x="5906558" y="2044414"/>
            <a:ext cx="5384800" cy="3904866"/>
          </a:xfrm>
          <a:prstGeom prst="wave">
            <a:avLst>
              <a:gd name="adj1" fmla="val 12500"/>
              <a:gd name="adj2" fmla="val -1647"/>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rPr>
              <a:t>三部委数据分别定期对接至中央部委共享库，与基础库全量在校生比对后，将困难在校生信息更新至中央资助系统，实时下发。</a:t>
            </a:r>
            <a:endPar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5" name="波形 14"/>
          <p:cNvSpPr/>
          <p:nvPr/>
        </p:nvSpPr>
        <p:spPr>
          <a:xfrm>
            <a:off x="6058958" y="2196814"/>
            <a:ext cx="5384800" cy="3904866"/>
          </a:xfrm>
          <a:prstGeom prst="wave">
            <a:avLst>
              <a:gd name="adj1" fmla="val 12500"/>
              <a:gd name="adj2" fmla="val -1647"/>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rPr>
              <a:t>五类数据下发至省级后，为避免省部学籍数据不一致的情况，资助系统每周都会与本省资助系统中在校生数据再进行匹配，记录在“是否在校”指标中。</a:t>
            </a:r>
            <a:endPar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6" name="波形 15"/>
          <p:cNvSpPr/>
          <p:nvPr/>
        </p:nvSpPr>
        <p:spPr>
          <a:xfrm>
            <a:off x="6211358" y="2349214"/>
            <a:ext cx="5384800" cy="3904866"/>
          </a:xfrm>
          <a:prstGeom prst="wave">
            <a:avLst>
              <a:gd name="adj1" fmla="val 12500"/>
              <a:gd name="adj2" fmla="val -1647"/>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rPr>
              <a:t>资助系统与本省资助系统中在校生数据再进行比对后，中央下发的建档立卡、城乡低保、特困救助供养、孤儿、残疾学生会自动进入家庭经济信息（不自动做认定）。</a:t>
            </a:r>
            <a:endPar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P spid="15" grpId="1" animBg="1"/>
      <p:bldP spid="16" grpId="0" animBg="1"/>
      <p:bldP spid="16"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综合查询</a:t>
            </a:r>
            <a:r>
              <a:rPr lang="en-US" altLang="zh-CN" dirty="0"/>
              <a:t>-</a:t>
            </a:r>
            <a:r>
              <a:rPr lang="zh-CN" altLang="en-US" dirty="0"/>
              <a:t>本地户籍外地就读</a:t>
            </a:r>
            <a:endParaRPr lang="zh-CN" altLang="en-US" dirty="0"/>
          </a:p>
        </p:txBody>
      </p:sp>
      <p:sp>
        <p:nvSpPr>
          <p:cNvPr id="3" name="内容占位符 2"/>
          <p:cNvSpPr>
            <a:spLocks noGrp="1"/>
          </p:cNvSpPr>
          <p:nvPr>
            <p:ph sz="half" idx="1"/>
          </p:nvPr>
        </p:nvSpPr>
        <p:spPr/>
        <p:txBody>
          <a:bodyPr/>
          <a:lstStyle/>
          <a:p>
            <a:endParaRPr lang="zh-CN" altLang="en-US"/>
          </a:p>
        </p:txBody>
      </p:sp>
      <p:sp>
        <p:nvSpPr>
          <p:cNvPr id="4" name="内容占位符 3"/>
          <p:cNvSpPr>
            <a:spLocks noGrp="1"/>
          </p:cNvSpPr>
          <p:nvPr>
            <p:ph sz="half" idx="2"/>
          </p:nvPr>
        </p:nvSpPr>
        <p:spPr/>
        <p:txBody>
          <a:bodyPr/>
          <a:lstStyle/>
          <a:p>
            <a:endParaRPr lang="zh-CN" altLang="en-US"/>
          </a:p>
        </p:txBody>
      </p:sp>
      <p:sp>
        <p:nvSpPr>
          <p:cNvPr id="6" name="矩形: 圆角 5"/>
          <p:cNvSpPr/>
          <p:nvPr/>
        </p:nvSpPr>
        <p:spPr>
          <a:xfrm>
            <a:off x="8040216" y="2060848"/>
            <a:ext cx="2664296" cy="360040"/>
          </a:xfrm>
          <a:prstGeom prst="roundRect">
            <a:avLst/>
          </a:prstGeom>
          <a:solidFill>
            <a:srgbClr val="3B79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000" dirty="0">
                <a:solidFill>
                  <a:schemeClr val="bg1"/>
                </a:solidFill>
                <a:latin typeface="微软雅黑" panose="020B0503020204020204" pitchFamily="34" charset="-122"/>
                <a:ea typeface="微软雅黑" panose="020B0503020204020204" pitchFamily="34" charset="-122"/>
              </a:rPr>
              <a:t>各学段主管部门用户</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0" y="1052195"/>
            <a:ext cx="12192000" cy="6682740"/>
            <a:chOff x="0" y="1544"/>
            <a:chExt cx="19200" cy="10524"/>
          </a:xfrm>
        </p:grpSpPr>
        <p:pic>
          <p:nvPicPr>
            <p:cNvPr id="5" name="图片 4"/>
            <p:cNvPicPr>
              <a:picLocks noChangeAspect="1"/>
            </p:cNvPicPr>
            <p:nvPr/>
          </p:nvPicPr>
          <p:blipFill>
            <a:blip r:embed="rId1"/>
            <a:stretch>
              <a:fillRect/>
            </a:stretch>
          </p:blipFill>
          <p:spPr>
            <a:xfrm>
              <a:off x="0" y="1544"/>
              <a:ext cx="19200" cy="10524"/>
            </a:xfrm>
            <a:prstGeom prst="rect">
              <a:avLst/>
            </a:prstGeom>
          </p:spPr>
        </p:pic>
        <p:sp>
          <p:nvSpPr>
            <p:cNvPr id="7" name="矩形 6"/>
            <p:cNvSpPr/>
            <p:nvPr/>
          </p:nvSpPr>
          <p:spPr>
            <a:xfrm>
              <a:off x="6494" y="7546"/>
              <a:ext cx="1391" cy="4182"/>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l"/>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med">
    <p:pull dir="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综合查询</a:t>
            </a:r>
            <a:r>
              <a:rPr lang="en-US" altLang="zh-CN" dirty="0"/>
              <a:t>-</a:t>
            </a:r>
            <a:r>
              <a:rPr lang="zh-CN" altLang="en-US" dirty="0"/>
              <a:t>本地户籍外地就读</a:t>
            </a:r>
            <a:endParaRPr lang="zh-CN" altLang="en-US" dirty="0"/>
          </a:p>
        </p:txBody>
      </p:sp>
      <p:sp>
        <p:nvSpPr>
          <p:cNvPr id="3" name="内容占位符 2"/>
          <p:cNvSpPr>
            <a:spLocks noGrp="1"/>
          </p:cNvSpPr>
          <p:nvPr>
            <p:ph sz="half" idx="1"/>
          </p:nvPr>
        </p:nvSpPr>
        <p:spPr/>
        <p:txBody>
          <a:bodyPr/>
          <a:lstStyle/>
          <a:p>
            <a:r>
              <a:rPr lang="zh-CN" altLang="en-US" dirty="0"/>
              <a:t>综合查询</a:t>
            </a:r>
            <a:r>
              <a:rPr lang="en-US" altLang="zh-CN" dirty="0"/>
              <a:t>-</a:t>
            </a:r>
            <a:r>
              <a:rPr lang="zh-CN" altLang="en-US" dirty="0"/>
              <a:t>本地户籍外地就读</a:t>
            </a:r>
            <a:r>
              <a:rPr lang="en-US" altLang="zh-CN" dirty="0"/>
              <a:t>-</a:t>
            </a:r>
            <a:endParaRPr lang="en-US" altLang="zh-CN" dirty="0"/>
          </a:p>
          <a:p>
            <a:r>
              <a:rPr lang="zh-CN" altLang="en-US" dirty="0"/>
              <a:t>①建档立卡贫困家庭学生</a:t>
            </a:r>
            <a:endParaRPr lang="en-US" altLang="zh-CN" dirty="0"/>
          </a:p>
          <a:p>
            <a:r>
              <a:rPr lang="zh-CN" altLang="en-US" dirty="0"/>
              <a:t>②城乡低保学生</a:t>
            </a:r>
            <a:endParaRPr lang="en-US" altLang="zh-CN" dirty="0"/>
          </a:p>
          <a:p>
            <a:r>
              <a:rPr lang="zh-CN" altLang="en-US" dirty="0"/>
              <a:t>③特困救助供养学生</a:t>
            </a:r>
            <a:endParaRPr lang="en-US" altLang="zh-CN" dirty="0"/>
          </a:p>
          <a:p>
            <a:r>
              <a:rPr lang="zh-CN" altLang="en-US" dirty="0"/>
              <a:t>④孤儿学生</a:t>
            </a:r>
            <a:endParaRPr lang="en-US" altLang="zh-CN" dirty="0"/>
          </a:p>
          <a:p>
            <a:r>
              <a:rPr lang="zh-CN" altLang="en-US" dirty="0"/>
              <a:t>⑤残疾学生</a:t>
            </a:r>
            <a:endParaRPr lang="en-US" altLang="zh-CN" dirty="0"/>
          </a:p>
          <a:p>
            <a:endParaRPr lang="zh-CN" altLang="en-US" dirty="0"/>
          </a:p>
        </p:txBody>
      </p:sp>
      <p:sp>
        <p:nvSpPr>
          <p:cNvPr id="4" name="内容占位符 3"/>
          <p:cNvSpPr>
            <a:spLocks noGrp="1"/>
          </p:cNvSpPr>
          <p:nvPr>
            <p:ph sz="half" idx="2"/>
          </p:nvPr>
        </p:nvSpPr>
        <p:spPr/>
        <p:txBody>
          <a:bodyPr/>
          <a:lstStyle/>
          <a:p>
            <a:r>
              <a:rPr lang="zh-CN" altLang="en-US" dirty="0"/>
              <a:t>由中央对接部委数据与中央全学段在校生比对后的重点保障学生信息按户籍所在地、分学段下发至各省。</a:t>
            </a:r>
            <a:endParaRPr lang="en-US" altLang="zh-CN" dirty="0"/>
          </a:p>
          <a:p>
            <a:r>
              <a:rPr lang="zh-CN" altLang="en-US" dirty="0"/>
              <a:t>展示逻辑：</a:t>
            </a:r>
            <a:endParaRPr lang="en-US" altLang="zh-CN" dirty="0"/>
          </a:p>
          <a:p>
            <a:r>
              <a:rPr lang="zh-CN" altLang="en-US" dirty="0"/>
              <a:t>学生户籍所在地与学校所在地不一致，即认为该生为异地就读。异地就读分省、市、县进行展示。</a:t>
            </a:r>
            <a:endParaRPr lang="zh-CN" altLang="en-US" dirty="0"/>
          </a:p>
        </p:txBody>
      </p:sp>
      <p:sp>
        <p:nvSpPr>
          <p:cNvPr id="16" name="波形 15"/>
          <p:cNvSpPr/>
          <p:nvPr/>
        </p:nvSpPr>
        <p:spPr>
          <a:xfrm>
            <a:off x="3518342" y="2221297"/>
            <a:ext cx="5384800" cy="3904866"/>
          </a:xfrm>
          <a:prstGeom prst="wave">
            <a:avLst>
              <a:gd name="adj1" fmla="val 12500"/>
              <a:gd name="adj2" fmla="val -1647"/>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rPr>
              <a:t>五类异地就读数据下发至省级后，为避免省部学籍数据不一致的情况，资助系统每周都会与本省资助系统中在校生数据再进行匹配，记录在“是否在校”指标中。</a:t>
            </a:r>
            <a:endPar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p:cNvSpPr txBox="1">
            <a:spLocks noChangeArrowheads="1"/>
          </p:cNvSpPr>
          <p:nvPr/>
        </p:nvSpPr>
        <p:spPr bwMode="auto">
          <a:xfrm>
            <a:off x="2063750" y="1356241"/>
            <a:ext cx="8147050" cy="4842947"/>
          </a:xfrm>
          <a:prstGeom prst="rect">
            <a:avLst/>
          </a:prstGeom>
          <a:noFill/>
          <a:ln w="9525">
            <a:noFill/>
            <a:miter lim="800000"/>
          </a:ln>
        </p:spPr>
        <p:txBody>
          <a:bodyPr/>
          <a:lstStyle/>
          <a:p>
            <a:pPr marL="342900" indent="-342900">
              <a:lnSpc>
                <a:spcPct val="90000"/>
              </a:lnSpc>
              <a:spcBef>
                <a:spcPct val="20000"/>
              </a:spcBef>
              <a:defRPr/>
            </a:pPr>
            <a:r>
              <a:rPr lang="zh-CN" altLang="en-US" sz="3200" kern="0" dirty="0">
                <a:latin typeface="+mn-lt"/>
                <a:ea typeface="+mn-ea"/>
              </a:rPr>
              <a:t>学校用户</a:t>
            </a:r>
            <a:endParaRPr lang="en-US" altLang="zh-CN" sz="3200" kern="0" dirty="0">
              <a:latin typeface="+mn-lt"/>
              <a:ea typeface="+mn-ea"/>
            </a:endParaRPr>
          </a:p>
          <a:p>
            <a:pPr marL="342900" indent="-342900">
              <a:lnSpc>
                <a:spcPct val="90000"/>
              </a:lnSpc>
              <a:spcBef>
                <a:spcPct val="20000"/>
              </a:spcBef>
              <a:defRPr/>
            </a:pPr>
            <a:r>
              <a:rPr lang="zh-CN" altLang="en-US" sz="3200" kern="0" dirty="0"/>
              <a:t>国家级助困类业务</a:t>
            </a:r>
            <a:r>
              <a:rPr lang="en-US" altLang="zh-CN" sz="3200" kern="0" dirty="0"/>
              <a:t>-</a:t>
            </a:r>
            <a:r>
              <a:rPr lang="zh-CN" altLang="en-US" sz="3200" kern="0" dirty="0"/>
              <a:t>未受助原因填报</a:t>
            </a:r>
            <a:endParaRPr lang="en-US" altLang="zh-CN" sz="3200" kern="0" dirty="0"/>
          </a:p>
          <a:p>
            <a:pPr marL="342900" indent="-342900">
              <a:lnSpc>
                <a:spcPct val="90000"/>
              </a:lnSpc>
              <a:spcBef>
                <a:spcPct val="20000"/>
              </a:spcBef>
              <a:defRPr/>
            </a:pPr>
            <a:endParaRPr lang="en-US" altLang="zh-CN" sz="3200" kern="0" dirty="0"/>
          </a:p>
          <a:p>
            <a:pPr marL="342900" indent="-342900">
              <a:lnSpc>
                <a:spcPct val="90000"/>
              </a:lnSpc>
              <a:spcBef>
                <a:spcPct val="20000"/>
              </a:spcBef>
              <a:defRPr/>
            </a:pPr>
            <a:r>
              <a:rPr lang="zh-CN" altLang="en-US" sz="3200" kern="0" dirty="0"/>
              <a:t>主管部门操作人员</a:t>
            </a:r>
            <a:endParaRPr lang="en-US" altLang="zh-CN" sz="3200" kern="0" dirty="0"/>
          </a:p>
          <a:p>
            <a:pPr marL="342900" indent="-342900">
              <a:lnSpc>
                <a:spcPct val="90000"/>
              </a:lnSpc>
              <a:spcBef>
                <a:spcPct val="20000"/>
              </a:spcBef>
              <a:defRPr/>
            </a:pPr>
            <a:r>
              <a:rPr lang="zh-CN" altLang="en-US" sz="3200" kern="0" dirty="0">
                <a:latin typeface="+mn-lt"/>
                <a:ea typeface="+mn-ea"/>
              </a:rPr>
              <a:t>国家级助困难业务</a:t>
            </a:r>
            <a:r>
              <a:rPr lang="en-US" altLang="zh-CN" sz="3200" kern="0" dirty="0">
                <a:latin typeface="+mn-lt"/>
                <a:ea typeface="+mn-ea"/>
              </a:rPr>
              <a:t>-</a:t>
            </a:r>
            <a:r>
              <a:rPr lang="zh-CN" altLang="en-US" sz="3200" kern="0" dirty="0">
                <a:latin typeface="+mn-lt"/>
                <a:ea typeface="+mn-ea"/>
              </a:rPr>
              <a:t>未受助原因查看</a:t>
            </a:r>
            <a:endParaRPr lang="en-US" altLang="zh-CN" sz="3200" kern="0" dirty="0">
              <a:latin typeface="+mn-lt"/>
              <a:ea typeface="+mn-ea"/>
            </a:endParaRPr>
          </a:p>
          <a:p>
            <a:pPr marL="342900" indent="-342900">
              <a:lnSpc>
                <a:spcPct val="90000"/>
              </a:lnSpc>
              <a:spcBef>
                <a:spcPct val="20000"/>
              </a:spcBef>
              <a:defRPr/>
            </a:pPr>
            <a:r>
              <a:rPr lang="en-US" altLang="zh-CN" sz="2400" kern="0" dirty="0">
                <a:latin typeface="+mn-lt"/>
                <a:ea typeface="+mn-ea"/>
              </a:rPr>
              <a:t>	</a:t>
            </a:r>
            <a:endParaRPr lang="zh-CN" altLang="en-US" sz="2400" kern="0" dirty="0">
              <a:latin typeface="+mn-lt"/>
              <a:ea typeface="+mn-ea"/>
            </a:endParaRPr>
          </a:p>
        </p:txBody>
      </p:sp>
      <p:sp>
        <p:nvSpPr>
          <p:cNvPr id="39939" name="Rectangle 27"/>
          <p:cNvSpPr>
            <a:spLocks noGrp="1"/>
          </p:cNvSpPr>
          <p:nvPr>
            <p:ph type="title"/>
          </p:nvPr>
        </p:nvSpPr>
        <p:spPr>
          <a:xfrm>
            <a:off x="4872039" y="274639"/>
            <a:ext cx="5545137" cy="561975"/>
          </a:xfrm>
        </p:spPr>
        <p:txBody>
          <a:bodyPr/>
          <a:lstStyle/>
          <a:p>
            <a:r>
              <a:rPr lang="zh-CN" altLang="en-US" b="1" dirty="0">
                <a:latin typeface="幼圆" panose="02010509060101010101" pitchFamily="49" charset="-122"/>
                <a:ea typeface="幼圆" panose="02010509060101010101" pitchFamily="49" charset="-122"/>
                <a:cs typeface="Times New Roman" panose="02020603050405020304" pitchFamily="18" charset="0"/>
              </a:rPr>
              <a:t>部委对接功能</a:t>
            </a:r>
            <a:endParaRPr lang="zh-CN" altLang="en-US" b="1" dirty="0">
              <a:latin typeface="幼圆" panose="02010509060101010101" pitchFamily="49" charset="-122"/>
              <a:ea typeface="幼圆" panose="02010509060101010101" pitchFamily="49" charset="-122"/>
              <a:cs typeface="Times New Roman" panose="02020603050405020304" pitchFamily="18" charset="0"/>
            </a:endParaRPr>
          </a:p>
        </p:txBody>
      </p:sp>
      <p:sp>
        <p:nvSpPr>
          <p:cNvPr id="39940" name="Rectangle 3"/>
          <p:cNvSpPr>
            <a:spLocks noChangeArrowheads="1"/>
          </p:cNvSpPr>
          <p:nvPr/>
        </p:nvSpPr>
        <p:spPr bwMode="auto">
          <a:xfrm>
            <a:off x="1524001" y="16822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1" name="Rectangle 4"/>
          <p:cNvSpPr>
            <a:spLocks noChangeArrowheads="1"/>
          </p:cNvSpPr>
          <p:nvPr/>
        </p:nvSpPr>
        <p:spPr bwMode="auto">
          <a:xfrm>
            <a:off x="1524001" y="10916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2" name="Rectangle 5"/>
          <p:cNvSpPr>
            <a:spLocks noChangeArrowheads="1"/>
          </p:cNvSpPr>
          <p:nvPr/>
        </p:nvSpPr>
        <p:spPr bwMode="auto">
          <a:xfrm>
            <a:off x="1524001" y="98690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3" name="Rectangle 6"/>
          <p:cNvSpPr>
            <a:spLocks noChangeArrowheads="1"/>
          </p:cNvSpPr>
          <p:nvPr/>
        </p:nvSpPr>
        <p:spPr bwMode="auto">
          <a:xfrm>
            <a:off x="1524001" y="9678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4" name="Rectangle 7"/>
          <p:cNvSpPr>
            <a:spLocks noChangeArrowheads="1"/>
          </p:cNvSpPr>
          <p:nvPr/>
        </p:nvSpPr>
        <p:spPr bwMode="auto">
          <a:xfrm>
            <a:off x="1524001" y="10678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5" name="Rectangle 8"/>
          <p:cNvSpPr>
            <a:spLocks noChangeArrowheads="1"/>
          </p:cNvSpPr>
          <p:nvPr/>
        </p:nvSpPr>
        <p:spPr bwMode="auto">
          <a:xfrm>
            <a:off x="1524001" y="9583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6" name="Rectangle 2"/>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7" name="Rectangle 4"/>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8" name="Rectangle 4"/>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Tree>
  </p:cSld>
  <p:clrMapOvr>
    <a:masterClrMapping/>
  </p:clrMapOvr>
  <p:transition spd="med">
    <p:pull dir="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p:cNvSpPr txBox="1">
            <a:spLocks noChangeArrowheads="1"/>
          </p:cNvSpPr>
          <p:nvPr/>
        </p:nvSpPr>
        <p:spPr bwMode="auto">
          <a:xfrm>
            <a:off x="2063750" y="1557338"/>
            <a:ext cx="8147050" cy="4641850"/>
          </a:xfrm>
          <a:prstGeom prst="rect">
            <a:avLst/>
          </a:prstGeom>
          <a:noFill/>
          <a:ln w="9525">
            <a:noFill/>
            <a:miter lim="800000"/>
          </a:ln>
        </p:spPr>
        <p:txBody>
          <a:bodyPr/>
          <a:lstStyle/>
          <a:p>
            <a:pPr marL="342900" indent="-342900">
              <a:lnSpc>
                <a:spcPct val="90000"/>
              </a:lnSpc>
              <a:spcBef>
                <a:spcPct val="20000"/>
              </a:spcBef>
              <a:defRPr/>
            </a:pPr>
            <a:endParaRPr lang="zh-CN" altLang="en-US" sz="2400" kern="0" dirty="0">
              <a:latin typeface="+mn-lt"/>
              <a:ea typeface="+mn-ea"/>
            </a:endParaRPr>
          </a:p>
        </p:txBody>
      </p:sp>
      <p:sp>
        <p:nvSpPr>
          <p:cNvPr id="39939" name="Rectangle 27"/>
          <p:cNvSpPr>
            <a:spLocks noGrp="1"/>
          </p:cNvSpPr>
          <p:nvPr>
            <p:ph type="title"/>
          </p:nvPr>
        </p:nvSpPr>
        <p:spPr>
          <a:xfrm>
            <a:off x="4872039" y="274639"/>
            <a:ext cx="6192513" cy="561975"/>
          </a:xfrm>
        </p:spPr>
        <p:txBody>
          <a:bodyPr/>
          <a:lstStyle/>
          <a:p>
            <a:r>
              <a:rPr lang="zh-CN" altLang="en-US" dirty="0"/>
              <a:t>未受助原因查看</a:t>
            </a:r>
            <a:endParaRPr lang="zh-CN" altLang="en-US" b="1" dirty="0">
              <a:latin typeface="幼圆" panose="02010509060101010101" pitchFamily="49" charset="-122"/>
              <a:ea typeface="幼圆" panose="02010509060101010101" pitchFamily="49" charset="-122"/>
              <a:cs typeface="Times New Roman" panose="02020603050405020304" pitchFamily="18" charset="0"/>
            </a:endParaRPr>
          </a:p>
        </p:txBody>
      </p:sp>
      <p:sp>
        <p:nvSpPr>
          <p:cNvPr id="39940" name="Rectangle 3"/>
          <p:cNvSpPr>
            <a:spLocks noChangeArrowheads="1"/>
          </p:cNvSpPr>
          <p:nvPr/>
        </p:nvSpPr>
        <p:spPr bwMode="auto">
          <a:xfrm>
            <a:off x="1524001" y="16822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1" name="Rectangle 4"/>
          <p:cNvSpPr>
            <a:spLocks noChangeArrowheads="1"/>
          </p:cNvSpPr>
          <p:nvPr/>
        </p:nvSpPr>
        <p:spPr bwMode="auto">
          <a:xfrm>
            <a:off x="1524001" y="10916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2" name="Rectangle 5"/>
          <p:cNvSpPr>
            <a:spLocks noChangeArrowheads="1"/>
          </p:cNvSpPr>
          <p:nvPr/>
        </p:nvSpPr>
        <p:spPr bwMode="auto">
          <a:xfrm>
            <a:off x="1524001" y="98690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3" name="Rectangle 6"/>
          <p:cNvSpPr>
            <a:spLocks noChangeArrowheads="1"/>
          </p:cNvSpPr>
          <p:nvPr/>
        </p:nvSpPr>
        <p:spPr bwMode="auto">
          <a:xfrm>
            <a:off x="1524001" y="9678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4" name="Rectangle 7"/>
          <p:cNvSpPr>
            <a:spLocks noChangeArrowheads="1"/>
          </p:cNvSpPr>
          <p:nvPr/>
        </p:nvSpPr>
        <p:spPr bwMode="auto">
          <a:xfrm>
            <a:off x="1524001" y="10678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5" name="Rectangle 8"/>
          <p:cNvSpPr>
            <a:spLocks noChangeArrowheads="1"/>
          </p:cNvSpPr>
          <p:nvPr/>
        </p:nvSpPr>
        <p:spPr bwMode="auto">
          <a:xfrm>
            <a:off x="1524001" y="9583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6" name="Rectangle 2"/>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7" name="Rectangle 4"/>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8" name="Rectangle 4"/>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pic>
        <p:nvPicPr>
          <p:cNvPr id="4" name="图片 3"/>
          <p:cNvPicPr>
            <a:picLocks noChangeAspect="1"/>
          </p:cNvPicPr>
          <p:nvPr/>
        </p:nvPicPr>
        <p:blipFill>
          <a:blip r:embed="rId1"/>
          <a:stretch>
            <a:fillRect/>
          </a:stretch>
        </p:blipFill>
        <p:spPr>
          <a:xfrm>
            <a:off x="0" y="2357618"/>
            <a:ext cx="12192000" cy="1771548"/>
          </a:xfrm>
          <a:prstGeom prst="rect">
            <a:avLst/>
          </a:prstGeom>
        </p:spPr>
      </p:pic>
      <p:grpSp>
        <p:nvGrpSpPr>
          <p:cNvPr id="5" name="组合 4"/>
          <p:cNvGrpSpPr/>
          <p:nvPr/>
        </p:nvGrpSpPr>
        <p:grpSpPr>
          <a:xfrm>
            <a:off x="0" y="1772920"/>
            <a:ext cx="12192000" cy="3780790"/>
            <a:chOff x="0" y="2792"/>
            <a:chExt cx="19200" cy="5954"/>
          </a:xfrm>
        </p:grpSpPr>
        <p:pic>
          <p:nvPicPr>
            <p:cNvPr id="3" name="图片 2"/>
            <p:cNvPicPr>
              <a:picLocks noChangeAspect="1"/>
            </p:cNvPicPr>
            <p:nvPr/>
          </p:nvPicPr>
          <p:blipFill>
            <a:blip r:embed="rId2"/>
            <a:stretch>
              <a:fillRect/>
            </a:stretch>
          </p:blipFill>
          <p:spPr>
            <a:xfrm>
              <a:off x="0" y="2792"/>
              <a:ext cx="19200" cy="5955"/>
            </a:xfrm>
            <a:prstGeom prst="rect">
              <a:avLst/>
            </a:prstGeom>
          </p:spPr>
        </p:pic>
        <p:sp>
          <p:nvSpPr>
            <p:cNvPr id="2" name="矩形 1"/>
            <p:cNvSpPr/>
            <p:nvPr/>
          </p:nvSpPr>
          <p:spPr>
            <a:xfrm>
              <a:off x="2691" y="6216"/>
              <a:ext cx="1412" cy="28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l"/>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med">
    <p:pull dir="ru"/>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p:cNvSpPr txBox="1">
            <a:spLocks noChangeArrowheads="1"/>
          </p:cNvSpPr>
          <p:nvPr/>
        </p:nvSpPr>
        <p:spPr bwMode="auto">
          <a:xfrm>
            <a:off x="2063750" y="1557338"/>
            <a:ext cx="8147050" cy="4641850"/>
          </a:xfrm>
          <a:prstGeom prst="rect">
            <a:avLst/>
          </a:prstGeom>
          <a:noFill/>
          <a:ln w="9525">
            <a:noFill/>
            <a:miter lim="800000"/>
          </a:ln>
        </p:spPr>
        <p:txBody>
          <a:bodyPr/>
          <a:lstStyle/>
          <a:p>
            <a:pPr marL="342900" indent="-342900">
              <a:lnSpc>
                <a:spcPct val="90000"/>
              </a:lnSpc>
              <a:spcBef>
                <a:spcPct val="20000"/>
              </a:spcBef>
              <a:defRPr/>
            </a:pPr>
            <a:endParaRPr lang="zh-CN" altLang="en-US" sz="2400" kern="0" dirty="0">
              <a:latin typeface="+mn-lt"/>
              <a:ea typeface="+mn-ea"/>
            </a:endParaRPr>
          </a:p>
        </p:txBody>
      </p:sp>
      <p:sp>
        <p:nvSpPr>
          <p:cNvPr id="39939" name="Rectangle 27"/>
          <p:cNvSpPr>
            <a:spLocks noGrp="1"/>
          </p:cNvSpPr>
          <p:nvPr>
            <p:ph type="title"/>
          </p:nvPr>
        </p:nvSpPr>
        <p:spPr>
          <a:xfrm>
            <a:off x="4872039" y="274639"/>
            <a:ext cx="6192513" cy="561975"/>
          </a:xfrm>
        </p:spPr>
        <p:txBody>
          <a:bodyPr/>
          <a:lstStyle/>
          <a:p>
            <a:r>
              <a:rPr lang="zh-CN" altLang="en-US" dirty="0"/>
              <a:t>未受助原因填报</a:t>
            </a:r>
            <a:endParaRPr lang="zh-CN" altLang="en-US" b="1" dirty="0">
              <a:latin typeface="幼圆" panose="02010509060101010101" pitchFamily="49" charset="-122"/>
              <a:ea typeface="幼圆" panose="02010509060101010101" pitchFamily="49" charset="-122"/>
              <a:cs typeface="Times New Roman" panose="02020603050405020304" pitchFamily="18" charset="0"/>
            </a:endParaRPr>
          </a:p>
        </p:txBody>
      </p:sp>
      <p:sp>
        <p:nvSpPr>
          <p:cNvPr id="39940" name="Rectangle 3"/>
          <p:cNvSpPr>
            <a:spLocks noChangeArrowheads="1"/>
          </p:cNvSpPr>
          <p:nvPr/>
        </p:nvSpPr>
        <p:spPr bwMode="auto">
          <a:xfrm>
            <a:off x="1524001" y="16822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1" name="Rectangle 4"/>
          <p:cNvSpPr>
            <a:spLocks noChangeArrowheads="1"/>
          </p:cNvSpPr>
          <p:nvPr/>
        </p:nvSpPr>
        <p:spPr bwMode="auto">
          <a:xfrm>
            <a:off x="1524001" y="10916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2" name="Rectangle 5"/>
          <p:cNvSpPr>
            <a:spLocks noChangeArrowheads="1"/>
          </p:cNvSpPr>
          <p:nvPr/>
        </p:nvSpPr>
        <p:spPr bwMode="auto">
          <a:xfrm>
            <a:off x="1524001" y="98690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3" name="Rectangle 6"/>
          <p:cNvSpPr>
            <a:spLocks noChangeArrowheads="1"/>
          </p:cNvSpPr>
          <p:nvPr/>
        </p:nvSpPr>
        <p:spPr bwMode="auto">
          <a:xfrm>
            <a:off x="1524001" y="9678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4" name="Rectangle 7"/>
          <p:cNvSpPr>
            <a:spLocks noChangeArrowheads="1"/>
          </p:cNvSpPr>
          <p:nvPr/>
        </p:nvSpPr>
        <p:spPr bwMode="auto">
          <a:xfrm>
            <a:off x="1524001" y="10678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5" name="Rectangle 8"/>
          <p:cNvSpPr>
            <a:spLocks noChangeArrowheads="1"/>
          </p:cNvSpPr>
          <p:nvPr/>
        </p:nvSpPr>
        <p:spPr bwMode="auto">
          <a:xfrm>
            <a:off x="1524001" y="9583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6" name="Rectangle 2"/>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7" name="Rectangle 4"/>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
        <p:nvSpPr>
          <p:cNvPr id="39948" name="Rectangle 4"/>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pic>
        <p:nvPicPr>
          <p:cNvPr id="2" name="图片 1"/>
          <p:cNvPicPr>
            <a:picLocks noChangeAspect="1"/>
          </p:cNvPicPr>
          <p:nvPr/>
        </p:nvPicPr>
        <p:blipFill>
          <a:blip r:embed="rId1"/>
          <a:stretch>
            <a:fillRect/>
          </a:stretch>
        </p:blipFill>
        <p:spPr>
          <a:xfrm>
            <a:off x="-24680" y="1682234"/>
            <a:ext cx="12192000" cy="2969928"/>
          </a:xfrm>
          <a:prstGeom prst="rect">
            <a:avLst/>
          </a:prstGeom>
        </p:spPr>
      </p:pic>
      <p:grpSp>
        <p:nvGrpSpPr>
          <p:cNvPr id="3" name="组合 2"/>
          <p:cNvGrpSpPr/>
          <p:nvPr/>
        </p:nvGrpSpPr>
        <p:grpSpPr>
          <a:xfrm>
            <a:off x="-24765" y="2531745"/>
            <a:ext cx="12192000" cy="3133090"/>
            <a:chOff x="-39" y="3987"/>
            <a:chExt cx="19200" cy="4934"/>
          </a:xfrm>
        </p:grpSpPr>
        <p:pic>
          <p:nvPicPr>
            <p:cNvPr id="5" name="图片 4"/>
            <p:cNvPicPr>
              <a:picLocks noChangeAspect="1"/>
            </p:cNvPicPr>
            <p:nvPr/>
          </p:nvPicPr>
          <p:blipFill>
            <a:blip r:embed="rId2"/>
            <a:stretch>
              <a:fillRect/>
            </a:stretch>
          </p:blipFill>
          <p:spPr>
            <a:xfrm>
              <a:off x="-39" y="3987"/>
              <a:ext cx="19200" cy="4934"/>
            </a:xfrm>
            <a:prstGeom prst="rect">
              <a:avLst/>
            </a:prstGeom>
          </p:spPr>
        </p:pic>
        <p:sp>
          <p:nvSpPr>
            <p:cNvPr id="4" name="矩形 3"/>
            <p:cNvSpPr/>
            <p:nvPr/>
          </p:nvSpPr>
          <p:spPr>
            <a:xfrm>
              <a:off x="2691" y="7988"/>
              <a:ext cx="1475" cy="155"/>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l"/>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未受助原因</a:t>
            </a:r>
            <a:r>
              <a:rPr lang="en-US" altLang="zh-CN" dirty="0"/>
              <a:t>-</a:t>
            </a:r>
            <a:r>
              <a:rPr lang="zh-CN" altLang="en-US" dirty="0"/>
              <a:t>查询、填报</a:t>
            </a:r>
            <a:endParaRPr lang="zh-CN" altLang="en-US" dirty="0"/>
          </a:p>
        </p:txBody>
      </p:sp>
      <p:sp>
        <p:nvSpPr>
          <p:cNvPr id="3" name="内容占位符 2"/>
          <p:cNvSpPr>
            <a:spLocks noGrp="1"/>
          </p:cNvSpPr>
          <p:nvPr>
            <p:ph sz="half" idx="1"/>
          </p:nvPr>
        </p:nvSpPr>
        <p:spPr/>
        <p:txBody>
          <a:bodyPr/>
          <a:lstStyle/>
          <a:p>
            <a:r>
              <a:rPr lang="zh-CN" altLang="en-US" dirty="0"/>
              <a:t>建档立卡未受助原因查询、填报</a:t>
            </a:r>
            <a:r>
              <a:rPr lang="en-US" altLang="zh-CN" dirty="0"/>
              <a:t>-</a:t>
            </a:r>
            <a:endParaRPr lang="en-US" altLang="zh-CN" dirty="0"/>
          </a:p>
          <a:p>
            <a:r>
              <a:rPr lang="zh-CN" altLang="en-US" dirty="0"/>
              <a:t>①本专科国家助学金</a:t>
            </a:r>
            <a:endParaRPr lang="en-US" altLang="zh-CN" dirty="0"/>
          </a:p>
          <a:p>
            <a:r>
              <a:rPr lang="zh-CN" altLang="en-US" dirty="0"/>
              <a:t>②研究生国家助学金</a:t>
            </a:r>
            <a:endParaRPr lang="zh-CN" altLang="en-US" dirty="0"/>
          </a:p>
        </p:txBody>
      </p:sp>
      <p:sp>
        <p:nvSpPr>
          <p:cNvPr id="4" name="内容占位符 3"/>
          <p:cNvSpPr>
            <a:spLocks noGrp="1"/>
          </p:cNvSpPr>
          <p:nvPr>
            <p:ph sz="half" idx="2"/>
          </p:nvPr>
        </p:nvSpPr>
        <p:spPr/>
        <p:txBody>
          <a:bodyPr/>
          <a:lstStyle/>
          <a:p>
            <a:r>
              <a:rPr lang="zh-CN" altLang="en-US" dirty="0"/>
              <a:t>高校学段每月</a:t>
            </a:r>
            <a:r>
              <a:rPr lang="en-US" altLang="zh-CN" dirty="0"/>
              <a:t>1</a:t>
            </a:r>
            <a:r>
              <a:rPr lang="zh-CN" altLang="en-US" dirty="0"/>
              <a:t>日凌晨，将本省学籍的建档立卡学生与上月中职助学金和免学费分别比对，生成中职国家助学金和免学费的未受助名单，需要学校老师对未受助的名单进行原因说明，如当月该生已补充到受助名单中，则次月该生不会出现在未受助名单中。</a:t>
            </a:r>
            <a:endParaRPr lang="en-US" altLang="zh-CN" dirty="0"/>
          </a:p>
        </p:txBody>
      </p:sp>
    </p:spTree>
  </p:cSld>
  <p:clrMapOvr>
    <a:masterClrMapping/>
  </p:clrMapOvr>
  <p:transition spd="med">
    <p:pull dir="ru"/>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未受助原因</a:t>
            </a:r>
            <a:r>
              <a:rPr lang="en-US" altLang="zh-CN" dirty="0"/>
              <a:t>-</a:t>
            </a:r>
            <a:r>
              <a:rPr lang="zh-CN" altLang="en-US" dirty="0"/>
              <a:t>查询、填报</a:t>
            </a:r>
            <a:endParaRPr lang="zh-CN" altLang="en-US" dirty="0"/>
          </a:p>
        </p:txBody>
      </p:sp>
      <p:sp>
        <p:nvSpPr>
          <p:cNvPr id="3" name="内容占位符 2"/>
          <p:cNvSpPr>
            <a:spLocks noGrp="1"/>
          </p:cNvSpPr>
          <p:nvPr>
            <p:ph sz="half" idx="1"/>
          </p:nvPr>
        </p:nvSpPr>
        <p:spPr/>
        <p:txBody>
          <a:bodyPr/>
          <a:lstStyle/>
          <a:p>
            <a:r>
              <a:rPr lang="zh-CN" altLang="en-US" dirty="0"/>
              <a:t>建档立卡未受助原因查询、填报</a:t>
            </a:r>
            <a:r>
              <a:rPr lang="en-US" altLang="zh-CN" dirty="0"/>
              <a:t>-</a:t>
            </a:r>
            <a:endParaRPr lang="en-US" altLang="zh-CN" dirty="0"/>
          </a:p>
          <a:p>
            <a:r>
              <a:rPr lang="zh-CN" altLang="en-US" dirty="0"/>
              <a:t>①学前政府资助</a:t>
            </a:r>
            <a:endParaRPr lang="en-US" altLang="zh-CN" dirty="0"/>
          </a:p>
          <a:p>
            <a:r>
              <a:rPr lang="zh-CN" altLang="en-US" dirty="0"/>
              <a:t>②义务教育困难生生活补助</a:t>
            </a:r>
            <a:endParaRPr lang="en-US" altLang="zh-CN" dirty="0"/>
          </a:p>
          <a:p>
            <a:r>
              <a:rPr lang="zh-CN" altLang="en-US" dirty="0"/>
              <a:t>③普高国家助学金</a:t>
            </a:r>
            <a:endParaRPr lang="zh-CN" altLang="en-US" dirty="0"/>
          </a:p>
          <a:p>
            <a:r>
              <a:rPr lang="zh-CN" altLang="en-US" dirty="0"/>
              <a:t>④普高建档立卡免学杂费</a:t>
            </a:r>
            <a:endParaRPr lang="en-US" altLang="zh-CN" dirty="0"/>
          </a:p>
          <a:p>
            <a:r>
              <a:rPr lang="zh-CN" altLang="en-US" dirty="0"/>
              <a:t>⑤中职国家助学金</a:t>
            </a:r>
            <a:endParaRPr lang="en-US" altLang="zh-CN" dirty="0"/>
          </a:p>
          <a:p>
            <a:r>
              <a:rPr lang="zh-CN" altLang="en-US" dirty="0"/>
              <a:t>⑥中职国家免学费</a:t>
            </a:r>
            <a:endParaRPr lang="zh-CN" altLang="en-US" dirty="0"/>
          </a:p>
          <a:p>
            <a:endParaRPr lang="zh-CN" altLang="en-US" dirty="0"/>
          </a:p>
        </p:txBody>
      </p:sp>
      <p:sp>
        <p:nvSpPr>
          <p:cNvPr id="4" name="内容占位符 3"/>
          <p:cNvSpPr>
            <a:spLocks noGrp="1"/>
          </p:cNvSpPr>
          <p:nvPr>
            <p:ph sz="half" idx="2"/>
          </p:nvPr>
        </p:nvSpPr>
        <p:spPr/>
        <p:txBody>
          <a:bodyPr/>
          <a:lstStyle/>
          <a:p>
            <a:r>
              <a:rPr lang="zh-CN" altLang="en-US" dirty="0"/>
              <a:t>其他学段每月</a:t>
            </a:r>
            <a:r>
              <a:rPr lang="en-US" altLang="zh-CN" dirty="0"/>
              <a:t>1</a:t>
            </a:r>
            <a:r>
              <a:rPr lang="zh-CN" altLang="en-US" dirty="0"/>
              <a:t>日凌晨，将本省学籍的建档立卡学生与本学期受助名单比对，生成对应资助业务的未受助名单，需要学校老师对未受助的名单进行原因说明。填写原因后，当学期原因继承。</a:t>
            </a:r>
            <a:endParaRPr lang="en-US" altLang="zh-CN" dirty="0"/>
          </a:p>
        </p:txBody>
      </p:sp>
    </p:spTree>
  </p:cSld>
  <p:clrMapOvr>
    <a:masterClrMapping/>
  </p:clrMapOvr>
  <p:transition spd="med">
    <p:pull dir="ru"/>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4"/>
          <p:cNvSpPr txBox="1">
            <a:spLocks noChangeArrowheads="1"/>
          </p:cNvSpPr>
          <p:nvPr/>
        </p:nvSpPr>
        <p:spPr bwMode="auto">
          <a:xfrm>
            <a:off x="7032104" y="2420939"/>
            <a:ext cx="3312047" cy="574675"/>
          </a:xfrm>
          <a:prstGeom prst="rect">
            <a:avLst/>
          </a:prstGeom>
          <a:noFill/>
          <a:ln>
            <a:noFill/>
          </a:ln>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400">
                <a:solidFill>
                  <a:schemeClr val="tx1"/>
                </a:solidFill>
                <a:latin typeface="+mn-lt"/>
                <a:ea typeface="+mn-ea"/>
              </a:defRPr>
            </a:lvl4pPr>
            <a:lvl5pPr marL="2057400" indent="-228600" algn="l" rtl="0" eaLnBrk="0" fontAlgn="base" hangingPunct="0">
              <a:spcBef>
                <a:spcPct val="20000"/>
              </a:spcBef>
              <a:spcAft>
                <a:spcPct val="0"/>
              </a:spcAft>
              <a:buChar char="»"/>
              <a:defRPr sz="24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a:lnSpc>
                <a:spcPct val="90000"/>
              </a:lnSpc>
              <a:buFontTx/>
              <a:buNone/>
              <a:defRPr/>
            </a:pPr>
            <a:r>
              <a:rPr lang="zh-CN" altLang="en-US" sz="2800" b="1" kern="0" dirty="0">
                <a:latin typeface="幼圆" panose="02010509060101010101" pitchFamily="49" charset="-122"/>
                <a:ea typeface="幼圆" panose="02010509060101010101" pitchFamily="49" charset="-122"/>
              </a:rPr>
              <a:t>信息查询</a:t>
            </a:r>
            <a:endParaRPr lang="zh-CN" altLang="en-US" sz="2800" b="1" kern="0" dirty="0">
              <a:latin typeface="幼圆" panose="02010509060101010101" pitchFamily="49" charset="-122"/>
              <a:ea typeface="幼圆" panose="02010509060101010101" pitchFamily="49" charset="-122"/>
            </a:endParaRPr>
          </a:p>
        </p:txBody>
      </p:sp>
      <p:sp>
        <p:nvSpPr>
          <p:cNvPr id="71683" name="Rectangle 65"/>
          <p:cNvSpPr>
            <a:spLocks noChangeArrowheads="1"/>
          </p:cNvSpPr>
          <p:nvPr/>
        </p:nvSpPr>
        <p:spPr bwMode="auto">
          <a:xfrm rot="10800000">
            <a:off x="3394076" y="3070226"/>
            <a:ext cx="7273925" cy="73025"/>
          </a:xfrm>
          <a:prstGeom prst="rect">
            <a:avLst/>
          </a:prstGeom>
          <a:gradFill rotWithShape="1">
            <a:gsLst>
              <a:gs pos="0">
                <a:srgbClr val="000066"/>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Tree>
  </p:cSld>
  <p:clrMapOvr>
    <a:masterClrMapping/>
  </p:clrMapOvr>
  <p:transition spd="slow">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242" name="直接连接符 7167"/>
          <p:cNvCxnSpPr>
            <a:cxnSpLocks noChangeShapeType="1"/>
          </p:cNvCxnSpPr>
          <p:nvPr/>
        </p:nvCxnSpPr>
        <p:spPr bwMode="auto">
          <a:xfrm>
            <a:off x="2205038" y="3449638"/>
            <a:ext cx="7702550" cy="0"/>
          </a:xfrm>
          <a:prstGeom prst="line">
            <a:avLst/>
          </a:prstGeom>
          <a:noFill/>
          <a:ln w="9525">
            <a:solidFill>
              <a:srgbClr val="7F7F7F"/>
            </a:solidFill>
            <a:round/>
          </a:ln>
        </p:spPr>
      </p:cxnSp>
      <p:cxnSp>
        <p:nvCxnSpPr>
          <p:cNvPr id="10243" name="直接连接符 7172"/>
          <p:cNvCxnSpPr>
            <a:cxnSpLocks noChangeShapeType="1"/>
          </p:cNvCxnSpPr>
          <p:nvPr/>
        </p:nvCxnSpPr>
        <p:spPr bwMode="auto">
          <a:xfrm>
            <a:off x="2205038" y="3184525"/>
            <a:ext cx="0" cy="357188"/>
          </a:xfrm>
          <a:prstGeom prst="line">
            <a:avLst/>
          </a:prstGeom>
          <a:noFill/>
          <a:ln w="9525">
            <a:solidFill>
              <a:schemeClr val="bg2"/>
            </a:solidFill>
            <a:round/>
          </a:ln>
        </p:spPr>
      </p:cxnSp>
      <p:cxnSp>
        <p:nvCxnSpPr>
          <p:cNvPr id="16" name="直接连接符 50"/>
          <p:cNvCxnSpPr>
            <a:cxnSpLocks noChangeShapeType="1"/>
          </p:cNvCxnSpPr>
          <p:nvPr/>
        </p:nvCxnSpPr>
        <p:spPr bwMode="auto">
          <a:xfrm>
            <a:off x="4119563" y="3184525"/>
            <a:ext cx="0" cy="357188"/>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cxnSp>
        <p:nvCxnSpPr>
          <p:cNvPr id="10245" name="直接连接符 51"/>
          <p:cNvCxnSpPr>
            <a:cxnSpLocks noChangeShapeType="1"/>
          </p:cNvCxnSpPr>
          <p:nvPr/>
        </p:nvCxnSpPr>
        <p:spPr bwMode="auto">
          <a:xfrm>
            <a:off x="6062663" y="3184525"/>
            <a:ext cx="0" cy="357188"/>
          </a:xfrm>
          <a:prstGeom prst="line">
            <a:avLst/>
          </a:prstGeom>
          <a:noFill/>
          <a:ln w="9525">
            <a:solidFill>
              <a:srgbClr val="7F7F7F"/>
            </a:solidFill>
            <a:round/>
          </a:ln>
        </p:spPr>
      </p:cxnSp>
      <p:cxnSp>
        <p:nvCxnSpPr>
          <p:cNvPr id="10246" name="直接连接符 52"/>
          <p:cNvCxnSpPr>
            <a:cxnSpLocks noChangeShapeType="1"/>
          </p:cNvCxnSpPr>
          <p:nvPr/>
        </p:nvCxnSpPr>
        <p:spPr bwMode="auto">
          <a:xfrm>
            <a:off x="8007350" y="3184525"/>
            <a:ext cx="0" cy="357188"/>
          </a:xfrm>
          <a:prstGeom prst="line">
            <a:avLst/>
          </a:prstGeom>
          <a:noFill/>
          <a:ln w="9525">
            <a:solidFill>
              <a:srgbClr val="7F7F7F"/>
            </a:solidFill>
            <a:round/>
          </a:ln>
        </p:spPr>
      </p:cxnSp>
      <p:cxnSp>
        <p:nvCxnSpPr>
          <p:cNvPr id="10247" name="直接连接符 53"/>
          <p:cNvCxnSpPr>
            <a:cxnSpLocks noChangeShapeType="1"/>
          </p:cNvCxnSpPr>
          <p:nvPr/>
        </p:nvCxnSpPr>
        <p:spPr bwMode="auto">
          <a:xfrm>
            <a:off x="9879013" y="3184525"/>
            <a:ext cx="0" cy="357188"/>
          </a:xfrm>
          <a:prstGeom prst="line">
            <a:avLst/>
          </a:prstGeom>
          <a:noFill/>
          <a:ln w="9525">
            <a:solidFill>
              <a:srgbClr val="7F7F7F"/>
            </a:solidFill>
            <a:round/>
          </a:ln>
        </p:spPr>
      </p:cxnSp>
      <p:sp>
        <p:nvSpPr>
          <p:cNvPr id="20" name="TextBox 7177"/>
          <p:cNvSpPr txBox="1">
            <a:spLocks noChangeArrowheads="1"/>
          </p:cNvSpPr>
          <p:nvPr/>
        </p:nvSpPr>
        <p:spPr bwMode="auto">
          <a:xfrm>
            <a:off x="2205039" y="2752726"/>
            <a:ext cx="1620837" cy="523875"/>
          </a:xfrm>
          <a:prstGeom prst="rect">
            <a:avLst/>
          </a:prstGeom>
          <a:solidFill>
            <a:srgbClr val="FFFFFF"/>
          </a:solidFill>
          <a:ln w="9525">
            <a:noFill/>
            <a:miter lim="800000"/>
          </a:ln>
        </p:spPr>
        <p:txBody>
          <a:bodyPr wrap="none">
            <a:spAutoFit/>
          </a:bodyPr>
          <a:lstStyle/>
          <a:p>
            <a:pPr eaLnBrk="1" hangingPunct="1">
              <a:defRPr/>
            </a:pPr>
            <a:r>
              <a:rPr lang="zh-CN" altLang="en-US" sz="2800" b="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国家资助</a:t>
            </a:r>
            <a:endParaRPr lang="zh-CN" altLang="en-US" sz="2800" b="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TextBox 7177"/>
          <p:cNvSpPr txBox="1">
            <a:spLocks noChangeArrowheads="1"/>
          </p:cNvSpPr>
          <p:nvPr/>
        </p:nvSpPr>
        <p:spPr bwMode="auto">
          <a:xfrm>
            <a:off x="4119564" y="2752726"/>
            <a:ext cx="1620837" cy="523875"/>
          </a:xfrm>
          <a:prstGeom prst="rect">
            <a:avLst/>
          </a:prstGeom>
          <a:noFill/>
          <a:ln w="9525">
            <a:noFill/>
            <a:miter lim="800000"/>
          </a:ln>
        </p:spPr>
        <p:txBody>
          <a:bodyPr wrap="none">
            <a:spAutoFit/>
          </a:bodyPr>
          <a:lstStyle/>
          <a:p>
            <a:pPr eaLnBrk="1" hangingPunct="1">
              <a:defRPr/>
            </a:pPr>
            <a:r>
              <a:rPr lang="zh-CN" altLang="en-US" sz="2800" b="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地方资助</a:t>
            </a:r>
            <a:endParaRPr lang="zh-CN" altLang="en-US" sz="2800" b="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2" name="TextBox 7177"/>
          <p:cNvSpPr txBox="1">
            <a:spLocks noChangeArrowheads="1"/>
          </p:cNvSpPr>
          <p:nvPr/>
        </p:nvSpPr>
        <p:spPr bwMode="auto">
          <a:xfrm>
            <a:off x="6134101" y="2752726"/>
            <a:ext cx="1622425" cy="523875"/>
          </a:xfrm>
          <a:prstGeom prst="rect">
            <a:avLst/>
          </a:prstGeom>
          <a:noFill/>
          <a:ln w="9525">
            <a:noFill/>
            <a:miter lim="800000"/>
          </a:ln>
        </p:spPr>
        <p:txBody>
          <a:bodyPr wrap="none">
            <a:spAutoFit/>
          </a:bodyPr>
          <a:lstStyle/>
          <a:p>
            <a:pPr eaLnBrk="1" hangingPunct="1">
              <a:defRPr/>
            </a:pPr>
            <a:r>
              <a:rPr lang="zh-CN" altLang="en-US" sz="2800" b="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学校资助</a:t>
            </a:r>
            <a:endParaRPr lang="zh-CN" altLang="en-US" sz="2800" b="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3" name="TextBox 7177"/>
          <p:cNvSpPr txBox="1">
            <a:spLocks noChangeArrowheads="1"/>
          </p:cNvSpPr>
          <p:nvPr/>
        </p:nvSpPr>
        <p:spPr bwMode="auto">
          <a:xfrm>
            <a:off x="7999414" y="2752726"/>
            <a:ext cx="1620837" cy="523875"/>
          </a:xfrm>
          <a:prstGeom prst="rect">
            <a:avLst/>
          </a:prstGeom>
          <a:noFill/>
          <a:ln w="9525">
            <a:noFill/>
            <a:miter lim="800000"/>
          </a:ln>
        </p:spPr>
        <p:txBody>
          <a:bodyPr wrap="none">
            <a:spAutoFit/>
          </a:bodyPr>
          <a:lstStyle/>
          <a:p>
            <a:pPr eaLnBrk="1" hangingPunct="1">
              <a:defRPr/>
            </a:pPr>
            <a:r>
              <a:rPr lang="zh-CN" altLang="en-US" sz="2800" b="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社会资助</a:t>
            </a:r>
            <a:endParaRPr lang="zh-CN" altLang="en-US" sz="2800" b="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6" name="矩形 28"/>
          <p:cNvSpPr>
            <a:spLocks noChangeArrowheads="1"/>
          </p:cNvSpPr>
          <p:nvPr/>
        </p:nvSpPr>
        <p:spPr bwMode="auto">
          <a:xfrm>
            <a:off x="2205038" y="3577276"/>
            <a:ext cx="2303783" cy="3269613"/>
          </a:xfrm>
          <a:prstGeom prst="rect">
            <a:avLst/>
          </a:prstGeom>
          <a:noFill/>
          <a:ln w="9525">
            <a:noFill/>
            <a:miter lim="800000"/>
          </a:ln>
        </p:spPr>
        <p:txBody>
          <a:bodyPr wrap="square">
            <a:spAutoFit/>
          </a:bodyPr>
          <a:lstStyle/>
          <a:p>
            <a:pPr eaLnBrk="1" fontAlgn="auto" hangingPunct="1">
              <a:lnSpc>
                <a:spcPct val="150000"/>
              </a:lnSpc>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zh-CN" sz="2000" b="1" kern="1" dirty="0">
                <a:latin typeface="微软雅黑" panose="020B0503020204020204" pitchFamily="34" charset="-122"/>
                <a:ea typeface="微软雅黑" panose="020B0503020204020204" pitchFamily="34" charset="-122"/>
              </a:rPr>
              <a:t>国家奖学金</a:t>
            </a:r>
            <a:endParaRPr lang="en-US" altLang="zh-CN" sz="2000" b="1" kern="1" dirty="0">
              <a:latin typeface="微软雅黑" panose="020B0503020204020204" pitchFamily="34" charset="-122"/>
              <a:ea typeface="微软雅黑" panose="020B0503020204020204" pitchFamily="34" charset="-122"/>
            </a:endParaRPr>
          </a:p>
          <a:p>
            <a:pPr eaLnBrk="1" fontAlgn="auto" hangingPunct="1">
              <a:lnSpc>
                <a:spcPct val="150000"/>
              </a:lnSpc>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zh-CN" sz="2000" b="1" kern="1" dirty="0">
                <a:latin typeface="微软雅黑" panose="020B0503020204020204" pitchFamily="34" charset="-122"/>
                <a:ea typeface="微软雅黑" panose="020B0503020204020204" pitchFamily="34" charset="-122"/>
              </a:rPr>
              <a:t>励志奖学金</a:t>
            </a:r>
            <a:r>
              <a:rPr lang="zh-CN" altLang="en-US" sz="2000" b="1" kern="1" dirty="0">
                <a:latin typeface="微软雅黑" panose="020B0503020204020204" pitchFamily="34" charset="-122"/>
                <a:ea typeface="微软雅黑" panose="020B0503020204020204" pitchFamily="34" charset="-122"/>
              </a:rPr>
              <a:t>（本）</a:t>
            </a:r>
            <a:endParaRPr lang="en-US" altLang="zh-CN" sz="2000" b="1" kern="1" dirty="0">
              <a:latin typeface="微软雅黑" panose="020B0503020204020204" pitchFamily="34" charset="-122"/>
              <a:ea typeface="微软雅黑" panose="020B0503020204020204" pitchFamily="34" charset="-122"/>
            </a:endParaRPr>
          </a:p>
          <a:p>
            <a:pPr eaLnBrk="1" fontAlgn="auto" hangingPunct="1">
              <a:lnSpc>
                <a:spcPct val="150000"/>
              </a:lnSpc>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000" b="1" kern="1" dirty="0">
                <a:latin typeface="微软雅黑" panose="020B0503020204020204" pitchFamily="34" charset="-122"/>
                <a:ea typeface="微软雅黑" panose="020B0503020204020204" pitchFamily="34" charset="-122"/>
              </a:rPr>
              <a:t>学业奖学金（研）</a:t>
            </a:r>
            <a:endParaRPr lang="en-US" altLang="zh-CN" sz="2000" b="1" kern="1" dirty="0">
              <a:latin typeface="微软雅黑" panose="020B0503020204020204" pitchFamily="34" charset="-122"/>
              <a:ea typeface="微软雅黑" panose="020B0503020204020204" pitchFamily="34" charset="-122"/>
            </a:endParaRPr>
          </a:p>
          <a:p>
            <a:pPr eaLnBrk="1" fontAlgn="auto" hangingPunct="1">
              <a:lnSpc>
                <a:spcPct val="150000"/>
              </a:lnSpc>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zh-CN" sz="2000" b="1" kern="1" dirty="0">
                <a:latin typeface="微软雅黑" panose="020B0503020204020204" pitchFamily="34" charset="-122"/>
                <a:ea typeface="微软雅黑" panose="020B0503020204020204" pitchFamily="34" charset="-122"/>
              </a:rPr>
              <a:t>国家助学金</a:t>
            </a:r>
            <a:endParaRPr lang="en-US" altLang="zh-CN" sz="2000" b="1" kern="1" dirty="0">
              <a:latin typeface="微软雅黑" panose="020B0503020204020204" pitchFamily="34" charset="-122"/>
              <a:ea typeface="微软雅黑" panose="020B0503020204020204" pitchFamily="34" charset="-122"/>
            </a:endParaRPr>
          </a:p>
          <a:p>
            <a:pPr eaLnBrk="1" fontAlgn="auto" hangingPunct="1">
              <a:lnSpc>
                <a:spcPct val="150000"/>
              </a:lnSpc>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000" b="1" kern="1" dirty="0">
                <a:latin typeface="微软雅黑" panose="020B0503020204020204" pitchFamily="34" charset="-122"/>
                <a:ea typeface="微软雅黑" panose="020B0503020204020204" pitchFamily="34" charset="-122"/>
              </a:rPr>
              <a:t>应征入伍</a:t>
            </a:r>
            <a:endParaRPr lang="en-US" altLang="zh-CN" sz="2000" b="1" kern="1" dirty="0">
              <a:latin typeface="微软雅黑" panose="020B0503020204020204" pitchFamily="34" charset="-122"/>
              <a:ea typeface="微软雅黑" panose="020B0503020204020204" pitchFamily="34" charset="-122"/>
            </a:endParaRPr>
          </a:p>
          <a:p>
            <a:pPr eaLnBrk="1" fontAlgn="auto" hangingPunct="1">
              <a:lnSpc>
                <a:spcPct val="150000"/>
              </a:lnSpc>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000" b="1" kern="1" dirty="0">
                <a:latin typeface="微软雅黑" panose="020B0503020204020204" pitchFamily="34" charset="-122"/>
                <a:ea typeface="微软雅黑" panose="020B0503020204020204" pitchFamily="34" charset="-122"/>
              </a:rPr>
              <a:t>直招士官</a:t>
            </a:r>
            <a:endParaRPr lang="en-US" altLang="zh-CN" sz="2000" b="1" kern="1" dirty="0">
              <a:latin typeface="微软雅黑" panose="020B0503020204020204" pitchFamily="34" charset="-122"/>
              <a:ea typeface="微软雅黑" panose="020B0503020204020204" pitchFamily="34" charset="-122"/>
            </a:endParaRPr>
          </a:p>
          <a:p>
            <a:pPr eaLnBrk="1" fontAlgn="auto" hangingPunct="1">
              <a:lnSpc>
                <a:spcPct val="150000"/>
              </a:lnSpc>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000" b="1" kern="1" dirty="0">
                <a:latin typeface="微软雅黑" panose="020B0503020204020204" pitchFamily="34" charset="-122"/>
                <a:ea typeface="微软雅黑" panose="020B0503020204020204" pitchFamily="34" charset="-122"/>
              </a:rPr>
              <a:t>……</a:t>
            </a:r>
            <a:endParaRPr lang="en-US" altLang="zh-CN" sz="2000" b="1" dirty="0">
              <a:solidFill>
                <a:srgbClr val="0070C0"/>
              </a:solidFill>
              <a:latin typeface="微软雅黑" panose="020B0503020204020204" pitchFamily="34" charset="-122"/>
              <a:ea typeface="微软雅黑" panose="020B0503020204020204" pitchFamily="34" charset="-122"/>
            </a:endParaRPr>
          </a:p>
        </p:txBody>
      </p:sp>
      <p:sp>
        <p:nvSpPr>
          <p:cNvPr id="27" name="矩形 28"/>
          <p:cNvSpPr>
            <a:spLocks noChangeArrowheads="1"/>
          </p:cNvSpPr>
          <p:nvPr/>
        </p:nvSpPr>
        <p:spPr bwMode="auto">
          <a:xfrm>
            <a:off x="4129089" y="3690939"/>
            <a:ext cx="1723549" cy="1015663"/>
          </a:xfrm>
          <a:prstGeom prst="rect">
            <a:avLst/>
          </a:prstGeom>
          <a:noFill/>
          <a:ln w="9525">
            <a:noFill/>
            <a:miter lim="800000"/>
          </a:ln>
        </p:spPr>
        <p:txBody>
          <a:bodyPr wrap="none">
            <a:spAutoFit/>
          </a:bodyPr>
          <a:lstStyle/>
          <a:p>
            <a:pPr eaLnBrk="1" hangingPunct="1">
              <a:lnSpc>
                <a:spcPct val="150000"/>
              </a:lnSpc>
            </a:pPr>
            <a:r>
              <a:rPr lang="zh-CN" altLang="en-US" sz="2000" b="1" dirty="0">
                <a:solidFill>
                  <a:srgbClr val="0070C0"/>
                </a:solidFill>
                <a:latin typeface="微软雅黑" panose="020B0503020204020204" pitchFamily="34" charset="-122"/>
                <a:ea typeface="微软雅黑" panose="020B0503020204020204" pitchFamily="34" charset="-122"/>
              </a:rPr>
              <a:t>政府奖助学金</a:t>
            </a:r>
            <a:endParaRPr lang="en-US" altLang="zh-CN" sz="2000" b="1" dirty="0">
              <a:solidFill>
                <a:srgbClr val="0070C0"/>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2000" b="1" dirty="0">
                <a:solidFill>
                  <a:srgbClr val="0070C0"/>
                </a:solidFill>
                <a:latin typeface="微软雅黑" panose="020B0503020204020204" pitchFamily="34" charset="-122"/>
                <a:ea typeface="微软雅黑" panose="020B0503020204020204" pitchFamily="34" charset="-122"/>
              </a:rPr>
              <a:t>……</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29" name="矩形 29"/>
          <p:cNvSpPr>
            <a:spLocks noChangeArrowheads="1"/>
          </p:cNvSpPr>
          <p:nvPr/>
        </p:nvSpPr>
        <p:spPr bwMode="auto">
          <a:xfrm>
            <a:off x="6075363" y="3690938"/>
            <a:ext cx="1878012" cy="2400300"/>
          </a:xfrm>
          <a:prstGeom prst="rect">
            <a:avLst/>
          </a:prstGeom>
          <a:noFill/>
          <a:ln w="9525">
            <a:noFill/>
            <a:miter lim="800000"/>
          </a:ln>
        </p:spPr>
        <p:txBody>
          <a:bodyPr>
            <a:spAutoFit/>
          </a:bodyPr>
          <a:lstStyle/>
          <a:p>
            <a:pPr eaLnBrk="1" hangingPunct="1">
              <a:lnSpc>
                <a:spcPct val="150000"/>
              </a:lnSpc>
            </a:pPr>
            <a:r>
              <a:rPr lang="zh-CN" altLang="en-US" sz="2000" b="1" dirty="0">
                <a:solidFill>
                  <a:srgbClr val="0070C0"/>
                </a:solidFill>
                <a:latin typeface="微软雅黑" panose="020B0503020204020204" pitchFamily="34" charset="-122"/>
                <a:ea typeface="微软雅黑" panose="020B0503020204020204" pitchFamily="34" charset="-122"/>
              </a:rPr>
              <a:t>学校减免学费</a:t>
            </a:r>
            <a:endParaRPr lang="en-US" altLang="zh-CN" sz="2000" b="1" dirty="0">
              <a:solidFill>
                <a:srgbClr val="0070C0"/>
              </a:solidFill>
              <a:latin typeface="微软雅黑" panose="020B0503020204020204" pitchFamily="34" charset="-122"/>
              <a:ea typeface="微软雅黑" panose="020B0503020204020204" pitchFamily="34" charset="-122"/>
            </a:endParaRPr>
          </a:p>
          <a:p>
            <a:pPr eaLnBrk="1" hangingPunct="1">
              <a:lnSpc>
                <a:spcPct val="150000"/>
              </a:lnSpc>
            </a:pPr>
            <a:r>
              <a:rPr lang="zh-CN" altLang="en-US" sz="2000" b="1" dirty="0">
                <a:solidFill>
                  <a:srgbClr val="0070C0"/>
                </a:solidFill>
                <a:latin typeface="微软雅黑" panose="020B0503020204020204" pitchFamily="34" charset="-122"/>
                <a:ea typeface="微软雅黑" panose="020B0503020204020204" pitchFamily="34" charset="-122"/>
              </a:rPr>
              <a:t>学校助学金</a:t>
            </a:r>
            <a:endParaRPr lang="en-US" altLang="zh-CN" sz="2000" b="1" dirty="0">
              <a:solidFill>
                <a:srgbClr val="0070C0"/>
              </a:solidFill>
              <a:latin typeface="微软雅黑" panose="020B0503020204020204" pitchFamily="34" charset="-122"/>
              <a:ea typeface="微软雅黑" panose="020B0503020204020204" pitchFamily="34" charset="-122"/>
            </a:endParaRPr>
          </a:p>
          <a:p>
            <a:pPr eaLnBrk="1" hangingPunct="1">
              <a:lnSpc>
                <a:spcPct val="150000"/>
              </a:lnSpc>
            </a:pPr>
            <a:r>
              <a:rPr lang="zh-CN" altLang="en-US" sz="2000" b="1" dirty="0">
                <a:solidFill>
                  <a:srgbClr val="0070C0"/>
                </a:solidFill>
                <a:latin typeface="微软雅黑" panose="020B0503020204020204" pitchFamily="34" charset="-122"/>
                <a:ea typeface="微软雅黑" panose="020B0503020204020204" pitchFamily="34" charset="-122"/>
              </a:rPr>
              <a:t>学校特殊困难补助</a:t>
            </a:r>
            <a:endParaRPr lang="en-US" altLang="zh-CN" sz="2000" b="1" dirty="0">
              <a:solidFill>
                <a:srgbClr val="0070C0"/>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2000" b="1" dirty="0">
                <a:solidFill>
                  <a:srgbClr val="0070C0"/>
                </a:solidFill>
                <a:latin typeface="微软雅黑" panose="020B0503020204020204" pitchFamily="34" charset="-122"/>
                <a:ea typeface="微软雅黑" panose="020B0503020204020204" pitchFamily="34" charset="-122"/>
              </a:rPr>
              <a:t>……</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30" name="矩形 30"/>
          <p:cNvSpPr>
            <a:spLocks noChangeArrowheads="1"/>
          </p:cNvSpPr>
          <p:nvPr/>
        </p:nvSpPr>
        <p:spPr bwMode="auto">
          <a:xfrm>
            <a:off x="8147051" y="3690938"/>
            <a:ext cx="1878013" cy="1016000"/>
          </a:xfrm>
          <a:prstGeom prst="rect">
            <a:avLst/>
          </a:prstGeom>
          <a:noFill/>
          <a:ln w="9525">
            <a:noFill/>
            <a:miter lim="800000"/>
          </a:ln>
        </p:spPr>
        <p:txBody>
          <a:bodyPr>
            <a:spAutoFit/>
          </a:bodyPr>
          <a:lstStyle/>
          <a:p>
            <a:pPr eaLnBrk="1" hangingPunct="1">
              <a:lnSpc>
                <a:spcPct val="150000"/>
              </a:lnSpc>
            </a:pPr>
            <a:r>
              <a:rPr lang="zh-CN" altLang="en-US" sz="2000" b="1" dirty="0">
                <a:solidFill>
                  <a:srgbClr val="0070C0"/>
                </a:solidFill>
                <a:latin typeface="微软雅黑" panose="020B0503020204020204" pitchFamily="34" charset="-122"/>
                <a:ea typeface="微软雅黑" panose="020B0503020204020204" pitchFamily="34" charset="-122"/>
              </a:rPr>
              <a:t>社会捐助</a:t>
            </a:r>
            <a:endParaRPr lang="en-US" altLang="zh-CN" sz="2000" b="1" dirty="0">
              <a:solidFill>
                <a:srgbClr val="0070C0"/>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2000" b="1" dirty="0">
                <a:solidFill>
                  <a:srgbClr val="0070C0"/>
                </a:solidFill>
                <a:latin typeface="微软雅黑" panose="020B0503020204020204" pitchFamily="34" charset="-122"/>
                <a:ea typeface="微软雅黑" panose="020B0503020204020204" pitchFamily="34" charset="-122"/>
              </a:rPr>
              <a:t>……</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37" name="TextBox 2"/>
          <p:cNvSpPr txBox="1">
            <a:spLocks noChangeArrowheads="1"/>
          </p:cNvSpPr>
          <p:nvPr/>
        </p:nvSpPr>
        <p:spPr bwMode="auto">
          <a:xfrm>
            <a:off x="1301750" y="1357314"/>
            <a:ext cx="2236510" cy="1323439"/>
          </a:xfrm>
          <a:prstGeom prst="rect">
            <a:avLst/>
          </a:prstGeom>
          <a:solidFill>
            <a:srgbClr val="0070C0"/>
          </a:solidFill>
          <a:ln w="9525">
            <a:noFill/>
            <a:miter lim="800000"/>
          </a:ln>
        </p:spPr>
        <p:txBody>
          <a:bodyPr wrap="none">
            <a:spAutoFit/>
          </a:bodyPr>
          <a:lstStyle/>
          <a:p>
            <a:pPr eaLnBrk="1" hangingPunct="1"/>
            <a:r>
              <a:rPr lang="zh-CN" altLang="en-US" sz="8000" dirty="0">
                <a:solidFill>
                  <a:schemeClr val="bg1"/>
                </a:solidFill>
                <a:latin typeface="Baskerville Old Face" panose="02020602080505020303" pitchFamily="18" charset="0"/>
              </a:rPr>
              <a:t>高校</a:t>
            </a:r>
            <a:endParaRPr lang="zh-CN" altLang="en-US" sz="8000" dirty="0">
              <a:solidFill>
                <a:schemeClr val="bg1"/>
              </a:solidFill>
              <a:latin typeface="Baskerville Old Face" panose="02020602080505020303" pitchFamily="18" charset="0"/>
            </a:endParaRPr>
          </a:p>
        </p:txBody>
      </p:sp>
      <p:sp>
        <p:nvSpPr>
          <p:cNvPr id="54" name="燕尾形 53"/>
          <p:cNvSpPr/>
          <p:nvPr/>
        </p:nvSpPr>
        <p:spPr>
          <a:xfrm flipH="1">
            <a:off x="2095501" y="-1035050"/>
            <a:ext cx="2339975" cy="649287"/>
          </a:xfrm>
          <a:prstGeom prst="chevron">
            <a:avLst/>
          </a:prstGeom>
          <a:solidFill>
            <a:srgbClr val="0070C0"/>
          </a:solidFill>
          <a:ln>
            <a:solidFill>
              <a:srgbClr val="0070C0"/>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400" dirty="0">
                <a:latin typeface="微软雅黑" panose="020B0503020204020204" pitchFamily="34" charset="-122"/>
                <a:ea typeface="微软雅黑" panose="020B0503020204020204" pitchFamily="34" charset="-122"/>
              </a:rPr>
              <a:t>业务范围</a:t>
            </a:r>
            <a:endParaRPr lang="zh-CN" altLang="en-US" sz="2400" dirty="0">
              <a:latin typeface="微软雅黑" panose="020B0503020204020204" pitchFamily="34" charset="-122"/>
              <a:ea typeface="微软雅黑" panose="020B0503020204020204" pitchFamily="34" charset="-122"/>
            </a:endParaRPr>
          </a:p>
        </p:txBody>
      </p:sp>
      <p:sp>
        <p:nvSpPr>
          <p:cNvPr id="55" name="燕尾形 54"/>
          <p:cNvSpPr/>
          <p:nvPr/>
        </p:nvSpPr>
        <p:spPr>
          <a:xfrm flipH="1">
            <a:off x="4238626" y="-1035050"/>
            <a:ext cx="2339975" cy="649287"/>
          </a:xfrm>
          <a:prstGeom prst="chevron">
            <a:avLst/>
          </a:prstGeom>
          <a:solidFill>
            <a:srgbClr val="F4CF04"/>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400" dirty="0">
                <a:latin typeface="微软雅黑" panose="020B0503020204020204" pitchFamily="34" charset="-122"/>
                <a:ea typeface="微软雅黑" panose="020B0503020204020204" pitchFamily="34" charset="-122"/>
              </a:rPr>
              <a:t>用户范围</a:t>
            </a:r>
            <a:endParaRPr lang="zh-CN" altLang="en-US" sz="2400" dirty="0">
              <a:latin typeface="微软雅黑" panose="020B0503020204020204" pitchFamily="34" charset="-122"/>
              <a:ea typeface="微软雅黑" panose="020B0503020204020204" pitchFamily="34" charset="-122"/>
            </a:endParaRPr>
          </a:p>
        </p:txBody>
      </p:sp>
      <p:sp>
        <p:nvSpPr>
          <p:cNvPr id="56" name="燕尾形 55"/>
          <p:cNvSpPr/>
          <p:nvPr/>
        </p:nvSpPr>
        <p:spPr>
          <a:xfrm flipH="1">
            <a:off x="6310314" y="-1035050"/>
            <a:ext cx="2339975" cy="649287"/>
          </a:xfrm>
          <a:prstGeom prst="chevron">
            <a:avLst/>
          </a:prstGeom>
          <a:solidFill>
            <a:srgbClr val="A5E159"/>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400" dirty="0">
                <a:latin typeface="微软雅黑" panose="020B0503020204020204" pitchFamily="34" charset="-122"/>
                <a:ea typeface="微软雅黑" panose="020B0503020204020204" pitchFamily="34" charset="-122"/>
              </a:rPr>
              <a:t>功能范围</a:t>
            </a:r>
            <a:endParaRPr lang="zh-CN" altLang="en-US" sz="2400" dirty="0">
              <a:latin typeface="微软雅黑" panose="020B0503020204020204" pitchFamily="34" charset="-122"/>
              <a:ea typeface="微软雅黑" panose="020B0503020204020204" pitchFamily="34" charset="-122"/>
            </a:endParaRPr>
          </a:p>
        </p:txBody>
      </p:sp>
      <p:sp>
        <p:nvSpPr>
          <p:cNvPr id="57" name="五边形 56"/>
          <p:cNvSpPr/>
          <p:nvPr/>
        </p:nvSpPr>
        <p:spPr>
          <a:xfrm flipH="1">
            <a:off x="8382001" y="-1035050"/>
            <a:ext cx="2339975" cy="649287"/>
          </a:xfrm>
          <a:prstGeom prst="homePlate">
            <a:avLst/>
          </a:prstGeom>
          <a:solidFill>
            <a:srgbClr val="F50B54"/>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400" dirty="0">
                <a:latin typeface="微软雅黑" panose="020B0503020204020204" pitchFamily="34" charset="-122"/>
                <a:ea typeface="微软雅黑" panose="020B0503020204020204" pitchFamily="34" charset="-122"/>
              </a:rPr>
              <a:t>集成范围</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1.03663 0.19444 L 0.04965 0.19398 " pathEditMode="fixed" rAng="0" ptsTypes="AA">
                                      <p:cBhvr>
                                        <p:cTn id="6" dur="500" fill="hold"/>
                                        <p:tgtEl>
                                          <p:spTgt spid="54"/>
                                        </p:tgtEl>
                                        <p:attrNameLst>
                                          <p:attrName>ppt_x</p:attrName>
                                          <p:attrName>ppt_y</p:attrName>
                                        </p:attrNameLst>
                                      </p:cBhvr>
                                      <p:rCtr x="-494" y="0"/>
                                    </p:animMotion>
                                  </p:childTnLst>
                                </p:cTn>
                              </p:par>
                              <p:par>
                                <p:cTn id="7" presetID="35" presetClass="path" presetSubtype="0" accel="50000" decel="50000" fill="hold" grpId="0" nodeType="withEffect">
                                  <p:stCondLst>
                                    <p:cond delay="100"/>
                                  </p:stCondLst>
                                  <p:childTnLst>
                                    <p:animMotion origin="layout" path="M 0.99705 0.19444 L 0.02795 0.19398 " pathEditMode="fixed" rAng="0" ptsTypes="AA">
                                      <p:cBhvr>
                                        <p:cTn id="8" dur="500" fill="hold"/>
                                        <p:tgtEl>
                                          <p:spTgt spid="55"/>
                                        </p:tgtEl>
                                        <p:attrNameLst>
                                          <p:attrName>ppt_x</p:attrName>
                                          <p:attrName>ppt_y</p:attrName>
                                        </p:attrNameLst>
                                      </p:cBhvr>
                                      <p:rCtr x="-485" y="0"/>
                                    </p:animMotion>
                                  </p:childTnLst>
                                </p:cTn>
                              </p:par>
                              <p:par>
                                <p:cTn id="9" presetID="35" presetClass="path" presetSubtype="0" accel="50000" decel="50000" fill="hold" grpId="0" nodeType="withEffect">
                                  <p:stCondLst>
                                    <p:cond delay="200"/>
                                  </p:stCondLst>
                                  <p:childTnLst>
                                    <p:animMotion origin="layout" path="M 0.96545 0.19444 L 0.02187 0.19398 " pathEditMode="fixed" rAng="0" ptsTypes="AA">
                                      <p:cBhvr>
                                        <p:cTn id="10" dur="500" fill="hold"/>
                                        <p:tgtEl>
                                          <p:spTgt spid="56"/>
                                        </p:tgtEl>
                                        <p:attrNameLst>
                                          <p:attrName>ppt_x</p:attrName>
                                          <p:attrName>ppt_y</p:attrName>
                                        </p:attrNameLst>
                                      </p:cBhvr>
                                      <p:rCtr x="-472" y="0"/>
                                    </p:animMotion>
                                  </p:childTnLst>
                                </p:cTn>
                              </p:par>
                              <p:par>
                                <p:cTn id="11" presetID="35" presetClass="path" presetSubtype="0" accel="50000" decel="50000" fill="hold" grpId="0" nodeType="withEffect">
                                  <p:stCondLst>
                                    <p:cond delay="300"/>
                                  </p:stCondLst>
                                  <p:childTnLst>
                                    <p:animMotion origin="layout" path="M 0.93386 0.19444 L -1.38889E-6 0.19398 " pathEditMode="fixed" rAng="0" ptsTypes="AA">
                                      <p:cBhvr>
                                        <p:cTn id="12" dur="500" fill="hold"/>
                                        <p:tgtEl>
                                          <p:spTgt spid="57"/>
                                        </p:tgtEl>
                                        <p:attrNameLst>
                                          <p:attrName>ppt_x</p:attrName>
                                          <p:attrName>ppt_y</p:attrName>
                                        </p:attrNameLst>
                                      </p:cBhvr>
                                      <p:rCtr x="-467" y="0"/>
                                    </p:animMotion>
                                  </p:childTnLst>
                                </p:cTn>
                              </p:par>
                            </p:childTnLst>
                          </p:cTn>
                        </p:par>
                        <p:par>
                          <p:cTn id="13" fill="hold">
                            <p:stCondLst>
                              <p:cond delay="500"/>
                            </p:stCondLst>
                            <p:childTnLst>
                              <p:par>
                                <p:cTn id="14" presetID="1" presetClass="emph" presetSubtype="2" fill="hold" nodeType="afterEffect">
                                  <p:stCondLst>
                                    <p:cond delay="0"/>
                                  </p:stCondLst>
                                  <p:childTnLst>
                                    <p:animClr clrSpc="rgb" dir="cw">
                                      <p:cBhvr>
                                        <p:cTn id="15" dur="1000" fill="hold"/>
                                        <p:tgtEl>
                                          <p:spTgt spid="55"/>
                                        </p:tgtEl>
                                        <p:attrNameLst>
                                          <p:attrName>fillcolor</p:attrName>
                                        </p:attrNameLst>
                                      </p:cBhvr>
                                      <p:to>
                                        <a:schemeClr val="bg2"/>
                                      </p:to>
                                    </p:animClr>
                                    <p:set>
                                      <p:cBhvr>
                                        <p:cTn id="16" dur="1000" fill="hold"/>
                                        <p:tgtEl>
                                          <p:spTgt spid="55"/>
                                        </p:tgtEl>
                                        <p:attrNameLst>
                                          <p:attrName>fill.type</p:attrName>
                                        </p:attrNameLst>
                                      </p:cBhvr>
                                      <p:to>
                                        <p:strVal val="solid"/>
                                      </p:to>
                                    </p:set>
                                    <p:set>
                                      <p:cBhvr>
                                        <p:cTn id="17" dur="1000" fill="hold"/>
                                        <p:tgtEl>
                                          <p:spTgt spid="55"/>
                                        </p:tgtEl>
                                        <p:attrNameLst>
                                          <p:attrName>fill.on</p:attrName>
                                        </p:attrNameLst>
                                      </p:cBhvr>
                                      <p:to>
                                        <p:strVal val="true"/>
                                      </p:to>
                                    </p:set>
                                  </p:childTnLst>
                                </p:cTn>
                              </p:par>
                              <p:par>
                                <p:cTn id="18" presetID="1" presetClass="emph" presetSubtype="2" fill="hold" nodeType="withEffect">
                                  <p:stCondLst>
                                    <p:cond delay="0"/>
                                  </p:stCondLst>
                                  <p:childTnLst>
                                    <p:animClr clrSpc="rgb" dir="cw">
                                      <p:cBhvr>
                                        <p:cTn id="19" dur="1000" fill="hold"/>
                                        <p:tgtEl>
                                          <p:spTgt spid="56"/>
                                        </p:tgtEl>
                                        <p:attrNameLst>
                                          <p:attrName>fillcolor</p:attrName>
                                        </p:attrNameLst>
                                      </p:cBhvr>
                                      <p:to>
                                        <a:schemeClr val="bg2"/>
                                      </p:to>
                                    </p:animClr>
                                    <p:set>
                                      <p:cBhvr>
                                        <p:cTn id="20" dur="1000" fill="hold"/>
                                        <p:tgtEl>
                                          <p:spTgt spid="56"/>
                                        </p:tgtEl>
                                        <p:attrNameLst>
                                          <p:attrName>fill.type</p:attrName>
                                        </p:attrNameLst>
                                      </p:cBhvr>
                                      <p:to>
                                        <p:strVal val="solid"/>
                                      </p:to>
                                    </p:set>
                                    <p:set>
                                      <p:cBhvr>
                                        <p:cTn id="21" dur="1000" fill="hold"/>
                                        <p:tgtEl>
                                          <p:spTgt spid="56"/>
                                        </p:tgtEl>
                                        <p:attrNameLst>
                                          <p:attrName>fill.on</p:attrName>
                                        </p:attrNameLst>
                                      </p:cBhvr>
                                      <p:to>
                                        <p:strVal val="true"/>
                                      </p:to>
                                    </p:set>
                                  </p:childTnLst>
                                </p:cTn>
                              </p:par>
                              <p:par>
                                <p:cTn id="22" presetID="1" presetClass="emph" presetSubtype="2" fill="hold" nodeType="withEffect">
                                  <p:stCondLst>
                                    <p:cond delay="0"/>
                                  </p:stCondLst>
                                  <p:childTnLst>
                                    <p:animClr clrSpc="rgb" dir="cw">
                                      <p:cBhvr>
                                        <p:cTn id="23" dur="1000" fill="hold"/>
                                        <p:tgtEl>
                                          <p:spTgt spid="57"/>
                                        </p:tgtEl>
                                        <p:attrNameLst>
                                          <p:attrName>fillcolor</p:attrName>
                                        </p:attrNameLst>
                                      </p:cBhvr>
                                      <p:to>
                                        <a:schemeClr val="bg2"/>
                                      </p:to>
                                    </p:animClr>
                                    <p:set>
                                      <p:cBhvr>
                                        <p:cTn id="24" dur="1000" fill="hold"/>
                                        <p:tgtEl>
                                          <p:spTgt spid="57"/>
                                        </p:tgtEl>
                                        <p:attrNameLst>
                                          <p:attrName>fill.type</p:attrName>
                                        </p:attrNameLst>
                                      </p:cBhvr>
                                      <p:to>
                                        <p:strVal val="solid"/>
                                      </p:to>
                                    </p:set>
                                    <p:set>
                                      <p:cBhvr>
                                        <p:cTn id="25" dur="1000" fill="hold"/>
                                        <p:tgtEl>
                                          <p:spTgt spid="57"/>
                                        </p:tgtEl>
                                        <p:attrNameLst>
                                          <p:attrName>fill.on</p:attrName>
                                        </p:attrNameLst>
                                      </p:cBhvr>
                                      <p:to>
                                        <p:strVal val="true"/>
                                      </p:to>
                                    </p:set>
                                  </p:childTnLst>
                                </p:cTn>
                              </p:par>
                            </p:childTnLst>
                          </p:cTn>
                        </p:par>
                        <p:par>
                          <p:cTn id="26" fill="hold">
                            <p:stCondLst>
                              <p:cond delay="1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37"/>
                                        </p:tgtEl>
                                        <p:attrNameLst>
                                          <p:attrName>style.visibility</p:attrName>
                                        </p:attrNameLst>
                                      </p:cBhvr>
                                      <p:to>
                                        <p:strVal val="visible"/>
                                      </p:to>
                                    </p:set>
                                    <p:anim calcmode="lin" valueType="num">
                                      <p:cBhvr>
                                        <p:cTn id="29"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37"/>
                                        </p:tgtEl>
                                        <p:attrNameLst>
                                          <p:attrName>ppt_y</p:attrName>
                                        </p:attrNameLst>
                                      </p:cBhvr>
                                      <p:tavLst>
                                        <p:tav tm="0">
                                          <p:val>
                                            <p:strVal val="#ppt_y"/>
                                          </p:val>
                                        </p:tav>
                                        <p:tav tm="100000">
                                          <p:val>
                                            <p:strVal val="#ppt_y"/>
                                          </p:val>
                                        </p:tav>
                                      </p:tavLst>
                                    </p:anim>
                                    <p:anim calcmode="lin" valueType="num">
                                      <p:cBhvr>
                                        <p:cTn id="31"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37"/>
                                        </p:tgtEl>
                                      </p:cBhvr>
                                    </p:animEffect>
                                  </p:childTnLst>
                                </p:cTn>
                              </p:par>
                            </p:childTnLst>
                          </p:cTn>
                        </p:par>
                        <p:par>
                          <p:cTn id="34" fill="hold">
                            <p:stCondLst>
                              <p:cond delay="1549"/>
                            </p:stCondLst>
                            <p:childTnLst>
                              <p:par>
                                <p:cTn id="35" presetID="2" presetClass="entr" presetSubtype="8" fill="hold" nodeType="afterEffect">
                                  <p:stCondLst>
                                    <p:cond delay="0"/>
                                  </p:stCondLst>
                                  <p:childTnLst>
                                    <p:set>
                                      <p:cBhvr>
                                        <p:cTn id="36" dur="1" fill="hold">
                                          <p:stCondLst>
                                            <p:cond delay="0"/>
                                          </p:stCondLst>
                                        </p:cTn>
                                        <p:tgtEl>
                                          <p:spTgt spid="10242"/>
                                        </p:tgtEl>
                                        <p:attrNameLst>
                                          <p:attrName>style.visibility</p:attrName>
                                        </p:attrNameLst>
                                      </p:cBhvr>
                                      <p:to>
                                        <p:strVal val="visible"/>
                                      </p:to>
                                    </p:set>
                                    <p:anim calcmode="lin" valueType="num">
                                      <p:cBhvr additive="base">
                                        <p:cTn id="37" dur="500" fill="hold"/>
                                        <p:tgtEl>
                                          <p:spTgt spid="10242"/>
                                        </p:tgtEl>
                                        <p:attrNameLst>
                                          <p:attrName>ppt_x</p:attrName>
                                        </p:attrNameLst>
                                      </p:cBhvr>
                                      <p:tavLst>
                                        <p:tav tm="0">
                                          <p:val>
                                            <p:strVal val="0-#ppt_w/2"/>
                                          </p:val>
                                        </p:tav>
                                        <p:tav tm="100000">
                                          <p:val>
                                            <p:strVal val="#ppt_x"/>
                                          </p:val>
                                        </p:tav>
                                      </p:tavLst>
                                    </p:anim>
                                    <p:anim calcmode="lin" valueType="num">
                                      <p:cBhvr additive="base">
                                        <p:cTn id="38" dur="500" fill="hold"/>
                                        <p:tgtEl>
                                          <p:spTgt spid="10242"/>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0243"/>
                                        </p:tgtEl>
                                        <p:attrNameLst>
                                          <p:attrName>style.visibility</p:attrName>
                                        </p:attrNameLst>
                                      </p:cBhvr>
                                      <p:to>
                                        <p:strVal val="visible"/>
                                      </p:to>
                                    </p:set>
                                    <p:anim calcmode="lin" valueType="num">
                                      <p:cBhvr additive="base">
                                        <p:cTn id="41" dur="500" fill="hold"/>
                                        <p:tgtEl>
                                          <p:spTgt spid="10243"/>
                                        </p:tgtEl>
                                        <p:attrNameLst>
                                          <p:attrName>ppt_x</p:attrName>
                                        </p:attrNameLst>
                                      </p:cBhvr>
                                      <p:tavLst>
                                        <p:tav tm="0">
                                          <p:val>
                                            <p:strVal val="0-#ppt_w/2"/>
                                          </p:val>
                                        </p:tav>
                                        <p:tav tm="100000">
                                          <p:val>
                                            <p:strVal val="#ppt_x"/>
                                          </p:val>
                                        </p:tav>
                                      </p:tavLst>
                                    </p:anim>
                                    <p:anim calcmode="lin" valueType="num">
                                      <p:cBhvr additive="base">
                                        <p:cTn id="42" dur="500" fill="hold"/>
                                        <p:tgtEl>
                                          <p:spTgt spid="10243"/>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0-#ppt_w/2"/>
                                          </p:val>
                                        </p:tav>
                                        <p:tav tm="100000">
                                          <p:val>
                                            <p:strVal val="#ppt_x"/>
                                          </p:val>
                                        </p:tav>
                                      </p:tavLst>
                                    </p:anim>
                                    <p:anim calcmode="lin" valueType="num">
                                      <p:cBhvr additive="base">
                                        <p:cTn id="46" dur="500" fill="hold"/>
                                        <p:tgtEl>
                                          <p:spTgt spid="16"/>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10245"/>
                                        </p:tgtEl>
                                        <p:attrNameLst>
                                          <p:attrName>style.visibility</p:attrName>
                                        </p:attrNameLst>
                                      </p:cBhvr>
                                      <p:to>
                                        <p:strVal val="visible"/>
                                      </p:to>
                                    </p:set>
                                    <p:anim calcmode="lin" valueType="num">
                                      <p:cBhvr additive="base">
                                        <p:cTn id="49" dur="500" fill="hold"/>
                                        <p:tgtEl>
                                          <p:spTgt spid="10245"/>
                                        </p:tgtEl>
                                        <p:attrNameLst>
                                          <p:attrName>ppt_x</p:attrName>
                                        </p:attrNameLst>
                                      </p:cBhvr>
                                      <p:tavLst>
                                        <p:tav tm="0">
                                          <p:val>
                                            <p:strVal val="0-#ppt_w/2"/>
                                          </p:val>
                                        </p:tav>
                                        <p:tav tm="100000">
                                          <p:val>
                                            <p:strVal val="#ppt_x"/>
                                          </p:val>
                                        </p:tav>
                                      </p:tavLst>
                                    </p:anim>
                                    <p:anim calcmode="lin" valueType="num">
                                      <p:cBhvr additive="base">
                                        <p:cTn id="50" dur="500" fill="hold"/>
                                        <p:tgtEl>
                                          <p:spTgt spid="10245"/>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10246"/>
                                        </p:tgtEl>
                                        <p:attrNameLst>
                                          <p:attrName>style.visibility</p:attrName>
                                        </p:attrNameLst>
                                      </p:cBhvr>
                                      <p:to>
                                        <p:strVal val="visible"/>
                                      </p:to>
                                    </p:set>
                                    <p:anim calcmode="lin" valueType="num">
                                      <p:cBhvr additive="base">
                                        <p:cTn id="53" dur="500" fill="hold"/>
                                        <p:tgtEl>
                                          <p:spTgt spid="10246"/>
                                        </p:tgtEl>
                                        <p:attrNameLst>
                                          <p:attrName>ppt_x</p:attrName>
                                        </p:attrNameLst>
                                      </p:cBhvr>
                                      <p:tavLst>
                                        <p:tav tm="0">
                                          <p:val>
                                            <p:strVal val="0-#ppt_w/2"/>
                                          </p:val>
                                        </p:tav>
                                        <p:tav tm="100000">
                                          <p:val>
                                            <p:strVal val="#ppt_x"/>
                                          </p:val>
                                        </p:tav>
                                      </p:tavLst>
                                    </p:anim>
                                    <p:anim calcmode="lin" valueType="num">
                                      <p:cBhvr additive="base">
                                        <p:cTn id="54" dur="500" fill="hold"/>
                                        <p:tgtEl>
                                          <p:spTgt spid="10246"/>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10247"/>
                                        </p:tgtEl>
                                        <p:attrNameLst>
                                          <p:attrName>style.visibility</p:attrName>
                                        </p:attrNameLst>
                                      </p:cBhvr>
                                      <p:to>
                                        <p:strVal val="visible"/>
                                      </p:to>
                                    </p:set>
                                    <p:anim calcmode="lin" valueType="num">
                                      <p:cBhvr additive="base">
                                        <p:cTn id="57" dur="500" fill="hold"/>
                                        <p:tgtEl>
                                          <p:spTgt spid="10247"/>
                                        </p:tgtEl>
                                        <p:attrNameLst>
                                          <p:attrName>ppt_x</p:attrName>
                                        </p:attrNameLst>
                                      </p:cBhvr>
                                      <p:tavLst>
                                        <p:tav tm="0">
                                          <p:val>
                                            <p:strVal val="0-#ppt_w/2"/>
                                          </p:val>
                                        </p:tav>
                                        <p:tav tm="100000">
                                          <p:val>
                                            <p:strVal val="#ppt_x"/>
                                          </p:val>
                                        </p:tav>
                                      </p:tavLst>
                                    </p:anim>
                                    <p:anim calcmode="lin" valueType="num">
                                      <p:cBhvr additive="base">
                                        <p:cTn id="58" dur="500" fill="hold"/>
                                        <p:tgtEl>
                                          <p:spTgt spid="10247"/>
                                        </p:tgtEl>
                                        <p:attrNameLst>
                                          <p:attrName>ppt_y</p:attrName>
                                        </p:attrNameLst>
                                      </p:cBhvr>
                                      <p:tavLst>
                                        <p:tav tm="0">
                                          <p:val>
                                            <p:strVal val="#ppt_y"/>
                                          </p:val>
                                        </p:tav>
                                        <p:tav tm="100000">
                                          <p:val>
                                            <p:strVal val="#ppt_y"/>
                                          </p:val>
                                        </p:tav>
                                      </p:tavLst>
                                    </p:anim>
                                  </p:childTnLst>
                                </p:cTn>
                              </p:par>
                            </p:childTnLst>
                          </p:cTn>
                        </p:par>
                        <p:par>
                          <p:cTn id="59" fill="hold">
                            <p:stCondLst>
                              <p:cond delay="2049"/>
                            </p:stCondLst>
                            <p:childTnLst>
                              <p:par>
                                <p:cTn id="60" presetID="9" presetClass="entr" presetSubtype="0" fill="hold" grpId="0"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dissolve">
                                      <p:cBhvr>
                                        <p:cTn id="62" dur="500"/>
                                        <p:tgtEl>
                                          <p:spTgt spid="20"/>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dissolve">
                                      <p:cBhvr>
                                        <p:cTn id="65" dur="500"/>
                                        <p:tgtEl>
                                          <p:spTgt spid="21"/>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dissolve">
                                      <p:cBhvr>
                                        <p:cTn id="68" dur="500"/>
                                        <p:tgtEl>
                                          <p:spTgt spid="22"/>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dissolve">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Effect transition="in" filter="fade">
                                      <p:cBhvr>
                                        <p:cTn id="78" dur="500"/>
                                        <p:tgtEl>
                                          <p:spTgt spid="26"/>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p:cTn id="83" dur="500" fill="hold"/>
                                        <p:tgtEl>
                                          <p:spTgt spid="27"/>
                                        </p:tgtEl>
                                        <p:attrNameLst>
                                          <p:attrName>ppt_w</p:attrName>
                                        </p:attrNameLst>
                                      </p:cBhvr>
                                      <p:tavLst>
                                        <p:tav tm="0">
                                          <p:val>
                                            <p:fltVal val="0"/>
                                          </p:val>
                                        </p:tav>
                                        <p:tav tm="100000">
                                          <p:val>
                                            <p:strVal val="#ppt_w"/>
                                          </p:val>
                                        </p:tav>
                                      </p:tavLst>
                                    </p:anim>
                                    <p:anim calcmode="lin" valueType="num">
                                      <p:cBhvr>
                                        <p:cTn id="84" dur="500" fill="hold"/>
                                        <p:tgtEl>
                                          <p:spTgt spid="27"/>
                                        </p:tgtEl>
                                        <p:attrNameLst>
                                          <p:attrName>ppt_h</p:attrName>
                                        </p:attrNameLst>
                                      </p:cBhvr>
                                      <p:tavLst>
                                        <p:tav tm="0">
                                          <p:val>
                                            <p:fltVal val="0"/>
                                          </p:val>
                                        </p:tav>
                                        <p:tav tm="100000">
                                          <p:val>
                                            <p:strVal val="#ppt_h"/>
                                          </p:val>
                                        </p:tav>
                                      </p:tavLst>
                                    </p:anim>
                                    <p:animEffect transition="in" filter="fade">
                                      <p:cBhvr>
                                        <p:cTn id="85" dur="500"/>
                                        <p:tgtEl>
                                          <p:spTgt spid="27"/>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29"/>
                                        </p:tgtEl>
                                        <p:attrNameLst>
                                          <p:attrName>style.visibility</p:attrName>
                                        </p:attrNameLst>
                                      </p:cBhvr>
                                      <p:to>
                                        <p:strVal val="visible"/>
                                      </p:to>
                                    </p:set>
                                    <p:anim calcmode="lin" valueType="num">
                                      <p:cBhvr>
                                        <p:cTn id="90" dur="500" fill="hold"/>
                                        <p:tgtEl>
                                          <p:spTgt spid="29"/>
                                        </p:tgtEl>
                                        <p:attrNameLst>
                                          <p:attrName>ppt_w</p:attrName>
                                        </p:attrNameLst>
                                      </p:cBhvr>
                                      <p:tavLst>
                                        <p:tav tm="0">
                                          <p:val>
                                            <p:fltVal val="0"/>
                                          </p:val>
                                        </p:tav>
                                        <p:tav tm="100000">
                                          <p:val>
                                            <p:strVal val="#ppt_w"/>
                                          </p:val>
                                        </p:tav>
                                      </p:tavLst>
                                    </p:anim>
                                    <p:anim calcmode="lin" valueType="num">
                                      <p:cBhvr>
                                        <p:cTn id="91" dur="500" fill="hold"/>
                                        <p:tgtEl>
                                          <p:spTgt spid="29"/>
                                        </p:tgtEl>
                                        <p:attrNameLst>
                                          <p:attrName>ppt_h</p:attrName>
                                        </p:attrNameLst>
                                      </p:cBhvr>
                                      <p:tavLst>
                                        <p:tav tm="0">
                                          <p:val>
                                            <p:fltVal val="0"/>
                                          </p:val>
                                        </p:tav>
                                        <p:tav tm="100000">
                                          <p:val>
                                            <p:strVal val="#ppt_h"/>
                                          </p:val>
                                        </p:tav>
                                      </p:tavLst>
                                    </p:anim>
                                    <p:animEffect transition="in" filter="fade">
                                      <p:cBhvr>
                                        <p:cTn id="92" dur="500"/>
                                        <p:tgtEl>
                                          <p:spTgt spid="29"/>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500" fill="hold"/>
                                        <p:tgtEl>
                                          <p:spTgt spid="30"/>
                                        </p:tgtEl>
                                        <p:attrNameLst>
                                          <p:attrName>ppt_w</p:attrName>
                                        </p:attrNameLst>
                                      </p:cBhvr>
                                      <p:tavLst>
                                        <p:tav tm="0">
                                          <p:val>
                                            <p:fltVal val="0"/>
                                          </p:val>
                                        </p:tav>
                                        <p:tav tm="100000">
                                          <p:val>
                                            <p:strVal val="#ppt_w"/>
                                          </p:val>
                                        </p:tav>
                                      </p:tavLst>
                                    </p:anim>
                                    <p:anim calcmode="lin" valueType="num">
                                      <p:cBhvr>
                                        <p:cTn id="98" dur="500" fill="hold"/>
                                        <p:tgtEl>
                                          <p:spTgt spid="30"/>
                                        </p:tgtEl>
                                        <p:attrNameLst>
                                          <p:attrName>ppt_h</p:attrName>
                                        </p:attrNameLst>
                                      </p:cBhvr>
                                      <p:tavLst>
                                        <p:tav tm="0">
                                          <p:val>
                                            <p:fltVal val="0"/>
                                          </p:val>
                                        </p:tav>
                                        <p:tav tm="100000">
                                          <p:val>
                                            <p:strVal val="#ppt_h"/>
                                          </p:val>
                                        </p:tav>
                                      </p:tavLst>
                                    </p:anim>
                                    <p:animEffect transition="in" filter="fade">
                                      <p:cBhvr>
                                        <p:cTn id="9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6" grpId="0"/>
      <p:bldP spid="27" grpId="0"/>
      <p:bldP spid="29" grpId="0"/>
      <p:bldP spid="30" grpId="0"/>
      <p:bldP spid="37" grpId="0" animBg="1"/>
      <p:bldP spid="54" grpId="0" animBg="1"/>
      <p:bldP spid="55" grpId="0" animBg="1"/>
      <p:bldP spid="56" grpId="0" animBg="1"/>
      <p:bldP spid="5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高校阶段的跨学段查询</a:t>
            </a:r>
            <a:endParaRPr lang="zh-CN" altLang="en-US" dirty="0"/>
          </a:p>
        </p:txBody>
      </p:sp>
      <p:sp>
        <p:nvSpPr>
          <p:cNvPr id="3" name="内容占位符 2"/>
          <p:cNvSpPr>
            <a:spLocks noGrp="1"/>
          </p:cNvSpPr>
          <p:nvPr>
            <p:ph sz="half" idx="1"/>
          </p:nvPr>
        </p:nvSpPr>
        <p:spPr/>
        <p:txBody>
          <a:bodyPr/>
          <a:lstStyle/>
          <a:p>
            <a:r>
              <a:rPr lang="zh-CN" altLang="en-US" dirty="0"/>
              <a:t>信息查询</a:t>
            </a:r>
            <a:r>
              <a:rPr lang="en-US" altLang="zh-CN" dirty="0"/>
              <a:t>-</a:t>
            </a:r>
            <a:endParaRPr lang="en-US" altLang="zh-CN" dirty="0"/>
          </a:p>
          <a:p>
            <a:r>
              <a:rPr lang="zh-CN" altLang="en-US" dirty="0"/>
              <a:t>学生资助信息查询</a:t>
            </a:r>
            <a:r>
              <a:rPr lang="en-US" altLang="zh-CN" dirty="0"/>
              <a:t>-</a:t>
            </a:r>
            <a:endParaRPr lang="en-US" altLang="zh-CN" dirty="0"/>
          </a:p>
          <a:p>
            <a:r>
              <a:rPr lang="zh-CN" altLang="en-US" dirty="0"/>
              <a:t>学生综合信息查询</a:t>
            </a:r>
            <a:endParaRPr lang="en-US" altLang="zh-CN" dirty="0"/>
          </a:p>
          <a:p>
            <a:r>
              <a:rPr lang="zh-CN" altLang="en-US" dirty="0"/>
              <a:t>①全学段困难认定历史</a:t>
            </a:r>
            <a:endParaRPr lang="en-US" altLang="zh-CN" dirty="0"/>
          </a:p>
          <a:p>
            <a:r>
              <a:rPr lang="zh-CN" altLang="en-US" dirty="0"/>
              <a:t>②全学段的受助历史</a:t>
            </a:r>
            <a:endParaRPr lang="zh-CN" altLang="en-US" dirty="0"/>
          </a:p>
        </p:txBody>
      </p:sp>
      <p:sp>
        <p:nvSpPr>
          <p:cNvPr id="4" name="内容占位符 3"/>
          <p:cNvSpPr>
            <a:spLocks noGrp="1"/>
          </p:cNvSpPr>
          <p:nvPr>
            <p:ph sz="half" idx="2"/>
          </p:nvPr>
        </p:nvSpPr>
        <p:spPr/>
        <p:txBody>
          <a:bodyPr/>
          <a:lstStyle/>
          <a:p>
            <a:r>
              <a:rPr lang="zh-CN" altLang="en-US" dirty="0"/>
              <a:t>此功能需要省级与中央系统间开放加密传输通道，通过省级发送查询请求，由中央系统反馈结果。目前关键通道还未正式开放，功能已开发完毕但省级查询环境目前仍不具备。</a:t>
            </a:r>
            <a:endParaRPr lang="en-US" altLang="zh-CN" dirty="0"/>
          </a:p>
        </p:txBody>
      </p:sp>
      <p:pic>
        <p:nvPicPr>
          <p:cNvPr id="5" name="图片 4"/>
          <p:cNvPicPr>
            <a:picLocks noChangeAspect="1"/>
          </p:cNvPicPr>
          <p:nvPr/>
        </p:nvPicPr>
        <p:blipFill>
          <a:blip r:embed="rId1"/>
          <a:stretch>
            <a:fillRect/>
          </a:stretch>
        </p:blipFill>
        <p:spPr>
          <a:xfrm>
            <a:off x="352663" y="1503981"/>
            <a:ext cx="11430325" cy="4032448"/>
          </a:xfrm>
          <a:prstGeom prst="rect">
            <a:avLst/>
          </a:prstGeom>
        </p:spPr>
      </p:pic>
      <p:pic>
        <p:nvPicPr>
          <p:cNvPr id="6" name="图片 5"/>
          <p:cNvPicPr>
            <a:picLocks noChangeAspect="1"/>
          </p:cNvPicPr>
          <p:nvPr/>
        </p:nvPicPr>
        <p:blipFill>
          <a:blip r:embed="rId2"/>
          <a:stretch>
            <a:fillRect/>
          </a:stretch>
        </p:blipFill>
        <p:spPr>
          <a:xfrm>
            <a:off x="313384" y="1568855"/>
            <a:ext cx="11508881" cy="4018415"/>
          </a:xfrm>
          <a:prstGeom prst="rect">
            <a:avLst/>
          </a:prstGeom>
        </p:spPr>
      </p:pic>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4"/>
          <p:cNvSpPr txBox="1">
            <a:spLocks noChangeArrowheads="1"/>
          </p:cNvSpPr>
          <p:nvPr/>
        </p:nvSpPr>
        <p:spPr bwMode="auto">
          <a:xfrm>
            <a:off x="7032104" y="2420939"/>
            <a:ext cx="3312047" cy="574675"/>
          </a:xfrm>
          <a:prstGeom prst="rect">
            <a:avLst/>
          </a:prstGeom>
          <a:noFill/>
          <a:ln>
            <a:noFill/>
          </a:ln>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400">
                <a:solidFill>
                  <a:schemeClr val="tx1"/>
                </a:solidFill>
                <a:latin typeface="+mn-lt"/>
                <a:ea typeface="+mn-ea"/>
              </a:defRPr>
            </a:lvl4pPr>
            <a:lvl5pPr marL="2057400" indent="-228600" algn="l" rtl="0" eaLnBrk="0" fontAlgn="base" hangingPunct="0">
              <a:spcBef>
                <a:spcPct val="20000"/>
              </a:spcBef>
              <a:spcAft>
                <a:spcPct val="0"/>
              </a:spcAft>
              <a:buChar char="»"/>
              <a:defRPr sz="24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a:lnSpc>
                <a:spcPct val="90000"/>
              </a:lnSpc>
              <a:buFontTx/>
              <a:buNone/>
              <a:defRPr/>
            </a:pPr>
            <a:r>
              <a:rPr lang="zh-CN" altLang="en-US" sz="2800" b="1" kern="0" dirty="0">
                <a:latin typeface="幼圆" panose="02010509060101010101" pitchFamily="49" charset="-122"/>
                <a:ea typeface="幼圆" panose="02010509060101010101" pitchFamily="49" charset="-122"/>
              </a:rPr>
              <a:t>综合查询</a:t>
            </a:r>
            <a:endParaRPr lang="zh-CN" altLang="en-US" sz="2800" b="1" kern="0" dirty="0">
              <a:latin typeface="幼圆" panose="02010509060101010101" pitchFamily="49" charset="-122"/>
              <a:ea typeface="幼圆" panose="02010509060101010101" pitchFamily="49" charset="-122"/>
            </a:endParaRPr>
          </a:p>
        </p:txBody>
      </p:sp>
      <p:sp>
        <p:nvSpPr>
          <p:cNvPr id="71683" name="Rectangle 65"/>
          <p:cNvSpPr>
            <a:spLocks noChangeArrowheads="1"/>
          </p:cNvSpPr>
          <p:nvPr/>
        </p:nvSpPr>
        <p:spPr bwMode="auto">
          <a:xfrm rot="10800000">
            <a:off x="3394076" y="3070226"/>
            <a:ext cx="7273925" cy="73025"/>
          </a:xfrm>
          <a:prstGeom prst="rect">
            <a:avLst/>
          </a:prstGeom>
          <a:gradFill rotWithShape="1">
            <a:gsLst>
              <a:gs pos="0">
                <a:srgbClr val="000066"/>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a:spcBef>
                <a:spcPct val="20000"/>
              </a:spcBef>
              <a:buChar char="•"/>
              <a:defRPr sz="2400">
                <a:solidFill>
                  <a:schemeClr val="tx1"/>
                </a:solidFill>
                <a:latin typeface="Arial" panose="020B0604020202020204" pitchFamily="34" charset="0"/>
                <a:ea typeface="黑体" panose="0201060906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Char char="–"/>
              <a:defRPr sz="2400">
                <a:solidFill>
                  <a:schemeClr val="tx1"/>
                </a:solidFill>
                <a:latin typeface="Arial" panose="020B0604020202020204" pitchFamily="34" charset="0"/>
                <a:ea typeface="黑体" panose="02010609060101010101" pitchFamily="49" charset="-122"/>
              </a:defRPr>
            </a:lvl4pPr>
            <a:lvl5pPr marL="2057400" indent="-228600">
              <a:spcBef>
                <a:spcPct val="20000"/>
              </a:spcBef>
              <a:buChar char="»"/>
              <a:defRPr sz="24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en-US" sz="1800"/>
          </a:p>
        </p:txBody>
      </p:sp>
    </p:spTree>
  </p:cSld>
  <p:clrMapOvr>
    <a:masterClrMapping/>
  </p:clrMapOvr>
  <p:transition spd="slow">
    <p:pull/>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综合查询</a:t>
            </a:r>
            <a:endParaRPr lang="zh-CN" altLang="en-US" dirty="0"/>
          </a:p>
        </p:txBody>
      </p:sp>
      <p:sp>
        <p:nvSpPr>
          <p:cNvPr id="3" name="内容占位符 2"/>
          <p:cNvSpPr>
            <a:spLocks noGrp="1"/>
          </p:cNvSpPr>
          <p:nvPr>
            <p:ph sz="half" idx="1"/>
          </p:nvPr>
        </p:nvSpPr>
        <p:spPr/>
        <p:txBody>
          <a:bodyPr/>
          <a:lstStyle/>
          <a:p>
            <a:r>
              <a:rPr lang="zh-CN" altLang="en-US" dirty="0"/>
              <a:t>资助业务工作进展查看</a:t>
            </a:r>
            <a:r>
              <a:rPr lang="en-US" altLang="zh-CN" dirty="0"/>
              <a:t>-</a:t>
            </a:r>
            <a:endParaRPr lang="en-US" altLang="zh-CN" dirty="0"/>
          </a:p>
          <a:p>
            <a:r>
              <a:rPr lang="zh-CN" altLang="en-US" dirty="0"/>
              <a:t>①跨学段的横向工作进展查看</a:t>
            </a:r>
            <a:endParaRPr lang="en-US" altLang="zh-CN" dirty="0"/>
          </a:p>
          <a:p>
            <a:r>
              <a:rPr lang="zh-CN" altLang="en-US" dirty="0"/>
              <a:t>（每天凌晨</a:t>
            </a:r>
            <a:r>
              <a:rPr lang="en-US" altLang="zh-CN" dirty="0"/>
              <a:t>4</a:t>
            </a:r>
            <a:r>
              <a:rPr lang="zh-CN" altLang="en-US" dirty="0"/>
              <a:t>点更新）</a:t>
            </a:r>
            <a:endParaRPr lang="en-US" altLang="zh-CN" dirty="0"/>
          </a:p>
          <a:p>
            <a:endParaRPr lang="en-US" altLang="zh-CN" dirty="0"/>
          </a:p>
          <a:p>
            <a:endParaRPr lang="en-US" altLang="zh-CN" dirty="0"/>
          </a:p>
          <a:p>
            <a:r>
              <a:rPr lang="zh-CN" altLang="en-US" dirty="0"/>
              <a:t>②本学段的横向工作进展查看</a:t>
            </a:r>
            <a:endParaRPr lang="en-US" altLang="zh-CN" dirty="0"/>
          </a:p>
          <a:p>
            <a:r>
              <a:rPr lang="zh-CN" altLang="en-US" dirty="0"/>
              <a:t>（每天凌晨</a:t>
            </a:r>
            <a:r>
              <a:rPr lang="en-US" altLang="zh-CN" dirty="0"/>
              <a:t>4</a:t>
            </a:r>
            <a:r>
              <a:rPr lang="zh-CN" altLang="en-US" dirty="0"/>
              <a:t>点更新）</a:t>
            </a:r>
            <a:endParaRPr lang="en-US" altLang="zh-CN" dirty="0"/>
          </a:p>
        </p:txBody>
      </p:sp>
      <p:sp>
        <p:nvSpPr>
          <p:cNvPr id="4" name="内容占位符 3"/>
          <p:cNvSpPr>
            <a:spLocks noGrp="1"/>
          </p:cNvSpPr>
          <p:nvPr>
            <p:ph sz="half" idx="2"/>
          </p:nvPr>
        </p:nvSpPr>
        <p:spPr>
          <a:xfrm>
            <a:off x="6197600" y="1484313"/>
            <a:ext cx="5659040" cy="4641850"/>
          </a:xfrm>
        </p:spPr>
        <p:txBody>
          <a:bodyPr/>
          <a:lstStyle/>
          <a:p>
            <a:endParaRPr lang="en-US" altLang="zh-CN" dirty="0"/>
          </a:p>
          <a:p>
            <a:r>
              <a:rPr lang="zh-CN" altLang="en-US" b="1" dirty="0"/>
              <a:t>主管部门中心领导用户</a:t>
            </a:r>
            <a:endParaRPr lang="en-US" altLang="zh-CN" b="1" dirty="0"/>
          </a:p>
          <a:p>
            <a:endParaRPr lang="en-US" altLang="zh-CN" b="1" dirty="0"/>
          </a:p>
          <a:p>
            <a:endParaRPr lang="en-US" altLang="zh-CN" b="1" dirty="0"/>
          </a:p>
          <a:p>
            <a:endParaRPr lang="en-US" altLang="zh-CN" b="1" dirty="0"/>
          </a:p>
          <a:p>
            <a:r>
              <a:rPr lang="zh-CN" altLang="en-US" b="1" dirty="0"/>
              <a:t>主管部门中心领导用户</a:t>
            </a:r>
            <a:endParaRPr lang="en-US" altLang="zh-CN" b="1" dirty="0"/>
          </a:p>
          <a:p>
            <a:r>
              <a:rPr lang="zh-CN" altLang="en-US" b="1" dirty="0"/>
              <a:t>主管部门对应学段主管领导用户</a:t>
            </a:r>
            <a:endParaRPr lang="en-US" altLang="zh-CN" b="1" dirty="0"/>
          </a:p>
          <a:p>
            <a:r>
              <a:rPr lang="zh-CN" altLang="en-US" b="1" dirty="0"/>
              <a:t>主管部门对应学段操作人员用户</a:t>
            </a:r>
            <a:endParaRPr lang="en-US" altLang="zh-CN" b="1" dirty="0"/>
          </a:p>
          <a:p>
            <a:endParaRPr lang="en-US" altLang="zh-CN" b="1" dirty="0"/>
          </a:p>
        </p:txBody>
      </p:sp>
    </p:spTree>
  </p:cSld>
  <p:clrMapOvr>
    <a:masterClrMapping/>
  </p:clrMapOvr>
  <p:transition spd="med">
    <p:pull dir="ru"/>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综合查询</a:t>
            </a:r>
            <a:endParaRPr lang="zh-CN" altLang="en-US" dirty="0"/>
          </a:p>
        </p:txBody>
      </p:sp>
      <p:sp>
        <p:nvSpPr>
          <p:cNvPr id="3" name="内容占位符 2"/>
          <p:cNvSpPr>
            <a:spLocks noGrp="1"/>
          </p:cNvSpPr>
          <p:nvPr>
            <p:ph sz="half" idx="1"/>
          </p:nvPr>
        </p:nvSpPr>
        <p:spPr/>
        <p:txBody>
          <a:bodyPr/>
          <a:lstStyle/>
          <a:p>
            <a:r>
              <a:rPr lang="zh-CN" altLang="en-US" dirty="0"/>
              <a:t>重点保障人群受助统计</a:t>
            </a:r>
            <a:r>
              <a:rPr lang="en-US" altLang="zh-CN" dirty="0"/>
              <a:t>-</a:t>
            </a:r>
            <a:endParaRPr lang="en-US" altLang="zh-CN" dirty="0"/>
          </a:p>
          <a:p>
            <a:r>
              <a:rPr lang="zh-CN" altLang="en-US" dirty="0"/>
              <a:t>①</a:t>
            </a:r>
            <a:r>
              <a:rPr lang="zh-CN" altLang="en-US" dirty="0">
                <a:solidFill>
                  <a:srgbClr val="00B0F0"/>
                </a:solidFill>
              </a:rPr>
              <a:t>五类特殊困难学生综合统计</a:t>
            </a:r>
            <a:endParaRPr lang="en-US" altLang="zh-CN" dirty="0">
              <a:solidFill>
                <a:srgbClr val="00B0F0"/>
              </a:solidFill>
            </a:endParaRPr>
          </a:p>
          <a:p>
            <a:pPr marL="0" indent="0">
              <a:buNone/>
            </a:pPr>
            <a:endParaRPr lang="en-US" altLang="zh-CN" dirty="0"/>
          </a:p>
          <a:p>
            <a:r>
              <a:rPr lang="zh-CN" altLang="en-US" dirty="0"/>
              <a:t>②建档立卡受助统计</a:t>
            </a:r>
            <a:endParaRPr lang="en-US" altLang="zh-CN" dirty="0"/>
          </a:p>
          <a:p>
            <a:r>
              <a:rPr lang="zh-CN" altLang="en-US" dirty="0">
                <a:solidFill>
                  <a:srgbClr val="00B050"/>
                </a:solidFill>
              </a:rPr>
              <a:t>本专科</a:t>
            </a:r>
            <a:endParaRPr lang="en-US" altLang="zh-CN" dirty="0">
              <a:solidFill>
                <a:srgbClr val="00B050"/>
              </a:solidFill>
            </a:endParaRPr>
          </a:p>
          <a:p>
            <a:r>
              <a:rPr lang="zh-CN" altLang="en-US" dirty="0">
                <a:solidFill>
                  <a:srgbClr val="00B050"/>
                </a:solidFill>
              </a:rPr>
              <a:t>研究生</a:t>
            </a:r>
            <a:endParaRPr lang="en-US" altLang="zh-CN" dirty="0">
              <a:solidFill>
                <a:srgbClr val="00B050"/>
              </a:solidFill>
            </a:endParaRPr>
          </a:p>
          <a:p>
            <a:pPr marL="0" indent="0">
              <a:buNone/>
            </a:pPr>
            <a:endParaRPr lang="en-US" altLang="zh-CN" dirty="0"/>
          </a:p>
          <a:p>
            <a:r>
              <a:rPr lang="zh-CN" altLang="en-US" dirty="0">
                <a:solidFill>
                  <a:srgbClr val="7030A0"/>
                </a:solidFill>
              </a:rPr>
              <a:t>按行政区划汇总</a:t>
            </a:r>
            <a:endParaRPr lang="en-US" altLang="zh-CN" dirty="0">
              <a:solidFill>
                <a:srgbClr val="7030A0"/>
              </a:solidFill>
            </a:endParaRPr>
          </a:p>
          <a:p>
            <a:r>
              <a:rPr lang="zh-CN" altLang="en-US" dirty="0">
                <a:solidFill>
                  <a:srgbClr val="7030A0"/>
                </a:solidFill>
              </a:rPr>
              <a:t>按学段汇总</a:t>
            </a:r>
            <a:endParaRPr lang="en-US" altLang="zh-CN" dirty="0">
              <a:solidFill>
                <a:srgbClr val="7030A0"/>
              </a:solidFill>
            </a:endParaRPr>
          </a:p>
        </p:txBody>
      </p:sp>
      <p:sp>
        <p:nvSpPr>
          <p:cNvPr id="4" name="内容占位符 3"/>
          <p:cNvSpPr>
            <a:spLocks noGrp="1"/>
          </p:cNvSpPr>
          <p:nvPr>
            <p:ph sz="half" idx="2"/>
          </p:nvPr>
        </p:nvSpPr>
        <p:spPr>
          <a:xfrm>
            <a:off x="6197600" y="1484313"/>
            <a:ext cx="5659040" cy="4641850"/>
          </a:xfrm>
        </p:spPr>
        <p:txBody>
          <a:bodyPr/>
          <a:lstStyle/>
          <a:p>
            <a:endParaRPr lang="en-US" altLang="zh-CN" dirty="0"/>
          </a:p>
          <a:p>
            <a:r>
              <a:rPr lang="zh-CN" altLang="en-US" b="1" dirty="0">
                <a:solidFill>
                  <a:srgbClr val="00B0F0"/>
                </a:solidFill>
              </a:rPr>
              <a:t>主管部门中心领导用户</a:t>
            </a:r>
            <a:endParaRPr lang="en-US" altLang="zh-CN" b="1" dirty="0">
              <a:solidFill>
                <a:srgbClr val="00B0F0"/>
              </a:solidFill>
            </a:endParaRPr>
          </a:p>
          <a:p>
            <a:pPr marL="0" indent="0">
              <a:buNone/>
            </a:pPr>
            <a:endParaRPr lang="en-US" altLang="zh-CN" b="1" dirty="0"/>
          </a:p>
          <a:p>
            <a:pPr marL="0" indent="0">
              <a:buNone/>
            </a:pPr>
            <a:endParaRPr lang="en-US" altLang="zh-CN" b="1" dirty="0"/>
          </a:p>
          <a:p>
            <a:r>
              <a:rPr lang="zh-CN" altLang="en-US" b="1" dirty="0">
                <a:solidFill>
                  <a:srgbClr val="00B050"/>
                </a:solidFill>
              </a:rPr>
              <a:t>主管部门中心领导用户</a:t>
            </a:r>
            <a:endParaRPr lang="en-US" altLang="zh-CN" b="1" dirty="0">
              <a:solidFill>
                <a:srgbClr val="00B050"/>
              </a:solidFill>
            </a:endParaRPr>
          </a:p>
          <a:p>
            <a:r>
              <a:rPr lang="zh-CN" altLang="en-US" b="1" dirty="0">
                <a:solidFill>
                  <a:srgbClr val="00B050"/>
                </a:solidFill>
              </a:rPr>
              <a:t>主管部门对应学段主管领导用户</a:t>
            </a:r>
            <a:endParaRPr lang="en-US" altLang="zh-CN" b="1" dirty="0">
              <a:solidFill>
                <a:srgbClr val="00B050"/>
              </a:solidFill>
            </a:endParaRPr>
          </a:p>
          <a:p>
            <a:r>
              <a:rPr lang="zh-CN" altLang="en-US" b="1" dirty="0">
                <a:solidFill>
                  <a:srgbClr val="00B050"/>
                </a:solidFill>
              </a:rPr>
              <a:t>主管部门对应学段操作人员用户</a:t>
            </a:r>
            <a:endParaRPr lang="en-US" altLang="zh-CN" b="1" dirty="0">
              <a:solidFill>
                <a:srgbClr val="00B050"/>
              </a:solidFill>
            </a:endParaRPr>
          </a:p>
          <a:p>
            <a:endParaRPr lang="en-US" altLang="zh-CN" b="1" dirty="0">
              <a:solidFill>
                <a:srgbClr val="00B050"/>
              </a:solidFill>
            </a:endParaRPr>
          </a:p>
          <a:p>
            <a:r>
              <a:rPr lang="zh-CN" altLang="en-US" b="1" dirty="0">
                <a:solidFill>
                  <a:srgbClr val="7030A0"/>
                </a:solidFill>
              </a:rPr>
              <a:t>主管部门中心领导用户</a:t>
            </a:r>
            <a:endParaRPr lang="en-US" altLang="zh-CN" b="1" dirty="0">
              <a:solidFill>
                <a:srgbClr val="7030A0"/>
              </a:solidFill>
            </a:endParaRPr>
          </a:p>
          <a:p>
            <a:endParaRPr lang="en-US" altLang="zh-CN" b="1" dirty="0"/>
          </a:p>
        </p:txBody>
      </p:sp>
    </p:spTree>
  </p:cSld>
  <p:clrMapOvr>
    <a:masterClrMapping/>
  </p:clrMapOvr>
  <p:transition spd="med">
    <p:pull dir="ru"/>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综合查询</a:t>
            </a:r>
            <a:endParaRPr lang="zh-CN" altLang="en-US" dirty="0"/>
          </a:p>
        </p:txBody>
      </p:sp>
      <p:sp>
        <p:nvSpPr>
          <p:cNvPr id="3" name="内容占位符 2"/>
          <p:cNvSpPr>
            <a:spLocks noGrp="1"/>
          </p:cNvSpPr>
          <p:nvPr>
            <p:ph sz="half" idx="1"/>
          </p:nvPr>
        </p:nvSpPr>
        <p:spPr/>
        <p:txBody>
          <a:bodyPr/>
          <a:lstStyle/>
          <a:p>
            <a:r>
              <a:rPr lang="zh-CN" altLang="en-US" dirty="0"/>
              <a:t>重点保障人群受助统计</a:t>
            </a:r>
            <a:r>
              <a:rPr lang="en-US" altLang="zh-CN" dirty="0"/>
              <a:t>-</a:t>
            </a:r>
            <a:endParaRPr lang="en-US" altLang="zh-CN" dirty="0"/>
          </a:p>
          <a:p>
            <a:r>
              <a:rPr lang="zh-CN" altLang="en-US" dirty="0"/>
              <a:t>③其他受助统计</a:t>
            </a:r>
            <a:endParaRPr lang="en-US" altLang="zh-CN" dirty="0"/>
          </a:p>
          <a:p>
            <a:r>
              <a:rPr lang="zh-CN" altLang="en-US" dirty="0">
                <a:solidFill>
                  <a:srgbClr val="00B050"/>
                </a:solidFill>
              </a:rPr>
              <a:t>本专科</a:t>
            </a:r>
            <a:endParaRPr lang="en-US" altLang="zh-CN" dirty="0">
              <a:solidFill>
                <a:srgbClr val="00B050"/>
              </a:solidFill>
            </a:endParaRPr>
          </a:p>
          <a:p>
            <a:r>
              <a:rPr lang="zh-CN" altLang="en-US" dirty="0">
                <a:solidFill>
                  <a:srgbClr val="00B050"/>
                </a:solidFill>
              </a:rPr>
              <a:t>研究生</a:t>
            </a:r>
            <a:endParaRPr lang="en-US" altLang="zh-CN" dirty="0">
              <a:solidFill>
                <a:srgbClr val="00B050"/>
              </a:solidFill>
            </a:endParaRPr>
          </a:p>
          <a:p>
            <a:endParaRPr lang="en-US" altLang="zh-CN" dirty="0"/>
          </a:p>
          <a:p>
            <a:r>
              <a:rPr lang="zh-CN" altLang="en-US" dirty="0">
                <a:solidFill>
                  <a:srgbClr val="00B050"/>
                </a:solidFill>
              </a:rPr>
              <a:t>按行政区划汇总统计</a:t>
            </a:r>
            <a:endParaRPr lang="en-US" altLang="zh-CN" dirty="0">
              <a:solidFill>
                <a:srgbClr val="00B050"/>
              </a:solidFill>
            </a:endParaRPr>
          </a:p>
          <a:p>
            <a:r>
              <a:rPr lang="zh-CN" altLang="en-US" dirty="0">
                <a:solidFill>
                  <a:srgbClr val="00B050"/>
                </a:solidFill>
              </a:rPr>
              <a:t>按学段汇总统计</a:t>
            </a:r>
            <a:endParaRPr lang="en-US" altLang="zh-CN" dirty="0">
              <a:solidFill>
                <a:srgbClr val="00B050"/>
              </a:solidFill>
            </a:endParaRPr>
          </a:p>
          <a:p>
            <a:endParaRPr lang="en-US" altLang="zh-CN" dirty="0"/>
          </a:p>
        </p:txBody>
      </p:sp>
      <p:sp>
        <p:nvSpPr>
          <p:cNvPr id="4" name="内容占位符 3"/>
          <p:cNvSpPr>
            <a:spLocks noGrp="1"/>
          </p:cNvSpPr>
          <p:nvPr>
            <p:ph sz="half" idx="2"/>
          </p:nvPr>
        </p:nvSpPr>
        <p:spPr>
          <a:xfrm>
            <a:off x="6197600" y="1484313"/>
            <a:ext cx="5659040" cy="4641850"/>
          </a:xfrm>
        </p:spPr>
        <p:txBody>
          <a:bodyPr/>
          <a:lstStyle/>
          <a:p>
            <a:pPr marL="0" indent="0">
              <a:buNone/>
            </a:pPr>
            <a:endParaRPr lang="en-US" altLang="zh-CN" b="1" dirty="0"/>
          </a:p>
          <a:p>
            <a:r>
              <a:rPr lang="zh-CN" altLang="en-US" b="1" dirty="0">
                <a:solidFill>
                  <a:srgbClr val="00B050"/>
                </a:solidFill>
              </a:rPr>
              <a:t>主管部门中心领导用户</a:t>
            </a:r>
            <a:endParaRPr lang="en-US" altLang="zh-CN" b="1" dirty="0">
              <a:solidFill>
                <a:srgbClr val="00B050"/>
              </a:solidFill>
            </a:endParaRPr>
          </a:p>
          <a:p>
            <a:r>
              <a:rPr lang="zh-CN" altLang="en-US" b="1" dirty="0">
                <a:solidFill>
                  <a:srgbClr val="00B050"/>
                </a:solidFill>
              </a:rPr>
              <a:t>主管部门对应学段主管领导用户</a:t>
            </a:r>
            <a:endParaRPr lang="en-US" altLang="zh-CN" b="1" dirty="0">
              <a:solidFill>
                <a:srgbClr val="00B050"/>
              </a:solidFill>
            </a:endParaRPr>
          </a:p>
          <a:p>
            <a:r>
              <a:rPr lang="zh-CN" altLang="en-US" b="1" dirty="0">
                <a:solidFill>
                  <a:srgbClr val="00B050"/>
                </a:solidFill>
              </a:rPr>
              <a:t>主管部门对应学段操作人员用户</a:t>
            </a:r>
            <a:endParaRPr lang="en-US" altLang="zh-CN" b="1" dirty="0">
              <a:solidFill>
                <a:srgbClr val="00B050"/>
              </a:solidFill>
            </a:endParaRPr>
          </a:p>
          <a:p>
            <a:endParaRPr lang="en-US" altLang="zh-CN" b="1" dirty="0">
              <a:solidFill>
                <a:srgbClr val="00B050"/>
              </a:solidFill>
            </a:endParaRPr>
          </a:p>
          <a:p>
            <a:r>
              <a:rPr lang="zh-CN" altLang="en-US" b="1" dirty="0">
                <a:solidFill>
                  <a:srgbClr val="7030A0"/>
                </a:solidFill>
              </a:rPr>
              <a:t>主管部门中心领导用户</a:t>
            </a:r>
            <a:endParaRPr lang="en-US" altLang="zh-CN" b="1" dirty="0">
              <a:solidFill>
                <a:srgbClr val="7030A0"/>
              </a:solidFill>
            </a:endParaRPr>
          </a:p>
          <a:p>
            <a:endParaRPr lang="en-US" altLang="zh-CN" b="1" dirty="0"/>
          </a:p>
        </p:txBody>
      </p:sp>
    </p:spTree>
  </p:cSld>
  <p:clrMapOvr>
    <a:masterClrMapping/>
  </p:clrMapOvr>
  <p:transition spd="med">
    <p:pull dir="ru"/>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8"/>
          <p:cNvSpPr txBox="1"/>
          <p:nvPr/>
        </p:nvSpPr>
        <p:spPr>
          <a:xfrm>
            <a:off x="5068888" y="2673350"/>
            <a:ext cx="5111750" cy="647700"/>
          </a:xfrm>
          <a:prstGeom prst="rect">
            <a:avLst/>
          </a:prstGeom>
          <a:noFill/>
        </p:spPr>
        <p:txBody>
          <a:bodyPr>
            <a:spAutoFit/>
          </a:bodyPr>
          <a:lstStyle/>
          <a:p>
            <a:pPr algn="ctr" eaLnBrk="1" hangingPunct="1">
              <a:defRPr/>
            </a:pPr>
            <a:r>
              <a:rPr lang="zh-CN" altLang="en-US" sz="3600" b="1" dirty="0">
                <a:solidFill>
                  <a:schemeClr val="tx1">
                    <a:lumMod val="65000"/>
                    <a:lumOff val="35000"/>
                  </a:schemeClr>
                </a:solidFill>
                <a:latin typeface="微软雅黑" panose="020B0503020204020204" pitchFamily="34" charset="-122"/>
                <a:ea typeface="微软雅黑" panose="020B0503020204020204" pitchFamily="34" charset="-122"/>
              </a:rPr>
              <a:t>三、常见问题</a:t>
            </a:r>
            <a:endParaRPr lang="zh-CN" altLang="en-US" sz="3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1524000" y="3429000"/>
            <a:ext cx="12199938" cy="0"/>
          </a:xfrm>
          <a:prstGeom prst="line">
            <a:avLst/>
          </a:prstGeom>
          <a:noFill/>
          <a:ln w="57150">
            <a:solidFill>
              <a:srgbClr val="3B79CE"/>
            </a:solidFill>
          </a:ln>
        </p:spPr>
        <p:style>
          <a:lnRef idx="2">
            <a:schemeClr val="accent1">
              <a:shade val="50000"/>
            </a:schemeClr>
          </a:lnRef>
          <a:fillRef idx="1">
            <a:schemeClr val="accent1"/>
          </a:fillRef>
          <a:effectRef idx="0">
            <a:schemeClr val="accent1"/>
          </a:effectRef>
          <a:fontRef idx="minor">
            <a:schemeClr val="lt1"/>
          </a:fontRef>
        </p:style>
      </p:cxnSp>
      <p:sp>
        <p:nvSpPr>
          <p:cNvPr id="15" name="燕尾形 14"/>
          <p:cNvSpPr/>
          <p:nvPr/>
        </p:nvSpPr>
        <p:spPr>
          <a:xfrm>
            <a:off x="10382250" y="3536951"/>
            <a:ext cx="107950" cy="288925"/>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16" name="燕尾形 15"/>
          <p:cNvSpPr/>
          <p:nvPr/>
        </p:nvSpPr>
        <p:spPr>
          <a:xfrm>
            <a:off x="10494963" y="3536951"/>
            <a:ext cx="107950" cy="288925"/>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63" presetClass="path" presetSubtype="0" accel="50000" fill="hold" grpId="1" nodeType="withEffect">
                                  <p:stCondLst>
                                    <p:cond delay="0"/>
                                  </p:stCondLst>
                                  <p:childTnLst>
                                    <p:animMotion origin="layout" path="M -0.87917 2.96296E-6 L 2.5E-6 2.96296E-6 " pathEditMode="relative" rAng="0" ptsTypes="AA">
                                      <p:cBhvr>
                                        <p:cTn id="9" dur="500" fill="hold"/>
                                        <p:tgtEl>
                                          <p:spTgt spid="7"/>
                                        </p:tgtEl>
                                        <p:attrNameLst>
                                          <p:attrName>ppt_x</p:attrName>
                                          <p:attrName>ppt_y</p:attrName>
                                        </p:attrNameLst>
                                      </p:cBhvr>
                                      <p:rCtr x="4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7"/>
          <p:cNvSpPr>
            <a:spLocks noGrp="1" noChangeArrowheads="1"/>
          </p:cNvSpPr>
          <p:nvPr>
            <p:ph type="title"/>
          </p:nvPr>
        </p:nvSpPr>
        <p:spPr>
          <a:xfrm>
            <a:off x="8997950" y="869951"/>
            <a:ext cx="1670050"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常见问题</a:t>
            </a:r>
            <a:endPar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155" name="TextBox 3"/>
          <p:cNvSpPr txBox="1">
            <a:spLocks noChangeArrowheads="1"/>
          </p:cNvSpPr>
          <p:nvPr/>
        </p:nvSpPr>
        <p:spPr bwMode="auto">
          <a:xfrm>
            <a:off x="2117725" y="1603376"/>
            <a:ext cx="8072438" cy="461963"/>
          </a:xfrm>
          <a:prstGeom prst="rect">
            <a:avLst/>
          </a:prstGeom>
          <a:noFill/>
          <a:ln>
            <a:noFill/>
          </a:ln>
        </p:spPr>
        <p:txBody>
          <a:bodyP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buFontTx/>
              <a:buNone/>
              <a:defRPr/>
            </a:pPr>
            <a:r>
              <a:rPr lang="en-US" altLang="zh-CN" dirty="0">
                <a:latin typeface="+mn-ea"/>
                <a:ea typeface="+mn-ea"/>
              </a:rPr>
              <a:t>1.</a:t>
            </a:r>
            <a:r>
              <a:rPr lang="zh-CN" altLang="en-US" dirty="0">
                <a:latin typeface="+mn-ea"/>
                <a:ea typeface="+mn-ea"/>
              </a:rPr>
              <a:t>在校生信息是否必须全部采集？</a:t>
            </a:r>
            <a:endParaRPr lang="zh-CN" altLang="en-US" dirty="0">
              <a:latin typeface="+mn-ea"/>
              <a:ea typeface="+mn-ea"/>
            </a:endParaRPr>
          </a:p>
        </p:txBody>
      </p:sp>
      <p:sp>
        <p:nvSpPr>
          <p:cNvPr id="5" name="TextBox 4"/>
          <p:cNvSpPr txBox="1">
            <a:spLocks noChangeArrowheads="1"/>
          </p:cNvSpPr>
          <p:nvPr/>
        </p:nvSpPr>
        <p:spPr bwMode="auto">
          <a:xfrm>
            <a:off x="2095500" y="2071689"/>
            <a:ext cx="8072438" cy="2308225"/>
          </a:xfrm>
          <a:prstGeom prst="rect">
            <a:avLst/>
          </a:prstGeom>
          <a:noFill/>
          <a:ln>
            <a:noFill/>
          </a:ln>
        </p:spPr>
        <p:txBody>
          <a:bodyP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buFontTx/>
              <a:buNone/>
              <a:defRPr/>
            </a:pPr>
            <a:r>
              <a:rPr lang="zh-CN" altLang="en-US" dirty="0">
                <a:latin typeface="+mj-ea"/>
                <a:ea typeface="+mj-ea"/>
              </a:rPr>
              <a:t>因为高校学段没有统一的学籍系统，资助系统困难库和名单库中都需要学生的学籍信息作为基础，所以现阶段只能由负责资助的老师来维护导入学生学籍信息，并用身份证号来排重。</a:t>
            </a:r>
            <a:endParaRPr lang="en-US" altLang="zh-CN" dirty="0">
              <a:latin typeface="+mj-ea"/>
              <a:ea typeface="+mj-ea"/>
            </a:endParaRPr>
          </a:p>
          <a:p>
            <a:pPr eaLnBrk="1" hangingPunct="1">
              <a:buFontTx/>
              <a:buNone/>
              <a:defRPr/>
            </a:pPr>
            <a:r>
              <a:rPr lang="zh-CN" altLang="en-US" dirty="0">
                <a:latin typeface="+mj-ea"/>
                <a:ea typeface="+mj-ea"/>
              </a:rPr>
              <a:t>这样在录入家庭经济信息和名单信息时，学生的这些基本信息就不需要重复录入。</a:t>
            </a:r>
            <a:endParaRPr lang="en-US" altLang="zh-CN" dirty="0">
              <a:latin typeface="+mj-ea"/>
              <a:ea typeface="+mj-ea"/>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fade">
                                      <p:cBhvr>
                                        <p:cTn id="7" dur="2000"/>
                                        <p:tgtEl>
                                          <p:spTgt spid="491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7"/>
          <p:cNvSpPr>
            <a:spLocks noGrp="1" noChangeArrowheads="1"/>
          </p:cNvSpPr>
          <p:nvPr>
            <p:ph type="title"/>
          </p:nvPr>
        </p:nvSpPr>
        <p:spPr>
          <a:xfrm>
            <a:off x="8997950" y="869951"/>
            <a:ext cx="1670050"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常见问题</a:t>
            </a:r>
            <a:endPar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155" name="TextBox 3"/>
          <p:cNvSpPr txBox="1">
            <a:spLocks noChangeArrowheads="1"/>
          </p:cNvSpPr>
          <p:nvPr/>
        </p:nvSpPr>
        <p:spPr bwMode="auto">
          <a:xfrm>
            <a:off x="2117725" y="1603376"/>
            <a:ext cx="8072438" cy="461963"/>
          </a:xfrm>
          <a:prstGeom prst="rect">
            <a:avLst/>
          </a:prstGeom>
          <a:noFill/>
          <a:ln>
            <a:noFill/>
          </a:ln>
        </p:spPr>
        <p:txBody>
          <a:bodyP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buFontTx/>
              <a:buNone/>
              <a:defRPr/>
            </a:pPr>
            <a:r>
              <a:rPr lang="en-US" altLang="zh-CN" dirty="0">
                <a:latin typeface="+mn-ea"/>
                <a:ea typeface="+mn-ea"/>
              </a:rPr>
              <a:t>2.</a:t>
            </a:r>
            <a:r>
              <a:rPr lang="zh-CN" altLang="en-US" dirty="0">
                <a:latin typeface="+mn-ea"/>
                <a:ea typeface="+mn-ea"/>
              </a:rPr>
              <a:t>毕业生信息如何采集？</a:t>
            </a:r>
            <a:endParaRPr lang="zh-CN" altLang="en-US" dirty="0">
              <a:latin typeface="+mn-ea"/>
              <a:ea typeface="+mn-ea"/>
            </a:endParaRPr>
          </a:p>
        </p:txBody>
      </p:sp>
      <p:sp>
        <p:nvSpPr>
          <p:cNvPr id="5" name="TextBox 4"/>
          <p:cNvSpPr txBox="1">
            <a:spLocks noChangeArrowheads="1"/>
          </p:cNvSpPr>
          <p:nvPr/>
        </p:nvSpPr>
        <p:spPr bwMode="auto">
          <a:xfrm>
            <a:off x="2095500" y="2071689"/>
            <a:ext cx="8072438" cy="1569660"/>
          </a:xfrm>
          <a:prstGeom prst="rect">
            <a:avLst/>
          </a:prstGeom>
          <a:noFill/>
          <a:ln>
            <a:noFill/>
          </a:ln>
        </p:spPr>
        <p:txBody>
          <a:bodyP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buFontTx/>
              <a:buNone/>
              <a:defRPr/>
            </a:pPr>
            <a:r>
              <a:rPr lang="zh-CN" altLang="en-US" dirty="0">
                <a:latin typeface="+mj-ea"/>
                <a:ea typeface="+mj-ea"/>
              </a:rPr>
              <a:t>需要有学校先完成在校生信息的录入，再在</a:t>
            </a:r>
            <a:r>
              <a:rPr lang="en-US" altLang="zh-CN" dirty="0">
                <a:latin typeface="+mj-ea"/>
                <a:ea typeface="+mj-ea"/>
              </a:rPr>
              <a:t>【</a:t>
            </a:r>
            <a:r>
              <a:rPr lang="zh-CN" altLang="en-US" dirty="0">
                <a:latin typeface="+mj-ea"/>
                <a:ea typeface="+mj-ea"/>
              </a:rPr>
              <a:t>在校生毕业管理</a:t>
            </a:r>
            <a:r>
              <a:rPr lang="en-US" altLang="zh-CN" dirty="0">
                <a:latin typeface="+mj-ea"/>
                <a:ea typeface="+mj-ea"/>
              </a:rPr>
              <a:t>】</a:t>
            </a:r>
            <a:r>
              <a:rPr lang="zh-CN" altLang="en-US" dirty="0">
                <a:latin typeface="+mj-ea"/>
                <a:ea typeface="+mj-ea"/>
              </a:rPr>
              <a:t>模块中通过模板导入或者页面毕业的方式，将在校生做毕业处理，学生毕业后在校生信息自动删除，家庭经济信息和困难认定信息转存入后台档案，不在页面展示。</a:t>
            </a:r>
            <a:endParaRPr lang="en-US" altLang="zh-CN" dirty="0">
              <a:latin typeface="+mj-ea"/>
              <a:ea typeface="+mj-ea"/>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fade">
                                      <p:cBhvr>
                                        <p:cTn id="7" dur="2000"/>
                                        <p:tgtEl>
                                          <p:spTgt spid="491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7"/>
          <p:cNvSpPr>
            <a:spLocks noGrp="1" noChangeArrowheads="1"/>
          </p:cNvSpPr>
          <p:nvPr>
            <p:ph type="title"/>
          </p:nvPr>
        </p:nvSpPr>
        <p:spPr>
          <a:xfrm>
            <a:off x="8894763" y="842964"/>
            <a:ext cx="1701800"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常见问题</a:t>
            </a:r>
            <a:endPar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155" name="TextBox 3"/>
          <p:cNvSpPr txBox="1">
            <a:spLocks noChangeArrowheads="1"/>
          </p:cNvSpPr>
          <p:nvPr/>
        </p:nvSpPr>
        <p:spPr bwMode="auto">
          <a:xfrm>
            <a:off x="2024064" y="1890713"/>
            <a:ext cx="8072437" cy="461962"/>
          </a:xfrm>
          <a:prstGeom prst="rect">
            <a:avLst/>
          </a:prstGeom>
          <a:noFill/>
          <a:ln>
            <a:noFill/>
          </a:ln>
        </p:spPr>
        <p:txBody>
          <a:bodyP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buFontTx/>
              <a:buNone/>
              <a:defRPr/>
            </a:pPr>
            <a:r>
              <a:rPr lang="en-US" altLang="zh-CN" dirty="0">
                <a:latin typeface="+mn-ea"/>
                <a:ea typeface="+mn-ea"/>
              </a:rPr>
              <a:t>3.</a:t>
            </a:r>
            <a:r>
              <a:rPr lang="zh-CN" altLang="en-US" dirty="0">
                <a:latin typeface="+mn-ea"/>
                <a:ea typeface="+mn-ea"/>
              </a:rPr>
              <a:t>如何修改资助名单的申请？</a:t>
            </a:r>
            <a:endParaRPr lang="zh-CN" altLang="en-US" dirty="0">
              <a:latin typeface="+mn-ea"/>
              <a:ea typeface="+mn-ea"/>
            </a:endParaRPr>
          </a:p>
        </p:txBody>
      </p:sp>
      <p:sp>
        <p:nvSpPr>
          <p:cNvPr id="5" name="TextBox 4"/>
          <p:cNvSpPr txBox="1">
            <a:spLocks noChangeArrowheads="1"/>
          </p:cNvSpPr>
          <p:nvPr/>
        </p:nvSpPr>
        <p:spPr bwMode="auto">
          <a:xfrm>
            <a:off x="2024064" y="2568576"/>
            <a:ext cx="8072437" cy="2308225"/>
          </a:xfrm>
          <a:prstGeom prst="rect">
            <a:avLst/>
          </a:prstGeom>
          <a:noFill/>
          <a:ln>
            <a:noFill/>
          </a:ln>
        </p:spPr>
        <p:txBody>
          <a:bodyP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buFontTx/>
              <a:buNone/>
              <a:defRPr/>
            </a:pPr>
            <a:r>
              <a:rPr lang="zh-CN" altLang="en-US" dirty="0">
                <a:latin typeface="+mj-ea"/>
                <a:ea typeface="+mj-ea"/>
              </a:rPr>
              <a:t>若学校还未审核，可直接修改、删除本校的申请名单；</a:t>
            </a:r>
            <a:endParaRPr lang="en-US" altLang="zh-CN" dirty="0">
              <a:latin typeface="+mj-ea"/>
              <a:ea typeface="+mj-ea"/>
            </a:endParaRPr>
          </a:p>
          <a:p>
            <a:pPr eaLnBrk="1" hangingPunct="1">
              <a:buFontTx/>
              <a:buNone/>
              <a:defRPr/>
            </a:pPr>
            <a:r>
              <a:rPr lang="zh-CN" altLang="en-US" dirty="0">
                <a:latin typeface="+mj-ea"/>
                <a:ea typeface="+mj-ea"/>
              </a:rPr>
              <a:t>若学校已审核通过，需由学校审核人员对本条学生申请再次审核为“不通过”，学校操作人员即可修改、删除本条的申请名单；</a:t>
            </a:r>
            <a:endParaRPr lang="en-US" altLang="zh-CN" dirty="0">
              <a:latin typeface="+mj-ea"/>
              <a:ea typeface="+mj-ea"/>
            </a:endParaRPr>
          </a:p>
          <a:p>
            <a:pPr eaLnBrk="1" hangingPunct="1">
              <a:buFontTx/>
              <a:buNone/>
              <a:defRPr/>
            </a:pPr>
            <a:r>
              <a:rPr lang="zh-CN" altLang="en-US" dirty="0">
                <a:latin typeface="+mj-ea"/>
                <a:ea typeface="+mj-ea"/>
              </a:rPr>
              <a:t>若主管部门已审核通过，需由主管部门和学校审核人员依次审核不通过，学校操作人员才可修改、删除申请名单。</a:t>
            </a:r>
            <a:endParaRPr lang="zh-CN" altLang="en-US" dirty="0">
              <a:latin typeface="+mj-ea"/>
              <a:ea typeface="+mj-ea"/>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fade">
                                      <p:cBhvr>
                                        <p:cTn id="7" dur="2000"/>
                                        <p:tgtEl>
                                          <p:spTgt spid="491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p:bldP spid="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7"/>
          <p:cNvSpPr>
            <a:spLocks noGrp="1" noChangeArrowheads="1"/>
          </p:cNvSpPr>
          <p:nvPr>
            <p:ph type="title"/>
          </p:nvPr>
        </p:nvSpPr>
        <p:spPr>
          <a:xfrm>
            <a:off x="8985250" y="893764"/>
            <a:ext cx="1631950"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常见问题</a:t>
            </a:r>
            <a:endPar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TextBox 3"/>
          <p:cNvSpPr txBox="1">
            <a:spLocks noChangeArrowheads="1"/>
          </p:cNvSpPr>
          <p:nvPr/>
        </p:nvSpPr>
        <p:spPr bwMode="auto">
          <a:xfrm>
            <a:off x="2024064" y="1778000"/>
            <a:ext cx="8072437" cy="831850"/>
          </a:xfrm>
          <a:prstGeom prst="rect">
            <a:avLst/>
          </a:prstGeom>
          <a:noFill/>
          <a:ln>
            <a:noFill/>
          </a:ln>
        </p:spPr>
        <p:txBody>
          <a:bodyP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buFontTx/>
              <a:buNone/>
              <a:defRPr/>
            </a:pPr>
            <a:r>
              <a:rPr lang="en-US" altLang="zh-CN" dirty="0">
                <a:latin typeface="+mn-ea"/>
                <a:ea typeface="+mn-ea"/>
              </a:rPr>
              <a:t>4.</a:t>
            </a:r>
            <a:r>
              <a:rPr lang="zh-CN" altLang="en-US" dirty="0">
                <a:latin typeface="+mn-ea"/>
                <a:ea typeface="+mn-ea"/>
              </a:rPr>
              <a:t>在校生学生学籍基本信息以后每学年都必须由学校自己来手动录入吗？</a:t>
            </a:r>
            <a:endParaRPr lang="zh-CN" altLang="en-US" dirty="0">
              <a:latin typeface="+mn-ea"/>
              <a:ea typeface="+mn-ea"/>
            </a:endParaRPr>
          </a:p>
        </p:txBody>
      </p:sp>
      <p:sp>
        <p:nvSpPr>
          <p:cNvPr id="7" name="TextBox 3"/>
          <p:cNvSpPr txBox="1">
            <a:spLocks noChangeArrowheads="1"/>
          </p:cNvSpPr>
          <p:nvPr/>
        </p:nvSpPr>
        <p:spPr bwMode="auto">
          <a:xfrm>
            <a:off x="2001839" y="4075113"/>
            <a:ext cx="8072437" cy="830262"/>
          </a:xfrm>
          <a:prstGeom prst="rect">
            <a:avLst/>
          </a:prstGeom>
          <a:noFill/>
          <a:ln>
            <a:noFill/>
          </a:ln>
        </p:spPr>
        <p:txBody>
          <a:bodyP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buFontTx/>
              <a:buNone/>
              <a:defRPr/>
            </a:pPr>
            <a:r>
              <a:rPr lang="en-US" altLang="zh-CN" dirty="0">
                <a:latin typeface="+mn-ea"/>
                <a:ea typeface="+mn-ea"/>
              </a:rPr>
              <a:t>5.</a:t>
            </a:r>
            <a:r>
              <a:rPr lang="zh-CN" altLang="en-US" dirty="0">
                <a:latin typeface="+mn-ea"/>
                <a:ea typeface="+mn-ea"/>
              </a:rPr>
              <a:t>学生的家庭经济信息，以后每年都是由学校来自己采集录入系统？</a:t>
            </a:r>
            <a:endParaRPr lang="zh-CN" altLang="en-US" dirty="0">
              <a:latin typeface="+mn-ea"/>
              <a:ea typeface="+mn-ea"/>
            </a:endParaRPr>
          </a:p>
        </p:txBody>
      </p:sp>
      <p:sp>
        <p:nvSpPr>
          <p:cNvPr id="5" name="TextBox 3"/>
          <p:cNvSpPr txBox="1">
            <a:spLocks noChangeArrowheads="1"/>
          </p:cNvSpPr>
          <p:nvPr/>
        </p:nvSpPr>
        <p:spPr bwMode="auto">
          <a:xfrm>
            <a:off x="2024064" y="2728913"/>
            <a:ext cx="8072437" cy="830997"/>
          </a:xfrm>
          <a:prstGeom prst="rect">
            <a:avLst/>
          </a:prstGeom>
          <a:noFill/>
          <a:ln>
            <a:noFill/>
          </a:ln>
        </p:spPr>
        <p:txBody>
          <a:bodyP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buFontTx/>
              <a:buNone/>
              <a:defRPr/>
            </a:pPr>
            <a:r>
              <a:rPr lang="zh-CN" altLang="en-US" dirty="0">
                <a:latin typeface="+mj-ea"/>
                <a:ea typeface="+mj-ea"/>
              </a:rPr>
              <a:t>如无变化老生可以不做更新，只需将新生和信息变更的老生录入或更新到在校生中即可，不需全部重新做。</a:t>
            </a:r>
            <a:endParaRPr lang="zh-CN" altLang="en-US" dirty="0">
              <a:latin typeface="+mj-ea"/>
              <a:ea typeface="+mj-ea"/>
            </a:endParaRPr>
          </a:p>
        </p:txBody>
      </p:sp>
      <p:sp>
        <p:nvSpPr>
          <p:cNvPr id="8" name="TextBox 3"/>
          <p:cNvSpPr txBox="1">
            <a:spLocks noChangeArrowheads="1"/>
          </p:cNvSpPr>
          <p:nvPr/>
        </p:nvSpPr>
        <p:spPr bwMode="auto">
          <a:xfrm>
            <a:off x="2001838" y="4933951"/>
            <a:ext cx="8170862" cy="830997"/>
          </a:xfrm>
          <a:prstGeom prst="rect">
            <a:avLst/>
          </a:prstGeom>
          <a:noFill/>
          <a:ln>
            <a:noFill/>
          </a:ln>
        </p:spPr>
        <p:txBody>
          <a:bodyP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buFontTx/>
              <a:buNone/>
              <a:defRPr/>
            </a:pPr>
            <a:r>
              <a:rPr lang="zh-CN" altLang="en-US" dirty="0">
                <a:latin typeface="+mj-ea"/>
                <a:ea typeface="+mj-ea"/>
              </a:rPr>
              <a:t>学生在校生信息与家庭经济信息做关联处理，删除在校生将同时删除家庭经济信息。</a:t>
            </a:r>
            <a:endParaRPr lang="zh-CN" altLang="en-US" dirty="0">
              <a:latin typeface="+mj-ea"/>
              <a:ea typeface="+mj-ea"/>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燕尾形 53"/>
          <p:cNvSpPr/>
          <p:nvPr/>
        </p:nvSpPr>
        <p:spPr>
          <a:xfrm flipH="1">
            <a:off x="2095501" y="-1035050"/>
            <a:ext cx="2339975" cy="649287"/>
          </a:xfrm>
          <a:prstGeom prst="chevron">
            <a:avLst/>
          </a:prstGeom>
          <a:solidFill>
            <a:srgbClr val="0070C0"/>
          </a:solidFill>
          <a:ln>
            <a:solidFill>
              <a:srgbClr val="0070C0"/>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400" dirty="0">
                <a:latin typeface="微软雅黑" panose="020B0503020204020204" pitchFamily="34" charset="-122"/>
                <a:ea typeface="微软雅黑" panose="020B0503020204020204" pitchFamily="34" charset="-122"/>
              </a:rPr>
              <a:t>业务范围</a:t>
            </a:r>
            <a:endParaRPr lang="zh-CN" altLang="en-US" sz="2400" dirty="0">
              <a:latin typeface="微软雅黑" panose="020B0503020204020204" pitchFamily="34" charset="-122"/>
              <a:ea typeface="微软雅黑" panose="020B0503020204020204" pitchFamily="34" charset="-122"/>
            </a:endParaRPr>
          </a:p>
        </p:txBody>
      </p:sp>
      <p:sp>
        <p:nvSpPr>
          <p:cNvPr id="55" name="燕尾形 54"/>
          <p:cNvSpPr/>
          <p:nvPr/>
        </p:nvSpPr>
        <p:spPr>
          <a:xfrm flipH="1">
            <a:off x="4238626" y="-1035050"/>
            <a:ext cx="2339975" cy="649287"/>
          </a:xfrm>
          <a:prstGeom prst="chevron">
            <a:avLst/>
          </a:prstGeom>
          <a:solidFill>
            <a:srgbClr val="F4CF04"/>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400" dirty="0">
                <a:latin typeface="微软雅黑" panose="020B0503020204020204" pitchFamily="34" charset="-122"/>
                <a:ea typeface="微软雅黑" panose="020B0503020204020204" pitchFamily="34" charset="-122"/>
              </a:rPr>
              <a:t>用户范围</a:t>
            </a:r>
            <a:endParaRPr lang="zh-CN" altLang="en-US" sz="2400" dirty="0">
              <a:latin typeface="微软雅黑" panose="020B0503020204020204" pitchFamily="34" charset="-122"/>
              <a:ea typeface="微软雅黑" panose="020B0503020204020204" pitchFamily="34" charset="-122"/>
            </a:endParaRPr>
          </a:p>
        </p:txBody>
      </p:sp>
      <p:sp>
        <p:nvSpPr>
          <p:cNvPr id="56" name="燕尾形 55"/>
          <p:cNvSpPr/>
          <p:nvPr/>
        </p:nvSpPr>
        <p:spPr>
          <a:xfrm flipH="1">
            <a:off x="6310314" y="-1035050"/>
            <a:ext cx="2339975" cy="649287"/>
          </a:xfrm>
          <a:prstGeom prst="chevron">
            <a:avLst/>
          </a:prstGeom>
          <a:solidFill>
            <a:srgbClr val="A5E159"/>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400" dirty="0">
                <a:latin typeface="微软雅黑" panose="020B0503020204020204" pitchFamily="34" charset="-122"/>
                <a:ea typeface="微软雅黑" panose="020B0503020204020204" pitchFamily="34" charset="-122"/>
              </a:rPr>
              <a:t>功能范围</a:t>
            </a:r>
            <a:endParaRPr lang="zh-CN" altLang="en-US" sz="2400" dirty="0">
              <a:latin typeface="微软雅黑" panose="020B0503020204020204" pitchFamily="34" charset="-122"/>
              <a:ea typeface="微软雅黑" panose="020B0503020204020204" pitchFamily="34" charset="-122"/>
            </a:endParaRPr>
          </a:p>
        </p:txBody>
      </p:sp>
      <p:sp>
        <p:nvSpPr>
          <p:cNvPr id="57" name="五边形 56"/>
          <p:cNvSpPr/>
          <p:nvPr/>
        </p:nvSpPr>
        <p:spPr>
          <a:xfrm flipH="1">
            <a:off x="8382001" y="-1035050"/>
            <a:ext cx="2339975" cy="649287"/>
          </a:xfrm>
          <a:prstGeom prst="homePlate">
            <a:avLst/>
          </a:prstGeom>
          <a:solidFill>
            <a:srgbClr val="F50B54"/>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400" dirty="0">
                <a:latin typeface="微软雅黑" panose="020B0503020204020204" pitchFamily="34" charset="-122"/>
                <a:ea typeface="微软雅黑" panose="020B0503020204020204" pitchFamily="34" charset="-122"/>
              </a:rPr>
              <a:t>集成范围</a:t>
            </a:r>
            <a:endParaRPr lang="zh-CN" altLang="en-US" sz="2400" dirty="0">
              <a:latin typeface="微软雅黑" panose="020B0503020204020204" pitchFamily="34" charset="-122"/>
              <a:ea typeface="微软雅黑" panose="020B0503020204020204" pitchFamily="34" charset="-122"/>
            </a:endParaRPr>
          </a:p>
        </p:txBody>
      </p:sp>
      <p:grpSp>
        <p:nvGrpSpPr>
          <p:cNvPr id="6" name="组合 23"/>
          <p:cNvGrpSpPr/>
          <p:nvPr/>
        </p:nvGrpSpPr>
        <p:grpSpPr bwMode="auto">
          <a:xfrm>
            <a:off x="2424113" y="2041526"/>
            <a:ext cx="3877985" cy="2373015"/>
            <a:chOff x="755576" y="1988840"/>
            <a:chExt cx="3878741" cy="2372131"/>
          </a:xfrm>
        </p:grpSpPr>
        <p:sp>
          <p:nvSpPr>
            <p:cNvPr id="25" name="文本框 24"/>
            <p:cNvSpPr txBox="1"/>
            <p:nvPr/>
          </p:nvSpPr>
          <p:spPr>
            <a:xfrm>
              <a:off x="755576" y="1988840"/>
              <a:ext cx="2030808" cy="461791"/>
            </a:xfrm>
            <a:prstGeom prst="rect">
              <a:avLst/>
            </a:prstGeom>
            <a:noFill/>
          </p:spPr>
          <p:txBody>
            <a:bodyPr wrap="none">
              <a:spAutoFit/>
            </a:bodyPr>
            <a:lstStyle/>
            <a:p>
              <a:pPr>
                <a:defRPr/>
              </a:pPr>
              <a:r>
                <a:rPr lang="zh-CN" altLang="en-US" sz="2400" dirty="0">
                  <a:solidFill>
                    <a:schemeClr val="bg2">
                      <a:lumMod val="75000"/>
                    </a:schemeClr>
                  </a:solidFill>
                  <a:latin typeface="微软雅黑" panose="020B0503020204020204" pitchFamily="34" charset="-122"/>
                  <a:ea typeface="微软雅黑" panose="020B0503020204020204" pitchFamily="34" charset="-122"/>
                </a:rPr>
                <a:t>系统管理人员</a:t>
              </a:r>
              <a:endParaRPr lang="zh-CN" altLang="en-US" sz="2400" dirty="0">
                <a:solidFill>
                  <a:schemeClr val="bg2">
                    <a:lumMod val="75000"/>
                  </a:schemeClr>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755576" y="2917182"/>
              <a:ext cx="2031721" cy="461493"/>
            </a:xfrm>
            <a:prstGeom prst="rect">
              <a:avLst/>
            </a:prstGeom>
            <a:noFill/>
          </p:spPr>
          <p:txBody>
            <a:bodyPr wrap="none">
              <a:spAutoFit/>
            </a:bodyPr>
            <a:lstStyle/>
            <a:p>
              <a:pPr>
                <a:defRPr/>
              </a:pPr>
              <a:r>
                <a:rPr lang="zh-CN" altLang="en-US" sz="2400" dirty="0">
                  <a:solidFill>
                    <a:schemeClr val="bg2">
                      <a:lumMod val="75000"/>
                    </a:schemeClr>
                  </a:solidFill>
                  <a:latin typeface="微软雅黑" panose="020B0503020204020204" pitchFamily="34" charset="-122"/>
                  <a:ea typeface="微软雅黑" panose="020B0503020204020204" pitchFamily="34" charset="-122"/>
                </a:rPr>
                <a:t>业务主管领导</a:t>
              </a:r>
              <a:endParaRPr lang="zh-CN" altLang="en-US" sz="2400" dirty="0">
                <a:solidFill>
                  <a:schemeClr val="bg2">
                    <a:lumMod val="75000"/>
                  </a:schemeClr>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755576" y="2445870"/>
              <a:ext cx="2030808" cy="461791"/>
            </a:xfrm>
            <a:prstGeom prst="rect">
              <a:avLst/>
            </a:prstGeom>
            <a:noFill/>
          </p:spPr>
          <p:txBody>
            <a:bodyPr wrap="none">
              <a:spAutoFit/>
            </a:bodyPr>
            <a:lstStyle/>
            <a:p>
              <a:pPr>
                <a:defRPr/>
              </a:pPr>
              <a:r>
                <a:rPr lang="zh-CN" altLang="en-US" sz="2400" dirty="0">
                  <a:solidFill>
                    <a:schemeClr val="bg2">
                      <a:lumMod val="75000"/>
                    </a:schemeClr>
                  </a:solidFill>
                  <a:latin typeface="微软雅黑" panose="020B0503020204020204" pitchFamily="34" charset="-122"/>
                  <a:ea typeface="微软雅黑" panose="020B0503020204020204" pitchFamily="34" charset="-122"/>
                </a:rPr>
                <a:t>办公管理人员</a:t>
              </a:r>
              <a:endParaRPr lang="zh-CN" altLang="en-US" sz="2400" dirty="0">
                <a:solidFill>
                  <a:schemeClr val="bg2">
                    <a:lumMod val="75000"/>
                  </a:schemeClr>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755576" y="3899478"/>
              <a:ext cx="2031721" cy="461493"/>
            </a:xfrm>
            <a:prstGeom prst="rect">
              <a:avLst/>
            </a:prstGeom>
            <a:noFill/>
          </p:spPr>
          <p:txBody>
            <a:bodyPr wrap="none">
              <a:spAutoFit/>
            </a:bodyPr>
            <a:lstStyle/>
            <a:p>
              <a:pPr>
                <a:defRPr/>
              </a:pPr>
              <a:r>
                <a:rPr lang="zh-CN" altLang="en-US" sz="2400" dirty="0">
                  <a:solidFill>
                    <a:schemeClr val="bg2">
                      <a:lumMod val="75000"/>
                    </a:schemeClr>
                  </a:solidFill>
                  <a:latin typeface="微软雅黑" panose="020B0503020204020204" pitchFamily="34" charset="-122"/>
                  <a:ea typeface="微软雅黑" panose="020B0503020204020204" pitchFamily="34" charset="-122"/>
                </a:rPr>
                <a:t>业务操作人员</a:t>
              </a:r>
              <a:endParaRPr lang="zh-CN" altLang="en-US" sz="2400" dirty="0">
                <a:solidFill>
                  <a:schemeClr val="bg2">
                    <a:lumMod val="75000"/>
                  </a:schemeClr>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755576" y="3409124"/>
              <a:ext cx="3878741" cy="461493"/>
            </a:xfrm>
            <a:prstGeom prst="rect">
              <a:avLst/>
            </a:prstGeom>
            <a:noFill/>
          </p:spPr>
          <p:txBody>
            <a:bodyPr wrap="none">
              <a:spAutoFit/>
            </a:bodyPr>
            <a:lstStyle/>
            <a:p>
              <a:pPr>
                <a:defRPr/>
              </a:pPr>
              <a:r>
                <a:rPr lang="zh-CN" altLang="en-US" sz="2400" dirty="0">
                  <a:solidFill>
                    <a:schemeClr val="bg2">
                      <a:lumMod val="75000"/>
                    </a:schemeClr>
                  </a:solidFill>
                  <a:latin typeface="微软雅黑" panose="020B0503020204020204" pitchFamily="34" charset="-122"/>
                  <a:ea typeface="微软雅黑" panose="020B0503020204020204" pitchFamily="34" charset="-122"/>
                </a:rPr>
                <a:t>（横向用户）资助中心领导</a:t>
              </a:r>
              <a:endParaRPr lang="zh-CN" altLang="en-US" sz="2400" dirty="0">
                <a:solidFill>
                  <a:schemeClr val="bg2">
                    <a:lumMod val="75000"/>
                  </a:schemeClr>
                </a:solidFill>
                <a:latin typeface="微软雅黑" panose="020B0503020204020204" pitchFamily="34" charset="-122"/>
                <a:ea typeface="微软雅黑" panose="020B0503020204020204" pitchFamily="34" charset="-122"/>
              </a:endParaRPr>
            </a:p>
          </p:txBody>
        </p:sp>
      </p:grpSp>
      <p:grpSp>
        <p:nvGrpSpPr>
          <p:cNvPr id="7" name="组合 33"/>
          <p:cNvGrpSpPr/>
          <p:nvPr/>
        </p:nvGrpSpPr>
        <p:grpSpPr bwMode="auto">
          <a:xfrm>
            <a:off x="7058562" y="2421577"/>
            <a:ext cx="2646878" cy="1885652"/>
            <a:chOff x="4478971" y="1984604"/>
            <a:chExt cx="2646975" cy="1885438"/>
          </a:xfrm>
        </p:grpSpPr>
        <p:sp>
          <p:nvSpPr>
            <p:cNvPr id="35" name="文本框 34"/>
            <p:cNvSpPr txBox="1"/>
            <p:nvPr/>
          </p:nvSpPr>
          <p:spPr>
            <a:xfrm>
              <a:off x="4478971" y="1984604"/>
              <a:ext cx="2646460" cy="461910"/>
            </a:xfrm>
            <a:prstGeom prst="rect">
              <a:avLst/>
            </a:prstGeom>
            <a:noFill/>
          </p:spPr>
          <p:txBody>
            <a:bodyPr wrap="none">
              <a:spAutoFit/>
            </a:bodyPr>
            <a:lstStyle/>
            <a:p>
              <a:pPr>
                <a:defRPr/>
              </a:pPr>
              <a:r>
                <a:rPr lang="zh-CN" altLang="en-US" sz="2400" dirty="0">
                  <a:solidFill>
                    <a:schemeClr val="bg2">
                      <a:lumMod val="75000"/>
                    </a:schemeClr>
                  </a:solidFill>
                  <a:latin typeface="微软雅黑" panose="020B0503020204020204" pitchFamily="34" charset="-122"/>
                  <a:ea typeface="微软雅黑" panose="020B0503020204020204" pitchFamily="34" charset="-122"/>
                </a:rPr>
                <a:t>学校系统管理人员</a:t>
              </a:r>
              <a:endParaRPr lang="zh-CN" altLang="en-US" sz="2400" dirty="0">
                <a:solidFill>
                  <a:schemeClr val="bg2">
                    <a:lumMod val="75000"/>
                  </a:schemeClr>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4478971" y="2429054"/>
              <a:ext cx="2646460" cy="461910"/>
            </a:xfrm>
            <a:prstGeom prst="rect">
              <a:avLst/>
            </a:prstGeom>
            <a:noFill/>
          </p:spPr>
          <p:txBody>
            <a:bodyPr wrap="none">
              <a:spAutoFit/>
            </a:bodyPr>
            <a:lstStyle/>
            <a:p>
              <a:pPr>
                <a:defRPr/>
              </a:pPr>
              <a:r>
                <a:rPr lang="zh-CN" altLang="en-US" sz="2400" dirty="0">
                  <a:solidFill>
                    <a:schemeClr val="bg2">
                      <a:lumMod val="75000"/>
                    </a:schemeClr>
                  </a:solidFill>
                  <a:latin typeface="微软雅黑" panose="020B0503020204020204" pitchFamily="34" charset="-122"/>
                  <a:ea typeface="微软雅黑" panose="020B0503020204020204" pitchFamily="34" charset="-122"/>
                </a:rPr>
                <a:t>学校办公管理人员</a:t>
              </a:r>
              <a:endParaRPr lang="zh-CN" altLang="en-US" sz="2400" dirty="0">
                <a:solidFill>
                  <a:schemeClr val="bg2">
                    <a:lumMod val="75000"/>
                  </a:schemeClr>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4478971" y="2917948"/>
              <a:ext cx="2646975" cy="461613"/>
            </a:xfrm>
            <a:prstGeom prst="rect">
              <a:avLst/>
            </a:prstGeom>
            <a:noFill/>
          </p:spPr>
          <p:txBody>
            <a:bodyPr wrap="none">
              <a:spAutoFit/>
            </a:bodyPr>
            <a:lstStyle/>
            <a:p>
              <a:pPr>
                <a:defRPr/>
              </a:pPr>
              <a:r>
                <a:rPr lang="zh-CN" altLang="en-US" sz="2400" dirty="0">
                  <a:solidFill>
                    <a:schemeClr val="bg2">
                      <a:lumMod val="75000"/>
                    </a:schemeClr>
                  </a:solidFill>
                  <a:latin typeface="微软雅黑" panose="020B0503020204020204" pitchFamily="34" charset="-122"/>
                  <a:ea typeface="微软雅黑" panose="020B0503020204020204" pitchFamily="34" charset="-122"/>
                </a:rPr>
                <a:t>学校业务审核人员</a:t>
              </a:r>
              <a:endParaRPr lang="zh-CN" altLang="en-US" sz="2400" dirty="0">
                <a:solidFill>
                  <a:schemeClr val="bg2">
                    <a:lumMod val="75000"/>
                  </a:schemeClr>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4478971" y="3408429"/>
              <a:ext cx="2646975" cy="461613"/>
            </a:xfrm>
            <a:prstGeom prst="rect">
              <a:avLst/>
            </a:prstGeom>
            <a:noFill/>
          </p:spPr>
          <p:txBody>
            <a:bodyPr wrap="none">
              <a:spAutoFit/>
            </a:bodyPr>
            <a:lstStyle/>
            <a:p>
              <a:pPr>
                <a:defRPr/>
              </a:pPr>
              <a:r>
                <a:rPr lang="zh-CN" altLang="en-US" sz="2400" dirty="0">
                  <a:solidFill>
                    <a:schemeClr val="bg2">
                      <a:lumMod val="75000"/>
                    </a:schemeClr>
                  </a:solidFill>
                  <a:latin typeface="微软雅黑" panose="020B0503020204020204" pitchFamily="34" charset="-122"/>
                  <a:ea typeface="微软雅黑" panose="020B0503020204020204" pitchFamily="34" charset="-122"/>
                </a:rPr>
                <a:t>学校业务操作人员</a:t>
              </a:r>
              <a:endParaRPr lang="zh-CN" altLang="en-US" sz="2400" dirty="0">
                <a:solidFill>
                  <a:schemeClr val="bg2">
                    <a:lumMod val="75000"/>
                  </a:schemeClr>
                </a:solidFill>
                <a:latin typeface="微软雅黑" panose="020B0503020204020204" pitchFamily="34" charset="-122"/>
                <a:ea typeface="微软雅黑" panose="020B0503020204020204" pitchFamily="34" charset="-122"/>
              </a:endParaRPr>
            </a:p>
          </p:txBody>
        </p:sp>
      </p:grpSp>
      <p:sp>
        <p:nvSpPr>
          <p:cNvPr id="41" name="文本框 40"/>
          <p:cNvSpPr txBox="1"/>
          <p:nvPr/>
        </p:nvSpPr>
        <p:spPr>
          <a:xfrm>
            <a:off x="2424114" y="5210175"/>
            <a:ext cx="3959225" cy="522288"/>
          </a:xfrm>
          <a:prstGeom prst="rect">
            <a:avLst/>
          </a:prstGeom>
          <a:noFill/>
        </p:spPr>
        <p:txBody>
          <a:bodyPr>
            <a:spAutoFit/>
          </a:bodyPr>
          <a:lstStyle/>
          <a:p>
            <a:pPr>
              <a:defRPr/>
            </a:pPr>
            <a:r>
              <a:rPr lang="zh-CN" altLang="en-US" sz="2800" dirty="0">
                <a:solidFill>
                  <a:schemeClr val="bg2">
                    <a:lumMod val="75000"/>
                  </a:schemeClr>
                </a:solidFill>
                <a:latin typeface="微软雅黑" panose="020B0503020204020204" pitchFamily="34" charset="-122"/>
                <a:ea typeface="微软雅黑" panose="020B0503020204020204" pitchFamily="34" charset="-122"/>
              </a:rPr>
              <a:t>上级主管部门账号类型</a:t>
            </a:r>
            <a:endParaRPr lang="zh-CN" altLang="en-US" sz="2800" dirty="0">
              <a:solidFill>
                <a:schemeClr val="bg2">
                  <a:lumMod val="75000"/>
                </a:schemeClr>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6874668" y="5210175"/>
            <a:ext cx="3836988" cy="522287"/>
          </a:xfrm>
          <a:prstGeom prst="rect">
            <a:avLst/>
          </a:prstGeom>
          <a:noFill/>
        </p:spPr>
        <p:txBody>
          <a:bodyPr>
            <a:spAutoFit/>
          </a:bodyPr>
          <a:lstStyle/>
          <a:p>
            <a:pPr>
              <a:defRPr/>
            </a:pPr>
            <a:r>
              <a:rPr lang="zh-CN" altLang="en-US" sz="2800" dirty="0">
                <a:solidFill>
                  <a:schemeClr val="bg2">
                    <a:lumMod val="75000"/>
                  </a:schemeClr>
                </a:solidFill>
                <a:latin typeface="微软雅黑" panose="020B0503020204020204" pitchFamily="34" charset="-122"/>
                <a:ea typeface="微软雅黑" panose="020B0503020204020204" pitchFamily="34" charset="-122"/>
              </a:rPr>
              <a:t>学校账号类型</a:t>
            </a:r>
            <a:endParaRPr lang="zh-CN" altLang="en-US" sz="2800" dirty="0">
              <a:solidFill>
                <a:schemeClr val="bg2">
                  <a:lumMod val="75000"/>
                </a:schemeClr>
              </a:solidFill>
              <a:latin typeface="微软雅黑" panose="020B0503020204020204" pitchFamily="34" charset="-122"/>
              <a:ea typeface="微软雅黑" panose="020B0503020204020204" pitchFamily="34" charset="-122"/>
            </a:endParaRPr>
          </a:p>
        </p:txBody>
      </p:sp>
      <p:sp>
        <p:nvSpPr>
          <p:cNvPr id="2" name="矩形 1"/>
          <p:cNvSpPr/>
          <p:nvPr/>
        </p:nvSpPr>
        <p:spPr>
          <a:xfrm>
            <a:off x="2424113" y="2036763"/>
            <a:ext cx="2030412" cy="461962"/>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矩形 20"/>
          <p:cNvSpPr/>
          <p:nvPr/>
        </p:nvSpPr>
        <p:spPr>
          <a:xfrm>
            <a:off x="7082375" y="2408877"/>
            <a:ext cx="2622550" cy="461962"/>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 name="圆角矩形 3"/>
          <p:cNvSpPr/>
          <p:nvPr/>
        </p:nvSpPr>
        <p:spPr>
          <a:xfrm>
            <a:off x="2376489" y="3884613"/>
            <a:ext cx="2693987" cy="5207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圆角矩形 22"/>
          <p:cNvSpPr/>
          <p:nvPr/>
        </p:nvSpPr>
        <p:spPr>
          <a:xfrm>
            <a:off x="7023637" y="3301053"/>
            <a:ext cx="3297238" cy="968375"/>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椭圆 4"/>
          <p:cNvSpPr/>
          <p:nvPr/>
        </p:nvSpPr>
        <p:spPr>
          <a:xfrm>
            <a:off x="7762669" y="3843680"/>
            <a:ext cx="3122613" cy="1554162"/>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zh-CN" altLang="en-US" dirty="0"/>
              <a:t>主管部门操作人员、学校操作及审核人员用户为核心业务流程用户账号</a:t>
            </a:r>
            <a:endParaRPr lang="zh-CN" altLang="en-US" dirty="0"/>
          </a:p>
        </p:txBody>
      </p:sp>
      <p:sp>
        <p:nvSpPr>
          <p:cNvPr id="3" name="椭圆形标注 2"/>
          <p:cNvSpPr/>
          <p:nvPr/>
        </p:nvSpPr>
        <p:spPr>
          <a:xfrm>
            <a:off x="1548019" y="2334419"/>
            <a:ext cx="7777112" cy="4141788"/>
          </a:xfrm>
          <a:prstGeom prst="wedgeEllipseCallout">
            <a:avLst>
              <a:gd name="adj1" fmla="val -31624"/>
              <a:gd name="adj2" fmla="val -50127"/>
            </a:avLst>
          </a:prstGeom>
        </p:spPr>
        <p:style>
          <a:lnRef idx="1">
            <a:schemeClr val="accent2"/>
          </a:lnRef>
          <a:fillRef idx="2">
            <a:schemeClr val="accent2"/>
          </a:fillRef>
          <a:effectRef idx="1">
            <a:schemeClr val="accent2"/>
          </a:effectRef>
          <a:fontRef idx="minor">
            <a:schemeClr val="dk1"/>
          </a:fontRef>
        </p:style>
        <p:txBody>
          <a:bodyPr anchor="ctr"/>
          <a:lstStyle/>
          <a:p>
            <a:pPr>
              <a:defRPr/>
            </a:pPr>
            <a:r>
              <a:rPr lang="zh-CN" altLang="en-US" sz="2000" dirty="0">
                <a:solidFill>
                  <a:schemeClr val="bg1"/>
                </a:solidFill>
                <a:latin typeface="微软雅黑" panose="020B0503020204020204" pitchFamily="34" charset="-122"/>
                <a:ea typeface="微软雅黑" panose="020B0503020204020204" pitchFamily="34" charset="-122"/>
              </a:rPr>
              <a:t>省级、地市、区县级</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a:defRPr/>
            </a:pPr>
            <a:r>
              <a:rPr lang="zh-CN" altLang="en-US" dirty="0">
                <a:solidFill>
                  <a:srgbClr val="FF0000"/>
                </a:solidFill>
                <a:latin typeface="微软雅黑" panose="020B0503020204020204" pitchFamily="34" charset="-122"/>
                <a:ea typeface="微软雅黑" panose="020B0503020204020204" pitchFamily="34" charset="-122"/>
              </a:rPr>
              <a:t>用户管理</a:t>
            </a:r>
            <a:r>
              <a:rPr lang="zh-CN" altLang="en-US" dirty="0">
                <a:latin typeface="微软雅黑" panose="020B0503020204020204" pitchFamily="34" charset="-122"/>
                <a:ea typeface="微软雅黑" panose="020B0503020204020204" pitchFamily="34" charset="-122"/>
              </a:rPr>
              <a:t>（修改、重置用户密码）；</a:t>
            </a:r>
            <a:endParaRPr lang="en-US" altLang="zh-CN" dirty="0">
              <a:latin typeface="微软雅黑" panose="020B0503020204020204" pitchFamily="34" charset="-122"/>
              <a:ea typeface="微软雅黑" panose="020B0503020204020204" pitchFamily="34" charset="-122"/>
            </a:endParaRPr>
          </a:p>
          <a:p>
            <a:pPr>
              <a:defRPr/>
            </a:pPr>
            <a:r>
              <a:rPr lang="zh-CN" altLang="en-US" dirty="0">
                <a:solidFill>
                  <a:srgbClr val="FF0000"/>
                </a:solidFill>
                <a:latin typeface="微软雅黑" panose="020B0503020204020204" pitchFamily="34" charset="-122"/>
                <a:ea typeface="微软雅黑" panose="020B0503020204020204" pitchFamily="34" charset="-122"/>
              </a:rPr>
              <a:t>学校隶属关系管理</a:t>
            </a:r>
            <a:r>
              <a:rPr lang="zh-CN" altLang="en-US" dirty="0">
                <a:latin typeface="微软雅黑" panose="020B0503020204020204" pitchFamily="34" charset="-122"/>
                <a:ea typeface="微软雅黑" panose="020B0503020204020204" pitchFamily="34" charset="-122"/>
              </a:rPr>
              <a:t>（调整学校资助名单隶属关系）；</a:t>
            </a:r>
            <a:endParaRPr lang="en-US" altLang="zh-CN" dirty="0">
              <a:latin typeface="微软雅黑" panose="020B0503020204020204" pitchFamily="34" charset="-122"/>
              <a:ea typeface="微软雅黑" panose="020B0503020204020204" pitchFamily="34" charset="-122"/>
            </a:endParaRPr>
          </a:p>
          <a:p>
            <a:pPr>
              <a:defRPr/>
            </a:pPr>
            <a:endParaRPr lang="en-US" altLang="zh-CN" dirty="0">
              <a:latin typeface="微软雅黑" panose="020B0503020204020204" pitchFamily="34" charset="-122"/>
              <a:ea typeface="微软雅黑" panose="020B0503020204020204" pitchFamily="34" charset="-122"/>
            </a:endParaRPr>
          </a:p>
          <a:p>
            <a:pPr>
              <a:defRPr/>
            </a:pPr>
            <a:r>
              <a:rPr lang="zh-CN" altLang="en-US" sz="2000" dirty="0">
                <a:latin typeface="微软雅黑" panose="020B0503020204020204" pitchFamily="34" charset="-122"/>
                <a:ea typeface="微软雅黑" panose="020B0503020204020204" pitchFamily="34" charset="-122"/>
              </a:rPr>
              <a:t>省级特有模块：</a:t>
            </a:r>
            <a:endParaRPr lang="en-US" altLang="zh-CN" sz="2000" dirty="0">
              <a:latin typeface="微软雅黑" panose="020B0503020204020204" pitchFamily="34" charset="-122"/>
              <a:ea typeface="微软雅黑" panose="020B0503020204020204" pitchFamily="34" charset="-122"/>
            </a:endParaRPr>
          </a:p>
          <a:p>
            <a:pPr>
              <a:defRPr/>
            </a:pPr>
            <a:r>
              <a:rPr lang="zh-CN" altLang="en-US" dirty="0">
                <a:solidFill>
                  <a:srgbClr val="FF0000"/>
                </a:solidFill>
                <a:latin typeface="微软雅黑" panose="020B0503020204020204" pitchFamily="34" charset="-122"/>
                <a:ea typeface="微软雅黑" panose="020B0503020204020204" pitchFamily="34" charset="-122"/>
              </a:rPr>
              <a:t>日志管理</a:t>
            </a:r>
            <a:r>
              <a:rPr lang="zh-CN" altLang="en-US" dirty="0">
                <a:solidFill>
                  <a:schemeClr val="bg1"/>
                </a:solidFill>
                <a:latin typeface="微软雅黑" panose="020B0503020204020204" pitchFamily="34" charset="-122"/>
                <a:ea typeface="微软雅黑" panose="020B0503020204020204" pitchFamily="34" charset="-122"/>
              </a:rPr>
              <a:t>（登录历史、操作轨迹）</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a:defRPr/>
            </a:pPr>
            <a:r>
              <a:rPr lang="zh-CN" altLang="en-US" dirty="0">
                <a:solidFill>
                  <a:srgbClr val="FF0000"/>
                </a:solidFill>
                <a:latin typeface="微软雅黑" panose="020B0503020204020204" pitchFamily="34" charset="-122"/>
                <a:ea typeface="微软雅黑" panose="020B0503020204020204" pitchFamily="34" charset="-122"/>
              </a:rPr>
              <a:t>库表管理</a:t>
            </a:r>
            <a:r>
              <a:rPr lang="zh-CN" altLang="en-US" dirty="0">
                <a:solidFill>
                  <a:schemeClr val="bg1"/>
                </a:solidFill>
                <a:latin typeface="微软雅黑" panose="020B0503020204020204" pitchFamily="34" charset="-122"/>
                <a:ea typeface="微软雅黑" panose="020B0503020204020204" pitchFamily="34" charset="-122"/>
              </a:rPr>
              <a:t>（用于同步困难采集指标，异常情况下需手动同步）</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algn="ctr">
              <a:defRPr/>
            </a:pPr>
            <a:endParaRPr lang="en-US" altLang="zh-CN" dirty="0"/>
          </a:p>
        </p:txBody>
      </p:sp>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1.03663 0.19444 L 0.04965 0.19398 " pathEditMode="fixed" rAng="0" ptsTypes="AA">
                                      <p:cBhvr>
                                        <p:cTn id="6" dur="500" fill="hold"/>
                                        <p:tgtEl>
                                          <p:spTgt spid="54"/>
                                        </p:tgtEl>
                                        <p:attrNameLst>
                                          <p:attrName>ppt_x</p:attrName>
                                          <p:attrName>ppt_y</p:attrName>
                                        </p:attrNameLst>
                                      </p:cBhvr>
                                      <p:rCtr x="-494" y="0"/>
                                    </p:animMotion>
                                  </p:childTnLst>
                                </p:cTn>
                              </p:par>
                              <p:par>
                                <p:cTn id="7" presetID="35" presetClass="path" presetSubtype="0" accel="50000" decel="50000" fill="hold" grpId="0" nodeType="withEffect">
                                  <p:stCondLst>
                                    <p:cond delay="100"/>
                                  </p:stCondLst>
                                  <p:childTnLst>
                                    <p:animMotion origin="layout" path="M 0.99705 0.19444 L 0.02795 0.19398 " pathEditMode="fixed" rAng="0" ptsTypes="AA">
                                      <p:cBhvr>
                                        <p:cTn id="8" dur="500" fill="hold"/>
                                        <p:tgtEl>
                                          <p:spTgt spid="55"/>
                                        </p:tgtEl>
                                        <p:attrNameLst>
                                          <p:attrName>ppt_x</p:attrName>
                                          <p:attrName>ppt_y</p:attrName>
                                        </p:attrNameLst>
                                      </p:cBhvr>
                                      <p:rCtr x="-485" y="0"/>
                                    </p:animMotion>
                                  </p:childTnLst>
                                </p:cTn>
                              </p:par>
                              <p:par>
                                <p:cTn id="9" presetID="35" presetClass="path" presetSubtype="0" accel="50000" decel="50000" fill="hold" grpId="0" nodeType="withEffect">
                                  <p:stCondLst>
                                    <p:cond delay="200"/>
                                  </p:stCondLst>
                                  <p:childTnLst>
                                    <p:animMotion origin="layout" path="M 0.96545 0.19444 L 0.02187 0.19398 " pathEditMode="fixed" rAng="0" ptsTypes="AA">
                                      <p:cBhvr>
                                        <p:cTn id="10" dur="500" fill="hold"/>
                                        <p:tgtEl>
                                          <p:spTgt spid="56"/>
                                        </p:tgtEl>
                                        <p:attrNameLst>
                                          <p:attrName>ppt_x</p:attrName>
                                          <p:attrName>ppt_y</p:attrName>
                                        </p:attrNameLst>
                                      </p:cBhvr>
                                      <p:rCtr x="-472" y="0"/>
                                    </p:animMotion>
                                  </p:childTnLst>
                                </p:cTn>
                              </p:par>
                              <p:par>
                                <p:cTn id="11" presetID="35" presetClass="path" presetSubtype="0" accel="50000" decel="50000" fill="hold" grpId="0" nodeType="withEffect">
                                  <p:stCondLst>
                                    <p:cond delay="300"/>
                                  </p:stCondLst>
                                  <p:childTnLst>
                                    <p:animMotion origin="layout" path="M 0.93386 0.19444 L -1.38889E-6 0.19398 " pathEditMode="fixed" rAng="0" ptsTypes="AA">
                                      <p:cBhvr>
                                        <p:cTn id="12" dur="500" fill="hold"/>
                                        <p:tgtEl>
                                          <p:spTgt spid="57"/>
                                        </p:tgtEl>
                                        <p:attrNameLst>
                                          <p:attrName>ppt_x</p:attrName>
                                          <p:attrName>ppt_y</p:attrName>
                                        </p:attrNameLst>
                                      </p:cBhvr>
                                      <p:rCtr x="-467" y="0"/>
                                    </p:animMotion>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54"/>
                                        </p:tgtEl>
                                        <p:attrNameLst>
                                          <p:attrName>fillcolor</p:attrName>
                                        </p:attrNameLst>
                                      </p:cBhvr>
                                      <p:to>
                                        <a:schemeClr val="bg2"/>
                                      </p:to>
                                    </p:animClr>
                                    <p:set>
                                      <p:cBhvr>
                                        <p:cTn id="17" dur="2000" fill="hold"/>
                                        <p:tgtEl>
                                          <p:spTgt spid="54"/>
                                        </p:tgtEl>
                                        <p:attrNameLst>
                                          <p:attrName>fill.type</p:attrName>
                                        </p:attrNameLst>
                                      </p:cBhvr>
                                      <p:to>
                                        <p:strVal val="solid"/>
                                      </p:to>
                                    </p:set>
                                    <p:set>
                                      <p:cBhvr>
                                        <p:cTn id="18" dur="2000" fill="hold"/>
                                        <p:tgtEl>
                                          <p:spTgt spid="54"/>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1000" fill="hold"/>
                                        <p:tgtEl>
                                          <p:spTgt spid="56"/>
                                        </p:tgtEl>
                                        <p:attrNameLst>
                                          <p:attrName>fillcolor</p:attrName>
                                        </p:attrNameLst>
                                      </p:cBhvr>
                                      <p:to>
                                        <a:schemeClr val="bg2"/>
                                      </p:to>
                                    </p:animClr>
                                    <p:set>
                                      <p:cBhvr>
                                        <p:cTn id="21" dur="1000" fill="hold"/>
                                        <p:tgtEl>
                                          <p:spTgt spid="56"/>
                                        </p:tgtEl>
                                        <p:attrNameLst>
                                          <p:attrName>fill.type</p:attrName>
                                        </p:attrNameLst>
                                      </p:cBhvr>
                                      <p:to>
                                        <p:strVal val="solid"/>
                                      </p:to>
                                    </p:set>
                                    <p:set>
                                      <p:cBhvr>
                                        <p:cTn id="22" dur="1000" fill="hold"/>
                                        <p:tgtEl>
                                          <p:spTgt spid="56"/>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1000" fill="hold"/>
                                        <p:tgtEl>
                                          <p:spTgt spid="57"/>
                                        </p:tgtEl>
                                        <p:attrNameLst>
                                          <p:attrName>fillcolor</p:attrName>
                                        </p:attrNameLst>
                                      </p:cBhvr>
                                      <p:to>
                                        <a:schemeClr val="bg2"/>
                                      </p:to>
                                    </p:animClr>
                                    <p:set>
                                      <p:cBhvr>
                                        <p:cTn id="25" dur="1000" fill="hold"/>
                                        <p:tgtEl>
                                          <p:spTgt spid="57"/>
                                        </p:tgtEl>
                                        <p:attrNameLst>
                                          <p:attrName>fill.type</p:attrName>
                                        </p:attrNameLst>
                                      </p:cBhvr>
                                      <p:to>
                                        <p:strVal val="solid"/>
                                      </p:to>
                                    </p:set>
                                    <p:set>
                                      <p:cBhvr>
                                        <p:cTn id="26" dur="1000" fill="hold"/>
                                        <p:tgtEl>
                                          <p:spTgt spid="57"/>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p:cTn id="31" dur="500" fill="hold"/>
                                        <p:tgtEl>
                                          <p:spTgt spid="41"/>
                                        </p:tgtEl>
                                        <p:attrNameLst>
                                          <p:attrName>ppt_w</p:attrName>
                                        </p:attrNameLst>
                                      </p:cBhvr>
                                      <p:tavLst>
                                        <p:tav tm="0">
                                          <p:val>
                                            <p:fltVal val="0"/>
                                          </p:val>
                                        </p:tav>
                                        <p:tav tm="100000">
                                          <p:val>
                                            <p:strVal val="#ppt_w"/>
                                          </p:val>
                                        </p:tav>
                                      </p:tavLst>
                                    </p:anim>
                                    <p:anim calcmode="lin" valueType="num">
                                      <p:cBhvr>
                                        <p:cTn id="32" dur="500" fill="hold"/>
                                        <p:tgtEl>
                                          <p:spTgt spid="41"/>
                                        </p:tgtEl>
                                        <p:attrNameLst>
                                          <p:attrName>ppt_h</p:attrName>
                                        </p:attrNameLst>
                                      </p:cBhvr>
                                      <p:tavLst>
                                        <p:tav tm="0">
                                          <p:val>
                                            <p:fltVal val="0"/>
                                          </p:val>
                                        </p:tav>
                                        <p:tav tm="100000">
                                          <p:val>
                                            <p:strVal val="#ppt_h"/>
                                          </p:val>
                                        </p:tav>
                                      </p:tavLst>
                                    </p:anim>
                                    <p:animEffect transition="in" filter="fade">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randombar(horizontal)">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1"/>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500" fill="hold"/>
                                        <p:tgtEl>
                                          <p:spTgt spid="4"/>
                                        </p:tgtEl>
                                        <p:attrNameLst>
                                          <p:attrName>ppt_x</p:attrName>
                                        </p:attrNameLst>
                                      </p:cBhvr>
                                      <p:tavLst>
                                        <p:tav tm="0">
                                          <p:val>
                                            <p:strVal val="#ppt_x"/>
                                          </p:val>
                                        </p:tav>
                                        <p:tav tm="100000">
                                          <p:val>
                                            <p:strVal val="#ppt_x"/>
                                          </p:val>
                                        </p:tav>
                                      </p:tavLst>
                                    </p:anim>
                                    <p:anim calcmode="lin" valueType="num">
                                      <p:cBhvr additive="base">
                                        <p:cTn id="76" dur="500" fill="hold"/>
                                        <p:tgtEl>
                                          <p:spTgt spid="4"/>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ppt_x"/>
                                          </p:val>
                                        </p:tav>
                                        <p:tav tm="100000">
                                          <p:val>
                                            <p:strVal val="#ppt_x"/>
                                          </p:val>
                                        </p:tav>
                                      </p:tavLst>
                                    </p:anim>
                                    <p:anim calcmode="lin" valueType="num">
                                      <p:cBhvr additive="base">
                                        <p:cTn id="8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grpId="0" nodeType="click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circle(in)">
                                      <p:cBhvr>
                                        <p:cTn id="85" dur="2000"/>
                                        <p:tgtEl>
                                          <p:spTgt spid="5"/>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xit" presetSubtype="4" fill="hold" grpId="1" nodeType="clickEffect">
                                  <p:stCondLst>
                                    <p:cond delay="0"/>
                                  </p:stCondLst>
                                  <p:childTnLst>
                                    <p:animEffect transition="out" filter="wipe(down)">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22" presetClass="exit" presetSubtype="4" fill="hold" grpId="1" nodeType="withEffect">
                                  <p:stCondLst>
                                    <p:cond delay="0"/>
                                  </p:stCondLst>
                                  <p:childTnLst>
                                    <p:animEffect transition="out" filter="wipe(down)">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par>
                                <p:cTn id="94" presetID="22" presetClass="exit" presetSubtype="4" fill="hold" grpId="1" nodeType="withEffect">
                                  <p:stCondLst>
                                    <p:cond delay="0"/>
                                  </p:stCondLst>
                                  <p:childTnLst>
                                    <p:animEffect transition="out" filter="wipe(down)">
                                      <p:cBhvr>
                                        <p:cTn id="95" dur="500"/>
                                        <p:tgtEl>
                                          <p:spTgt spid="5"/>
                                        </p:tgtEl>
                                      </p:cBhvr>
                                    </p:animEffect>
                                    <p:set>
                                      <p:cBhvr>
                                        <p:cTn id="9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animBg="1"/>
      <p:bldP spid="41" grpId="0"/>
      <p:bldP spid="42" grpId="0"/>
      <p:bldP spid="2" grpId="0" animBg="1"/>
      <p:bldP spid="2" grpId="1" animBg="1"/>
      <p:bldP spid="21" grpId="0" animBg="1"/>
      <p:bldP spid="21" grpId="1" animBg="1"/>
      <p:bldP spid="4" grpId="0" animBg="1"/>
      <p:bldP spid="4" grpId="1" animBg="1"/>
      <p:bldP spid="23" grpId="0" animBg="1"/>
      <p:bldP spid="23" grpId="1" animBg="1"/>
      <p:bldP spid="5" grpId="0" animBg="1"/>
      <p:bldP spid="5" grpId="1" animBg="1"/>
      <p:bldP spid="3" grpId="0" animBg="1"/>
      <p:bldP spid="3" grpId="1"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7"/>
          <p:cNvSpPr>
            <a:spLocks noGrp="1" noChangeArrowheads="1"/>
          </p:cNvSpPr>
          <p:nvPr>
            <p:ph type="title"/>
          </p:nvPr>
        </p:nvSpPr>
        <p:spPr>
          <a:xfrm>
            <a:off x="8966200" y="846139"/>
            <a:ext cx="1670050"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常见问题</a:t>
            </a:r>
            <a:endPar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155" name="TextBox 3"/>
          <p:cNvSpPr txBox="1">
            <a:spLocks noChangeArrowheads="1"/>
          </p:cNvSpPr>
          <p:nvPr/>
        </p:nvSpPr>
        <p:spPr bwMode="auto">
          <a:xfrm>
            <a:off x="2098675" y="1778001"/>
            <a:ext cx="8072438" cy="461963"/>
          </a:xfrm>
          <a:prstGeom prst="rect">
            <a:avLst/>
          </a:prstGeom>
          <a:noFill/>
          <a:ln>
            <a:noFill/>
          </a:ln>
        </p:spPr>
        <p:txBody>
          <a:bodyP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buFontTx/>
              <a:buNone/>
              <a:defRPr/>
            </a:pPr>
            <a:r>
              <a:rPr lang="en-US" altLang="zh-CN" dirty="0">
                <a:latin typeface="+mn-ea"/>
                <a:ea typeface="+mn-ea"/>
              </a:rPr>
              <a:t>6.</a:t>
            </a:r>
            <a:r>
              <a:rPr lang="zh-CN" altLang="en-US" dirty="0">
                <a:latin typeface="+mn-ea"/>
                <a:ea typeface="+mn-ea"/>
              </a:rPr>
              <a:t>模板为什么没有任何提示只显示“导入失败”？</a:t>
            </a:r>
            <a:endParaRPr lang="en-US" altLang="zh-CN" dirty="0">
              <a:latin typeface="+mn-ea"/>
              <a:ea typeface="+mn-ea"/>
            </a:endParaRPr>
          </a:p>
        </p:txBody>
      </p:sp>
      <p:sp>
        <p:nvSpPr>
          <p:cNvPr id="2" name="TextBox 1"/>
          <p:cNvSpPr txBox="1">
            <a:spLocks noChangeArrowheads="1"/>
          </p:cNvSpPr>
          <p:nvPr/>
        </p:nvSpPr>
        <p:spPr bwMode="auto">
          <a:xfrm>
            <a:off x="2098676" y="2495551"/>
            <a:ext cx="8302625" cy="3046988"/>
          </a:xfrm>
          <a:prstGeom prst="rect">
            <a:avLst/>
          </a:prstGeom>
          <a:noFill/>
          <a:ln>
            <a:noFill/>
          </a:ln>
        </p:spPr>
        <p:txBody>
          <a:bodyP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buFontTx/>
              <a:buNone/>
              <a:defRPr/>
            </a:pPr>
            <a:r>
              <a:rPr lang="zh-CN" altLang="en-US" dirty="0">
                <a:latin typeface="+mj-ea"/>
                <a:ea typeface="+mj-ea"/>
              </a:rPr>
              <a:t>①检查模板是否为本学校最新下载的模板</a:t>
            </a:r>
            <a:endParaRPr lang="en-US" altLang="zh-CN" dirty="0">
              <a:latin typeface="+mj-ea"/>
              <a:ea typeface="+mj-ea"/>
            </a:endParaRPr>
          </a:p>
          <a:p>
            <a:pPr eaLnBrk="1" hangingPunct="1">
              <a:buFontTx/>
              <a:buNone/>
              <a:defRPr/>
            </a:pPr>
            <a:r>
              <a:rPr lang="zh-CN" altLang="en-US" dirty="0">
                <a:latin typeface="+mj-ea"/>
                <a:ea typeface="+mj-ea"/>
              </a:rPr>
              <a:t>②检查模板中是否有空格</a:t>
            </a:r>
            <a:endParaRPr lang="en-US" altLang="zh-CN" dirty="0">
              <a:latin typeface="+mj-ea"/>
              <a:ea typeface="+mj-ea"/>
            </a:endParaRPr>
          </a:p>
          <a:p>
            <a:pPr eaLnBrk="1" hangingPunct="1">
              <a:buFontTx/>
              <a:buNone/>
              <a:defRPr/>
            </a:pPr>
            <a:r>
              <a:rPr lang="zh-CN" altLang="en-US" dirty="0">
                <a:latin typeface="+mj-ea"/>
                <a:ea typeface="+mj-ea"/>
              </a:rPr>
              <a:t>③检查模板中是否有回车</a:t>
            </a:r>
            <a:endParaRPr lang="en-US" altLang="zh-CN" dirty="0">
              <a:latin typeface="+mj-ea"/>
              <a:ea typeface="+mj-ea"/>
            </a:endParaRPr>
          </a:p>
          <a:p>
            <a:pPr eaLnBrk="1" hangingPunct="1">
              <a:buFontTx/>
              <a:buNone/>
              <a:defRPr/>
            </a:pPr>
            <a:r>
              <a:rPr lang="zh-CN" altLang="en-US" dirty="0">
                <a:latin typeface="+mj-ea"/>
                <a:ea typeface="+mj-ea"/>
              </a:rPr>
              <a:t>④检查错误数据是否已被完全修改，并保存模板</a:t>
            </a:r>
            <a:endParaRPr lang="en-US" altLang="zh-CN" dirty="0">
              <a:latin typeface="+mj-ea"/>
              <a:ea typeface="+mj-ea"/>
            </a:endParaRPr>
          </a:p>
          <a:p>
            <a:pPr eaLnBrk="1" hangingPunct="1">
              <a:buFontTx/>
              <a:buNone/>
              <a:defRPr/>
            </a:pPr>
            <a:r>
              <a:rPr lang="zh-CN" altLang="en-US" dirty="0">
                <a:latin typeface="+mj-ea"/>
                <a:ea typeface="+mj-ea"/>
              </a:rPr>
              <a:t>⑤学生在在校生中已被其他学校录入（身份证）</a:t>
            </a:r>
            <a:endParaRPr lang="en-US" altLang="zh-CN" dirty="0">
              <a:latin typeface="+mj-ea"/>
              <a:ea typeface="+mj-ea"/>
            </a:endParaRPr>
          </a:p>
          <a:p>
            <a:pPr eaLnBrk="1" hangingPunct="1">
              <a:buFontTx/>
              <a:buNone/>
              <a:defRPr/>
            </a:pPr>
            <a:r>
              <a:rPr lang="zh-CN" altLang="en-US" dirty="0">
                <a:latin typeface="+mj-ea"/>
                <a:ea typeface="+mj-ea"/>
              </a:rPr>
              <a:t>⑥格式问题</a:t>
            </a:r>
            <a:r>
              <a:rPr lang="en-US" altLang="zh-CN" dirty="0">
                <a:latin typeface="+mj-ea"/>
                <a:ea typeface="+mj-ea"/>
              </a:rPr>
              <a:t>—</a:t>
            </a:r>
            <a:r>
              <a:rPr lang="zh-CN" altLang="en-US" dirty="0">
                <a:latin typeface="+mj-ea"/>
                <a:ea typeface="+mj-ea"/>
              </a:rPr>
              <a:t>例：文本格式，单元格内容前加“‘’”</a:t>
            </a:r>
            <a:endParaRPr lang="zh-CN" altLang="en-US" dirty="0">
              <a:latin typeface="+mj-ea"/>
              <a:ea typeface="+mj-ea"/>
            </a:endParaRPr>
          </a:p>
          <a:p>
            <a:pPr>
              <a:buNone/>
              <a:defRPr/>
            </a:pPr>
            <a:r>
              <a:rPr lang="zh-CN" altLang="en-US" dirty="0">
                <a:latin typeface="+mj-ea"/>
                <a:ea typeface="+mj-ea"/>
              </a:rPr>
              <a:t>⑦文档中有</a:t>
            </a:r>
            <a:r>
              <a:rPr lang="en-US" altLang="zh-CN" dirty="0">
                <a:latin typeface="+mj-ea"/>
                <a:ea typeface="+mj-ea"/>
              </a:rPr>
              <a:t>excel</a:t>
            </a:r>
            <a:r>
              <a:rPr lang="zh-CN" altLang="en-US" dirty="0">
                <a:latin typeface="+mj-ea"/>
                <a:ea typeface="+mj-ea"/>
              </a:rPr>
              <a:t>公式，比如“</a:t>
            </a:r>
            <a:r>
              <a:rPr lang="en-US" altLang="zh-CN" dirty="0">
                <a:latin typeface="+mj-ea"/>
                <a:ea typeface="+mj-ea"/>
              </a:rPr>
              <a:t>=A1+B1</a:t>
            </a:r>
            <a:r>
              <a:rPr lang="zh-CN" altLang="en-US" dirty="0">
                <a:latin typeface="+mj-ea"/>
                <a:ea typeface="+mj-ea"/>
              </a:rPr>
              <a:t>”此类</a:t>
            </a:r>
            <a:endParaRPr lang="zh-CN" altLang="en-US" dirty="0">
              <a:latin typeface="+mj-ea"/>
              <a:ea typeface="+mj-ea"/>
            </a:endParaRPr>
          </a:p>
          <a:p>
            <a:pPr>
              <a:buFontTx/>
              <a:buNone/>
              <a:defRPr/>
            </a:pPr>
            <a:endParaRPr lang="zh-CN" altLang="en-US" dirty="0">
              <a:latin typeface="+mj-ea"/>
              <a:ea typeface="+mj-ea"/>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fade">
                                      <p:cBhvr>
                                        <p:cTn id="7" dur="2000"/>
                                        <p:tgtEl>
                                          <p:spTgt spid="491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p:bldP spid="2"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7"/>
          <p:cNvSpPr>
            <a:spLocks noGrp="1" noChangeArrowheads="1"/>
          </p:cNvSpPr>
          <p:nvPr>
            <p:ph type="title"/>
          </p:nvPr>
        </p:nvSpPr>
        <p:spPr>
          <a:xfrm>
            <a:off x="8750301" y="846139"/>
            <a:ext cx="1812925"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常见问题</a:t>
            </a:r>
            <a:endPar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155" name="TextBox 3"/>
          <p:cNvSpPr txBox="1">
            <a:spLocks noChangeArrowheads="1"/>
          </p:cNvSpPr>
          <p:nvPr/>
        </p:nvSpPr>
        <p:spPr bwMode="auto">
          <a:xfrm>
            <a:off x="2093914" y="1922463"/>
            <a:ext cx="8072437" cy="830262"/>
          </a:xfrm>
          <a:prstGeom prst="rect">
            <a:avLst/>
          </a:prstGeom>
          <a:noFill/>
          <a:ln>
            <a:noFill/>
          </a:ln>
        </p:spPr>
        <p:txBody>
          <a:bodyP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buFontTx/>
              <a:buNone/>
              <a:defRPr/>
            </a:pPr>
            <a:r>
              <a:rPr lang="en-US" altLang="zh-CN" dirty="0">
                <a:latin typeface="+mn-ea"/>
                <a:ea typeface="+mn-ea"/>
              </a:rPr>
              <a:t>7.</a:t>
            </a:r>
            <a:r>
              <a:rPr lang="zh-CN" altLang="en-US" dirty="0">
                <a:latin typeface="+mn-ea"/>
                <a:ea typeface="+mn-ea"/>
              </a:rPr>
              <a:t>家庭经济信息录入和困难生认定管理模板可不可以合并为一个。</a:t>
            </a:r>
            <a:endParaRPr lang="en-US" altLang="zh-CN" dirty="0">
              <a:latin typeface="+mn-ea"/>
              <a:ea typeface="+mn-ea"/>
            </a:endParaRPr>
          </a:p>
        </p:txBody>
      </p:sp>
      <p:sp>
        <p:nvSpPr>
          <p:cNvPr id="4" name="TextBox 3"/>
          <p:cNvSpPr txBox="1">
            <a:spLocks noChangeArrowheads="1"/>
          </p:cNvSpPr>
          <p:nvPr/>
        </p:nvSpPr>
        <p:spPr bwMode="auto">
          <a:xfrm>
            <a:off x="2095500" y="4217988"/>
            <a:ext cx="8072438" cy="461962"/>
          </a:xfrm>
          <a:prstGeom prst="rect">
            <a:avLst/>
          </a:prstGeom>
          <a:noFill/>
          <a:ln>
            <a:noFill/>
          </a:ln>
        </p:spPr>
        <p:txBody>
          <a:bodyPr>
            <a:spAutoFit/>
          </a:bodyPr>
          <a:lstStyle>
            <a:lvl1pPr marL="342900" indent="-3429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lvl="1" eaLnBrk="1" hangingPunct="1">
              <a:buNone/>
              <a:defRPr/>
            </a:pPr>
            <a:r>
              <a:rPr lang="en-US" altLang="zh-CN" dirty="0">
                <a:latin typeface="+mn-ea"/>
                <a:ea typeface="+mn-ea"/>
              </a:rPr>
              <a:t>8.</a:t>
            </a:r>
            <a:r>
              <a:rPr lang="zh-CN" altLang="en-US" dirty="0">
                <a:latin typeface="+mn-ea"/>
                <a:ea typeface="+mn-ea"/>
              </a:rPr>
              <a:t>在校生信息查看，是否可以 </a:t>
            </a:r>
            <a:r>
              <a:rPr lang="en-US" altLang="en-US" dirty="0">
                <a:latin typeface="+mn-ea"/>
                <a:ea typeface="+mn-ea"/>
              </a:rPr>
              <a:t>“</a:t>
            </a:r>
            <a:r>
              <a:rPr lang="zh-CN" altLang="en-US" dirty="0">
                <a:latin typeface="+mn-ea"/>
                <a:ea typeface="+mn-ea"/>
              </a:rPr>
              <a:t>修改</a:t>
            </a:r>
            <a:r>
              <a:rPr lang="en-US" altLang="en-US" dirty="0">
                <a:latin typeface="+mn-ea"/>
                <a:ea typeface="+mn-ea"/>
              </a:rPr>
              <a:t>”</a:t>
            </a:r>
            <a:r>
              <a:rPr lang="zh-CN" altLang="en-US" dirty="0">
                <a:latin typeface="+mn-ea"/>
                <a:ea typeface="+mn-ea"/>
              </a:rPr>
              <a:t>信息。</a:t>
            </a:r>
            <a:endParaRPr lang="zh-CN" altLang="en-US" dirty="0">
              <a:latin typeface="+mn-ea"/>
              <a:ea typeface="+mn-ea"/>
            </a:endParaRPr>
          </a:p>
        </p:txBody>
      </p:sp>
      <p:sp>
        <p:nvSpPr>
          <p:cNvPr id="2" name="矩形 1"/>
          <p:cNvSpPr/>
          <p:nvPr/>
        </p:nvSpPr>
        <p:spPr>
          <a:xfrm>
            <a:off x="2095501" y="2854325"/>
            <a:ext cx="7605713" cy="830997"/>
          </a:xfrm>
          <a:prstGeom prst="rect">
            <a:avLst/>
          </a:prstGeom>
        </p:spPr>
        <p:txBody>
          <a:bodyPr>
            <a:spAutoFit/>
          </a:bodyPr>
          <a:lstStyle/>
          <a:p>
            <a:pPr eaLnBrk="1" hangingPunct="1">
              <a:defRPr/>
            </a:pPr>
            <a:r>
              <a:rPr lang="zh-CN" altLang="en-US" sz="2400" dirty="0">
                <a:latin typeface="+mj-ea"/>
                <a:ea typeface="+mj-ea"/>
              </a:rPr>
              <a:t>可以</a:t>
            </a:r>
            <a:endParaRPr lang="en-US" altLang="zh-CN" sz="2400" dirty="0">
              <a:latin typeface="+mj-ea"/>
              <a:ea typeface="+mj-ea"/>
            </a:endParaRPr>
          </a:p>
          <a:p>
            <a:pPr eaLnBrk="1" hangingPunct="1">
              <a:defRPr/>
            </a:pPr>
            <a:endParaRPr lang="zh-CN" altLang="en-US" sz="2400" dirty="0">
              <a:latin typeface="+mj-ea"/>
              <a:ea typeface="+mj-ea"/>
            </a:endParaRPr>
          </a:p>
        </p:txBody>
      </p:sp>
      <p:sp>
        <p:nvSpPr>
          <p:cNvPr id="5" name="矩形 4"/>
          <p:cNvSpPr/>
          <p:nvPr/>
        </p:nvSpPr>
        <p:spPr>
          <a:xfrm>
            <a:off x="2093913" y="4878388"/>
            <a:ext cx="7804150" cy="461962"/>
          </a:xfrm>
          <a:prstGeom prst="rect">
            <a:avLst/>
          </a:prstGeom>
        </p:spPr>
        <p:txBody>
          <a:bodyPr>
            <a:spAutoFit/>
          </a:bodyPr>
          <a:lstStyle/>
          <a:p>
            <a:pPr marL="0" lvl="1" eaLnBrk="1" hangingPunct="1">
              <a:defRPr/>
            </a:pPr>
            <a:r>
              <a:rPr lang="zh-CN" altLang="en-US" sz="2400" dirty="0">
                <a:latin typeface="+mj-ea"/>
                <a:ea typeface="+mj-ea"/>
              </a:rPr>
              <a:t>目前可以使用模板的方式对学生进行修改。</a:t>
            </a:r>
            <a:endParaRPr lang="zh-CN" altLang="en-US" sz="2400" dirty="0">
              <a:latin typeface="+mj-ea"/>
              <a:ea typeface="+mj-ea"/>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fade">
                                      <p:cBhvr>
                                        <p:cTn id="7" dur="2000"/>
                                        <p:tgtEl>
                                          <p:spTgt spid="491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p:bldP spid="4" grpId="0"/>
      <p:bldP spid="2" grpId="0"/>
      <p:bldP spid="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7"/>
          <p:cNvSpPr>
            <a:spLocks noGrp="1" noChangeArrowheads="1"/>
          </p:cNvSpPr>
          <p:nvPr>
            <p:ph type="title"/>
          </p:nvPr>
        </p:nvSpPr>
        <p:spPr>
          <a:xfrm>
            <a:off x="8894763" y="846139"/>
            <a:ext cx="1670050"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常见问题</a:t>
            </a:r>
            <a:endPar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155" name="TextBox 3"/>
          <p:cNvSpPr txBox="1">
            <a:spLocks noChangeArrowheads="1"/>
          </p:cNvSpPr>
          <p:nvPr/>
        </p:nvSpPr>
        <p:spPr bwMode="auto">
          <a:xfrm>
            <a:off x="2062164" y="1931988"/>
            <a:ext cx="8072437" cy="461962"/>
          </a:xfrm>
          <a:prstGeom prst="rect">
            <a:avLst/>
          </a:prstGeom>
          <a:noFill/>
          <a:ln>
            <a:noFill/>
          </a:ln>
        </p:spPr>
        <p:txBody>
          <a:bodyPr>
            <a:spAutoFit/>
          </a:bodyPr>
          <a:lstStyle>
            <a:lvl1pPr marL="342900" indent="-3429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lvl="1" eaLnBrk="1" hangingPunct="1">
              <a:buNone/>
              <a:defRPr/>
            </a:pPr>
            <a:r>
              <a:rPr lang="en-US" altLang="zh-CN" dirty="0">
                <a:latin typeface="+mn-ea"/>
                <a:ea typeface="+mn-ea"/>
              </a:rPr>
              <a:t>9.</a:t>
            </a:r>
            <a:r>
              <a:rPr lang="zh-CN" altLang="en-US" dirty="0">
                <a:latin typeface="+mn-ea"/>
                <a:ea typeface="+mn-ea"/>
              </a:rPr>
              <a:t>数据如果出现错误，无法更改，只能删除后重新录入？</a:t>
            </a:r>
            <a:endParaRPr lang="en-US" altLang="zh-CN" dirty="0">
              <a:latin typeface="+mn-ea"/>
              <a:ea typeface="+mn-ea"/>
            </a:endParaRPr>
          </a:p>
        </p:txBody>
      </p:sp>
      <p:sp>
        <p:nvSpPr>
          <p:cNvPr id="4" name="TextBox 3"/>
          <p:cNvSpPr txBox="1">
            <a:spLocks noChangeArrowheads="1"/>
          </p:cNvSpPr>
          <p:nvPr/>
        </p:nvSpPr>
        <p:spPr bwMode="auto">
          <a:xfrm>
            <a:off x="2095500" y="3716338"/>
            <a:ext cx="8072438" cy="830262"/>
          </a:xfrm>
          <a:prstGeom prst="rect">
            <a:avLst/>
          </a:prstGeom>
          <a:noFill/>
          <a:ln>
            <a:noFill/>
          </a:ln>
        </p:spPr>
        <p:txBody>
          <a:bodyPr>
            <a:spAutoFit/>
          </a:bodyPr>
          <a:lstStyle>
            <a:lvl1pPr marL="342900" indent="-3429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lvl="1" eaLnBrk="1" hangingPunct="1">
              <a:buNone/>
              <a:defRPr/>
            </a:pPr>
            <a:r>
              <a:rPr lang="en-US" altLang="zh-CN" dirty="0">
                <a:latin typeface="+mn-ea"/>
                <a:ea typeface="+mn-ea"/>
              </a:rPr>
              <a:t>10.</a:t>
            </a:r>
            <a:r>
              <a:rPr lang="zh-CN" altLang="en-US" dirty="0">
                <a:latin typeface="+mn-ea"/>
                <a:ea typeface="+mn-ea"/>
              </a:rPr>
              <a:t> 因为应征入伍学生的各项补助都是在其学籍状态变化时发放的，如限制为在校生，这部份数据可能无法导入。</a:t>
            </a:r>
            <a:endParaRPr lang="en-US" altLang="zh-CN" dirty="0">
              <a:latin typeface="+mn-ea"/>
              <a:ea typeface="+mn-ea"/>
            </a:endParaRPr>
          </a:p>
        </p:txBody>
      </p:sp>
      <p:sp>
        <p:nvSpPr>
          <p:cNvPr id="2" name="矩形 1"/>
          <p:cNvSpPr/>
          <p:nvPr/>
        </p:nvSpPr>
        <p:spPr>
          <a:xfrm>
            <a:off x="2071688" y="2665414"/>
            <a:ext cx="7821612" cy="460375"/>
          </a:xfrm>
          <a:prstGeom prst="rect">
            <a:avLst/>
          </a:prstGeom>
        </p:spPr>
        <p:txBody>
          <a:bodyPr>
            <a:spAutoFit/>
          </a:bodyPr>
          <a:lstStyle/>
          <a:p>
            <a:pPr marL="0" lvl="1" eaLnBrk="1" hangingPunct="1">
              <a:defRPr/>
            </a:pPr>
            <a:r>
              <a:rPr lang="zh-CN" altLang="en-US" sz="2400" dirty="0">
                <a:latin typeface="+mj-ea"/>
                <a:ea typeface="宋体" panose="02010600030101010101" pitchFamily="2" charset="-122"/>
              </a:rPr>
              <a:t>可以采用模板批量导入的方式，更新数据。</a:t>
            </a:r>
            <a:endParaRPr lang="zh-CN" altLang="en-US" sz="2400" dirty="0">
              <a:latin typeface="+mj-ea"/>
              <a:ea typeface="宋体" panose="02010600030101010101" pitchFamily="2" charset="-122"/>
            </a:endParaRPr>
          </a:p>
        </p:txBody>
      </p:sp>
      <p:sp>
        <p:nvSpPr>
          <p:cNvPr id="3" name="矩形 2"/>
          <p:cNvSpPr>
            <a:spLocks noChangeArrowheads="1"/>
          </p:cNvSpPr>
          <p:nvPr/>
        </p:nvSpPr>
        <p:spPr bwMode="auto">
          <a:xfrm>
            <a:off x="2062164" y="4711701"/>
            <a:ext cx="7947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lvl="1" eaLnBrk="1" hangingPunct="1">
              <a:buNone/>
            </a:pPr>
            <a:r>
              <a:rPr lang="zh-CN" altLang="en-US" dirty="0">
                <a:ea typeface="宋体" panose="02010600030101010101" pitchFamily="2" charset="-122"/>
              </a:rPr>
              <a:t>都已支持在校生和毕业生。</a:t>
            </a:r>
            <a:endParaRPr lang="zh-CN" altLang="en-US" dirty="0">
              <a:ea typeface="宋体" panose="02010600030101010101" pitchFamily="2" charset="-122"/>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fade">
                                      <p:cBhvr>
                                        <p:cTn id="7" dur="2000"/>
                                        <p:tgtEl>
                                          <p:spTgt spid="491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p:bldP spid="4" grpId="0"/>
      <p:bldP spid="2" grpId="0"/>
      <p:bldP spid="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7"/>
          <p:cNvSpPr>
            <a:spLocks noGrp="1" noChangeArrowheads="1"/>
          </p:cNvSpPr>
          <p:nvPr>
            <p:ph type="title"/>
          </p:nvPr>
        </p:nvSpPr>
        <p:spPr>
          <a:xfrm>
            <a:off x="8894764" y="930276"/>
            <a:ext cx="1773237"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常见问题</a:t>
            </a:r>
            <a:endPar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155" name="TextBox 3"/>
          <p:cNvSpPr txBox="1">
            <a:spLocks noChangeArrowheads="1"/>
          </p:cNvSpPr>
          <p:nvPr/>
        </p:nvSpPr>
        <p:spPr bwMode="auto">
          <a:xfrm>
            <a:off x="2274889" y="1792288"/>
            <a:ext cx="8072437" cy="461962"/>
          </a:xfrm>
          <a:prstGeom prst="rect">
            <a:avLst/>
          </a:prstGeom>
          <a:noFill/>
          <a:ln>
            <a:noFill/>
          </a:ln>
        </p:spPr>
        <p:txBody>
          <a:bodyPr>
            <a:spAutoFit/>
          </a:bodyPr>
          <a:lstStyle>
            <a:lvl1pPr marL="342900" indent="-3429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lvl="1" eaLnBrk="1" hangingPunct="1">
              <a:buNone/>
              <a:defRPr/>
            </a:pPr>
            <a:r>
              <a:rPr lang="en-US" altLang="zh-CN" dirty="0">
                <a:latin typeface="+mn-ea"/>
                <a:ea typeface="+mn-ea"/>
              </a:rPr>
              <a:t>11.</a:t>
            </a:r>
            <a:r>
              <a:rPr lang="zh-CN" altLang="en-US" dirty="0">
                <a:latin typeface="+mn-ea"/>
                <a:ea typeface="+mn-ea"/>
              </a:rPr>
              <a:t>家庭经济信息模板中有很多是非必填项。</a:t>
            </a:r>
            <a:endParaRPr lang="en-US" altLang="zh-CN" dirty="0">
              <a:latin typeface="+mn-ea"/>
              <a:ea typeface="+mn-ea"/>
            </a:endParaRPr>
          </a:p>
        </p:txBody>
      </p:sp>
      <p:sp>
        <p:nvSpPr>
          <p:cNvPr id="6" name="TextBox 3"/>
          <p:cNvSpPr txBox="1">
            <a:spLocks noChangeArrowheads="1"/>
          </p:cNvSpPr>
          <p:nvPr/>
        </p:nvSpPr>
        <p:spPr bwMode="auto">
          <a:xfrm>
            <a:off x="2274889" y="3914776"/>
            <a:ext cx="8072437" cy="830997"/>
          </a:xfrm>
          <a:prstGeom prst="rect">
            <a:avLst/>
          </a:prstGeom>
          <a:noFill/>
          <a:ln>
            <a:noFill/>
          </a:ln>
        </p:spPr>
        <p:txBody>
          <a:bodyPr>
            <a:spAutoFit/>
          </a:bodyPr>
          <a:lstStyle>
            <a:lvl1pPr marL="342900" indent="-3429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lvl="1" eaLnBrk="1" hangingPunct="1">
              <a:buNone/>
              <a:defRPr/>
            </a:pPr>
            <a:r>
              <a:rPr lang="en-US" altLang="zh-CN" dirty="0">
                <a:latin typeface="+mn-ea"/>
                <a:ea typeface="+mn-ea"/>
              </a:rPr>
              <a:t>12.</a:t>
            </a:r>
            <a:r>
              <a:rPr lang="zh-CN" altLang="en-US" dirty="0">
                <a:latin typeface="+mn-ea"/>
                <a:ea typeface="+mn-ea"/>
              </a:rPr>
              <a:t>在校生模板中特定指标项需按照“代码表”录入，如民族录入 “穿青族”，不能写穿青人、青族及川青族。</a:t>
            </a:r>
            <a:endParaRPr lang="en-US" altLang="zh-CN" dirty="0">
              <a:latin typeface="+mn-ea"/>
              <a:ea typeface="+mn-ea"/>
            </a:endParaRPr>
          </a:p>
        </p:txBody>
      </p:sp>
      <p:sp>
        <p:nvSpPr>
          <p:cNvPr id="2" name="矩形 1"/>
          <p:cNvSpPr>
            <a:spLocks noChangeArrowheads="1"/>
          </p:cNvSpPr>
          <p:nvPr/>
        </p:nvSpPr>
        <p:spPr bwMode="auto">
          <a:xfrm>
            <a:off x="2247900" y="2495550"/>
            <a:ext cx="8001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marL="0" lvl="1" eaLnBrk="1" hangingPunct="1">
              <a:buNone/>
            </a:pPr>
            <a:r>
              <a:rPr lang="zh-CN" altLang="en-US">
                <a:ea typeface="宋体" panose="02010600030101010101" pitchFamily="2" charset="-122"/>
              </a:rPr>
              <a:t>为方便多次采集更新录入，对暂时没有采集上的数据可暂时不填。</a:t>
            </a:r>
            <a:endParaRPr lang="zh-CN" altLang="en-US">
              <a:ea typeface="宋体" panose="02010600030101010101" pitchFamily="2" charset="-122"/>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fade">
                                      <p:cBhvr>
                                        <p:cTn id="7" dur="2000"/>
                                        <p:tgtEl>
                                          <p:spTgt spid="491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p:bldP spid="6" grpId="0"/>
      <p:bldP spid="2"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292351" y="1778001"/>
            <a:ext cx="7515225" cy="1635125"/>
          </a:xfrm>
        </p:spPr>
        <p:txBody>
          <a:bodyPr/>
          <a:lstStyle/>
          <a:p>
            <a:pPr marL="0" indent="0">
              <a:buNone/>
              <a:defRPr/>
            </a:pPr>
            <a:r>
              <a:rPr lang="en-US" altLang="zh-CN" dirty="0">
                <a:latin typeface="+mn-ea"/>
                <a:ea typeface="+mn-ea"/>
              </a:rPr>
              <a:t>13</a:t>
            </a:r>
            <a:r>
              <a:rPr altLang="en-US" dirty="0">
                <a:latin typeface="+mn-ea"/>
                <a:ea typeface="+mn-ea"/>
              </a:rPr>
              <a:t>、本专科国家助学金，上学年没有录入，现学生已经毕业，是否可以重新录入在校生，认定，做国助，再做毕业处理？</a:t>
            </a:r>
            <a:endParaRPr lang="en-US" altLang="zh-CN" dirty="0">
              <a:latin typeface="+mn-ea"/>
              <a:ea typeface="+mn-ea"/>
            </a:endParaRPr>
          </a:p>
        </p:txBody>
      </p:sp>
      <p:sp>
        <p:nvSpPr>
          <p:cNvPr id="150531" name="Rectangle 27"/>
          <p:cNvSpPr>
            <a:spLocks noGrp="1" noChangeArrowheads="1"/>
          </p:cNvSpPr>
          <p:nvPr>
            <p:ph type="title"/>
          </p:nvPr>
        </p:nvSpPr>
        <p:spPr>
          <a:xfrm>
            <a:off x="8894764" y="917576"/>
            <a:ext cx="1773237"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常见问题</a:t>
            </a:r>
            <a:endPar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3908" name="矩形 4"/>
          <p:cNvSpPr>
            <a:spLocks noChangeArrowheads="1"/>
          </p:cNvSpPr>
          <p:nvPr/>
        </p:nvSpPr>
        <p:spPr bwMode="auto">
          <a:xfrm>
            <a:off x="2292351" y="3182144"/>
            <a:ext cx="3570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buFontTx/>
              <a:buNone/>
            </a:pPr>
            <a:r>
              <a:rPr lang="zh-CN" altLang="en-US">
                <a:ea typeface="宋体" panose="02010600030101010101" pitchFamily="2" charset="-122"/>
              </a:rPr>
              <a:t>名单已经锁定，不能补录</a:t>
            </a:r>
            <a:endParaRPr lang="en-US" altLang="zh-CN">
              <a:ea typeface="宋体" panose="02010600030101010101" pitchFamily="2" charset="-122"/>
            </a:endParaRPr>
          </a:p>
        </p:txBody>
      </p:sp>
      <p:sp>
        <p:nvSpPr>
          <p:cNvPr id="5" name="内容占位符 2"/>
          <p:cNvSpPr txBox="1"/>
          <p:nvPr/>
        </p:nvSpPr>
        <p:spPr bwMode="auto">
          <a:xfrm>
            <a:off x="2298356" y="3813122"/>
            <a:ext cx="7515225" cy="1635125"/>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400">
                <a:solidFill>
                  <a:schemeClr val="tx1"/>
                </a:solidFill>
                <a:latin typeface="+mn-lt"/>
                <a:ea typeface="+mn-ea"/>
              </a:defRPr>
            </a:lvl4pPr>
            <a:lvl5pPr marL="2057400" indent="-228600" algn="l" rtl="0" eaLnBrk="0" fontAlgn="base" hangingPunct="0">
              <a:spcBef>
                <a:spcPct val="20000"/>
              </a:spcBef>
              <a:spcAft>
                <a:spcPct val="0"/>
              </a:spcAft>
              <a:buChar char="»"/>
              <a:defRPr sz="24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marL="0" indent="0">
              <a:buFontTx/>
              <a:buNone/>
              <a:defRPr/>
            </a:pPr>
            <a:r>
              <a:rPr lang="en-US" altLang="zh-CN" kern="0" dirty="0">
                <a:latin typeface="+mn-ea"/>
              </a:rPr>
              <a:t>14</a:t>
            </a:r>
            <a:r>
              <a:rPr lang="zh-CN" altLang="en-US" kern="0" dirty="0">
                <a:latin typeface="+mn-ea"/>
              </a:rPr>
              <a:t>、学业奖学金如何按学期录入？</a:t>
            </a:r>
            <a:endParaRPr lang="zh-CN" altLang="en-US" kern="0" dirty="0">
              <a:latin typeface="+mn-ea"/>
            </a:endParaRPr>
          </a:p>
        </p:txBody>
      </p:sp>
      <p:sp>
        <p:nvSpPr>
          <p:cNvPr id="6" name="矩形 4"/>
          <p:cNvSpPr>
            <a:spLocks noChangeArrowheads="1"/>
          </p:cNvSpPr>
          <p:nvPr/>
        </p:nvSpPr>
        <p:spPr bwMode="auto">
          <a:xfrm>
            <a:off x="2292351" y="4551213"/>
            <a:ext cx="81868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buFontTx/>
              <a:buNone/>
            </a:pPr>
            <a:r>
              <a:rPr lang="zh-CN" altLang="en-US" dirty="0">
                <a:ea typeface="宋体" panose="02010600030101010101" pitchFamily="2" charset="-122"/>
              </a:rPr>
              <a:t>根据实际情况，如当学期有就录入，没有就不需重复录入。</a:t>
            </a:r>
            <a:endParaRPr lang="en-US" altLang="zh-CN" dirty="0">
              <a:ea typeface="宋体" panose="02010600030101010101" pitchFamily="2" charset="-122"/>
            </a:endParaRPr>
          </a:p>
          <a:p>
            <a:pPr>
              <a:buFontTx/>
              <a:buNone/>
            </a:pPr>
            <a:r>
              <a:rPr lang="zh-CN" altLang="en-US" dirty="0">
                <a:ea typeface="宋体" panose="02010600030101010101" pitchFamily="2" charset="-122"/>
              </a:rPr>
              <a:t>目前系统根据用户需求学业奖学金要做为按学期录入。</a:t>
            </a:r>
            <a:endParaRPr lang="en-US" altLang="zh-CN" dirty="0">
              <a:ea typeface="宋体" panose="02010600030101010101" pitchFamily="2" charset="-122"/>
            </a:endParaRPr>
          </a:p>
        </p:txBody>
      </p:sp>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3908"/>
                                        </p:tgtEl>
                                        <p:attrNameLst>
                                          <p:attrName>style.visibility</p:attrName>
                                        </p:attrNameLst>
                                      </p:cBhvr>
                                      <p:to>
                                        <p:strVal val="visible"/>
                                      </p:to>
                                    </p:set>
                                    <p:anim calcmode="lin" valueType="num">
                                      <p:cBhvr additive="base">
                                        <p:cTn id="13" dur="500" fill="hold"/>
                                        <p:tgtEl>
                                          <p:spTgt spid="123908"/>
                                        </p:tgtEl>
                                        <p:attrNameLst>
                                          <p:attrName>ppt_x</p:attrName>
                                        </p:attrNameLst>
                                      </p:cBhvr>
                                      <p:tavLst>
                                        <p:tav tm="0">
                                          <p:val>
                                            <p:strVal val="#ppt_x"/>
                                          </p:val>
                                        </p:tav>
                                        <p:tav tm="100000">
                                          <p:val>
                                            <p:strVal val="#ppt_x"/>
                                          </p:val>
                                        </p:tav>
                                      </p:tavLst>
                                    </p:anim>
                                    <p:anim calcmode="lin" valueType="num">
                                      <p:cBhvr additive="base">
                                        <p:cTn id="14" dur="500" fill="hold"/>
                                        <p:tgtEl>
                                          <p:spTgt spid="12390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3908" grpId="0"/>
      <p:bldP spid="5" grpId="0" build="p"/>
      <p:bldP spid="6"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292351" y="1778001"/>
            <a:ext cx="7515225" cy="1635125"/>
          </a:xfrm>
        </p:spPr>
        <p:txBody>
          <a:bodyPr/>
          <a:lstStyle/>
          <a:p>
            <a:pPr marL="0" indent="0">
              <a:buNone/>
              <a:defRPr/>
            </a:pPr>
            <a:r>
              <a:rPr lang="en-US" altLang="zh-CN" dirty="0">
                <a:latin typeface="+mn-ea"/>
                <a:ea typeface="+mn-ea"/>
              </a:rPr>
              <a:t>15</a:t>
            </a:r>
            <a:r>
              <a:rPr altLang="en-US" dirty="0">
                <a:latin typeface="+mn-ea"/>
                <a:ea typeface="+mn-ea"/>
              </a:rPr>
              <a:t>、</a:t>
            </a:r>
            <a:r>
              <a:rPr lang="zh-CN" altLang="en-US" dirty="0">
                <a:latin typeface="+mn-ea"/>
              </a:rPr>
              <a:t>励志奖学金系统中是只能困难生录入吗？</a:t>
            </a:r>
            <a:endParaRPr lang="en-US" altLang="zh-CN" dirty="0">
              <a:latin typeface="+mn-ea"/>
              <a:ea typeface="+mn-ea"/>
            </a:endParaRPr>
          </a:p>
        </p:txBody>
      </p:sp>
      <p:sp>
        <p:nvSpPr>
          <p:cNvPr id="150531" name="Rectangle 27"/>
          <p:cNvSpPr>
            <a:spLocks noGrp="1" noChangeArrowheads="1"/>
          </p:cNvSpPr>
          <p:nvPr>
            <p:ph type="title"/>
          </p:nvPr>
        </p:nvSpPr>
        <p:spPr>
          <a:xfrm>
            <a:off x="8894764" y="917576"/>
            <a:ext cx="1773237"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常见问题</a:t>
            </a:r>
            <a:endPar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3908" name="矩形 4"/>
          <p:cNvSpPr>
            <a:spLocks noChangeArrowheads="1"/>
          </p:cNvSpPr>
          <p:nvPr/>
        </p:nvSpPr>
        <p:spPr bwMode="auto">
          <a:xfrm>
            <a:off x="2292351" y="2551134"/>
            <a:ext cx="100335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buFontTx/>
              <a:buNone/>
            </a:pPr>
            <a:r>
              <a:rPr lang="zh-CN" altLang="en-US" dirty="0">
                <a:ea typeface="宋体" panose="02010600030101010101" pitchFamily="2" charset="-122"/>
              </a:rPr>
              <a:t>目前系统中，可直接从在校生中选择学生，进行励志奖学金名单的录入。</a:t>
            </a:r>
            <a:endParaRPr lang="en-US" altLang="zh-CN" dirty="0">
              <a:ea typeface="宋体" panose="02010600030101010101" pitchFamily="2" charset="-122"/>
            </a:endParaRPr>
          </a:p>
        </p:txBody>
      </p:sp>
      <p:sp>
        <p:nvSpPr>
          <p:cNvPr id="5" name="内容占位符 2"/>
          <p:cNvSpPr txBox="1"/>
          <p:nvPr/>
        </p:nvSpPr>
        <p:spPr bwMode="auto">
          <a:xfrm>
            <a:off x="2292350" y="3331586"/>
            <a:ext cx="7515225" cy="1635125"/>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400">
                <a:solidFill>
                  <a:schemeClr val="tx1"/>
                </a:solidFill>
                <a:latin typeface="+mn-lt"/>
                <a:ea typeface="+mn-ea"/>
              </a:defRPr>
            </a:lvl4pPr>
            <a:lvl5pPr marL="2057400" indent="-228600" algn="l" rtl="0" eaLnBrk="0" fontAlgn="base" hangingPunct="0">
              <a:spcBef>
                <a:spcPct val="20000"/>
              </a:spcBef>
              <a:spcAft>
                <a:spcPct val="0"/>
              </a:spcAft>
              <a:buChar char="»"/>
              <a:defRPr sz="24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marL="0" indent="0">
              <a:buFontTx/>
              <a:buNone/>
              <a:defRPr/>
            </a:pPr>
            <a:r>
              <a:rPr lang="en-US" altLang="zh-CN" kern="0" dirty="0">
                <a:latin typeface="+mn-ea"/>
              </a:rPr>
              <a:t>16</a:t>
            </a:r>
            <a:r>
              <a:rPr lang="zh-CN" altLang="en-US" kern="0" dirty="0">
                <a:latin typeface="+mn-ea"/>
              </a:rPr>
              <a:t>、地方资助、学校资助、社会资助业务如何设置，谁来设置？</a:t>
            </a:r>
            <a:endParaRPr lang="zh-CN" altLang="en-US" kern="0" dirty="0">
              <a:latin typeface="+mn-ea"/>
            </a:endParaRPr>
          </a:p>
        </p:txBody>
      </p:sp>
      <p:sp>
        <p:nvSpPr>
          <p:cNvPr id="6" name="矩形 4"/>
          <p:cNvSpPr>
            <a:spLocks noChangeArrowheads="1"/>
          </p:cNvSpPr>
          <p:nvPr/>
        </p:nvSpPr>
        <p:spPr bwMode="auto">
          <a:xfrm>
            <a:off x="2292351" y="4370764"/>
            <a:ext cx="1003351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buFontTx/>
              <a:buNone/>
            </a:pPr>
            <a:r>
              <a:rPr lang="zh-CN" altLang="en-US" dirty="0">
                <a:ea typeface="宋体" panose="02010600030101010101" pitchFamily="2" charset="-122"/>
              </a:rPr>
              <a:t>地方资助业务由主管部门操作人员设置，设置完成后，学校可在该业务下</a:t>
            </a:r>
            <a:endParaRPr lang="en-US" altLang="zh-CN" dirty="0">
              <a:ea typeface="宋体" panose="02010600030101010101" pitchFamily="2" charset="-122"/>
            </a:endParaRPr>
          </a:p>
          <a:p>
            <a:pPr>
              <a:buFontTx/>
              <a:buNone/>
            </a:pPr>
            <a:r>
              <a:rPr lang="zh-CN" altLang="en-US" dirty="0">
                <a:ea typeface="宋体" panose="02010600030101010101" pitchFamily="2" charset="-122"/>
              </a:rPr>
              <a:t>填报资助名单。</a:t>
            </a:r>
            <a:endParaRPr lang="en-US" altLang="zh-CN" dirty="0">
              <a:ea typeface="宋体" panose="02010600030101010101" pitchFamily="2" charset="-122"/>
            </a:endParaRPr>
          </a:p>
          <a:p>
            <a:pPr>
              <a:buFontTx/>
              <a:buNone/>
            </a:pPr>
            <a:r>
              <a:rPr lang="zh-CN" altLang="en-US" dirty="0">
                <a:ea typeface="宋体" panose="02010600030101010101" pitchFamily="2" charset="-122"/>
              </a:rPr>
              <a:t>学校资助和社会资助的业务设置工作，可以由本校学校操作人设置，然后</a:t>
            </a:r>
            <a:endParaRPr lang="en-US" altLang="zh-CN" dirty="0">
              <a:ea typeface="宋体" panose="02010600030101010101" pitchFamily="2" charset="-122"/>
            </a:endParaRPr>
          </a:p>
          <a:p>
            <a:pPr>
              <a:buFontTx/>
              <a:buNone/>
            </a:pPr>
            <a:r>
              <a:rPr lang="zh-CN" altLang="en-US" dirty="0">
                <a:ea typeface="宋体" panose="02010600030101010101" pitchFamily="2" charset="-122"/>
              </a:rPr>
              <a:t>进行名单填报。</a:t>
            </a:r>
            <a:endParaRPr lang="en-US" altLang="zh-CN" dirty="0">
              <a:ea typeface="宋体" panose="02010600030101010101" pitchFamily="2" charset="-122"/>
            </a:endParaRPr>
          </a:p>
        </p:txBody>
      </p:sp>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3908"/>
                                        </p:tgtEl>
                                        <p:attrNameLst>
                                          <p:attrName>style.visibility</p:attrName>
                                        </p:attrNameLst>
                                      </p:cBhvr>
                                      <p:to>
                                        <p:strVal val="visible"/>
                                      </p:to>
                                    </p:set>
                                    <p:anim calcmode="lin" valueType="num">
                                      <p:cBhvr additive="base">
                                        <p:cTn id="13" dur="500" fill="hold"/>
                                        <p:tgtEl>
                                          <p:spTgt spid="123908"/>
                                        </p:tgtEl>
                                        <p:attrNameLst>
                                          <p:attrName>ppt_x</p:attrName>
                                        </p:attrNameLst>
                                      </p:cBhvr>
                                      <p:tavLst>
                                        <p:tav tm="0">
                                          <p:val>
                                            <p:strVal val="#ppt_x"/>
                                          </p:val>
                                        </p:tav>
                                        <p:tav tm="100000">
                                          <p:val>
                                            <p:strVal val="#ppt_x"/>
                                          </p:val>
                                        </p:tav>
                                      </p:tavLst>
                                    </p:anim>
                                    <p:anim calcmode="lin" valueType="num">
                                      <p:cBhvr additive="base">
                                        <p:cTn id="14" dur="500" fill="hold"/>
                                        <p:tgtEl>
                                          <p:spTgt spid="12390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3908" grpId="0"/>
      <p:bldP spid="5" grpId="0" build="p"/>
      <p:bldP spid="6"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292351" y="1778001"/>
            <a:ext cx="7515225" cy="1635125"/>
          </a:xfrm>
        </p:spPr>
        <p:txBody>
          <a:bodyPr/>
          <a:lstStyle/>
          <a:p>
            <a:pPr marL="0" indent="0">
              <a:buNone/>
              <a:defRPr/>
            </a:pPr>
            <a:r>
              <a:rPr lang="en-US" altLang="zh-CN" dirty="0">
                <a:latin typeface="+mn-ea"/>
                <a:ea typeface="+mn-ea"/>
              </a:rPr>
              <a:t>17</a:t>
            </a:r>
            <a:r>
              <a:rPr altLang="en-US" dirty="0">
                <a:latin typeface="+mn-ea"/>
                <a:ea typeface="+mn-ea"/>
              </a:rPr>
              <a:t>、</a:t>
            </a:r>
            <a:r>
              <a:rPr lang="zh-CN" altLang="en-US" dirty="0">
                <a:latin typeface="+mn-ea"/>
              </a:rPr>
              <a:t>信息查询中的</a:t>
            </a:r>
            <a:r>
              <a:rPr lang="zh-CN" altLang="zh-CN" dirty="0">
                <a:latin typeface="+mn-ea"/>
              </a:rPr>
              <a:t>学生综合信息查询功能</a:t>
            </a:r>
            <a:r>
              <a:rPr lang="zh-CN" altLang="en-US" dirty="0">
                <a:latin typeface="+mn-ea"/>
              </a:rPr>
              <a:t>有什么作用？</a:t>
            </a:r>
            <a:endParaRPr lang="en-US" altLang="zh-CN" dirty="0">
              <a:latin typeface="+mn-ea"/>
              <a:ea typeface="+mn-ea"/>
            </a:endParaRPr>
          </a:p>
        </p:txBody>
      </p:sp>
      <p:sp>
        <p:nvSpPr>
          <p:cNvPr id="150531" name="Rectangle 27"/>
          <p:cNvSpPr>
            <a:spLocks noGrp="1" noChangeArrowheads="1"/>
          </p:cNvSpPr>
          <p:nvPr>
            <p:ph type="title"/>
          </p:nvPr>
        </p:nvSpPr>
        <p:spPr>
          <a:xfrm>
            <a:off x="8894764" y="917576"/>
            <a:ext cx="1773237"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常见问题</a:t>
            </a:r>
            <a:endPar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3908" name="矩形 4"/>
          <p:cNvSpPr>
            <a:spLocks noChangeArrowheads="1"/>
          </p:cNvSpPr>
          <p:nvPr/>
        </p:nvSpPr>
        <p:spPr bwMode="auto">
          <a:xfrm>
            <a:off x="2292351" y="2348880"/>
            <a:ext cx="1003351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buFontTx/>
              <a:buNone/>
            </a:pPr>
            <a:r>
              <a:rPr lang="zh-CN" altLang="en-US" dirty="0">
                <a:ea typeface="宋体" panose="02010600030101010101" pitchFamily="2" charset="-122"/>
              </a:rPr>
              <a:t>目前本专科系统中，增加了学生综合信息查询，可支持高校跨学段查询</a:t>
            </a:r>
            <a:endParaRPr lang="en-US" altLang="zh-CN" dirty="0">
              <a:ea typeface="宋体" panose="02010600030101010101" pitchFamily="2" charset="-122"/>
            </a:endParaRPr>
          </a:p>
          <a:p>
            <a:pPr>
              <a:buFontTx/>
              <a:buNone/>
            </a:pPr>
            <a:r>
              <a:rPr lang="zh-CN" altLang="en-US" dirty="0">
                <a:ea typeface="宋体" panose="02010600030101010101" pitchFamily="2" charset="-122"/>
              </a:rPr>
              <a:t>本校学生的</a:t>
            </a:r>
            <a:r>
              <a:rPr lang="zh-CN" altLang="zh-CN" dirty="0">
                <a:ea typeface="宋体" panose="02010600030101010101" pitchFamily="2" charset="-122"/>
              </a:rPr>
              <a:t>学生的困难等级认定</a:t>
            </a:r>
            <a:r>
              <a:rPr lang="zh-CN" altLang="en-US" dirty="0">
                <a:ea typeface="宋体" panose="02010600030101010101" pitchFamily="2" charset="-122"/>
              </a:rPr>
              <a:t>情况</a:t>
            </a:r>
            <a:r>
              <a:rPr lang="zh-CN" altLang="zh-CN" dirty="0">
                <a:ea typeface="宋体" panose="02010600030101010101" pitchFamily="2" charset="-122"/>
              </a:rPr>
              <a:t>和受助情况</a:t>
            </a:r>
            <a:r>
              <a:rPr lang="zh-CN" altLang="en-US" dirty="0">
                <a:ea typeface="宋体" panose="02010600030101010101" pitchFamily="2" charset="-122"/>
              </a:rPr>
              <a:t>。（该功能需要中央和</a:t>
            </a:r>
            <a:endParaRPr lang="en-US" altLang="zh-CN" dirty="0">
              <a:ea typeface="宋体" panose="02010600030101010101" pitchFamily="2" charset="-122"/>
            </a:endParaRPr>
          </a:p>
          <a:p>
            <a:pPr>
              <a:buFontTx/>
              <a:buNone/>
            </a:pPr>
            <a:r>
              <a:rPr lang="zh-CN" altLang="en-US" dirty="0">
                <a:ea typeface="宋体" panose="02010600030101010101" pitchFamily="2" charset="-122"/>
              </a:rPr>
              <a:t>省级提供关键数据通道省级调用中央查询服务，目前该通道还未提供，该</a:t>
            </a:r>
            <a:endParaRPr lang="en-US" altLang="zh-CN" dirty="0">
              <a:ea typeface="宋体" panose="02010600030101010101" pitchFamily="2" charset="-122"/>
            </a:endParaRPr>
          </a:p>
          <a:p>
            <a:pPr>
              <a:buFontTx/>
              <a:buNone/>
            </a:pPr>
            <a:r>
              <a:rPr lang="zh-CN" altLang="en-US" dirty="0">
                <a:ea typeface="宋体" panose="02010600030101010101" pitchFamily="2" charset="-122"/>
              </a:rPr>
              <a:t>功能暂时无法使用）</a:t>
            </a:r>
            <a:endParaRPr lang="en-US" altLang="zh-CN" dirty="0">
              <a:ea typeface="宋体" panose="02010600030101010101" pitchFamily="2" charset="-122"/>
            </a:endParaRPr>
          </a:p>
        </p:txBody>
      </p:sp>
      <p:sp>
        <p:nvSpPr>
          <p:cNvPr id="5" name="内容占位符 2"/>
          <p:cNvSpPr txBox="1"/>
          <p:nvPr/>
        </p:nvSpPr>
        <p:spPr bwMode="auto">
          <a:xfrm>
            <a:off x="2266157" y="4073704"/>
            <a:ext cx="7515225" cy="1118674"/>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400">
                <a:solidFill>
                  <a:schemeClr val="tx1"/>
                </a:solidFill>
                <a:latin typeface="+mn-lt"/>
                <a:ea typeface="+mn-ea"/>
              </a:defRPr>
            </a:lvl4pPr>
            <a:lvl5pPr marL="2057400" indent="-228600" algn="l" rtl="0" eaLnBrk="0" fontAlgn="base" hangingPunct="0">
              <a:spcBef>
                <a:spcPct val="20000"/>
              </a:spcBef>
              <a:spcAft>
                <a:spcPct val="0"/>
              </a:spcAft>
              <a:buChar char="»"/>
              <a:defRPr sz="24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marL="0" indent="0">
              <a:buFontTx/>
              <a:buNone/>
              <a:defRPr/>
            </a:pPr>
            <a:r>
              <a:rPr lang="en-US" altLang="zh-CN" kern="0" dirty="0">
                <a:latin typeface="+mn-ea"/>
              </a:rPr>
              <a:t>18</a:t>
            </a:r>
            <a:r>
              <a:rPr lang="zh-CN" altLang="en-US" kern="0" dirty="0">
                <a:latin typeface="+mn-ea"/>
              </a:rPr>
              <a:t>、建档立卡未受助名单，需要何时填写，数据会继承吗？</a:t>
            </a:r>
            <a:endParaRPr lang="zh-CN" altLang="en-US" kern="0" dirty="0">
              <a:latin typeface="+mn-ea"/>
            </a:endParaRPr>
          </a:p>
        </p:txBody>
      </p:sp>
      <p:sp>
        <p:nvSpPr>
          <p:cNvPr id="6" name="矩形 4"/>
          <p:cNvSpPr>
            <a:spLocks noChangeArrowheads="1"/>
          </p:cNvSpPr>
          <p:nvPr/>
        </p:nvSpPr>
        <p:spPr bwMode="auto">
          <a:xfrm>
            <a:off x="2233232" y="4896556"/>
            <a:ext cx="989726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buNone/>
            </a:pPr>
            <a:r>
              <a:rPr lang="zh-CN" altLang="zh-CN" dirty="0">
                <a:ea typeface="宋体" panose="02010600030101010101" pitchFamily="2" charset="-122"/>
              </a:rPr>
              <a:t>资助系统中</a:t>
            </a:r>
            <a:r>
              <a:rPr lang="zh-CN" altLang="en-US" dirty="0">
                <a:ea typeface="宋体" panose="02010600030101010101" pitchFamily="2" charset="-122"/>
              </a:rPr>
              <a:t>每月</a:t>
            </a:r>
            <a:r>
              <a:rPr lang="en-US" altLang="zh-CN" dirty="0">
                <a:ea typeface="宋体" panose="02010600030101010101" pitchFamily="2" charset="-122"/>
              </a:rPr>
              <a:t>1</a:t>
            </a:r>
            <a:r>
              <a:rPr lang="zh-CN" altLang="en-US" dirty="0">
                <a:ea typeface="宋体" panose="02010600030101010101" pitchFamily="2" charset="-122"/>
              </a:rPr>
              <a:t>日凌晨生成当学期的建档立卡未受助名单，系统不设置</a:t>
            </a:r>
            <a:endParaRPr lang="en-US" altLang="zh-CN" dirty="0">
              <a:ea typeface="宋体" panose="02010600030101010101" pitchFamily="2" charset="-122"/>
            </a:endParaRPr>
          </a:p>
          <a:p>
            <a:pPr>
              <a:buNone/>
            </a:pPr>
            <a:r>
              <a:rPr lang="zh-CN" altLang="en-US" dirty="0">
                <a:ea typeface="宋体" panose="02010600030101010101" pitchFamily="2" charset="-122"/>
              </a:rPr>
              <a:t>填报节点，学校可按照业务部门要求时间填写未受助原因即可。</a:t>
            </a:r>
            <a:endParaRPr lang="en-US" altLang="zh-CN" dirty="0">
              <a:ea typeface="宋体" panose="02010600030101010101" pitchFamily="2" charset="-122"/>
            </a:endParaRPr>
          </a:p>
          <a:p>
            <a:pPr>
              <a:buNone/>
            </a:pPr>
            <a:r>
              <a:rPr lang="zh-CN" altLang="zh-CN" dirty="0">
                <a:ea typeface="宋体" panose="02010600030101010101" pitchFamily="2" charset="-122"/>
              </a:rPr>
              <a:t>本专科国家助学金建档立卡未受助名单，本学期填写未受助原因后次月</a:t>
            </a:r>
            <a:endParaRPr lang="en-US" altLang="zh-CN" dirty="0">
              <a:ea typeface="宋体" panose="02010600030101010101" pitchFamily="2" charset="-122"/>
            </a:endParaRPr>
          </a:p>
          <a:p>
            <a:pPr>
              <a:buNone/>
            </a:pPr>
            <a:r>
              <a:rPr lang="zh-CN" altLang="zh-CN" dirty="0">
                <a:ea typeface="宋体" panose="02010600030101010101" pitchFamily="2" charset="-122"/>
              </a:rPr>
              <a:t>数据更新后，填写的未受助原因会</a:t>
            </a:r>
            <a:r>
              <a:rPr lang="zh-CN" altLang="en-US" dirty="0">
                <a:ea typeface="宋体" panose="02010600030101010101" pitchFamily="2" charset="-122"/>
              </a:rPr>
              <a:t>继承。</a:t>
            </a:r>
            <a:endParaRPr lang="en-US" altLang="zh-CN" dirty="0">
              <a:ea typeface="宋体" panose="02010600030101010101" pitchFamily="2" charset="-122"/>
            </a:endParaRPr>
          </a:p>
        </p:txBody>
      </p:sp>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3908"/>
                                        </p:tgtEl>
                                        <p:attrNameLst>
                                          <p:attrName>style.visibility</p:attrName>
                                        </p:attrNameLst>
                                      </p:cBhvr>
                                      <p:to>
                                        <p:strVal val="visible"/>
                                      </p:to>
                                    </p:set>
                                    <p:anim calcmode="lin" valueType="num">
                                      <p:cBhvr additive="base">
                                        <p:cTn id="13" dur="500" fill="hold"/>
                                        <p:tgtEl>
                                          <p:spTgt spid="123908"/>
                                        </p:tgtEl>
                                        <p:attrNameLst>
                                          <p:attrName>ppt_x</p:attrName>
                                        </p:attrNameLst>
                                      </p:cBhvr>
                                      <p:tavLst>
                                        <p:tav tm="0">
                                          <p:val>
                                            <p:strVal val="#ppt_x"/>
                                          </p:val>
                                        </p:tav>
                                        <p:tav tm="100000">
                                          <p:val>
                                            <p:strVal val="#ppt_x"/>
                                          </p:val>
                                        </p:tav>
                                      </p:tavLst>
                                    </p:anim>
                                    <p:anim calcmode="lin" valueType="num">
                                      <p:cBhvr additive="base">
                                        <p:cTn id="14" dur="500" fill="hold"/>
                                        <p:tgtEl>
                                          <p:spTgt spid="12390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3908" grpId="0"/>
      <p:bldP spid="5" grpId="0" build="p"/>
      <p:bldP spid="6"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292351" y="1778001"/>
            <a:ext cx="7908105" cy="1635125"/>
          </a:xfrm>
        </p:spPr>
        <p:txBody>
          <a:bodyPr/>
          <a:lstStyle/>
          <a:p>
            <a:pPr marL="0" indent="0">
              <a:buNone/>
              <a:defRPr/>
            </a:pPr>
            <a:r>
              <a:rPr lang="en-US" altLang="zh-CN" dirty="0">
                <a:latin typeface="+mn-ea"/>
                <a:ea typeface="+mn-ea"/>
              </a:rPr>
              <a:t>19</a:t>
            </a:r>
            <a:r>
              <a:rPr altLang="en-US" dirty="0">
                <a:latin typeface="+mn-ea"/>
                <a:ea typeface="+mn-ea"/>
              </a:rPr>
              <a:t>、</a:t>
            </a:r>
            <a:r>
              <a:rPr lang="zh-CN" altLang="en-US" dirty="0">
                <a:latin typeface="+mn-ea"/>
              </a:rPr>
              <a:t>表格检验宏出了</a:t>
            </a:r>
            <a:r>
              <a:rPr lang="en-US" altLang="zh-CN" dirty="0">
                <a:latin typeface="+mn-ea"/>
              </a:rPr>
              <a:t>03</a:t>
            </a:r>
            <a:r>
              <a:rPr lang="zh-CN" altLang="en-US" dirty="0">
                <a:latin typeface="+mn-ea"/>
              </a:rPr>
              <a:t>版本办公软件，能否用</a:t>
            </a:r>
            <a:r>
              <a:rPr lang="en-US" altLang="zh-CN" dirty="0">
                <a:latin typeface="+mn-ea"/>
              </a:rPr>
              <a:t>WPS</a:t>
            </a:r>
            <a:r>
              <a:rPr lang="zh-CN" altLang="en-US" dirty="0">
                <a:latin typeface="+mn-ea"/>
              </a:rPr>
              <a:t>检验？</a:t>
            </a:r>
            <a:endParaRPr lang="en-US" altLang="zh-CN" dirty="0">
              <a:latin typeface="+mn-ea"/>
              <a:ea typeface="+mn-ea"/>
            </a:endParaRPr>
          </a:p>
        </p:txBody>
      </p:sp>
      <p:sp>
        <p:nvSpPr>
          <p:cNvPr id="150531" name="Rectangle 27"/>
          <p:cNvSpPr>
            <a:spLocks noGrp="1" noChangeArrowheads="1"/>
          </p:cNvSpPr>
          <p:nvPr>
            <p:ph type="title"/>
          </p:nvPr>
        </p:nvSpPr>
        <p:spPr>
          <a:xfrm>
            <a:off x="8894764" y="917576"/>
            <a:ext cx="1773237"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常见问题</a:t>
            </a:r>
            <a:endPar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3908" name="矩形 4"/>
          <p:cNvSpPr>
            <a:spLocks noChangeArrowheads="1"/>
          </p:cNvSpPr>
          <p:nvPr/>
        </p:nvSpPr>
        <p:spPr bwMode="auto">
          <a:xfrm>
            <a:off x="2292351" y="2348880"/>
            <a:ext cx="101184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buFontTx/>
              <a:buNone/>
            </a:pPr>
            <a:r>
              <a:rPr lang="zh-CN" altLang="en-US" dirty="0">
                <a:ea typeface="宋体" panose="02010600030101010101" pitchFamily="2" charset="-122"/>
              </a:rPr>
              <a:t>目前</a:t>
            </a:r>
            <a:r>
              <a:rPr lang="en-US" altLang="zh-CN" dirty="0">
                <a:ea typeface="宋体" panose="02010600030101010101" pitchFamily="2" charset="-122"/>
              </a:rPr>
              <a:t>WPS</a:t>
            </a:r>
            <a:r>
              <a:rPr lang="zh-CN" altLang="en-US" dirty="0">
                <a:ea typeface="宋体" panose="02010600030101010101" pitchFamily="2" charset="-122"/>
              </a:rPr>
              <a:t>带宏的版本为企业收费版本，未进行过测试，理论上是可以的。</a:t>
            </a:r>
            <a:endParaRPr lang="en-US" altLang="zh-CN" dirty="0">
              <a:ea typeface="宋体" panose="02010600030101010101" pitchFamily="2" charset="-122"/>
            </a:endParaRPr>
          </a:p>
          <a:p>
            <a:pPr>
              <a:buFontTx/>
              <a:buNone/>
            </a:pPr>
            <a:r>
              <a:rPr lang="zh-CN" altLang="en-US" dirty="0">
                <a:ea typeface="宋体" panose="02010600030101010101" pitchFamily="2" charset="-122"/>
              </a:rPr>
              <a:t>之后系统整体国产化改造的时候，系统会逐步适配国产浏览器和办公软件</a:t>
            </a:r>
            <a:endParaRPr lang="en-US" altLang="zh-CN" dirty="0">
              <a:ea typeface="宋体" panose="02010600030101010101" pitchFamily="2" charset="-122"/>
            </a:endParaRPr>
          </a:p>
        </p:txBody>
      </p:sp>
      <p:sp>
        <p:nvSpPr>
          <p:cNvPr id="5" name="内容占位符 2"/>
          <p:cNvSpPr txBox="1"/>
          <p:nvPr/>
        </p:nvSpPr>
        <p:spPr bwMode="auto">
          <a:xfrm>
            <a:off x="2266157" y="3501008"/>
            <a:ext cx="7515225" cy="1118674"/>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400">
                <a:solidFill>
                  <a:schemeClr val="tx1"/>
                </a:solidFill>
                <a:latin typeface="+mn-lt"/>
                <a:ea typeface="+mn-ea"/>
              </a:defRPr>
            </a:lvl4pPr>
            <a:lvl5pPr marL="2057400" indent="-228600" algn="l" rtl="0" eaLnBrk="0" fontAlgn="base" hangingPunct="0">
              <a:spcBef>
                <a:spcPct val="20000"/>
              </a:spcBef>
              <a:spcAft>
                <a:spcPct val="0"/>
              </a:spcAft>
              <a:buChar char="»"/>
              <a:defRPr sz="24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marL="0" indent="0">
              <a:buFontTx/>
              <a:buNone/>
              <a:defRPr/>
            </a:pPr>
            <a:r>
              <a:rPr lang="en-US" altLang="zh-CN" kern="0" dirty="0">
                <a:latin typeface="+mn-ea"/>
              </a:rPr>
              <a:t>20</a:t>
            </a:r>
            <a:r>
              <a:rPr lang="zh-CN" altLang="en-US" kern="0" dirty="0">
                <a:latin typeface="+mn-ea"/>
              </a:rPr>
              <a:t>、希望系统管理群里有几个系统开发公司派遣的客服，及时解决大家在实际操作中遇到的各种问题。</a:t>
            </a:r>
            <a:endParaRPr lang="zh-CN" altLang="en-US" kern="0" dirty="0">
              <a:latin typeface="+mn-ea"/>
            </a:endParaRPr>
          </a:p>
        </p:txBody>
      </p:sp>
      <p:sp>
        <p:nvSpPr>
          <p:cNvPr id="6" name="矩形 4"/>
          <p:cNvSpPr>
            <a:spLocks noChangeArrowheads="1"/>
          </p:cNvSpPr>
          <p:nvPr/>
        </p:nvSpPr>
        <p:spPr bwMode="auto">
          <a:xfrm>
            <a:off x="2233232" y="4451628"/>
            <a:ext cx="972573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buNone/>
            </a:pPr>
            <a:r>
              <a:rPr lang="zh-CN" altLang="en-US" dirty="0">
                <a:ea typeface="宋体" panose="02010600030101010101" pitchFamily="2" charset="-122"/>
              </a:rPr>
              <a:t>目前暂无客服支持服务，问题可由省级信息化部门处理或央属高校报送</a:t>
            </a:r>
            <a:endParaRPr lang="en-US" altLang="zh-CN" dirty="0">
              <a:ea typeface="宋体" panose="02010600030101010101" pitchFamily="2" charset="-122"/>
            </a:endParaRPr>
          </a:p>
          <a:p>
            <a:pPr>
              <a:buNone/>
            </a:pPr>
            <a:r>
              <a:rPr lang="zh-CN" altLang="en-US" dirty="0">
                <a:ea typeface="宋体" panose="02010600030101010101" pitchFamily="2" charset="-122"/>
              </a:rPr>
              <a:t>至呼叫中心，由我们运维工程师提供关键技术支持服务。</a:t>
            </a:r>
            <a:endParaRPr lang="en-US" altLang="zh-CN" dirty="0">
              <a:ea typeface="宋体" panose="02010600030101010101" pitchFamily="2" charset="-122"/>
            </a:endParaRPr>
          </a:p>
          <a:p>
            <a:pPr>
              <a:buNone/>
            </a:pPr>
            <a:r>
              <a:rPr lang="zh-CN" altLang="en-US" dirty="0">
                <a:ea typeface="宋体" panose="02010600030101010101" pitchFamily="2" charset="-122"/>
              </a:rPr>
              <a:t>也可以由省级统一采购资助系统的运维服务。</a:t>
            </a:r>
            <a:endParaRPr lang="en-US" altLang="zh-CN" dirty="0">
              <a:ea typeface="宋体" panose="02010600030101010101" pitchFamily="2" charset="-122"/>
            </a:endParaRPr>
          </a:p>
        </p:txBody>
      </p:sp>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3908"/>
                                        </p:tgtEl>
                                        <p:attrNameLst>
                                          <p:attrName>style.visibility</p:attrName>
                                        </p:attrNameLst>
                                      </p:cBhvr>
                                      <p:to>
                                        <p:strVal val="visible"/>
                                      </p:to>
                                    </p:set>
                                    <p:anim calcmode="lin" valueType="num">
                                      <p:cBhvr additive="base">
                                        <p:cTn id="13" dur="500" fill="hold"/>
                                        <p:tgtEl>
                                          <p:spTgt spid="123908"/>
                                        </p:tgtEl>
                                        <p:attrNameLst>
                                          <p:attrName>ppt_x</p:attrName>
                                        </p:attrNameLst>
                                      </p:cBhvr>
                                      <p:tavLst>
                                        <p:tav tm="0">
                                          <p:val>
                                            <p:strVal val="#ppt_x"/>
                                          </p:val>
                                        </p:tav>
                                        <p:tav tm="100000">
                                          <p:val>
                                            <p:strVal val="#ppt_x"/>
                                          </p:val>
                                        </p:tav>
                                      </p:tavLst>
                                    </p:anim>
                                    <p:anim calcmode="lin" valueType="num">
                                      <p:cBhvr additive="base">
                                        <p:cTn id="14" dur="500" fill="hold"/>
                                        <p:tgtEl>
                                          <p:spTgt spid="12390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3908" grpId="0"/>
      <p:bldP spid="5" grpId="0" build="p"/>
      <p:bldP spid="6"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292351" y="1778001"/>
            <a:ext cx="7908105" cy="1635125"/>
          </a:xfrm>
        </p:spPr>
        <p:txBody>
          <a:bodyPr/>
          <a:lstStyle/>
          <a:p>
            <a:pPr marL="0" indent="0">
              <a:buNone/>
              <a:defRPr/>
            </a:pPr>
            <a:r>
              <a:rPr lang="en-US" altLang="en-US" dirty="0">
                <a:latin typeface="+mn-ea"/>
              </a:rPr>
              <a:t>21</a:t>
            </a:r>
            <a:r>
              <a:rPr altLang="en-US" dirty="0">
                <a:latin typeface="+mn-ea"/>
                <a:ea typeface="+mn-ea"/>
              </a:rPr>
              <a:t>、</a:t>
            </a:r>
            <a:r>
              <a:rPr lang="zh-CN" altLang="en-US" dirty="0">
                <a:latin typeface="+mn-ea"/>
              </a:rPr>
              <a:t>什么情况下数据会丢失，应如何解决？</a:t>
            </a:r>
            <a:endParaRPr lang="en-US" altLang="zh-CN" dirty="0">
              <a:latin typeface="+mn-ea"/>
              <a:ea typeface="+mn-ea"/>
            </a:endParaRPr>
          </a:p>
        </p:txBody>
      </p:sp>
      <p:sp>
        <p:nvSpPr>
          <p:cNvPr id="150531" name="Rectangle 27"/>
          <p:cNvSpPr>
            <a:spLocks noGrp="1" noChangeArrowheads="1"/>
          </p:cNvSpPr>
          <p:nvPr>
            <p:ph type="title"/>
          </p:nvPr>
        </p:nvSpPr>
        <p:spPr>
          <a:xfrm>
            <a:off x="8894764" y="917576"/>
            <a:ext cx="1773237"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常见问题</a:t>
            </a:r>
            <a:endPar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3908" name="矩形 4"/>
          <p:cNvSpPr>
            <a:spLocks noChangeArrowheads="1"/>
          </p:cNvSpPr>
          <p:nvPr/>
        </p:nvSpPr>
        <p:spPr bwMode="auto">
          <a:xfrm>
            <a:off x="2292351" y="2348880"/>
            <a:ext cx="1003351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buFontTx/>
              <a:buNone/>
            </a:pPr>
            <a:r>
              <a:rPr lang="zh-CN" altLang="en-US" dirty="0">
                <a:ea typeface="宋体" panose="02010600030101010101" pitchFamily="2" charset="-122"/>
              </a:rPr>
              <a:t>资助系统中，高校阶段在校生数据系统不会删除，有两种情况可能会导致</a:t>
            </a:r>
            <a:endParaRPr lang="en-US" altLang="zh-CN" dirty="0">
              <a:ea typeface="宋体" panose="02010600030101010101" pitchFamily="2" charset="-122"/>
            </a:endParaRPr>
          </a:p>
          <a:p>
            <a:pPr>
              <a:buFontTx/>
              <a:buNone/>
            </a:pPr>
            <a:r>
              <a:rPr lang="zh-CN" altLang="en-US" dirty="0">
                <a:ea typeface="宋体" panose="02010600030101010101" pitchFamily="2" charset="-122"/>
              </a:rPr>
              <a:t>在校生数据消失①学校老师误点了“全部删除”②学校老师在在校生毕业</a:t>
            </a:r>
            <a:endParaRPr lang="en-US" altLang="zh-CN" dirty="0">
              <a:ea typeface="宋体" panose="02010600030101010101" pitchFamily="2" charset="-122"/>
            </a:endParaRPr>
          </a:p>
          <a:p>
            <a:pPr>
              <a:buFontTx/>
              <a:buNone/>
            </a:pPr>
            <a:r>
              <a:rPr lang="zh-CN" altLang="en-US" dirty="0">
                <a:ea typeface="宋体" panose="02010600030101010101" pitchFamily="2" charset="-122"/>
              </a:rPr>
              <a:t>管理功能中，通过页面对学生做了毕业或者模板导入了在校生的身份证。</a:t>
            </a:r>
            <a:endParaRPr lang="en-US" altLang="zh-CN" dirty="0">
              <a:ea typeface="宋体" panose="02010600030101010101" pitchFamily="2" charset="-122"/>
            </a:endParaRPr>
          </a:p>
          <a:p>
            <a:pPr>
              <a:buFontTx/>
              <a:buNone/>
            </a:pPr>
            <a:r>
              <a:rPr lang="zh-CN" altLang="en-US" dirty="0">
                <a:ea typeface="宋体" panose="02010600030101010101" pitchFamily="2" charset="-122"/>
              </a:rPr>
              <a:t>家庭经济信息以及困难生认定，当在校生删除时或在校生毕业时，页面上</a:t>
            </a:r>
            <a:endParaRPr lang="en-US" altLang="zh-CN" dirty="0">
              <a:ea typeface="宋体" panose="02010600030101010101" pitchFamily="2" charset="-122"/>
            </a:endParaRPr>
          </a:p>
          <a:p>
            <a:pPr>
              <a:buFontTx/>
              <a:buNone/>
            </a:pPr>
            <a:r>
              <a:rPr lang="zh-CN" altLang="en-US" dirty="0">
                <a:ea typeface="宋体" panose="02010600030101010101" pitchFamily="2" charset="-122"/>
              </a:rPr>
              <a:t>就不再显示。</a:t>
            </a:r>
            <a:endParaRPr lang="en-US" altLang="zh-CN" dirty="0">
              <a:ea typeface="宋体" panose="02010600030101010101" pitchFamily="2" charset="-122"/>
            </a:endParaRPr>
          </a:p>
          <a:p>
            <a:pPr>
              <a:buFontTx/>
              <a:buNone/>
            </a:pPr>
            <a:r>
              <a:rPr lang="zh-CN" altLang="en-US" dirty="0">
                <a:ea typeface="宋体" panose="02010600030101010101" pitchFamily="2" charset="-122"/>
              </a:rPr>
              <a:t>各类受助名单，系统均不会自动删除。</a:t>
            </a:r>
            <a:endParaRPr lang="en-US" altLang="zh-CN" dirty="0">
              <a:ea typeface="宋体" panose="02010600030101010101" pitchFamily="2" charset="-122"/>
            </a:endParaRPr>
          </a:p>
        </p:txBody>
      </p:sp>
      <p:sp>
        <p:nvSpPr>
          <p:cNvPr id="5" name="内容占位符 2"/>
          <p:cNvSpPr txBox="1"/>
          <p:nvPr/>
        </p:nvSpPr>
        <p:spPr bwMode="auto">
          <a:xfrm>
            <a:off x="2266157" y="4590419"/>
            <a:ext cx="9518475" cy="1118674"/>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400">
                <a:solidFill>
                  <a:schemeClr val="tx1"/>
                </a:solidFill>
                <a:latin typeface="+mn-lt"/>
                <a:ea typeface="+mn-ea"/>
              </a:defRPr>
            </a:lvl4pPr>
            <a:lvl5pPr marL="2057400" indent="-228600" algn="l" rtl="0" eaLnBrk="0" fontAlgn="base" hangingPunct="0">
              <a:spcBef>
                <a:spcPct val="20000"/>
              </a:spcBef>
              <a:spcAft>
                <a:spcPct val="0"/>
              </a:spcAft>
              <a:buChar char="»"/>
              <a:defRPr sz="24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marL="0" indent="0">
              <a:buFontTx/>
              <a:buNone/>
              <a:defRPr/>
            </a:pPr>
            <a:r>
              <a:rPr lang="en-US" altLang="zh-CN" kern="0" dirty="0">
                <a:latin typeface="+mn-ea"/>
              </a:rPr>
              <a:t>22</a:t>
            </a:r>
            <a:r>
              <a:rPr lang="zh-CN" altLang="en-US" kern="0" dirty="0">
                <a:latin typeface="+mn-ea"/>
              </a:rPr>
              <a:t>、全国资助系统近期的升级变化及听取一线操作人员对于系统不足之处的建议</a:t>
            </a:r>
            <a:endParaRPr lang="zh-CN" altLang="en-US" kern="0" dirty="0">
              <a:latin typeface="+mn-ea"/>
            </a:endParaRPr>
          </a:p>
        </p:txBody>
      </p:sp>
      <p:sp>
        <p:nvSpPr>
          <p:cNvPr id="6" name="矩形 4"/>
          <p:cNvSpPr>
            <a:spLocks noChangeArrowheads="1"/>
          </p:cNvSpPr>
          <p:nvPr/>
        </p:nvSpPr>
        <p:spPr bwMode="auto">
          <a:xfrm>
            <a:off x="2233232" y="5541039"/>
            <a:ext cx="97257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buNone/>
            </a:pPr>
            <a:r>
              <a:rPr lang="zh-CN" altLang="en-US" dirty="0">
                <a:ea typeface="宋体" panose="02010600030101010101" pitchFamily="2" charset="-122"/>
              </a:rPr>
              <a:t>希望在下一期项目建设前，先做好基层调研。以学校、基层单位的意见</a:t>
            </a:r>
            <a:endParaRPr lang="en-US" altLang="zh-CN" dirty="0">
              <a:ea typeface="宋体" panose="02010600030101010101" pitchFamily="2" charset="-122"/>
            </a:endParaRPr>
          </a:p>
          <a:p>
            <a:pPr>
              <a:buNone/>
            </a:pPr>
            <a:r>
              <a:rPr lang="zh-CN" altLang="en-US" dirty="0">
                <a:ea typeface="宋体" panose="02010600030101010101" pitchFamily="2" charset="-122"/>
              </a:rPr>
              <a:t>作为项目建设的基础，由部领导根据一线人员意见统筹制定建设目标。</a:t>
            </a:r>
            <a:endParaRPr lang="en-US" altLang="zh-CN" dirty="0">
              <a:ea typeface="宋体" panose="02010600030101010101" pitchFamily="2" charset="-122"/>
            </a:endParaRPr>
          </a:p>
        </p:txBody>
      </p:sp>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3908"/>
                                        </p:tgtEl>
                                        <p:attrNameLst>
                                          <p:attrName>style.visibility</p:attrName>
                                        </p:attrNameLst>
                                      </p:cBhvr>
                                      <p:to>
                                        <p:strVal val="visible"/>
                                      </p:to>
                                    </p:set>
                                    <p:anim calcmode="lin" valueType="num">
                                      <p:cBhvr additive="base">
                                        <p:cTn id="13" dur="500" fill="hold"/>
                                        <p:tgtEl>
                                          <p:spTgt spid="123908"/>
                                        </p:tgtEl>
                                        <p:attrNameLst>
                                          <p:attrName>ppt_x</p:attrName>
                                        </p:attrNameLst>
                                      </p:cBhvr>
                                      <p:tavLst>
                                        <p:tav tm="0">
                                          <p:val>
                                            <p:strVal val="#ppt_x"/>
                                          </p:val>
                                        </p:tav>
                                        <p:tav tm="100000">
                                          <p:val>
                                            <p:strVal val="#ppt_x"/>
                                          </p:val>
                                        </p:tav>
                                      </p:tavLst>
                                    </p:anim>
                                    <p:anim calcmode="lin" valueType="num">
                                      <p:cBhvr additive="base">
                                        <p:cTn id="14" dur="500" fill="hold"/>
                                        <p:tgtEl>
                                          <p:spTgt spid="12390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3908" grpId="0"/>
      <p:bldP spid="5" grpId="0" build="p"/>
      <p:bldP spid="6"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p:nvPr/>
        </p:nvSpPr>
        <p:spPr>
          <a:xfrm>
            <a:off x="6627814" y="1000126"/>
            <a:ext cx="4040187" cy="5857875"/>
          </a:xfrm>
          <a:prstGeom prst="rect">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标题 1"/>
          <p:cNvSpPr txBox="1">
            <a:spLocks noChangeArrowheads="1"/>
          </p:cNvSpPr>
          <p:nvPr/>
        </p:nvSpPr>
        <p:spPr>
          <a:xfrm>
            <a:off x="6584950" y="2959101"/>
            <a:ext cx="4033838" cy="147002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zh-CN" altLang="en-US" sz="8000" b="1" dirty="0">
                <a:solidFill>
                  <a:schemeClr val="bg1"/>
                </a:solidFill>
                <a:effectLst>
                  <a:outerShdw blurRad="38100" dist="38100" dir="2700000" algn="tl">
                    <a:srgbClr val="000000">
                      <a:alpha val="43137"/>
                    </a:srgbClr>
                  </a:outerShdw>
                  <a:reflection blurRad="6350" stA="50000" endA="300" endPos="50000" dist="29997" dir="5400000" sy="-100000" algn="bl" rotWithShape="0"/>
                </a:effectLst>
                <a:latin typeface="微软雅黑" panose="020B0503020204020204" pitchFamily="34" charset="-122"/>
                <a:ea typeface="微软雅黑" panose="020B0503020204020204" pitchFamily="34" charset="-122"/>
              </a:rPr>
              <a:t>谢谢！</a:t>
            </a:r>
            <a:endParaRPr lang="zh-CN" altLang="en-US" sz="8000" b="1" dirty="0">
              <a:solidFill>
                <a:schemeClr val="bg1"/>
              </a:solidFill>
              <a:effectLst>
                <a:outerShdw blurRad="38100" dist="38100" dir="2700000" algn="tl">
                  <a:srgbClr val="000000">
                    <a:alpha val="43137"/>
                  </a:srgbClr>
                </a:outerShdw>
                <a:reflection blurRad="6350" stA="50000" endA="300" endPos="50000" dist="29997" dir="5400000" sy="-100000" algn="bl" rotWithShape="0"/>
              </a:effectLst>
              <a:latin typeface="微软雅黑" panose="020B0503020204020204" pitchFamily="34" charset="-122"/>
              <a:ea typeface="微软雅黑" panose="020B0503020204020204" pitchFamily="34" charset="-122"/>
            </a:endParaRPr>
          </a:p>
        </p:txBody>
      </p:sp>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0" presetClass="path" presetSubtype="0" accel="50000" decel="50000" fill="hold" grpId="1" nodeType="withEffect">
                                  <p:stCondLst>
                                    <p:cond delay="0"/>
                                  </p:stCondLst>
                                  <p:childTnLst>
                                    <p:animMotion origin="layout" path="M 3.30643E-7 -1.19861 L 3.30643E-7 2.59259E-6 L 0.00039 -0.12153 L 3.30643E-7 2.59259E-6 " pathEditMode="relative" rAng="0" ptsTypes="AAAA">
                                      <p:cBhvr>
                                        <p:cTn id="8" dur="600" fill="hold"/>
                                        <p:tgtEl>
                                          <p:spTgt spid="8"/>
                                        </p:tgtEl>
                                        <p:attrNameLst>
                                          <p:attrName>ppt_x</p:attrName>
                                          <p:attrName>ppt_y</p:attrName>
                                        </p:attrNameLst>
                                      </p:cBhvr>
                                      <p:rCtr x="13" y="59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五边形 32"/>
          <p:cNvSpPr/>
          <p:nvPr/>
        </p:nvSpPr>
        <p:spPr>
          <a:xfrm flipH="1">
            <a:off x="8382001" y="-1035050"/>
            <a:ext cx="2339975" cy="649287"/>
          </a:xfrm>
          <a:prstGeom prst="homePlate">
            <a:avLst/>
          </a:prstGeom>
          <a:solidFill>
            <a:srgbClr val="F50B54"/>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400" dirty="0">
                <a:latin typeface="微软雅黑" panose="020B0503020204020204" pitchFamily="34" charset="-122"/>
                <a:ea typeface="微软雅黑" panose="020B0503020204020204" pitchFamily="34" charset="-122"/>
              </a:rPr>
              <a:t>集成范围</a:t>
            </a:r>
            <a:endParaRPr lang="zh-CN" altLang="en-US" sz="2400" dirty="0">
              <a:latin typeface="微软雅黑" panose="020B0503020204020204" pitchFamily="34" charset="-122"/>
              <a:ea typeface="微软雅黑" panose="020B0503020204020204" pitchFamily="34" charset="-122"/>
            </a:endParaRPr>
          </a:p>
        </p:txBody>
      </p:sp>
      <p:sp>
        <p:nvSpPr>
          <p:cNvPr id="32" name="燕尾形 31"/>
          <p:cNvSpPr/>
          <p:nvPr/>
        </p:nvSpPr>
        <p:spPr>
          <a:xfrm flipH="1">
            <a:off x="6310314" y="-1035050"/>
            <a:ext cx="2339975" cy="649287"/>
          </a:xfrm>
          <a:prstGeom prst="chevron">
            <a:avLst/>
          </a:prstGeom>
          <a:solidFill>
            <a:srgbClr val="A5E159"/>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400" dirty="0">
                <a:latin typeface="微软雅黑" panose="020B0503020204020204" pitchFamily="34" charset="-122"/>
                <a:ea typeface="微软雅黑" panose="020B0503020204020204" pitchFamily="34" charset="-122"/>
              </a:rPr>
              <a:t>功能范围</a:t>
            </a:r>
            <a:endParaRPr lang="zh-CN" altLang="en-US" sz="2400" dirty="0">
              <a:latin typeface="微软雅黑" panose="020B0503020204020204" pitchFamily="34" charset="-122"/>
              <a:ea typeface="微软雅黑" panose="020B0503020204020204" pitchFamily="34" charset="-122"/>
            </a:endParaRPr>
          </a:p>
        </p:txBody>
      </p:sp>
      <p:sp>
        <p:nvSpPr>
          <p:cNvPr id="31" name="燕尾形 30"/>
          <p:cNvSpPr/>
          <p:nvPr/>
        </p:nvSpPr>
        <p:spPr>
          <a:xfrm flipH="1">
            <a:off x="4238626" y="-1035050"/>
            <a:ext cx="2339975" cy="649287"/>
          </a:xfrm>
          <a:prstGeom prst="chevron">
            <a:avLst/>
          </a:prstGeom>
          <a:solidFill>
            <a:srgbClr val="F4CF04"/>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400" dirty="0">
                <a:latin typeface="微软雅黑" panose="020B0503020204020204" pitchFamily="34" charset="-122"/>
                <a:ea typeface="微软雅黑" panose="020B0503020204020204" pitchFamily="34" charset="-122"/>
              </a:rPr>
              <a:t>用户范围</a:t>
            </a:r>
            <a:endParaRPr lang="zh-CN" altLang="en-US" sz="2400" dirty="0">
              <a:latin typeface="微软雅黑" panose="020B0503020204020204" pitchFamily="34" charset="-122"/>
              <a:ea typeface="微软雅黑" panose="020B0503020204020204" pitchFamily="34" charset="-122"/>
            </a:endParaRPr>
          </a:p>
        </p:txBody>
      </p:sp>
      <p:sp>
        <p:nvSpPr>
          <p:cNvPr id="30" name="燕尾形 29"/>
          <p:cNvSpPr/>
          <p:nvPr/>
        </p:nvSpPr>
        <p:spPr>
          <a:xfrm flipH="1">
            <a:off x="2095501" y="-1035050"/>
            <a:ext cx="2339975" cy="649287"/>
          </a:xfrm>
          <a:prstGeom prst="chevron">
            <a:avLst/>
          </a:prstGeom>
          <a:solidFill>
            <a:srgbClr val="0070C0"/>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400" dirty="0">
                <a:latin typeface="微软雅黑" panose="020B0503020204020204" pitchFamily="34" charset="-122"/>
                <a:ea typeface="微软雅黑" panose="020B0503020204020204" pitchFamily="34" charset="-122"/>
              </a:rPr>
              <a:t>业务范围</a:t>
            </a:r>
            <a:endParaRPr lang="zh-CN" altLang="en-US" sz="2400" dirty="0">
              <a:latin typeface="微软雅黑" panose="020B0503020204020204" pitchFamily="34" charset="-122"/>
              <a:ea typeface="微软雅黑" panose="020B0503020204020204" pitchFamily="34" charset="-122"/>
            </a:endParaRPr>
          </a:p>
        </p:txBody>
      </p:sp>
      <p:sp>
        <p:nvSpPr>
          <p:cNvPr id="11279" name="Rectangle 8"/>
          <p:cNvSpPr>
            <a:spLocks noChangeArrowheads="1"/>
          </p:cNvSpPr>
          <p:nvPr/>
        </p:nvSpPr>
        <p:spPr bwMode="auto">
          <a:xfrm>
            <a:off x="1524000" y="1083747"/>
            <a:ext cx="184731" cy="369332"/>
          </a:xfrm>
          <a:prstGeom prst="rect">
            <a:avLst/>
          </a:prstGeom>
          <a:noFill/>
          <a:ln w="9525" algn="ctr">
            <a:noFill/>
            <a:miter lim="800000"/>
          </a:ln>
        </p:spPr>
        <p:txBody>
          <a:bodyPr wrap="none" anchor="ctr">
            <a:spAutoFit/>
          </a:bodyPr>
          <a:lstStyle/>
          <a:p>
            <a:pPr eaLnBrk="1" hangingPunct="1"/>
            <a:endParaRPr lang="zh-CN" altLang="en-US"/>
          </a:p>
        </p:txBody>
      </p:sp>
      <p:sp>
        <p:nvSpPr>
          <p:cNvPr id="2" name="Rectangle 637"/>
          <p:cNvSpPr>
            <a:spLocks noChangeArrowheads="1"/>
          </p:cNvSpPr>
          <p:nvPr/>
        </p:nvSpPr>
        <p:spPr bwMode="auto">
          <a:xfrm>
            <a:off x="-3049016" y="1427830"/>
            <a:ext cx="1216286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sp>
        <p:nvSpPr>
          <p:cNvPr id="4" name="Rectangle 640"/>
          <p:cNvSpPr>
            <a:spLocks noChangeArrowheads="1"/>
          </p:cNvSpPr>
          <p:nvPr/>
        </p:nvSpPr>
        <p:spPr bwMode="auto">
          <a:xfrm>
            <a:off x="881924" y="1476996"/>
            <a:ext cx="2400816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graphicFrame>
        <p:nvGraphicFramePr>
          <p:cNvPr id="5" name="对象 4"/>
          <p:cNvGraphicFramePr>
            <a:graphicFrameLocks noChangeAspect="1"/>
          </p:cNvGraphicFramePr>
          <p:nvPr/>
        </p:nvGraphicFramePr>
        <p:xfrm>
          <a:off x="275501" y="1083747"/>
          <a:ext cx="11640998" cy="5490201"/>
        </p:xfrm>
        <a:graphic>
          <a:graphicData uri="http://schemas.openxmlformats.org/presentationml/2006/ole">
            <mc:AlternateContent xmlns:mc="http://schemas.openxmlformats.org/markup-compatibility/2006">
              <mc:Choice xmlns:v="urn:schemas-microsoft-com:vml" Requires="v">
                <p:oleObj spid="_x0000_s11933" name="Visio" r:id="rId1" imgW="9451340" imgH="4162425" progId="Visio.Drawing.15">
                  <p:embed/>
                </p:oleObj>
              </mc:Choice>
              <mc:Fallback>
                <p:oleObj name="Visio" r:id="rId1" imgW="9451340" imgH="4162425" progId="Visio.Drawing.15">
                  <p:embed/>
                  <p:pic>
                    <p:nvPicPr>
                      <p:cNvPr id="0" name="Object 6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01" y="1083747"/>
                        <a:ext cx="11640998" cy="5490201"/>
                      </a:xfrm>
                      <a:prstGeom prst="rect">
                        <a:avLst/>
                      </a:prstGeom>
                      <a:noFill/>
                    </p:spPr>
                  </p:pic>
                </p:oleObj>
              </mc:Fallback>
            </mc:AlternateContent>
          </a:graphicData>
        </a:graphic>
      </p:graphicFrame>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1.03663 0.19444 L 0.04965 0.19398 " pathEditMode="fixed" rAng="0" ptsTypes="AA">
                                      <p:cBhvr>
                                        <p:cTn id="6" dur="500" fill="hold"/>
                                        <p:tgtEl>
                                          <p:spTgt spid="30"/>
                                        </p:tgtEl>
                                        <p:attrNameLst>
                                          <p:attrName>ppt_x</p:attrName>
                                          <p:attrName>ppt_y</p:attrName>
                                        </p:attrNameLst>
                                      </p:cBhvr>
                                      <p:rCtr x="-494" y="0"/>
                                    </p:animMotion>
                                  </p:childTnLst>
                                </p:cTn>
                              </p:par>
                              <p:par>
                                <p:cTn id="7" presetID="35" presetClass="path" presetSubtype="0" accel="50000" decel="50000" fill="hold" grpId="0" nodeType="withEffect">
                                  <p:stCondLst>
                                    <p:cond delay="100"/>
                                  </p:stCondLst>
                                  <p:childTnLst>
                                    <p:animMotion origin="layout" path="M 0.99705 0.19444 L 0.02795 0.19398 " pathEditMode="fixed" rAng="0" ptsTypes="AA">
                                      <p:cBhvr>
                                        <p:cTn id="8" dur="500" fill="hold"/>
                                        <p:tgtEl>
                                          <p:spTgt spid="31"/>
                                        </p:tgtEl>
                                        <p:attrNameLst>
                                          <p:attrName>ppt_x</p:attrName>
                                          <p:attrName>ppt_y</p:attrName>
                                        </p:attrNameLst>
                                      </p:cBhvr>
                                      <p:rCtr x="-485" y="0"/>
                                    </p:animMotion>
                                  </p:childTnLst>
                                </p:cTn>
                              </p:par>
                              <p:par>
                                <p:cTn id="9" presetID="35" presetClass="path" presetSubtype="0" accel="50000" decel="50000" fill="hold" grpId="0" nodeType="withEffect">
                                  <p:stCondLst>
                                    <p:cond delay="200"/>
                                  </p:stCondLst>
                                  <p:childTnLst>
                                    <p:animMotion origin="layout" path="M 0.96545 0.19444 L 0.02187 0.19398 " pathEditMode="fixed" rAng="0" ptsTypes="AA">
                                      <p:cBhvr>
                                        <p:cTn id="10" dur="500" fill="hold"/>
                                        <p:tgtEl>
                                          <p:spTgt spid="32"/>
                                        </p:tgtEl>
                                        <p:attrNameLst>
                                          <p:attrName>ppt_x</p:attrName>
                                          <p:attrName>ppt_y</p:attrName>
                                        </p:attrNameLst>
                                      </p:cBhvr>
                                      <p:rCtr x="-472" y="0"/>
                                    </p:animMotion>
                                  </p:childTnLst>
                                </p:cTn>
                              </p:par>
                              <p:par>
                                <p:cTn id="11" presetID="35" presetClass="path" presetSubtype="0" accel="50000" decel="50000" fill="hold" grpId="0" nodeType="withEffect">
                                  <p:stCondLst>
                                    <p:cond delay="300"/>
                                  </p:stCondLst>
                                  <p:childTnLst>
                                    <p:animMotion origin="layout" path="M 0.93386 0.19444 L -1.38889E-6 0.19398 " pathEditMode="fixed" rAng="0" ptsTypes="AA">
                                      <p:cBhvr>
                                        <p:cTn id="12" dur="500" fill="hold"/>
                                        <p:tgtEl>
                                          <p:spTgt spid="33"/>
                                        </p:tgtEl>
                                        <p:attrNameLst>
                                          <p:attrName>ppt_x</p:attrName>
                                          <p:attrName>ppt_y</p:attrName>
                                        </p:attrNameLst>
                                      </p:cBhvr>
                                      <p:rCtr x="-467" y="0"/>
                                    </p:animMotion>
                                  </p:childTnLst>
                                </p:cTn>
                              </p:par>
                            </p:childTnLst>
                          </p:cTn>
                        </p:par>
                        <p:par>
                          <p:cTn id="13" fill="hold">
                            <p:stCondLst>
                              <p:cond delay="500"/>
                            </p:stCondLst>
                            <p:childTnLst>
                              <p:par>
                                <p:cTn id="14" presetID="1" presetClass="emph" presetSubtype="2" fill="hold" nodeType="afterEffect">
                                  <p:stCondLst>
                                    <p:cond delay="0"/>
                                  </p:stCondLst>
                                  <p:childTnLst>
                                    <p:animClr clrSpc="rgb" dir="cw">
                                      <p:cBhvr>
                                        <p:cTn id="15" dur="1000" fill="hold"/>
                                        <p:tgtEl>
                                          <p:spTgt spid="30"/>
                                        </p:tgtEl>
                                        <p:attrNameLst>
                                          <p:attrName>fillcolor</p:attrName>
                                        </p:attrNameLst>
                                      </p:cBhvr>
                                      <p:to>
                                        <a:schemeClr val="bg2"/>
                                      </p:to>
                                    </p:animClr>
                                    <p:set>
                                      <p:cBhvr>
                                        <p:cTn id="16" dur="1000" fill="hold"/>
                                        <p:tgtEl>
                                          <p:spTgt spid="30"/>
                                        </p:tgtEl>
                                        <p:attrNameLst>
                                          <p:attrName>fill.type</p:attrName>
                                        </p:attrNameLst>
                                      </p:cBhvr>
                                      <p:to>
                                        <p:strVal val="solid"/>
                                      </p:to>
                                    </p:set>
                                    <p:set>
                                      <p:cBhvr>
                                        <p:cTn id="17" dur="1000" fill="hold"/>
                                        <p:tgtEl>
                                          <p:spTgt spid="30"/>
                                        </p:tgtEl>
                                        <p:attrNameLst>
                                          <p:attrName>fill.on</p:attrName>
                                        </p:attrNameLst>
                                      </p:cBhvr>
                                      <p:to>
                                        <p:strVal val="true"/>
                                      </p:to>
                                    </p:set>
                                  </p:childTnLst>
                                </p:cTn>
                              </p:par>
                              <p:par>
                                <p:cTn id="18" presetID="1" presetClass="emph" presetSubtype="2" fill="hold" nodeType="withEffect">
                                  <p:stCondLst>
                                    <p:cond delay="0"/>
                                  </p:stCondLst>
                                  <p:childTnLst>
                                    <p:animClr clrSpc="rgb" dir="cw">
                                      <p:cBhvr>
                                        <p:cTn id="19" dur="2000" fill="hold"/>
                                        <p:tgtEl>
                                          <p:spTgt spid="31"/>
                                        </p:tgtEl>
                                        <p:attrNameLst>
                                          <p:attrName>fillcolor</p:attrName>
                                        </p:attrNameLst>
                                      </p:cBhvr>
                                      <p:to>
                                        <a:schemeClr val="bg2"/>
                                      </p:to>
                                    </p:animClr>
                                    <p:set>
                                      <p:cBhvr>
                                        <p:cTn id="20" dur="2000" fill="hold"/>
                                        <p:tgtEl>
                                          <p:spTgt spid="31"/>
                                        </p:tgtEl>
                                        <p:attrNameLst>
                                          <p:attrName>fill.type</p:attrName>
                                        </p:attrNameLst>
                                      </p:cBhvr>
                                      <p:to>
                                        <p:strVal val="solid"/>
                                      </p:to>
                                    </p:set>
                                    <p:set>
                                      <p:cBhvr>
                                        <p:cTn id="21" dur="2000" fill="hold"/>
                                        <p:tgtEl>
                                          <p:spTgt spid="31"/>
                                        </p:tgtEl>
                                        <p:attrNameLst>
                                          <p:attrName>fill.on</p:attrName>
                                        </p:attrNameLst>
                                      </p:cBhvr>
                                      <p:to>
                                        <p:strVal val="true"/>
                                      </p:to>
                                    </p:set>
                                  </p:childTnLst>
                                </p:cTn>
                              </p:par>
                              <p:par>
                                <p:cTn id="22" presetID="1" presetClass="emph" presetSubtype="2" fill="hold" nodeType="withEffect">
                                  <p:stCondLst>
                                    <p:cond delay="0"/>
                                  </p:stCondLst>
                                  <p:childTnLst>
                                    <p:animClr clrSpc="rgb" dir="cw">
                                      <p:cBhvr>
                                        <p:cTn id="23" dur="2000" fill="hold"/>
                                        <p:tgtEl>
                                          <p:spTgt spid="33"/>
                                        </p:tgtEl>
                                        <p:attrNameLst>
                                          <p:attrName>fillcolor</p:attrName>
                                        </p:attrNameLst>
                                      </p:cBhvr>
                                      <p:to>
                                        <a:schemeClr val="bg2"/>
                                      </p:to>
                                    </p:animClr>
                                    <p:set>
                                      <p:cBhvr>
                                        <p:cTn id="24" dur="2000" fill="hold"/>
                                        <p:tgtEl>
                                          <p:spTgt spid="33"/>
                                        </p:tgtEl>
                                        <p:attrNameLst>
                                          <p:attrName>fill.type</p:attrName>
                                        </p:attrNameLst>
                                      </p:cBhvr>
                                      <p:to>
                                        <p:strVal val="solid"/>
                                      </p:to>
                                    </p:set>
                                    <p:set>
                                      <p:cBhvr>
                                        <p:cTn id="25" dur="2000" fill="hold"/>
                                        <p:tgtEl>
                                          <p:spTgt spid="3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2" grpId="0" animBg="1"/>
      <p:bldP spid="31"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五边形 32"/>
          <p:cNvSpPr/>
          <p:nvPr/>
        </p:nvSpPr>
        <p:spPr>
          <a:xfrm flipH="1">
            <a:off x="8382001" y="-1035050"/>
            <a:ext cx="2339975" cy="649287"/>
          </a:xfrm>
          <a:prstGeom prst="homePlate">
            <a:avLst/>
          </a:prstGeom>
          <a:solidFill>
            <a:srgbClr val="F50B54"/>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400" dirty="0">
                <a:latin typeface="微软雅黑" panose="020B0503020204020204" pitchFamily="34" charset="-122"/>
                <a:ea typeface="微软雅黑" panose="020B0503020204020204" pitchFamily="34" charset="-122"/>
              </a:rPr>
              <a:t>集成范围</a:t>
            </a:r>
            <a:endParaRPr lang="zh-CN" altLang="en-US" sz="2400" dirty="0">
              <a:latin typeface="微软雅黑" panose="020B0503020204020204" pitchFamily="34" charset="-122"/>
              <a:ea typeface="微软雅黑" panose="020B0503020204020204" pitchFamily="34" charset="-122"/>
            </a:endParaRPr>
          </a:p>
        </p:txBody>
      </p:sp>
      <p:sp>
        <p:nvSpPr>
          <p:cNvPr id="32" name="燕尾形 31"/>
          <p:cNvSpPr/>
          <p:nvPr/>
        </p:nvSpPr>
        <p:spPr>
          <a:xfrm flipH="1">
            <a:off x="6310314" y="-1035050"/>
            <a:ext cx="2339975" cy="649287"/>
          </a:xfrm>
          <a:prstGeom prst="chevron">
            <a:avLst/>
          </a:prstGeom>
          <a:solidFill>
            <a:srgbClr val="A5E159"/>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400" dirty="0">
                <a:latin typeface="微软雅黑" panose="020B0503020204020204" pitchFamily="34" charset="-122"/>
                <a:ea typeface="微软雅黑" panose="020B0503020204020204" pitchFamily="34" charset="-122"/>
              </a:rPr>
              <a:t>功能范围</a:t>
            </a:r>
            <a:endParaRPr lang="zh-CN" altLang="en-US" sz="2400" dirty="0">
              <a:latin typeface="微软雅黑" panose="020B0503020204020204" pitchFamily="34" charset="-122"/>
              <a:ea typeface="微软雅黑" panose="020B0503020204020204" pitchFamily="34" charset="-122"/>
            </a:endParaRPr>
          </a:p>
        </p:txBody>
      </p:sp>
      <p:sp>
        <p:nvSpPr>
          <p:cNvPr id="31" name="燕尾形 30"/>
          <p:cNvSpPr/>
          <p:nvPr/>
        </p:nvSpPr>
        <p:spPr>
          <a:xfrm flipH="1">
            <a:off x="4238626" y="-1035050"/>
            <a:ext cx="2339975" cy="649287"/>
          </a:xfrm>
          <a:prstGeom prst="chevron">
            <a:avLst/>
          </a:prstGeom>
          <a:solidFill>
            <a:srgbClr val="F4CF04"/>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400" dirty="0">
                <a:latin typeface="微软雅黑" panose="020B0503020204020204" pitchFamily="34" charset="-122"/>
                <a:ea typeface="微软雅黑" panose="020B0503020204020204" pitchFamily="34" charset="-122"/>
              </a:rPr>
              <a:t>用户范围</a:t>
            </a:r>
            <a:endParaRPr lang="zh-CN" altLang="en-US" sz="2400" dirty="0">
              <a:latin typeface="微软雅黑" panose="020B0503020204020204" pitchFamily="34" charset="-122"/>
              <a:ea typeface="微软雅黑" panose="020B0503020204020204" pitchFamily="34" charset="-122"/>
            </a:endParaRPr>
          </a:p>
        </p:txBody>
      </p:sp>
      <p:sp>
        <p:nvSpPr>
          <p:cNvPr id="30" name="燕尾形 29"/>
          <p:cNvSpPr/>
          <p:nvPr/>
        </p:nvSpPr>
        <p:spPr>
          <a:xfrm flipH="1">
            <a:off x="2095501" y="-1035050"/>
            <a:ext cx="2339975" cy="649287"/>
          </a:xfrm>
          <a:prstGeom prst="chevron">
            <a:avLst/>
          </a:prstGeom>
          <a:solidFill>
            <a:srgbClr val="0070C0"/>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400" dirty="0">
                <a:latin typeface="微软雅黑" panose="020B0503020204020204" pitchFamily="34" charset="-122"/>
                <a:ea typeface="微软雅黑" panose="020B0503020204020204" pitchFamily="34" charset="-122"/>
              </a:rPr>
              <a:t>业务范围</a:t>
            </a:r>
            <a:endParaRPr lang="zh-CN" altLang="en-US" sz="2400" dirty="0">
              <a:latin typeface="微软雅黑" panose="020B0503020204020204" pitchFamily="34" charset="-122"/>
              <a:ea typeface="微软雅黑" panose="020B0503020204020204" pitchFamily="34" charset="-122"/>
            </a:endParaRPr>
          </a:p>
        </p:txBody>
      </p:sp>
      <p:sp>
        <p:nvSpPr>
          <p:cNvPr id="11279" name="Rectangle 8"/>
          <p:cNvSpPr>
            <a:spLocks noChangeArrowheads="1"/>
          </p:cNvSpPr>
          <p:nvPr/>
        </p:nvSpPr>
        <p:spPr bwMode="auto">
          <a:xfrm>
            <a:off x="1524000" y="1083747"/>
            <a:ext cx="184731" cy="369332"/>
          </a:xfrm>
          <a:prstGeom prst="rect">
            <a:avLst/>
          </a:prstGeom>
          <a:noFill/>
          <a:ln w="9525" algn="ctr">
            <a:noFill/>
            <a:miter lim="800000"/>
          </a:ln>
        </p:spPr>
        <p:txBody>
          <a:bodyPr wrap="none" anchor="ctr">
            <a:spAutoFit/>
          </a:bodyPr>
          <a:lstStyle/>
          <a:p>
            <a:pPr eaLnBrk="1" hangingPunct="1"/>
            <a:endParaRPr lang="zh-CN" altLang="en-US"/>
          </a:p>
        </p:txBody>
      </p:sp>
      <p:sp>
        <p:nvSpPr>
          <p:cNvPr id="2" name="Rectangle 637"/>
          <p:cNvSpPr>
            <a:spLocks noChangeArrowheads="1"/>
          </p:cNvSpPr>
          <p:nvPr/>
        </p:nvSpPr>
        <p:spPr bwMode="auto">
          <a:xfrm>
            <a:off x="-3049016" y="1427830"/>
            <a:ext cx="1216286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sp>
        <p:nvSpPr>
          <p:cNvPr id="4" name="Rectangle 640"/>
          <p:cNvSpPr>
            <a:spLocks noChangeArrowheads="1"/>
          </p:cNvSpPr>
          <p:nvPr/>
        </p:nvSpPr>
        <p:spPr bwMode="auto">
          <a:xfrm>
            <a:off x="881924" y="1476996"/>
            <a:ext cx="2400816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sp>
        <p:nvSpPr>
          <p:cNvPr id="3" name="Rectangle 2"/>
          <p:cNvSpPr>
            <a:spLocks noChangeArrowheads="1"/>
          </p:cNvSpPr>
          <p:nvPr/>
        </p:nvSpPr>
        <p:spPr bwMode="auto">
          <a:xfrm>
            <a:off x="119336" y="1052736"/>
            <a:ext cx="25836079" cy="53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graphicFrame>
        <p:nvGraphicFramePr>
          <p:cNvPr id="6" name="对象 5"/>
          <p:cNvGraphicFramePr>
            <a:graphicFrameLocks noChangeAspect="1"/>
          </p:cNvGraphicFramePr>
          <p:nvPr/>
        </p:nvGraphicFramePr>
        <p:xfrm>
          <a:off x="119336" y="1052736"/>
          <a:ext cx="11891701" cy="5642911"/>
        </p:xfrm>
        <a:graphic>
          <a:graphicData uri="http://schemas.openxmlformats.org/presentationml/2006/ole">
            <mc:AlternateContent xmlns:mc="http://schemas.openxmlformats.org/markup-compatibility/2006">
              <mc:Choice xmlns:v="urn:schemas-microsoft-com:vml" Requires="v">
                <p:oleObj spid="_x0000_s64543" name="Visio" r:id="rId1" imgW="9451340" imgH="4476750" progId="Visio.Drawing.15">
                  <p:embed/>
                </p:oleObj>
              </mc:Choice>
              <mc:Fallback>
                <p:oleObj name="Visio" r:id="rId1" imgW="9451340" imgH="4476750" progId="Visio.Drawing.15">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36" y="1052736"/>
                        <a:ext cx="11891701" cy="5642911"/>
                      </a:xfrm>
                      <a:prstGeom prst="rect">
                        <a:avLst/>
                      </a:prstGeom>
                      <a:noFill/>
                    </p:spPr>
                  </p:pic>
                </p:oleObj>
              </mc:Fallback>
            </mc:AlternateContent>
          </a:graphicData>
        </a:graphic>
      </p:graphicFrame>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1.03663 0.19444 L 0.04965 0.19398 " pathEditMode="fixed" rAng="0" ptsTypes="AA">
                                      <p:cBhvr>
                                        <p:cTn id="6" dur="500" fill="hold"/>
                                        <p:tgtEl>
                                          <p:spTgt spid="30"/>
                                        </p:tgtEl>
                                        <p:attrNameLst>
                                          <p:attrName>ppt_x</p:attrName>
                                          <p:attrName>ppt_y</p:attrName>
                                        </p:attrNameLst>
                                      </p:cBhvr>
                                      <p:rCtr x="-494" y="0"/>
                                    </p:animMotion>
                                  </p:childTnLst>
                                </p:cTn>
                              </p:par>
                              <p:par>
                                <p:cTn id="7" presetID="35" presetClass="path" presetSubtype="0" accel="50000" decel="50000" fill="hold" grpId="0" nodeType="withEffect">
                                  <p:stCondLst>
                                    <p:cond delay="100"/>
                                  </p:stCondLst>
                                  <p:childTnLst>
                                    <p:animMotion origin="layout" path="M 0.99705 0.19444 L 0.02795 0.19398 " pathEditMode="fixed" rAng="0" ptsTypes="AA">
                                      <p:cBhvr>
                                        <p:cTn id="8" dur="500" fill="hold"/>
                                        <p:tgtEl>
                                          <p:spTgt spid="31"/>
                                        </p:tgtEl>
                                        <p:attrNameLst>
                                          <p:attrName>ppt_x</p:attrName>
                                          <p:attrName>ppt_y</p:attrName>
                                        </p:attrNameLst>
                                      </p:cBhvr>
                                      <p:rCtr x="-485" y="0"/>
                                    </p:animMotion>
                                  </p:childTnLst>
                                </p:cTn>
                              </p:par>
                              <p:par>
                                <p:cTn id="9" presetID="35" presetClass="path" presetSubtype="0" accel="50000" decel="50000" fill="hold" grpId="0" nodeType="withEffect">
                                  <p:stCondLst>
                                    <p:cond delay="200"/>
                                  </p:stCondLst>
                                  <p:childTnLst>
                                    <p:animMotion origin="layout" path="M 0.96545 0.19444 L 0.02187 0.19398 " pathEditMode="fixed" rAng="0" ptsTypes="AA">
                                      <p:cBhvr>
                                        <p:cTn id="10" dur="500" fill="hold"/>
                                        <p:tgtEl>
                                          <p:spTgt spid="32"/>
                                        </p:tgtEl>
                                        <p:attrNameLst>
                                          <p:attrName>ppt_x</p:attrName>
                                          <p:attrName>ppt_y</p:attrName>
                                        </p:attrNameLst>
                                      </p:cBhvr>
                                      <p:rCtr x="-472" y="0"/>
                                    </p:animMotion>
                                  </p:childTnLst>
                                </p:cTn>
                              </p:par>
                              <p:par>
                                <p:cTn id="11" presetID="35" presetClass="path" presetSubtype="0" accel="50000" decel="50000" fill="hold" grpId="0" nodeType="withEffect">
                                  <p:stCondLst>
                                    <p:cond delay="300"/>
                                  </p:stCondLst>
                                  <p:childTnLst>
                                    <p:animMotion origin="layout" path="M 0.93386 0.19444 L -1.38889E-6 0.19398 " pathEditMode="fixed" rAng="0" ptsTypes="AA">
                                      <p:cBhvr>
                                        <p:cTn id="12" dur="500" fill="hold"/>
                                        <p:tgtEl>
                                          <p:spTgt spid="33"/>
                                        </p:tgtEl>
                                        <p:attrNameLst>
                                          <p:attrName>ppt_x</p:attrName>
                                          <p:attrName>ppt_y</p:attrName>
                                        </p:attrNameLst>
                                      </p:cBhvr>
                                      <p:rCtr x="-467" y="0"/>
                                    </p:animMotion>
                                  </p:childTnLst>
                                </p:cTn>
                              </p:par>
                            </p:childTnLst>
                          </p:cTn>
                        </p:par>
                        <p:par>
                          <p:cTn id="13" fill="hold">
                            <p:stCondLst>
                              <p:cond delay="500"/>
                            </p:stCondLst>
                            <p:childTnLst>
                              <p:par>
                                <p:cTn id="14" presetID="1" presetClass="emph" presetSubtype="2" fill="hold" nodeType="afterEffect">
                                  <p:stCondLst>
                                    <p:cond delay="0"/>
                                  </p:stCondLst>
                                  <p:childTnLst>
                                    <p:animClr clrSpc="rgb" dir="cw">
                                      <p:cBhvr>
                                        <p:cTn id="15" dur="1000" fill="hold"/>
                                        <p:tgtEl>
                                          <p:spTgt spid="30"/>
                                        </p:tgtEl>
                                        <p:attrNameLst>
                                          <p:attrName>fillcolor</p:attrName>
                                        </p:attrNameLst>
                                      </p:cBhvr>
                                      <p:to>
                                        <a:schemeClr val="bg2"/>
                                      </p:to>
                                    </p:animClr>
                                    <p:set>
                                      <p:cBhvr>
                                        <p:cTn id="16" dur="1000" fill="hold"/>
                                        <p:tgtEl>
                                          <p:spTgt spid="30"/>
                                        </p:tgtEl>
                                        <p:attrNameLst>
                                          <p:attrName>fill.type</p:attrName>
                                        </p:attrNameLst>
                                      </p:cBhvr>
                                      <p:to>
                                        <p:strVal val="solid"/>
                                      </p:to>
                                    </p:set>
                                    <p:set>
                                      <p:cBhvr>
                                        <p:cTn id="17" dur="1000" fill="hold"/>
                                        <p:tgtEl>
                                          <p:spTgt spid="30"/>
                                        </p:tgtEl>
                                        <p:attrNameLst>
                                          <p:attrName>fill.on</p:attrName>
                                        </p:attrNameLst>
                                      </p:cBhvr>
                                      <p:to>
                                        <p:strVal val="true"/>
                                      </p:to>
                                    </p:set>
                                  </p:childTnLst>
                                </p:cTn>
                              </p:par>
                              <p:par>
                                <p:cTn id="18" presetID="1" presetClass="emph" presetSubtype="2" fill="hold" nodeType="withEffect">
                                  <p:stCondLst>
                                    <p:cond delay="0"/>
                                  </p:stCondLst>
                                  <p:childTnLst>
                                    <p:animClr clrSpc="rgb" dir="cw">
                                      <p:cBhvr>
                                        <p:cTn id="19" dur="2000" fill="hold"/>
                                        <p:tgtEl>
                                          <p:spTgt spid="31"/>
                                        </p:tgtEl>
                                        <p:attrNameLst>
                                          <p:attrName>fillcolor</p:attrName>
                                        </p:attrNameLst>
                                      </p:cBhvr>
                                      <p:to>
                                        <a:schemeClr val="bg2"/>
                                      </p:to>
                                    </p:animClr>
                                    <p:set>
                                      <p:cBhvr>
                                        <p:cTn id="20" dur="2000" fill="hold"/>
                                        <p:tgtEl>
                                          <p:spTgt spid="31"/>
                                        </p:tgtEl>
                                        <p:attrNameLst>
                                          <p:attrName>fill.type</p:attrName>
                                        </p:attrNameLst>
                                      </p:cBhvr>
                                      <p:to>
                                        <p:strVal val="solid"/>
                                      </p:to>
                                    </p:set>
                                    <p:set>
                                      <p:cBhvr>
                                        <p:cTn id="21" dur="2000" fill="hold"/>
                                        <p:tgtEl>
                                          <p:spTgt spid="31"/>
                                        </p:tgtEl>
                                        <p:attrNameLst>
                                          <p:attrName>fill.on</p:attrName>
                                        </p:attrNameLst>
                                      </p:cBhvr>
                                      <p:to>
                                        <p:strVal val="true"/>
                                      </p:to>
                                    </p:set>
                                  </p:childTnLst>
                                </p:cTn>
                              </p:par>
                              <p:par>
                                <p:cTn id="22" presetID="1" presetClass="emph" presetSubtype="2" fill="hold" nodeType="withEffect">
                                  <p:stCondLst>
                                    <p:cond delay="0"/>
                                  </p:stCondLst>
                                  <p:childTnLst>
                                    <p:animClr clrSpc="rgb" dir="cw">
                                      <p:cBhvr>
                                        <p:cTn id="23" dur="2000" fill="hold"/>
                                        <p:tgtEl>
                                          <p:spTgt spid="33"/>
                                        </p:tgtEl>
                                        <p:attrNameLst>
                                          <p:attrName>fillcolor</p:attrName>
                                        </p:attrNameLst>
                                      </p:cBhvr>
                                      <p:to>
                                        <a:schemeClr val="bg2"/>
                                      </p:to>
                                    </p:animClr>
                                    <p:set>
                                      <p:cBhvr>
                                        <p:cTn id="24" dur="2000" fill="hold"/>
                                        <p:tgtEl>
                                          <p:spTgt spid="33"/>
                                        </p:tgtEl>
                                        <p:attrNameLst>
                                          <p:attrName>fill.type</p:attrName>
                                        </p:attrNameLst>
                                      </p:cBhvr>
                                      <p:to>
                                        <p:strVal val="solid"/>
                                      </p:to>
                                    </p:set>
                                    <p:set>
                                      <p:cBhvr>
                                        <p:cTn id="25" dur="2000" fill="hold"/>
                                        <p:tgtEl>
                                          <p:spTgt spid="3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2" grpId="0" animBg="1"/>
      <p:bldP spid="31"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燕尾形 38"/>
          <p:cNvSpPr/>
          <p:nvPr/>
        </p:nvSpPr>
        <p:spPr>
          <a:xfrm flipH="1">
            <a:off x="2095501" y="-1035050"/>
            <a:ext cx="2339975" cy="649287"/>
          </a:xfrm>
          <a:prstGeom prst="chevron">
            <a:avLst/>
          </a:prstGeom>
          <a:solidFill>
            <a:srgbClr val="0070C0"/>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400" dirty="0">
                <a:latin typeface="微软雅黑" panose="020B0503020204020204" pitchFamily="34" charset="-122"/>
                <a:ea typeface="微软雅黑" panose="020B0503020204020204" pitchFamily="34" charset="-122"/>
              </a:rPr>
              <a:t>业务范围</a:t>
            </a:r>
            <a:endParaRPr lang="zh-CN" altLang="en-US" sz="2400" dirty="0">
              <a:latin typeface="微软雅黑" panose="020B0503020204020204" pitchFamily="34" charset="-122"/>
              <a:ea typeface="微软雅黑" panose="020B0503020204020204" pitchFamily="34" charset="-122"/>
            </a:endParaRPr>
          </a:p>
        </p:txBody>
      </p:sp>
      <p:sp>
        <p:nvSpPr>
          <p:cNvPr id="40" name="燕尾形 39"/>
          <p:cNvSpPr/>
          <p:nvPr/>
        </p:nvSpPr>
        <p:spPr>
          <a:xfrm flipH="1">
            <a:off x="4238626" y="-1035050"/>
            <a:ext cx="2339975" cy="649287"/>
          </a:xfrm>
          <a:prstGeom prst="chevron">
            <a:avLst/>
          </a:prstGeom>
          <a:solidFill>
            <a:srgbClr val="F4CF04"/>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400" dirty="0">
                <a:latin typeface="微软雅黑" panose="020B0503020204020204" pitchFamily="34" charset="-122"/>
                <a:ea typeface="微软雅黑" panose="020B0503020204020204" pitchFamily="34" charset="-122"/>
              </a:rPr>
              <a:t>用户范围</a:t>
            </a:r>
            <a:endParaRPr lang="zh-CN" altLang="en-US" sz="2400" dirty="0">
              <a:latin typeface="微软雅黑" panose="020B0503020204020204" pitchFamily="34" charset="-122"/>
              <a:ea typeface="微软雅黑" panose="020B0503020204020204" pitchFamily="34" charset="-122"/>
            </a:endParaRPr>
          </a:p>
        </p:txBody>
      </p:sp>
      <p:sp>
        <p:nvSpPr>
          <p:cNvPr id="41" name="燕尾形 40"/>
          <p:cNvSpPr/>
          <p:nvPr/>
        </p:nvSpPr>
        <p:spPr>
          <a:xfrm flipH="1">
            <a:off x="6310314" y="-1035050"/>
            <a:ext cx="2339975" cy="649287"/>
          </a:xfrm>
          <a:prstGeom prst="chevron">
            <a:avLst/>
          </a:prstGeom>
          <a:solidFill>
            <a:srgbClr val="A5E159"/>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400" dirty="0">
                <a:latin typeface="微软雅黑" panose="020B0503020204020204" pitchFamily="34" charset="-122"/>
                <a:ea typeface="微软雅黑" panose="020B0503020204020204" pitchFamily="34" charset="-122"/>
              </a:rPr>
              <a:t>功能范围</a:t>
            </a:r>
            <a:endParaRPr lang="zh-CN" altLang="en-US" sz="2400" dirty="0">
              <a:latin typeface="微软雅黑" panose="020B0503020204020204" pitchFamily="34" charset="-122"/>
              <a:ea typeface="微软雅黑" panose="020B0503020204020204" pitchFamily="34" charset="-122"/>
            </a:endParaRPr>
          </a:p>
        </p:txBody>
      </p:sp>
      <p:sp>
        <p:nvSpPr>
          <p:cNvPr id="42" name="五边形 41"/>
          <p:cNvSpPr/>
          <p:nvPr/>
        </p:nvSpPr>
        <p:spPr>
          <a:xfrm flipH="1">
            <a:off x="8382001" y="-1035050"/>
            <a:ext cx="2339975" cy="649287"/>
          </a:xfrm>
          <a:prstGeom prst="homePlate">
            <a:avLst/>
          </a:prstGeom>
          <a:solidFill>
            <a:srgbClr val="F50B54"/>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400" dirty="0">
                <a:latin typeface="微软雅黑" panose="020B0503020204020204" pitchFamily="34" charset="-122"/>
                <a:ea typeface="微软雅黑" panose="020B0503020204020204" pitchFamily="34" charset="-122"/>
              </a:rPr>
              <a:t>集成范围</a:t>
            </a:r>
            <a:endParaRPr lang="zh-CN" altLang="en-US" sz="2400" dirty="0">
              <a:latin typeface="微软雅黑" panose="020B0503020204020204" pitchFamily="34" charset="-122"/>
              <a:ea typeface="微软雅黑" panose="020B0503020204020204" pitchFamily="34" charset="-122"/>
            </a:endParaRPr>
          </a:p>
        </p:txBody>
      </p:sp>
      <p:grpSp>
        <p:nvGrpSpPr>
          <p:cNvPr id="26" name="组合 12"/>
          <p:cNvGrpSpPr/>
          <p:nvPr/>
        </p:nvGrpSpPr>
        <p:grpSpPr>
          <a:xfrm>
            <a:off x="4318091" y="1927964"/>
            <a:ext cx="2882187" cy="2872142"/>
            <a:chOff x="3131708" y="1925084"/>
            <a:chExt cx="2882187" cy="2872142"/>
          </a:xfrm>
          <a:effectLst>
            <a:reflection blurRad="6350" stA="52000" endA="300" endPos="35000" dir="5400000" sy="-100000" algn="bl" rotWithShape="0"/>
          </a:effectLst>
        </p:grpSpPr>
        <p:sp>
          <p:nvSpPr>
            <p:cNvPr id="27" name="新月形 26"/>
            <p:cNvSpPr/>
            <p:nvPr/>
          </p:nvSpPr>
          <p:spPr>
            <a:xfrm rot="20751297">
              <a:off x="3131708" y="2126690"/>
              <a:ext cx="1331655" cy="2663311"/>
            </a:xfrm>
            <a:prstGeom prst="moon">
              <a:avLst>
                <a:gd name="adj" fmla="val 15190"/>
              </a:avLst>
            </a:prstGeom>
            <a:gradFill flip="none" rotWithShape="1">
              <a:gsLst>
                <a:gs pos="17000">
                  <a:srgbClr val="00B0F0">
                    <a:shade val="30000"/>
                    <a:satMod val="115000"/>
                  </a:srgbClr>
                </a:gs>
                <a:gs pos="56000">
                  <a:srgbClr val="00B0F0">
                    <a:shade val="67500"/>
                    <a:satMod val="115000"/>
                  </a:srgbClr>
                </a:gs>
                <a:gs pos="100000">
                  <a:srgbClr val="00B0F0">
                    <a:shade val="100000"/>
                    <a:satMod val="115000"/>
                  </a:srgbClr>
                </a:gs>
              </a:gsLst>
              <a:lin ang="162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28" name="新月形 27"/>
            <p:cNvSpPr/>
            <p:nvPr/>
          </p:nvSpPr>
          <p:spPr>
            <a:xfrm rot="4551297">
              <a:off x="3813700" y="1259257"/>
              <a:ext cx="1331655" cy="2663310"/>
            </a:xfrm>
            <a:prstGeom prst="moon">
              <a:avLst>
                <a:gd name="adj" fmla="val 15190"/>
              </a:avLst>
            </a:prstGeom>
            <a:gradFill flip="none" rotWithShape="1">
              <a:gsLst>
                <a:gs pos="0">
                  <a:srgbClr val="BE1247"/>
                </a:gs>
                <a:gs pos="27000">
                  <a:srgbClr val="D2144F"/>
                </a:gs>
                <a:gs pos="66000">
                  <a:srgbClr val="F87477"/>
                </a:gs>
                <a:gs pos="100000">
                  <a:srgbClr val="FA9496"/>
                </a:gs>
              </a:gsLst>
              <a:lin ang="162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29" name="新月形 28"/>
            <p:cNvSpPr/>
            <p:nvPr/>
          </p:nvSpPr>
          <p:spPr>
            <a:xfrm rot="9951297">
              <a:off x="4682240" y="1941956"/>
              <a:ext cx="1331655" cy="2663311"/>
            </a:xfrm>
            <a:prstGeom prst="moon">
              <a:avLst>
                <a:gd name="adj" fmla="val 15190"/>
              </a:avLst>
            </a:prstGeom>
            <a:gradFill flip="none" rotWithShape="1">
              <a:gsLst>
                <a:gs pos="27000">
                  <a:srgbClr val="FF7711"/>
                </a:gs>
                <a:gs pos="59000">
                  <a:srgbClr val="FFAA01"/>
                </a:gs>
                <a:gs pos="100000">
                  <a:srgbClr val="FECE02"/>
                </a:gs>
                <a:gs pos="0">
                  <a:srgbClr val="C73E01"/>
                </a:gs>
                <a:gs pos="80000">
                  <a:srgbClr val="FFC000"/>
                </a:gs>
              </a:gsLst>
              <a:lin ang="162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0" name="新月形 29"/>
            <p:cNvSpPr/>
            <p:nvPr/>
          </p:nvSpPr>
          <p:spPr>
            <a:xfrm rot="15351297">
              <a:off x="4011669" y="2799744"/>
              <a:ext cx="1331655" cy="2663310"/>
            </a:xfrm>
            <a:prstGeom prst="moon">
              <a:avLst>
                <a:gd name="adj" fmla="val 15190"/>
              </a:avLst>
            </a:prstGeom>
            <a:gradFill flip="none" rotWithShape="1">
              <a:gsLst>
                <a:gs pos="18000">
                  <a:srgbClr val="119707"/>
                </a:gs>
                <a:gs pos="67000">
                  <a:srgbClr val="8AD53F"/>
                </a:gs>
                <a:gs pos="100000">
                  <a:srgbClr val="BCEB6F"/>
                </a:gs>
              </a:gsLst>
              <a:lin ang="162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sp>
        <p:nvSpPr>
          <p:cNvPr id="31" name="TextBox 11"/>
          <p:cNvSpPr txBox="1">
            <a:spLocks noChangeArrowheads="1"/>
          </p:cNvSpPr>
          <p:nvPr/>
        </p:nvSpPr>
        <p:spPr bwMode="auto">
          <a:xfrm flipH="1">
            <a:off x="2366963" y="4014937"/>
            <a:ext cx="1871662" cy="430213"/>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200" b="1" kern="0" dirty="0">
                <a:solidFill>
                  <a:prstClr val="black"/>
                </a:solidFill>
                <a:latin typeface="微软雅黑" panose="020B0503020204020204" pitchFamily="34" charset="-122"/>
                <a:ea typeface="微软雅黑" panose="020B0503020204020204" pitchFamily="34" charset="-122"/>
              </a:rPr>
              <a:t>外部系统集成</a:t>
            </a:r>
            <a:endParaRPr lang="en-US" altLang="zh-CN" sz="2200" b="1" kern="0" dirty="0">
              <a:solidFill>
                <a:prstClr val="black"/>
              </a:solidFill>
              <a:latin typeface="微软雅黑" panose="020B0503020204020204" pitchFamily="34" charset="-122"/>
              <a:ea typeface="微软雅黑" panose="020B0503020204020204" pitchFamily="34" charset="-122"/>
            </a:endParaRPr>
          </a:p>
        </p:txBody>
      </p:sp>
      <p:cxnSp>
        <p:nvCxnSpPr>
          <p:cNvPr id="32" name="直接连接符 31"/>
          <p:cNvCxnSpPr/>
          <p:nvPr/>
        </p:nvCxnSpPr>
        <p:spPr>
          <a:xfrm flipH="1">
            <a:off x="2224089" y="2786211"/>
            <a:ext cx="2268537" cy="0"/>
          </a:xfrm>
          <a:prstGeom prst="line">
            <a:avLst/>
          </a:prstGeom>
          <a:ln w="12700">
            <a:solidFill>
              <a:srgbClr val="005DDF"/>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2224088" y="4437211"/>
            <a:ext cx="2646362" cy="0"/>
          </a:xfrm>
          <a:prstGeom prst="line">
            <a:avLst/>
          </a:prstGeom>
          <a:ln w="12700">
            <a:solidFill>
              <a:srgbClr val="119707"/>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6623050" y="2235349"/>
            <a:ext cx="2840038" cy="0"/>
          </a:xfrm>
          <a:prstGeom prst="line">
            <a:avLst/>
          </a:prstGeom>
          <a:ln w="12700">
            <a:solidFill>
              <a:srgbClr val="BE1247"/>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6997701" y="4014936"/>
            <a:ext cx="2460625" cy="0"/>
          </a:xfrm>
          <a:prstGeom prst="line">
            <a:avLst/>
          </a:prstGeom>
          <a:ln w="12700">
            <a:solidFill>
              <a:srgbClr val="C73E01"/>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43" name="TextBox 11"/>
          <p:cNvSpPr txBox="1">
            <a:spLocks noChangeArrowheads="1"/>
          </p:cNvSpPr>
          <p:nvPr/>
        </p:nvSpPr>
        <p:spPr bwMode="auto">
          <a:xfrm flipH="1">
            <a:off x="1952626" y="2394099"/>
            <a:ext cx="2143125" cy="430212"/>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200" b="1" kern="0" dirty="0">
                <a:solidFill>
                  <a:prstClr val="black"/>
                </a:solidFill>
                <a:latin typeface="微软雅黑" panose="020B0503020204020204" pitchFamily="34" charset="-122"/>
                <a:ea typeface="微软雅黑" panose="020B0503020204020204" pitchFamily="34" charset="-122"/>
              </a:rPr>
              <a:t>学生数据集成</a:t>
            </a:r>
            <a:endParaRPr lang="en-US" altLang="zh-CN" sz="2200" b="1" kern="0" dirty="0">
              <a:solidFill>
                <a:prstClr val="black"/>
              </a:solidFill>
              <a:latin typeface="微软雅黑" panose="020B0503020204020204" pitchFamily="34" charset="-122"/>
              <a:ea typeface="微软雅黑" panose="020B0503020204020204" pitchFamily="34" charset="-122"/>
            </a:endParaRPr>
          </a:p>
        </p:txBody>
      </p:sp>
      <p:sp>
        <p:nvSpPr>
          <p:cNvPr id="44" name="TextBox 11"/>
          <p:cNvSpPr txBox="1">
            <a:spLocks noChangeArrowheads="1"/>
          </p:cNvSpPr>
          <p:nvPr/>
        </p:nvSpPr>
        <p:spPr bwMode="auto">
          <a:xfrm flipH="1">
            <a:off x="7962901" y="1844824"/>
            <a:ext cx="1990725" cy="430212"/>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200" b="1" kern="0" dirty="0">
                <a:solidFill>
                  <a:prstClr val="black"/>
                </a:solidFill>
                <a:latin typeface="微软雅黑" panose="020B0503020204020204" pitchFamily="34" charset="-122"/>
                <a:ea typeface="微软雅黑" panose="020B0503020204020204" pitchFamily="34" charset="-122"/>
              </a:rPr>
              <a:t>学校信息集成</a:t>
            </a:r>
            <a:endParaRPr lang="en-US" altLang="zh-CN" sz="2200" b="1" kern="0" dirty="0">
              <a:solidFill>
                <a:prstClr val="black"/>
              </a:solidFill>
              <a:latin typeface="微软雅黑" panose="020B0503020204020204" pitchFamily="34" charset="-122"/>
              <a:ea typeface="微软雅黑" panose="020B0503020204020204" pitchFamily="34" charset="-122"/>
            </a:endParaRPr>
          </a:p>
        </p:txBody>
      </p:sp>
      <p:sp>
        <p:nvSpPr>
          <p:cNvPr id="45" name="TextBox 11"/>
          <p:cNvSpPr txBox="1">
            <a:spLocks noChangeArrowheads="1"/>
          </p:cNvSpPr>
          <p:nvPr/>
        </p:nvSpPr>
        <p:spPr bwMode="auto">
          <a:xfrm flipH="1">
            <a:off x="7453313" y="3614887"/>
            <a:ext cx="2868612" cy="430213"/>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200" b="1" kern="0" dirty="0">
                <a:solidFill>
                  <a:prstClr val="black"/>
                </a:solidFill>
                <a:latin typeface="微软雅黑" panose="020B0503020204020204" pitchFamily="34" charset="-122"/>
                <a:ea typeface="微软雅黑" panose="020B0503020204020204" pitchFamily="34" charset="-122"/>
              </a:rPr>
              <a:t>“小金教”相关集成</a:t>
            </a:r>
            <a:endParaRPr lang="en-US" altLang="zh-CN" sz="2200" b="1" kern="0" dirty="0">
              <a:solidFill>
                <a:prstClr val="black"/>
              </a:solidFill>
              <a:latin typeface="微软雅黑" panose="020B0503020204020204" pitchFamily="34" charset="-122"/>
              <a:ea typeface="微软雅黑" panose="020B0503020204020204" pitchFamily="34" charset="-122"/>
            </a:endParaRPr>
          </a:p>
        </p:txBody>
      </p:sp>
      <p:sp>
        <p:nvSpPr>
          <p:cNvPr id="46" name="TextBox 11"/>
          <p:cNvSpPr txBox="1">
            <a:spLocks noChangeArrowheads="1"/>
          </p:cNvSpPr>
          <p:nvPr/>
        </p:nvSpPr>
        <p:spPr bwMode="auto">
          <a:xfrm flipH="1">
            <a:off x="2519364" y="2844949"/>
            <a:ext cx="1728787" cy="430212"/>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200" b="1" kern="0" dirty="0">
                <a:solidFill>
                  <a:prstClr val="black"/>
                </a:solidFill>
                <a:latin typeface="微软雅黑" panose="020B0503020204020204" pitchFamily="34" charset="-122"/>
                <a:ea typeface="微软雅黑" panose="020B0503020204020204" pitchFamily="34" charset="-122"/>
              </a:rPr>
              <a:t>学前学籍</a:t>
            </a:r>
            <a:endParaRPr lang="en-US" altLang="zh-CN" sz="2200" b="1" kern="0" dirty="0">
              <a:solidFill>
                <a:prstClr val="black"/>
              </a:solidFill>
              <a:latin typeface="微软雅黑" panose="020B0503020204020204" pitchFamily="34" charset="-122"/>
              <a:ea typeface="微软雅黑" panose="020B0503020204020204" pitchFamily="34" charset="-122"/>
            </a:endParaRPr>
          </a:p>
        </p:txBody>
      </p:sp>
      <p:sp>
        <p:nvSpPr>
          <p:cNvPr id="47" name="TextBox 11"/>
          <p:cNvSpPr txBox="1">
            <a:spLocks noChangeArrowheads="1"/>
          </p:cNvSpPr>
          <p:nvPr/>
        </p:nvSpPr>
        <p:spPr bwMode="auto">
          <a:xfrm flipH="1">
            <a:off x="2519364" y="4488011"/>
            <a:ext cx="2147887" cy="1785104"/>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200" b="1" kern="0" dirty="0">
                <a:solidFill>
                  <a:prstClr val="black"/>
                </a:solidFill>
                <a:latin typeface="微软雅黑" panose="020B0503020204020204" pitchFamily="34" charset="-122"/>
                <a:ea typeface="微软雅黑" panose="020B0503020204020204" pitchFamily="34" charset="-122"/>
              </a:rPr>
              <a:t>扶贫办系统对接</a:t>
            </a:r>
            <a:endParaRPr lang="en-US" altLang="zh-CN" sz="2200" b="1" kern="0" dirty="0">
              <a:solidFill>
                <a:prstClr val="black"/>
              </a:solidFill>
              <a:latin typeface="微软雅黑" panose="020B0503020204020204" pitchFamily="34" charset="-122"/>
              <a:ea typeface="微软雅黑" panose="020B0503020204020204" pitchFamily="34" charset="-122"/>
            </a:endParaRPr>
          </a:p>
          <a:p>
            <a:pPr eaLnBrk="1" hangingPunct="1">
              <a:defRPr/>
            </a:pPr>
            <a:r>
              <a:rPr lang="zh-CN" altLang="en-US" sz="2200" b="1" kern="0" dirty="0">
                <a:solidFill>
                  <a:prstClr val="black"/>
                </a:solidFill>
                <a:latin typeface="微软雅黑" panose="020B0503020204020204" pitchFamily="34" charset="-122"/>
                <a:ea typeface="微软雅黑" panose="020B0503020204020204" pitchFamily="34" charset="-122"/>
              </a:rPr>
              <a:t>民政系统对接</a:t>
            </a:r>
            <a:endParaRPr lang="en-US" altLang="zh-CN" sz="2200" b="1" kern="0" dirty="0">
              <a:solidFill>
                <a:prstClr val="black"/>
              </a:solidFill>
              <a:latin typeface="微软雅黑" panose="020B0503020204020204" pitchFamily="34" charset="-122"/>
              <a:ea typeface="微软雅黑" panose="020B0503020204020204" pitchFamily="34" charset="-122"/>
            </a:endParaRPr>
          </a:p>
          <a:p>
            <a:pPr eaLnBrk="1" hangingPunct="1">
              <a:defRPr/>
            </a:pPr>
            <a:r>
              <a:rPr lang="zh-CN" altLang="en-US" sz="2200" b="1" kern="0" dirty="0">
                <a:solidFill>
                  <a:prstClr val="black"/>
                </a:solidFill>
                <a:latin typeface="微软雅黑" panose="020B0503020204020204" pitchFamily="34" charset="-122"/>
                <a:ea typeface="微软雅黑" panose="020B0503020204020204" pitchFamily="34" charset="-122"/>
              </a:rPr>
              <a:t>残联系统对接</a:t>
            </a:r>
            <a:endParaRPr lang="en-US" altLang="zh-CN" sz="2200" b="1" kern="0" dirty="0">
              <a:solidFill>
                <a:prstClr val="black"/>
              </a:solidFill>
              <a:latin typeface="微软雅黑" panose="020B0503020204020204" pitchFamily="34" charset="-122"/>
              <a:ea typeface="微软雅黑" panose="020B0503020204020204" pitchFamily="34" charset="-122"/>
            </a:endParaRPr>
          </a:p>
          <a:p>
            <a:pPr eaLnBrk="1" hangingPunct="1">
              <a:defRPr/>
            </a:pPr>
            <a:r>
              <a:rPr lang="zh-CN" altLang="en-US" sz="2200" b="1" kern="0" dirty="0">
                <a:solidFill>
                  <a:schemeClr val="bg1">
                    <a:lumMod val="50000"/>
                  </a:schemeClr>
                </a:solidFill>
                <a:latin typeface="微软雅黑" panose="020B0503020204020204" pitchFamily="34" charset="-122"/>
                <a:ea typeface="微软雅黑" panose="020B0503020204020204" pitchFamily="34" charset="-122"/>
              </a:rPr>
              <a:t>技工院校系统对接（人社部）</a:t>
            </a:r>
            <a:endParaRPr lang="en-US" altLang="zh-CN" sz="2200" b="1"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8" name="TextBox 11"/>
          <p:cNvSpPr txBox="1">
            <a:spLocks noChangeArrowheads="1"/>
          </p:cNvSpPr>
          <p:nvPr/>
        </p:nvSpPr>
        <p:spPr bwMode="auto">
          <a:xfrm flipH="1">
            <a:off x="7453314" y="2302024"/>
            <a:ext cx="1990725" cy="430212"/>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200" b="1" kern="0" dirty="0">
                <a:solidFill>
                  <a:prstClr val="black"/>
                </a:solidFill>
                <a:latin typeface="微软雅黑" panose="020B0503020204020204" pitchFamily="34" charset="-122"/>
                <a:ea typeface="微软雅黑" panose="020B0503020204020204" pitchFamily="34" charset="-122"/>
              </a:rPr>
              <a:t>机构编码系统</a:t>
            </a:r>
            <a:endParaRPr lang="en-US" altLang="zh-CN" sz="2200" b="1" kern="0" dirty="0">
              <a:solidFill>
                <a:prstClr val="black"/>
              </a:solidFill>
              <a:latin typeface="微软雅黑" panose="020B0503020204020204" pitchFamily="34" charset="-122"/>
              <a:ea typeface="微软雅黑" panose="020B0503020204020204" pitchFamily="34" charset="-122"/>
            </a:endParaRPr>
          </a:p>
        </p:txBody>
      </p:sp>
      <p:sp>
        <p:nvSpPr>
          <p:cNvPr id="49" name="TextBox 11"/>
          <p:cNvSpPr txBox="1">
            <a:spLocks noChangeArrowheads="1"/>
          </p:cNvSpPr>
          <p:nvPr/>
        </p:nvSpPr>
        <p:spPr bwMode="auto">
          <a:xfrm flipH="1">
            <a:off x="7596188" y="4059386"/>
            <a:ext cx="2582862" cy="1784350"/>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200" b="1" kern="0" dirty="0">
                <a:solidFill>
                  <a:prstClr val="black"/>
                </a:solidFill>
                <a:latin typeface="微软雅黑" panose="020B0503020204020204" pitchFamily="34" charset="-122"/>
                <a:ea typeface="微软雅黑" panose="020B0503020204020204" pitchFamily="34" charset="-122"/>
              </a:rPr>
              <a:t>报表工具</a:t>
            </a:r>
            <a:endParaRPr lang="en-US" altLang="zh-CN" sz="2200" b="1" kern="0" dirty="0">
              <a:solidFill>
                <a:prstClr val="black"/>
              </a:solidFill>
              <a:latin typeface="微软雅黑" panose="020B0503020204020204" pitchFamily="34" charset="-122"/>
              <a:ea typeface="微软雅黑" panose="020B0503020204020204" pitchFamily="34" charset="-122"/>
            </a:endParaRPr>
          </a:p>
          <a:p>
            <a:pPr eaLnBrk="1" hangingPunct="1">
              <a:defRPr/>
            </a:pPr>
            <a:r>
              <a:rPr lang="zh-CN" altLang="en-US" sz="2200" b="1" kern="0" dirty="0">
                <a:solidFill>
                  <a:prstClr val="black"/>
                </a:solidFill>
                <a:latin typeface="微软雅黑" panose="020B0503020204020204" pitchFamily="34" charset="-122"/>
                <a:ea typeface="微软雅黑" panose="020B0503020204020204" pitchFamily="34" charset="-122"/>
              </a:rPr>
              <a:t>统一用户与认证</a:t>
            </a:r>
            <a:endParaRPr lang="en-US" altLang="zh-CN" sz="2200" b="1" kern="0" dirty="0">
              <a:solidFill>
                <a:prstClr val="black"/>
              </a:solidFill>
              <a:latin typeface="微软雅黑" panose="020B0503020204020204" pitchFamily="34" charset="-122"/>
              <a:ea typeface="微软雅黑" panose="020B0503020204020204" pitchFamily="34" charset="-122"/>
            </a:endParaRPr>
          </a:p>
          <a:p>
            <a:pPr eaLnBrk="1" hangingPunct="1">
              <a:defRPr/>
            </a:pPr>
            <a:r>
              <a:rPr lang="zh-CN" altLang="en-US" sz="2200" b="1" kern="0" dirty="0">
                <a:solidFill>
                  <a:prstClr val="black"/>
                </a:solidFill>
                <a:latin typeface="微软雅黑" panose="020B0503020204020204" pitchFamily="34" charset="-122"/>
                <a:ea typeface="微软雅黑" panose="020B0503020204020204" pitchFamily="34" charset="-122"/>
              </a:rPr>
              <a:t>门户</a:t>
            </a:r>
            <a:endParaRPr lang="en-US" altLang="zh-CN" sz="2200" b="1" kern="0" dirty="0">
              <a:solidFill>
                <a:prstClr val="black"/>
              </a:solidFill>
              <a:latin typeface="微软雅黑" panose="020B0503020204020204" pitchFamily="34" charset="-122"/>
              <a:ea typeface="微软雅黑" panose="020B0503020204020204" pitchFamily="34" charset="-122"/>
            </a:endParaRPr>
          </a:p>
          <a:p>
            <a:pPr eaLnBrk="1" hangingPunct="1">
              <a:defRPr/>
            </a:pPr>
            <a:r>
              <a:rPr lang="en-US" altLang="zh-CN" sz="2200" b="1" kern="0" dirty="0">
                <a:solidFill>
                  <a:prstClr val="black"/>
                </a:solidFill>
                <a:latin typeface="微软雅黑" panose="020B0503020204020204" pitchFamily="34" charset="-122"/>
                <a:ea typeface="微软雅黑" panose="020B0503020204020204" pitchFamily="34" charset="-122"/>
              </a:rPr>
              <a:t>GIS</a:t>
            </a:r>
            <a:r>
              <a:rPr lang="zh-CN" altLang="en-US" sz="2200" b="1" kern="0" dirty="0">
                <a:solidFill>
                  <a:prstClr val="black"/>
                </a:solidFill>
                <a:latin typeface="微软雅黑" panose="020B0503020204020204" pitchFamily="34" charset="-122"/>
                <a:ea typeface="微软雅黑" panose="020B0503020204020204" pitchFamily="34" charset="-122"/>
              </a:rPr>
              <a:t>系统</a:t>
            </a:r>
            <a:endParaRPr lang="en-US" altLang="zh-CN" sz="2200" b="1" kern="0" dirty="0">
              <a:solidFill>
                <a:prstClr val="black"/>
              </a:solidFill>
              <a:latin typeface="微软雅黑" panose="020B0503020204020204" pitchFamily="34" charset="-122"/>
              <a:ea typeface="微软雅黑" panose="020B0503020204020204" pitchFamily="34" charset="-122"/>
            </a:endParaRPr>
          </a:p>
          <a:p>
            <a:pPr eaLnBrk="1" hangingPunct="1">
              <a:defRPr/>
            </a:pPr>
            <a:r>
              <a:rPr lang="zh-CN" altLang="en-US" sz="2200" b="1" kern="0" dirty="0">
                <a:solidFill>
                  <a:prstClr val="black"/>
                </a:solidFill>
                <a:latin typeface="微软雅黑" panose="020B0503020204020204" pitchFamily="34" charset="-122"/>
                <a:ea typeface="微软雅黑" panose="020B0503020204020204" pitchFamily="34" charset="-122"/>
              </a:rPr>
              <a:t>交换平台</a:t>
            </a:r>
            <a:endParaRPr lang="en-US" altLang="zh-CN" sz="2200" b="1" kern="0" dirty="0">
              <a:solidFill>
                <a:prstClr val="black"/>
              </a:solidFill>
              <a:latin typeface="微软雅黑" panose="020B0503020204020204" pitchFamily="34" charset="-122"/>
              <a:ea typeface="微软雅黑" panose="020B0503020204020204" pitchFamily="34" charset="-122"/>
            </a:endParaRPr>
          </a:p>
        </p:txBody>
      </p:sp>
      <p:sp>
        <p:nvSpPr>
          <p:cNvPr id="23" name="TextBox 11"/>
          <p:cNvSpPr txBox="1">
            <a:spLocks noChangeArrowheads="1"/>
          </p:cNvSpPr>
          <p:nvPr/>
        </p:nvSpPr>
        <p:spPr bwMode="auto">
          <a:xfrm flipH="1">
            <a:off x="2509838" y="3231420"/>
            <a:ext cx="1728787" cy="769441"/>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200" b="1" kern="0" dirty="0">
                <a:solidFill>
                  <a:prstClr val="black"/>
                </a:solidFill>
                <a:latin typeface="微软雅黑" panose="020B0503020204020204" pitchFamily="34" charset="-122"/>
                <a:ea typeface="微软雅黑" panose="020B0503020204020204" pitchFamily="34" charset="-122"/>
              </a:rPr>
              <a:t>中小学学籍</a:t>
            </a:r>
            <a:endParaRPr lang="en-US" altLang="zh-CN" sz="2200" b="1" kern="0" dirty="0">
              <a:solidFill>
                <a:prstClr val="black"/>
              </a:solidFill>
              <a:latin typeface="微软雅黑" panose="020B0503020204020204" pitchFamily="34" charset="-122"/>
              <a:ea typeface="微软雅黑" panose="020B0503020204020204" pitchFamily="34" charset="-122"/>
            </a:endParaRPr>
          </a:p>
          <a:p>
            <a:pPr eaLnBrk="1" hangingPunct="1">
              <a:defRPr/>
            </a:pPr>
            <a:r>
              <a:rPr lang="zh-CN" altLang="en-US" sz="2200" b="1" kern="0" dirty="0">
                <a:solidFill>
                  <a:prstClr val="black"/>
                </a:solidFill>
                <a:latin typeface="微软雅黑" panose="020B0503020204020204" pitchFamily="34" charset="-122"/>
                <a:ea typeface="微软雅黑" panose="020B0503020204020204" pitchFamily="34" charset="-122"/>
              </a:rPr>
              <a:t>中职学籍</a:t>
            </a:r>
            <a:endParaRPr lang="en-US" altLang="zh-CN" sz="2200" b="1" kern="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1.03663 0.19444 L 0.04965 0.19398 " pathEditMode="fixed" rAng="0" ptsTypes="AA">
                                      <p:cBhvr>
                                        <p:cTn id="6" dur="500" fill="hold"/>
                                        <p:tgtEl>
                                          <p:spTgt spid="39"/>
                                        </p:tgtEl>
                                        <p:attrNameLst>
                                          <p:attrName>ppt_x</p:attrName>
                                          <p:attrName>ppt_y</p:attrName>
                                        </p:attrNameLst>
                                      </p:cBhvr>
                                      <p:rCtr x="-494" y="0"/>
                                    </p:animMotion>
                                  </p:childTnLst>
                                </p:cTn>
                              </p:par>
                              <p:par>
                                <p:cTn id="7" presetID="35" presetClass="path" presetSubtype="0" accel="50000" decel="50000" fill="hold" grpId="0" nodeType="withEffect">
                                  <p:stCondLst>
                                    <p:cond delay="100"/>
                                  </p:stCondLst>
                                  <p:childTnLst>
                                    <p:animMotion origin="layout" path="M 0.99705 0.19444 L 0.02795 0.19398 " pathEditMode="fixed" rAng="0" ptsTypes="AA">
                                      <p:cBhvr>
                                        <p:cTn id="8" dur="500" fill="hold"/>
                                        <p:tgtEl>
                                          <p:spTgt spid="40"/>
                                        </p:tgtEl>
                                        <p:attrNameLst>
                                          <p:attrName>ppt_x</p:attrName>
                                          <p:attrName>ppt_y</p:attrName>
                                        </p:attrNameLst>
                                      </p:cBhvr>
                                      <p:rCtr x="-485" y="0"/>
                                    </p:animMotion>
                                  </p:childTnLst>
                                </p:cTn>
                              </p:par>
                              <p:par>
                                <p:cTn id="9" presetID="35" presetClass="path" presetSubtype="0" accel="50000" decel="50000" fill="hold" grpId="0" nodeType="withEffect">
                                  <p:stCondLst>
                                    <p:cond delay="200"/>
                                  </p:stCondLst>
                                  <p:childTnLst>
                                    <p:animMotion origin="layout" path="M 0.96545 0.19444 L 0.02187 0.19398 " pathEditMode="fixed" rAng="0" ptsTypes="AA">
                                      <p:cBhvr>
                                        <p:cTn id="10" dur="500" fill="hold"/>
                                        <p:tgtEl>
                                          <p:spTgt spid="41"/>
                                        </p:tgtEl>
                                        <p:attrNameLst>
                                          <p:attrName>ppt_x</p:attrName>
                                          <p:attrName>ppt_y</p:attrName>
                                        </p:attrNameLst>
                                      </p:cBhvr>
                                      <p:rCtr x="-472" y="0"/>
                                    </p:animMotion>
                                  </p:childTnLst>
                                </p:cTn>
                              </p:par>
                              <p:par>
                                <p:cTn id="11" presetID="35" presetClass="path" presetSubtype="0" accel="50000" decel="50000" fill="hold" grpId="0" nodeType="withEffect">
                                  <p:stCondLst>
                                    <p:cond delay="300"/>
                                  </p:stCondLst>
                                  <p:childTnLst>
                                    <p:animMotion origin="layout" path="M 0.93386 0.19444 L -1.38889E-6 0.19398 " pathEditMode="fixed" rAng="0" ptsTypes="AA">
                                      <p:cBhvr>
                                        <p:cTn id="12" dur="500" fill="hold"/>
                                        <p:tgtEl>
                                          <p:spTgt spid="42"/>
                                        </p:tgtEl>
                                        <p:attrNameLst>
                                          <p:attrName>ppt_x</p:attrName>
                                          <p:attrName>ppt_y</p:attrName>
                                        </p:attrNameLst>
                                      </p:cBhvr>
                                      <p:rCtr x="-467" y="0"/>
                                    </p:animMotion>
                                  </p:childTnLst>
                                </p:cTn>
                              </p:par>
                            </p:childTnLst>
                          </p:cTn>
                        </p:par>
                        <p:par>
                          <p:cTn id="13" fill="hold">
                            <p:stCondLst>
                              <p:cond delay="500"/>
                            </p:stCondLst>
                            <p:childTnLst>
                              <p:par>
                                <p:cTn id="14" presetID="1" presetClass="emph" presetSubtype="2" fill="hold" nodeType="afterEffect">
                                  <p:stCondLst>
                                    <p:cond delay="0"/>
                                  </p:stCondLst>
                                  <p:childTnLst>
                                    <p:animClr clrSpc="rgb" dir="cw">
                                      <p:cBhvr>
                                        <p:cTn id="15" dur="1000" fill="hold"/>
                                        <p:tgtEl>
                                          <p:spTgt spid="39"/>
                                        </p:tgtEl>
                                        <p:attrNameLst>
                                          <p:attrName>fillcolor</p:attrName>
                                        </p:attrNameLst>
                                      </p:cBhvr>
                                      <p:to>
                                        <a:schemeClr val="bg2"/>
                                      </p:to>
                                    </p:animClr>
                                    <p:set>
                                      <p:cBhvr>
                                        <p:cTn id="16" dur="1000" fill="hold"/>
                                        <p:tgtEl>
                                          <p:spTgt spid="39"/>
                                        </p:tgtEl>
                                        <p:attrNameLst>
                                          <p:attrName>fill.type</p:attrName>
                                        </p:attrNameLst>
                                      </p:cBhvr>
                                      <p:to>
                                        <p:strVal val="solid"/>
                                      </p:to>
                                    </p:set>
                                    <p:set>
                                      <p:cBhvr>
                                        <p:cTn id="17" dur="1000" fill="hold"/>
                                        <p:tgtEl>
                                          <p:spTgt spid="39"/>
                                        </p:tgtEl>
                                        <p:attrNameLst>
                                          <p:attrName>fill.on</p:attrName>
                                        </p:attrNameLst>
                                      </p:cBhvr>
                                      <p:to>
                                        <p:strVal val="true"/>
                                      </p:to>
                                    </p:set>
                                  </p:childTnLst>
                                </p:cTn>
                              </p:par>
                              <p:par>
                                <p:cTn id="18" presetID="1" presetClass="emph" presetSubtype="2" fill="hold" nodeType="withEffect">
                                  <p:stCondLst>
                                    <p:cond delay="0"/>
                                  </p:stCondLst>
                                  <p:childTnLst>
                                    <p:animClr clrSpc="rgb" dir="cw">
                                      <p:cBhvr>
                                        <p:cTn id="19" dur="1000" fill="hold"/>
                                        <p:tgtEl>
                                          <p:spTgt spid="40"/>
                                        </p:tgtEl>
                                        <p:attrNameLst>
                                          <p:attrName>fillcolor</p:attrName>
                                        </p:attrNameLst>
                                      </p:cBhvr>
                                      <p:to>
                                        <a:schemeClr val="bg2"/>
                                      </p:to>
                                    </p:animClr>
                                    <p:set>
                                      <p:cBhvr>
                                        <p:cTn id="20" dur="1000" fill="hold"/>
                                        <p:tgtEl>
                                          <p:spTgt spid="40"/>
                                        </p:tgtEl>
                                        <p:attrNameLst>
                                          <p:attrName>fill.type</p:attrName>
                                        </p:attrNameLst>
                                      </p:cBhvr>
                                      <p:to>
                                        <p:strVal val="solid"/>
                                      </p:to>
                                    </p:set>
                                    <p:set>
                                      <p:cBhvr>
                                        <p:cTn id="21" dur="1000" fill="hold"/>
                                        <p:tgtEl>
                                          <p:spTgt spid="40"/>
                                        </p:tgtEl>
                                        <p:attrNameLst>
                                          <p:attrName>fill.on</p:attrName>
                                        </p:attrNameLst>
                                      </p:cBhvr>
                                      <p:to>
                                        <p:strVal val="true"/>
                                      </p:to>
                                    </p:set>
                                  </p:childTnLst>
                                </p:cTn>
                              </p:par>
                              <p:par>
                                <p:cTn id="22" presetID="1" presetClass="emph" presetSubtype="2" fill="hold" nodeType="withEffect">
                                  <p:stCondLst>
                                    <p:cond delay="0"/>
                                  </p:stCondLst>
                                  <p:childTnLst>
                                    <p:animClr clrSpc="rgb" dir="cw">
                                      <p:cBhvr>
                                        <p:cTn id="23" dur="2000" fill="hold"/>
                                        <p:tgtEl>
                                          <p:spTgt spid="41"/>
                                        </p:tgtEl>
                                        <p:attrNameLst>
                                          <p:attrName>fillcolor</p:attrName>
                                        </p:attrNameLst>
                                      </p:cBhvr>
                                      <p:to>
                                        <a:schemeClr val="bg2"/>
                                      </p:to>
                                    </p:animClr>
                                    <p:set>
                                      <p:cBhvr>
                                        <p:cTn id="24" dur="2000" fill="hold"/>
                                        <p:tgtEl>
                                          <p:spTgt spid="41"/>
                                        </p:tgtEl>
                                        <p:attrNameLst>
                                          <p:attrName>fill.type</p:attrName>
                                        </p:attrNameLst>
                                      </p:cBhvr>
                                      <p:to>
                                        <p:strVal val="solid"/>
                                      </p:to>
                                    </p:set>
                                    <p:set>
                                      <p:cBhvr>
                                        <p:cTn id="25" dur="2000" fill="hold"/>
                                        <p:tgtEl>
                                          <p:spTgt spid="41"/>
                                        </p:tgtEl>
                                        <p:attrNameLst>
                                          <p:attrName>fill.on</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500"/>
                                        <p:tgtEl>
                                          <p:spTgt spid="26"/>
                                        </p:tgtEl>
                                      </p:cBhvr>
                                    </p:animEffect>
                                    <p:anim calcmode="lin" valueType="num">
                                      <p:cBhvr>
                                        <p:cTn id="31" dur="1500" fill="hold"/>
                                        <p:tgtEl>
                                          <p:spTgt spid="26"/>
                                        </p:tgtEl>
                                        <p:attrNameLst>
                                          <p:attrName>ppt_w</p:attrName>
                                        </p:attrNameLst>
                                      </p:cBhvr>
                                      <p:tavLst>
                                        <p:tav tm="0" fmla="#ppt_w*sin(2.5*pi*$)">
                                          <p:val>
                                            <p:fltVal val="0"/>
                                          </p:val>
                                        </p:tav>
                                        <p:tav tm="100000">
                                          <p:val>
                                            <p:fltVal val="1"/>
                                          </p:val>
                                        </p:tav>
                                      </p:tavLst>
                                    </p:anim>
                                    <p:anim calcmode="lin" valueType="num">
                                      <p:cBhvr>
                                        <p:cTn id="32" dur="1500" fill="hold"/>
                                        <p:tgtEl>
                                          <p:spTgt spid="26"/>
                                        </p:tgtEl>
                                        <p:attrNameLst>
                                          <p:attrName>ppt_h</p:attrName>
                                        </p:attrNameLst>
                                      </p:cBhvr>
                                      <p:tavLst>
                                        <p:tav tm="0">
                                          <p:val>
                                            <p:strVal val="#ppt_h"/>
                                          </p:val>
                                        </p:tav>
                                        <p:tav tm="100000">
                                          <p:val>
                                            <p:strVal val="#ppt_h"/>
                                          </p:val>
                                        </p:tav>
                                      </p:tavLst>
                                    </p:anim>
                                  </p:childTnLst>
                                </p:cTn>
                              </p:par>
                            </p:childTnLst>
                          </p:cTn>
                        </p:par>
                        <p:par>
                          <p:cTn id="33" fill="hold">
                            <p:stCondLst>
                              <p:cond delay="1500"/>
                            </p:stCondLst>
                            <p:childTnLst>
                              <p:par>
                                <p:cTn id="34" presetID="22" presetClass="entr" presetSubtype="2" fill="hold"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right)">
                                      <p:cBhvr>
                                        <p:cTn id="36" dur="500"/>
                                        <p:tgtEl>
                                          <p:spTgt spid="32"/>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p:tgtEl>
                                          <p:spTgt spid="43"/>
                                        </p:tgtEl>
                                        <p:attrNameLst>
                                          <p:attrName>ppt_y</p:attrName>
                                        </p:attrNameLst>
                                      </p:cBhvr>
                                      <p:tavLst>
                                        <p:tav tm="0">
                                          <p:val>
                                            <p:strVal val="#ppt_y+#ppt_h*1.125000"/>
                                          </p:val>
                                        </p:tav>
                                        <p:tav tm="100000">
                                          <p:val>
                                            <p:strVal val="#ppt_y"/>
                                          </p:val>
                                        </p:tav>
                                      </p:tavLst>
                                    </p:anim>
                                    <p:animEffect transition="in" filter="wipe(up)">
                                      <p:cBhvr>
                                        <p:cTn id="40" dur="500"/>
                                        <p:tgtEl>
                                          <p:spTgt spid="43"/>
                                        </p:tgtEl>
                                      </p:cBhvr>
                                    </p:animEffect>
                                  </p:childTnLst>
                                </p:cTn>
                              </p:par>
                            </p:childTnLst>
                          </p:cTn>
                        </p:par>
                        <p:par>
                          <p:cTn id="41" fill="hold">
                            <p:stCondLst>
                              <p:cond delay="2000"/>
                            </p:stCondLst>
                            <p:childTnLst>
                              <p:par>
                                <p:cTn id="42" presetID="12" presetClass="entr" presetSubtype="4" fill="hold" grpId="0" nodeType="after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additive="base">
                                        <p:cTn id="44" dur="500"/>
                                        <p:tgtEl>
                                          <p:spTgt spid="46"/>
                                        </p:tgtEl>
                                        <p:attrNameLst>
                                          <p:attrName>ppt_y</p:attrName>
                                        </p:attrNameLst>
                                      </p:cBhvr>
                                      <p:tavLst>
                                        <p:tav tm="0">
                                          <p:val>
                                            <p:strVal val="#ppt_y+#ppt_h*1.125000"/>
                                          </p:val>
                                        </p:tav>
                                        <p:tav tm="100000">
                                          <p:val>
                                            <p:strVal val="#ppt_y"/>
                                          </p:val>
                                        </p:tav>
                                      </p:tavLst>
                                    </p:anim>
                                    <p:animEffect transition="in" filter="wipe(up)">
                                      <p:cBhvr>
                                        <p:cTn id="45" dur="500"/>
                                        <p:tgtEl>
                                          <p:spTgt spid="4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right)">
                                      <p:cBhvr>
                                        <p:cTn id="50" dur="500"/>
                                        <p:tgtEl>
                                          <p:spTgt spid="33"/>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additive="base">
                                        <p:cTn id="53" dur="500"/>
                                        <p:tgtEl>
                                          <p:spTgt spid="31"/>
                                        </p:tgtEl>
                                        <p:attrNameLst>
                                          <p:attrName>ppt_y</p:attrName>
                                        </p:attrNameLst>
                                      </p:cBhvr>
                                      <p:tavLst>
                                        <p:tav tm="0">
                                          <p:val>
                                            <p:strVal val="#ppt_y+#ppt_h*1.125000"/>
                                          </p:val>
                                        </p:tav>
                                        <p:tav tm="100000">
                                          <p:val>
                                            <p:strVal val="#ppt_y"/>
                                          </p:val>
                                        </p:tav>
                                      </p:tavLst>
                                    </p:anim>
                                    <p:animEffect transition="in" filter="wipe(up)">
                                      <p:cBhvr>
                                        <p:cTn id="54" dur="500"/>
                                        <p:tgtEl>
                                          <p:spTgt spid="31"/>
                                        </p:tgtEl>
                                      </p:cBhvr>
                                    </p:animEffect>
                                  </p:childTnLst>
                                </p:cTn>
                              </p:par>
                            </p:childTnLst>
                          </p:cTn>
                        </p:par>
                        <p:par>
                          <p:cTn id="55" fill="hold">
                            <p:stCondLst>
                              <p:cond delay="500"/>
                            </p:stCondLst>
                            <p:childTnLst>
                              <p:par>
                                <p:cTn id="56" presetID="12" presetClass="entr" presetSubtype="4" fill="hold" grpId="0" nodeType="afterEffect">
                                  <p:stCondLst>
                                    <p:cond delay="0"/>
                                  </p:stCondLst>
                                  <p:childTnLst>
                                    <p:set>
                                      <p:cBhvr>
                                        <p:cTn id="57" dur="1" fill="hold">
                                          <p:stCondLst>
                                            <p:cond delay="0"/>
                                          </p:stCondLst>
                                        </p:cTn>
                                        <p:tgtEl>
                                          <p:spTgt spid="47"/>
                                        </p:tgtEl>
                                        <p:attrNameLst>
                                          <p:attrName>style.visibility</p:attrName>
                                        </p:attrNameLst>
                                      </p:cBhvr>
                                      <p:to>
                                        <p:strVal val="visible"/>
                                      </p:to>
                                    </p:set>
                                    <p:anim calcmode="lin" valueType="num">
                                      <p:cBhvr additive="base">
                                        <p:cTn id="58" dur="500"/>
                                        <p:tgtEl>
                                          <p:spTgt spid="47"/>
                                        </p:tgtEl>
                                        <p:attrNameLst>
                                          <p:attrName>ppt_y</p:attrName>
                                        </p:attrNameLst>
                                      </p:cBhvr>
                                      <p:tavLst>
                                        <p:tav tm="0">
                                          <p:val>
                                            <p:strVal val="#ppt_y+#ppt_h*1.125000"/>
                                          </p:val>
                                        </p:tav>
                                        <p:tav tm="100000">
                                          <p:val>
                                            <p:strVal val="#ppt_y"/>
                                          </p:val>
                                        </p:tav>
                                      </p:tavLst>
                                    </p:anim>
                                    <p:animEffect transition="in" filter="wipe(up)">
                                      <p:cBhvr>
                                        <p:cTn id="59" dur="500"/>
                                        <p:tgtEl>
                                          <p:spTgt spid="4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left)">
                                      <p:cBhvr>
                                        <p:cTn id="64" dur="500"/>
                                        <p:tgtEl>
                                          <p:spTgt spid="35"/>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500"/>
                                        <p:tgtEl>
                                          <p:spTgt spid="44"/>
                                        </p:tgtEl>
                                        <p:attrNameLst>
                                          <p:attrName>ppt_y</p:attrName>
                                        </p:attrNameLst>
                                      </p:cBhvr>
                                      <p:tavLst>
                                        <p:tav tm="0">
                                          <p:val>
                                            <p:strVal val="#ppt_y+#ppt_h*1.125000"/>
                                          </p:val>
                                        </p:tav>
                                        <p:tav tm="100000">
                                          <p:val>
                                            <p:strVal val="#ppt_y"/>
                                          </p:val>
                                        </p:tav>
                                      </p:tavLst>
                                    </p:anim>
                                    <p:animEffect transition="in" filter="wipe(up)">
                                      <p:cBhvr>
                                        <p:cTn id="68" dur="500"/>
                                        <p:tgtEl>
                                          <p:spTgt spid="44"/>
                                        </p:tgtEl>
                                      </p:cBhvr>
                                    </p:animEffect>
                                  </p:childTnLst>
                                </p:cTn>
                              </p:par>
                            </p:childTnLst>
                          </p:cTn>
                        </p:par>
                        <p:par>
                          <p:cTn id="69" fill="hold">
                            <p:stCondLst>
                              <p:cond delay="500"/>
                            </p:stCondLst>
                            <p:childTnLst>
                              <p:par>
                                <p:cTn id="70" presetID="12" presetClass="entr" presetSubtype="4" fill="hold" grpId="0" nodeType="after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additive="base">
                                        <p:cTn id="72" dur="500"/>
                                        <p:tgtEl>
                                          <p:spTgt spid="48"/>
                                        </p:tgtEl>
                                        <p:attrNameLst>
                                          <p:attrName>ppt_y</p:attrName>
                                        </p:attrNameLst>
                                      </p:cBhvr>
                                      <p:tavLst>
                                        <p:tav tm="0">
                                          <p:val>
                                            <p:strVal val="#ppt_y+#ppt_h*1.125000"/>
                                          </p:val>
                                        </p:tav>
                                        <p:tav tm="100000">
                                          <p:val>
                                            <p:strVal val="#ppt_y"/>
                                          </p:val>
                                        </p:tav>
                                      </p:tavLst>
                                    </p:anim>
                                    <p:animEffect transition="in" filter="wipe(up)">
                                      <p:cBhvr>
                                        <p:cTn id="73" dur="500"/>
                                        <p:tgtEl>
                                          <p:spTgt spid="4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wipe(left)">
                                      <p:cBhvr>
                                        <p:cTn id="78" dur="500"/>
                                        <p:tgtEl>
                                          <p:spTgt spid="36"/>
                                        </p:tgtEl>
                                      </p:cBhvr>
                                    </p:animEffect>
                                  </p:childTnLst>
                                </p:cTn>
                              </p:par>
                              <p:par>
                                <p:cTn id="79" presetID="12" presetClass="entr" presetSubtype="4" fill="hold" grpId="0" nodeType="withEffect">
                                  <p:stCondLst>
                                    <p:cond delay="0"/>
                                  </p:stCondLst>
                                  <p:childTnLst>
                                    <p:set>
                                      <p:cBhvr>
                                        <p:cTn id="80" dur="1" fill="hold">
                                          <p:stCondLst>
                                            <p:cond delay="0"/>
                                          </p:stCondLst>
                                        </p:cTn>
                                        <p:tgtEl>
                                          <p:spTgt spid="45"/>
                                        </p:tgtEl>
                                        <p:attrNameLst>
                                          <p:attrName>style.visibility</p:attrName>
                                        </p:attrNameLst>
                                      </p:cBhvr>
                                      <p:to>
                                        <p:strVal val="visible"/>
                                      </p:to>
                                    </p:set>
                                    <p:anim calcmode="lin" valueType="num">
                                      <p:cBhvr additive="base">
                                        <p:cTn id="81" dur="500"/>
                                        <p:tgtEl>
                                          <p:spTgt spid="45"/>
                                        </p:tgtEl>
                                        <p:attrNameLst>
                                          <p:attrName>ppt_y</p:attrName>
                                        </p:attrNameLst>
                                      </p:cBhvr>
                                      <p:tavLst>
                                        <p:tav tm="0">
                                          <p:val>
                                            <p:strVal val="#ppt_y+#ppt_h*1.125000"/>
                                          </p:val>
                                        </p:tav>
                                        <p:tav tm="100000">
                                          <p:val>
                                            <p:strVal val="#ppt_y"/>
                                          </p:val>
                                        </p:tav>
                                      </p:tavLst>
                                    </p:anim>
                                    <p:animEffect transition="in" filter="wipe(up)">
                                      <p:cBhvr>
                                        <p:cTn id="82" dur="500"/>
                                        <p:tgtEl>
                                          <p:spTgt spid="45"/>
                                        </p:tgtEl>
                                      </p:cBhvr>
                                    </p:animEffect>
                                  </p:childTnLst>
                                </p:cTn>
                              </p:par>
                            </p:childTnLst>
                          </p:cTn>
                        </p:par>
                        <p:par>
                          <p:cTn id="83" fill="hold">
                            <p:stCondLst>
                              <p:cond delay="500"/>
                            </p:stCondLst>
                            <p:childTnLst>
                              <p:par>
                                <p:cTn id="84" presetID="12" presetClass="entr" presetSubtype="4" fill="hold" grpId="0" nodeType="afterEffect">
                                  <p:stCondLst>
                                    <p:cond delay="0"/>
                                  </p:stCondLst>
                                  <p:childTnLst>
                                    <p:set>
                                      <p:cBhvr>
                                        <p:cTn id="85" dur="1" fill="hold">
                                          <p:stCondLst>
                                            <p:cond delay="0"/>
                                          </p:stCondLst>
                                        </p:cTn>
                                        <p:tgtEl>
                                          <p:spTgt spid="49"/>
                                        </p:tgtEl>
                                        <p:attrNameLst>
                                          <p:attrName>style.visibility</p:attrName>
                                        </p:attrNameLst>
                                      </p:cBhvr>
                                      <p:to>
                                        <p:strVal val="visible"/>
                                      </p:to>
                                    </p:set>
                                    <p:anim calcmode="lin" valueType="num">
                                      <p:cBhvr additive="base">
                                        <p:cTn id="86" dur="500"/>
                                        <p:tgtEl>
                                          <p:spTgt spid="49"/>
                                        </p:tgtEl>
                                        <p:attrNameLst>
                                          <p:attrName>ppt_y</p:attrName>
                                        </p:attrNameLst>
                                      </p:cBhvr>
                                      <p:tavLst>
                                        <p:tav tm="0">
                                          <p:val>
                                            <p:strVal val="#ppt_y+#ppt_h*1.125000"/>
                                          </p:val>
                                        </p:tav>
                                        <p:tav tm="100000">
                                          <p:val>
                                            <p:strVal val="#ppt_y"/>
                                          </p:val>
                                        </p:tav>
                                      </p:tavLst>
                                    </p:anim>
                                    <p:animEffect transition="in" filter="wipe(up)">
                                      <p:cBhvr>
                                        <p:cTn id="87" dur="500"/>
                                        <p:tgtEl>
                                          <p:spTgt spid="49"/>
                                        </p:tgtEl>
                                      </p:cBhvr>
                                    </p:animEffect>
                                  </p:childTnLst>
                                </p:cTn>
                              </p:par>
                            </p:childTnLst>
                          </p:cTn>
                        </p:par>
                        <p:par>
                          <p:cTn id="88" fill="hold">
                            <p:stCondLst>
                              <p:cond delay="1000"/>
                            </p:stCondLst>
                            <p:childTnLst>
                              <p:par>
                                <p:cTn id="89" presetID="12" presetClass="entr" presetSubtype="4"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p:tgtEl>
                                          <p:spTgt spid="23"/>
                                        </p:tgtEl>
                                        <p:attrNameLst>
                                          <p:attrName>ppt_y</p:attrName>
                                        </p:attrNameLst>
                                      </p:cBhvr>
                                      <p:tavLst>
                                        <p:tav tm="0">
                                          <p:val>
                                            <p:strVal val="#ppt_y+#ppt_h*1.125000"/>
                                          </p:val>
                                        </p:tav>
                                        <p:tav tm="100000">
                                          <p:val>
                                            <p:strVal val="#ppt_y"/>
                                          </p:val>
                                        </p:tav>
                                      </p:tavLst>
                                    </p:anim>
                                    <p:animEffect transition="in" filter="wipe(up)">
                                      <p:cBhvr>
                                        <p:cTn id="9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31" grpId="0"/>
      <p:bldP spid="43" grpId="0"/>
      <p:bldP spid="44" grpId="0"/>
      <p:bldP spid="45" grpId="0"/>
      <p:bldP spid="46" grpId="0"/>
      <p:bldP spid="47" grpId="0"/>
      <p:bldP spid="48" grpId="0"/>
      <p:bldP spid="49"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26"/>
          <p:cNvSpPr>
            <a:spLocks noChangeArrowheads="1"/>
          </p:cNvSpPr>
          <p:nvPr/>
        </p:nvSpPr>
        <p:spPr bwMode="auto">
          <a:xfrm>
            <a:off x="612413" y="1995901"/>
            <a:ext cx="4235449" cy="4793472"/>
          </a:xfrm>
          <a:prstGeom prst="roundRect">
            <a:avLst>
              <a:gd name="adj" fmla="val 16667"/>
            </a:avLst>
          </a:prstGeom>
          <a:noFill/>
          <a:ln w="25400">
            <a:solidFill>
              <a:srgbClr val="0070C0"/>
            </a:solidFill>
            <a:prstDash val="sysDot"/>
            <a:rou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8" name="图片 7" descr="小标题.pn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31371" y="68627"/>
            <a:ext cx="1056117" cy="975093"/>
          </a:xfrm>
          <a:prstGeom prst="rect">
            <a:avLst/>
          </a:prstGeom>
        </p:spPr>
      </p:pic>
      <p:sp>
        <p:nvSpPr>
          <p:cNvPr id="9" name="文本框 2"/>
          <p:cNvSpPr txBox="1"/>
          <p:nvPr/>
        </p:nvSpPr>
        <p:spPr>
          <a:xfrm>
            <a:off x="8290168" y="263785"/>
            <a:ext cx="3888432" cy="584775"/>
          </a:xfrm>
          <a:prstGeom prst="rect">
            <a:avLst/>
          </a:prstGeom>
          <a:noFill/>
        </p:spPr>
        <p:txBody>
          <a:bodyPr wrap="square" rtlCol="0">
            <a:spAutoFit/>
          </a:bodyPr>
          <a:lstStyle/>
          <a:p>
            <a:r>
              <a:rPr kumimoji="1" lang="zh-CN" altLang="en-US" sz="32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rPr>
              <a:t>外部系统集成对接</a:t>
            </a:r>
            <a:endParaRPr kumimoji="1" lang="en-US" altLang="zh-CN" sz="32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 name="组合 3"/>
          <p:cNvGrpSpPr/>
          <p:nvPr/>
        </p:nvGrpSpPr>
        <p:grpSpPr>
          <a:xfrm>
            <a:off x="1391478" y="932723"/>
            <a:ext cx="2555940" cy="2393205"/>
            <a:chOff x="550863" y="1341438"/>
            <a:chExt cx="3085033" cy="3102520"/>
          </a:xfrm>
        </p:grpSpPr>
        <p:pic>
          <p:nvPicPr>
            <p:cNvPr id="12" name="Picture 21"/>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4532" y="1779649"/>
              <a:ext cx="2198931" cy="2198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组合 4"/>
            <p:cNvGrpSpPr/>
            <p:nvPr/>
          </p:nvGrpSpPr>
          <p:grpSpPr bwMode="auto">
            <a:xfrm>
              <a:off x="550863" y="1341438"/>
              <a:ext cx="3085033" cy="3102520"/>
              <a:chOff x="3733576" y="3930057"/>
              <a:chExt cx="1800000" cy="1800000"/>
            </a:xfrm>
          </p:grpSpPr>
          <p:sp>
            <p:nvSpPr>
              <p:cNvPr id="14" name="椭圆 13"/>
              <p:cNvSpPr/>
              <p:nvPr/>
            </p:nvSpPr>
            <p:spPr>
              <a:xfrm>
                <a:off x="4003576" y="4200057"/>
                <a:ext cx="1260000" cy="1260000"/>
              </a:xfrm>
              <a:prstGeom prst="ellipse">
                <a:avLst/>
              </a:prstGeom>
              <a:noFill/>
              <a:ln>
                <a:gradFill flip="none" rotWithShape="1">
                  <a:gsLst>
                    <a:gs pos="100000">
                      <a:schemeClr val="bg1"/>
                    </a:gs>
                    <a:gs pos="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5" name="任意多边形 14"/>
              <p:cNvSpPr/>
              <p:nvPr/>
            </p:nvSpPr>
            <p:spPr>
              <a:xfrm>
                <a:off x="3733576" y="3930057"/>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6" name="椭圆 15"/>
              <p:cNvSpPr/>
              <p:nvPr/>
            </p:nvSpPr>
            <p:spPr>
              <a:xfrm>
                <a:off x="3733576" y="3930057"/>
                <a:ext cx="1800000" cy="1800000"/>
              </a:xfrm>
              <a:prstGeom prst="ellipse">
                <a:avLst/>
              </a:prstGeom>
              <a:noFill/>
              <a:ln>
                <a:gradFill flip="none" rotWithShape="1">
                  <a:gsLst>
                    <a:gs pos="0">
                      <a:schemeClr val="bg1"/>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grpSp>
      <p:pic>
        <p:nvPicPr>
          <p:cNvPr id="18" name="图片 17"/>
          <p:cNvPicPr>
            <a:picLocks noChangeAspect="1"/>
          </p:cNvPicPr>
          <p:nvPr/>
        </p:nvPicPr>
        <p:blipFill>
          <a:blip r:embed="rId3"/>
          <a:stretch>
            <a:fillRect/>
          </a:stretch>
        </p:blipFill>
        <p:spPr>
          <a:xfrm>
            <a:off x="5092737" y="1043720"/>
            <a:ext cx="6618800" cy="5450251"/>
          </a:xfrm>
          <a:prstGeom prst="rect">
            <a:avLst/>
          </a:prstGeom>
        </p:spPr>
      </p:pic>
      <p:sp>
        <p:nvSpPr>
          <p:cNvPr id="19" name="文本框 18"/>
          <p:cNvSpPr txBox="1"/>
          <p:nvPr/>
        </p:nvSpPr>
        <p:spPr>
          <a:xfrm>
            <a:off x="790863" y="3442541"/>
            <a:ext cx="4056999" cy="3178884"/>
          </a:xfrm>
          <a:prstGeom prst="rect">
            <a:avLst/>
          </a:prstGeom>
          <a:noFill/>
        </p:spPr>
        <p:txBody>
          <a:bodyPr wrap="square">
            <a:spAutoFit/>
          </a:bodyPr>
          <a:lstStyle/>
          <a:p>
            <a:pPr indent="480695" eaLnBrk="1" fontAlgn="auto" hangingPunct="1">
              <a:lnSpc>
                <a:spcPct val="130000"/>
              </a:lnSpc>
              <a:spcBef>
                <a:spcPts val="0"/>
              </a:spcBef>
              <a:spcAft>
                <a:spcPts val="0"/>
              </a:spcAft>
              <a:defRPr/>
            </a:pPr>
            <a:r>
              <a:rPr lang="zh-CN" altLang="en-US" sz="1735" b="1" dirty="0">
                <a:solidFill>
                  <a:schemeClr val="tx1">
                    <a:lumMod val="50000"/>
                    <a:lumOff val="50000"/>
                  </a:schemeClr>
                </a:solidFill>
                <a:latin typeface="微软雅黑" panose="020B0503020204020204" pitchFamily="34" charset="-122"/>
                <a:ea typeface="微软雅黑" panose="020B0503020204020204" pitchFamily="34" charset="-122"/>
              </a:rPr>
              <a:t>全国学生资助中心与民政部、扶贫办、残联等多家部委进行联合，采用系统对接的方式，对系统数据进行比对，从而进一步达到资助更加精准的目标。</a:t>
            </a:r>
            <a:endParaRPr lang="en-US" altLang="zh-CN" sz="1735" b="1" dirty="0">
              <a:solidFill>
                <a:schemeClr val="tx1">
                  <a:lumMod val="50000"/>
                  <a:lumOff val="50000"/>
                </a:schemeClr>
              </a:solidFill>
              <a:latin typeface="微软雅黑" panose="020B0503020204020204" pitchFamily="34" charset="-122"/>
              <a:ea typeface="微软雅黑" panose="020B0503020204020204" pitchFamily="34" charset="-122"/>
            </a:endParaRPr>
          </a:p>
          <a:p>
            <a:pPr indent="480695">
              <a:lnSpc>
                <a:spcPct val="130000"/>
              </a:lnSpc>
              <a:defRPr/>
            </a:pPr>
            <a:r>
              <a:rPr lang="zh-CN" altLang="en-US" sz="1735" b="1" dirty="0">
                <a:solidFill>
                  <a:schemeClr val="tx1">
                    <a:lumMod val="50000"/>
                    <a:lumOff val="50000"/>
                  </a:schemeClr>
                </a:solidFill>
                <a:latin typeface="微软雅黑" panose="020B0503020204020204" pitchFamily="34" charset="-122"/>
                <a:ea typeface="微软雅黑" panose="020B0503020204020204" pitchFamily="34" charset="-122"/>
              </a:rPr>
              <a:t>目前，已经开展了与扶贫办建档立卡数据、低保数据、特困救助数据、孤儿数据、残疾人数据五类特困类型的系统对接和线上比对。</a:t>
            </a:r>
            <a:endParaRPr lang="en-US" altLang="zh-CN" sz="1735" b="1" dirty="0">
              <a:solidFill>
                <a:schemeClr val="tx1">
                  <a:lumMod val="50000"/>
                  <a:lumOff val="50000"/>
                </a:schemeClr>
              </a:solidFill>
              <a:latin typeface="微软雅黑" panose="020B0503020204020204" pitchFamily="34" charset="-122"/>
              <a:ea typeface="微软雅黑" panose="020B0503020204020204" pitchFamily="34" charset="-122"/>
            </a:endParaRPr>
          </a:p>
          <a:p>
            <a:pPr indent="480695">
              <a:lnSpc>
                <a:spcPct val="130000"/>
              </a:lnSpc>
              <a:defRPr/>
            </a:pPr>
            <a:endParaRPr lang="zh-CN" altLang="en-US" sz="173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9"/>
          <p:cNvSpPr>
            <a:spLocks noChangeArrowheads="1"/>
          </p:cNvSpPr>
          <p:nvPr/>
        </p:nvSpPr>
        <p:spPr bwMode="auto">
          <a:xfrm>
            <a:off x="152400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endParaRPr lang="zh-CN" altLang="en-US"/>
          </a:p>
        </p:txBody>
      </p:sp>
      <p:sp>
        <p:nvSpPr>
          <p:cNvPr id="12292" name="Text Box 7"/>
          <p:cNvSpPr txBox="1">
            <a:spLocks noChangeArrowheads="1"/>
          </p:cNvSpPr>
          <p:nvPr/>
        </p:nvSpPr>
        <p:spPr bwMode="auto">
          <a:xfrm>
            <a:off x="8616951" y="1631950"/>
            <a:ext cx="1871663"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lang="zh-CN" altLang="en-US" sz="2400" dirty="0">
                <a:latin typeface="微软雅黑" panose="020B0503020204020204" pitchFamily="34" charset="-122"/>
                <a:ea typeface="微软雅黑" panose="020B0503020204020204" pitchFamily="34" charset="-122"/>
              </a:rPr>
              <a:t>二级数据中心，五级应用系统</a:t>
            </a:r>
            <a:endParaRPr lang="en-US" altLang="zh-CN" sz="2400" dirty="0">
              <a:latin typeface="微软雅黑" panose="020B0503020204020204" pitchFamily="34" charset="-122"/>
              <a:ea typeface="微软雅黑" panose="020B0503020204020204" pitchFamily="34" charset="-122"/>
            </a:endParaRPr>
          </a:p>
          <a:p>
            <a:pPr eaLnBrk="1" hangingPunct="1">
              <a:spcBef>
                <a:spcPct val="50000"/>
              </a:spcBef>
            </a:pPr>
            <a:r>
              <a:rPr lang="zh-CN" altLang="en-US" sz="2400" dirty="0">
                <a:latin typeface="微软雅黑" panose="020B0503020204020204" pitchFamily="34" charset="-122"/>
                <a:ea typeface="微软雅黑" panose="020B0503020204020204" pitchFamily="34" charset="-122"/>
              </a:rPr>
              <a:t>系统部署到中央和</a:t>
            </a:r>
            <a:r>
              <a:rPr lang="en-US" altLang="zh-CN" sz="2400" dirty="0">
                <a:latin typeface="微软雅黑" panose="020B0503020204020204" pitchFamily="34" charset="-122"/>
                <a:ea typeface="微软雅黑" panose="020B0503020204020204" pitchFamily="34" charset="-122"/>
              </a:rPr>
              <a:t>32</a:t>
            </a:r>
            <a:r>
              <a:rPr lang="zh-CN" altLang="en-US" sz="2400" dirty="0">
                <a:latin typeface="微软雅黑" panose="020B0503020204020204" pitchFamily="34" charset="-122"/>
                <a:ea typeface="微软雅黑" panose="020B0503020204020204" pitchFamily="34" charset="-122"/>
              </a:rPr>
              <a:t>个省级单位</a:t>
            </a:r>
            <a:endParaRPr lang="zh-CN" altLang="en-US" sz="2400" dirty="0">
              <a:latin typeface="微软雅黑" panose="020B0503020204020204" pitchFamily="34" charset="-122"/>
              <a:ea typeface="微软雅黑" panose="020B0503020204020204" pitchFamily="34" charset="-122"/>
            </a:endParaRPr>
          </a:p>
          <a:p>
            <a:pPr eaLnBrk="1" hangingPunct="1">
              <a:spcBef>
                <a:spcPct val="50000"/>
              </a:spcBef>
            </a:pPr>
            <a:r>
              <a:rPr lang="zh-CN" altLang="en-US" sz="2400" dirty="0">
                <a:latin typeface="微软雅黑" panose="020B0503020204020204" pitchFamily="34" charset="-122"/>
                <a:ea typeface="微软雅黑" panose="020B0503020204020204" pitchFamily="34" charset="-122"/>
              </a:rPr>
              <a:t>农垦、计划单列市等访问所在省的服务器</a:t>
            </a:r>
            <a:endParaRPr lang="zh-CN" altLang="en-US" sz="2400" dirty="0">
              <a:latin typeface="微软雅黑" panose="020B0503020204020204" pitchFamily="34" charset="-122"/>
              <a:ea typeface="微软雅黑" panose="020B0503020204020204" pitchFamily="34" charset="-122"/>
            </a:endParaRPr>
          </a:p>
        </p:txBody>
      </p:sp>
      <p:pic>
        <p:nvPicPr>
          <p:cNvPr id="12293"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51089" y="1052514"/>
            <a:ext cx="5800725"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p:cNvSpPr>
            <a:spLocks noChangeAspect="1" noChangeArrowheads="1"/>
          </p:cNvSpPr>
          <p:nvPr/>
        </p:nvSpPr>
        <p:spPr bwMode="auto">
          <a:xfrm>
            <a:off x="2351089" y="1052514"/>
            <a:ext cx="5800725"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endParaRPr lang="zh-CN" altLang="en-US"/>
          </a:p>
        </p:txBody>
      </p:sp>
      <p:sp>
        <p:nvSpPr>
          <p:cNvPr id="11" name="燕尾形 10"/>
          <p:cNvSpPr/>
          <p:nvPr/>
        </p:nvSpPr>
        <p:spPr>
          <a:xfrm flipH="1">
            <a:off x="2095501" y="-1035050"/>
            <a:ext cx="2339975" cy="649287"/>
          </a:xfrm>
          <a:prstGeom prst="chevron">
            <a:avLst/>
          </a:prstGeom>
          <a:solidFill>
            <a:srgbClr val="0070C0"/>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dirty="0">
                <a:latin typeface="微软雅黑" panose="020B0503020204020204" pitchFamily="34" charset="-122"/>
                <a:ea typeface="微软雅黑" panose="020B0503020204020204" pitchFamily="34" charset="-122"/>
              </a:rPr>
              <a:t>业务范围</a:t>
            </a:r>
            <a:endParaRPr lang="zh-CN" altLang="en-US" sz="2400" dirty="0">
              <a:latin typeface="微软雅黑" panose="020B0503020204020204" pitchFamily="34" charset="-122"/>
              <a:ea typeface="微软雅黑" panose="020B0503020204020204" pitchFamily="34" charset="-122"/>
            </a:endParaRPr>
          </a:p>
        </p:txBody>
      </p:sp>
      <p:sp>
        <p:nvSpPr>
          <p:cNvPr id="12" name="燕尾形 11"/>
          <p:cNvSpPr/>
          <p:nvPr/>
        </p:nvSpPr>
        <p:spPr>
          <a:xfrm flipH="1">
            <a:off x="4238626" y="-1035050"/>
            <a:ext cx="2339975" cy="649287"/>
          </a:xfrm>
          <a:prstGeom prst="chevron">
            <a:avLst/>
          </a:prstGeom>
          <a:solidFill>
            <a:srgbClr val="F4CF04"/>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dirty="0">
                <a:latin typeface="微软雅黑" panose="020B0503020204020204" pitchFamily="34" charset="-122"/>
                <a:ea typeface="微软雅黑" panose="020B0503020204020204" pitchFamily="34" charset="-122"/>
              </a:rPr>
              <a:t>功能范围</a:t>
            </a:r>
            <a:endParaRPr lang="zh-CN" altLang="en-US" sz="2400" dirty="0">
              <a:latin typeface="微软雅黑" panose="020B0503020204020204" pitchFamily="34" charset="-122"/>
              <a:ea typeface="微软雅黑" panose="020B0503020204020204" pitchFamily="34" charset="-122"/>
            </a:endParaRPr>
          </a:p>
        </p:txBody>
      </p:sp>
      <p:sp>
        <p:nvSpPr>
          <p:cNvPr id="13" name="燕尾形 12"/>
          <p:cNvSpPr/>
          <p:nvPr/>
        </p:nvSpPr>
        <p:spPr>
          <a:xfrm flipH="1">
            <a:off x="6310314" y="-1035050"/>
            <a:ext cx="2339975" cy="649287"/>
          </a:xfrm>
          <a:prstGeom prst="chevron">
            <a:avLst/>
          </a:prstGeom>
          <a:solidFill>
            <a:srgbClr val="A5E159"/>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dirty="0">
                <a:latin typeface="微软雅黑" panose="020B0503020204020204" pitchFamily="34" charset="-122"/>
                <a:ea typeface="微软雅黑" panose="020B0503020204020204" pitchFamily="34" charset="-122"/>
              </a:rPr>
              <a:t>集成范围</a:t>
            </a:r>
            <a:endParaRPr lang="zh-CN" altLang="en-US" sz="2400" dirty="0">
              <a:latin typeface="微软雅黑" panose="020B0503020204020204" pitchFamily="34" charset="-122"/>
              <a:ea typeface="微软雅黑" panose="020B0503020204020204" pitchFamily="34" charset="-122"/>
            </a:endParaRPr>
          </a:p>
        </p:txBody>
      </p:sp>
      <p:sp>
        <p:nvSpPr>
          <p:cNvPr id="14" name="五边形 13"/>
          <p:cNvSpPr/>
          <p:nvPr/>
        </p:nvSpPr>
        <p:spPr>
          <a:xfrm flipH="1">
            <a:off x="8382001" y="-1035050"/>
            <a:ext cx="2339975" cy="649287"/>
          </a:xfrm>
          <a:prstGeom prst="homePlate">
            <a:avLst/>
          </a:prstGeom>
          <a:solidFill>
            <a:srgbClr val="F50B54"/>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dirty="0">
                <a:latin typeface="微软雅黑" panose="020B0503020204020204" pitchFamily="34" charset="-122"/>
                <a:ea typeface="微软雅黑" panose="020B0503020204020204" pitchFamily="34" charset="-122"/>
              </a:rPr>
              <a:t>部署范围</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1.03663 0.19444 L 0.04965 0.19398 " pathEditMode="fixed" rAng="0" ptsTypes="AA">
                                      <p:cBhvr>
                                        <p:cTn id="6" dur="500" fill="hold"/>
                                        <p:tgtEl>
                                          <p:spTgt spid="11"/>
                                        </p:tgtEl>
                                        <p:attrNameLst>
                                          <p:attrName>ppt_x</p:attrName>
                                          <p:attrName>ppt_y</p:attrName>
                                        </p:attrNameLst>
                                      </p:cBhvr>
                                      <p:rCtr x="-49358" y="-23"/>
                                    </p:animMotion>
                                  </p:childTnLst>
                                </p:cTn>
                              </p:par>
                              <p:par>
                                <p:cTn id="7" presetID="35" presetClass="path" presetSubtype="0" accel="50000" decel="50000" fill="hold" grpId="0" nodeType="withEffect">
                                  <p:stCondLst>
                                    <p:cond delay="100"/>
                                  </p:stCondLst>
                                  <p:childTnLst>
                                    <p:animMotion origin="layout" path="M 0.99705 0.19444 L 0.02795 0.19398 " pathEditMode="fixed" rAng="0" ptsTypes="AA">
                                      <p:cBhvr>
                                        <p:cTn id="8" dur="500" fill="hold"/>
                                        <p:tgtEl>
                                          <p:spTgt spid="12"/>
                                        </p:tgtEl>
                                        <p:attrNameLst>
                                          <p:attrName>ppt_x</p:attrName>
                                          <p:attrName>ppt_y</p:attrName>
                                        </p:attrNameLst>
                                      </p:cBhvr>
                                      <p:rCtr x="-48455" y="-23"/>
                                    </p:animMotion>
                                  </p:childTnLst>
                                </p:cTn>
                              </p:par>
                              <p:par>
                                <p:cTn id="9" presetID="35" presetClass="path" presetSubtype="0" accel="50000" decel="50000" fill="hold" grpId="0" nodeType="withEffect">
                                  <p:stCondLst>
                                    <p:cond delay="200"/>
                                  </p:stCondLst>
                                  <p:childTnLst>
                                    <p:animMotion origin="layout" path="M 0.96545 0.19444 L 0.02187 0.19398 " pathEditMode="fixed" rAng="0" ptsTypes="AA">
                                      <p:cBhvr>
                                        <p:cTn id="10" dur="500" fill="hold"/>
                                        <p:tgtEl>
                                          <p:spTgt spid="13"/>
                                        </p:tgtEl>
                                        <p:attrNameLst>
                                          <p:attrName>ppt_x</p:attrName>
                                          <p:attrName>ppt_y</p:attrName>
                                        </p:attrNameLst>
                                      </p:cBhvr>
                                      <p:rCtr x="-47188" y="-23"/>
                                    </p:animMotion>
                                  </p:childTnLst>
                                </p:cTn>
                              </p:par>
                              <p:par>
                                <p:cTn id="11" presetID="35" presetClass="path" presetSubtype="0" accel="50000" decel="50000" fill="hold" grpId="0" nodeType="withEffect">
                                  <p:stCondLst>
                                    <p:cond delay="300"/>
                                  </p:stCondLst>
                                  <p:childTnLst>
                                    <p:animMotion origin="layout" path="M 0.93386 0.19444 L -1.38889E-6 0.19398 " pathEditMode="fixed" rAng="0" ptsTypes="AA">
                                      <p:cBhvr>
                                        <p:cTn id="12" dur="500" fill="hold"/>
                                        <p:tgtEl>
                                          <p:spTgt spid="14"/>
                                        </p:tgtEl>
                                        <p:attrNameLst>
                                          <p:attrName>ppt_x</p:attrName>
                                          <p:attrName>ppt_y</p:attrName>
                                        </p:attrNameLst>
                                      </p:cBhvr>
                                      <p:rCtr x="-46701" y="-23"/>
                                    </p:animMotion>
                                  </p:childTnLst>
                                </p:cTn>
                              </p:par>
                            </p:childTnLst>
                          </p:cTn>
                        </p:par>
                        <p:par>
                          <p:cTn id="13" fill="hold">
                            <p:stCondLst>
                              <p:cond delay="500"/>
                            </p:stCondLst>
                            <p:childTnLst>
                              <p:par>
                                <p:cTn id="14" presetID="1" presetClass="emph" presetSubtype="2" fill="hold" nodeType="afterEffect">
                                  <p:stCondLst>
                                    <p:cond delay="0"/>
                                  </p:stCondLst>
                                  <p:childTnLst>
                                    <p:animClr clrSpc="rgb" dir="cw">
                                      <p:cBhvr>
                                        <p:cTn id="15" dur="1000" fill="hold"/>
                                        <p:tgtEl>
                                          <p:spTgt spid="11"/>
                                        </p:tgtEl>
                                        <p:attrNameLst>
                                          <p:attrName>fillcolor</p:attrName>
                                        </p:attrNameLst>
                                      </p:cBhvr>
                                      <p:to>
                                        <a:schemeClr val="bg2"/>
                                      </p:to>
                                    </p:animClr>
                                    <p:set>
                                      <p:cBhvr>
                                        <p:cTn id="16" dur="1000" fill="hold"/>
                                        <p:tgtEl>
                                          <p:spTgt spid="11"/>
                                        </p:tgtEl>
                                        <p:attrNameLst>
                                          <p:attrName>fill.type</p:attrName>
                                        </p:attrNameLst>
                                      </p:cBhvr>
                                      <p:to>
                                        <p:strVal val="solid"/>
                                      </p:to>
                                    </p:set>
                                    <p:set>
                                      <p:cBhvr>
                                        <p:cTn id="17" dur="1000" fill="hold"/>
                                        <p:tgtEl>
                                          <p:spTgt spid="11"/>
                                        </p:tgtEl>
                                        <p:attrNameLst>
                                          <p:attrName>fill.on</p:attrName>
                                        </p:attrNameLst>
                                      </p:cBhvr>
                                      <p:to>
                                        <p:strVal val="true"/>
                                      </p:to>
                                    </p:set>
                                  </p:childTnLst>
                                </p:cTn>
                              </p:par>
                              <p:par>
                                <p:cTn id="18" presetID="1" presetClass="emph" presetSubtype="2" fill="hold" nodeType="withEffect">
                                  <p:stCondLst>
                                    <p:cond delay="0"/>
                                  </p:stCondLst>
                                  <p:childTnLst>
                                    <p:animClr clrSpc="rgb" dir="cw">
                                      <p:cBhvr>
                                        <p:cTn id="19" dur="1000" fill="hold"/>
                                        <p:tgtEl>
                                          <p:spTgt spid="12"/>
                                        </p:tgtEl>
                                        <p:attrNameLst>
                                          <p:attrName>fillcolor</p:attrName>
                                        </p:attrNameLst>
                                      </p:cBhvr>
                                      <p:to>
                                        <a:schemeClr val="bg2"/>
                                      </p:to>
                                    </p:animClr>
                                    <p:set>
                                      <p:cBhvr>
                                        <p:cTn id="20" dur="1000" fill="hold"/>
                                        <p:tgtEl>
                                          <p:spTgt spid="12"/>
                                        </p:tgtEl>
                                        <p:attrNameLst>
                                          <p:attrName>fill.type</p:attrName>
                                        </p:attrNameLst>
                                      </p:cBhvr>
                                      <p:to>
                                        <p:strVal val="solid"/>
                                      </p:to>
                                    </p:set>
                                    <p:set>
                                      <p:cBhvr>
                                        <p:cTn id="21" dur="1000" fill="hold"/>
                                        <p:tgtEl>
                                          <p:spTgt spid="12"/>
                                        </p:tgtEl>
                                        <p:attrNameLst>
                                          <p:attrName>fill.on</p:attrName>
                                        </p:attrNameLst>
                                      </p:cBhvr>
                                      <p:to>
                                        <p:strVal val="true"/>
                                      </p:to>
                                    </p:set>
                                  </p:childTnLst>
                                </p:cTn>
                              </p:par>
                              <p:par>
                                <p:cTn id="22" presetID="1" presetClass="emph" presetSubtype="2" fill="hold" nodeType="withEffect">
                                  <p:stCondLst>
                                    <p:cond delay="0"/>
                                  </p:stCondLst>
                                  <p:childTnLst>
                                    <p:animClr clrSpc="rgb" dir="cw">
                                      <p:cBhvr>
                                        <p:cTn id="23" dur="1000" fill="hold"/>
                                        <p:tgtEl>
                                          <p:spTgt spid="13"/>
                                        </p:tgtEl>
                                        <p:attrNameLst>
                                          <p:attrName>fillcolor</p:attrName>
                                        </p:attrNameLst>
                                      </p:cBhvr>
                                      <p:to>
                                        <a:schemeClr val="bg2"/>
                                      </p:to>
                                    </p:animClr>
                                    <p:set>
                                      <p:cBhvr>
                                        <p:cTn id="24" dur="1000" fill="hold"/>
                                        <p:tgtEl>
                                          <p:spTgt spid="13"/>
                                        </p:tgtEl>
                                        <p:attrNameLst>
                                          <p:attrName>fill.type</p:attrName>
                                        </p:attrNameLst>
                                      </p:cBhvr>
                                      <p:to>
                                        <p:strVal val="solid"/>
                                      </p:to>
                                    </p:set>
                                    <p:set>
                                      <p:cBhvr>
                                        <p:cTn id="25" dur="1000" fill="hold"/>
                                        <p:tgtEl>
                                          <p:spTgt spid="13"/>
                                        </p:tgtEl>
                                        <p:attrNameLst>
                                          <p:attrName>fill.on</p:attrName>
                                        </p:attrNameLst>
                                      </p:cBhvr>
                                      <p:to>
                                        <p:strVal val="true"/>
                                      </p:to>
                                    </p:set>
                                  </p:childTnLst>
                                </p:cTn>
                              </p:par>
                            </p:childTnLst>
                          </p:cTn>
                        </p:par>
                        <p:par>
                          <p:cTn id="26" fill="hold">
                            <p:stCondLst>
                              <p:cond delay="1500"/>
                            </p:stCondLst>
                            <p:childTnLst>
                              <p:par>
                                <p:cTn id="27" presetID="9" presetClass="entr" presetSubtype="0" fill="hold" nodeType="afterEffect">
                                  <p:stCondLst>
                                    <p:cond delay="0"/>
                                  </p:stCondLst>
                                  <p:childTnLst>
                                    <p:set>
                                      <p:cBhvr>
                                        <p:cTn id="28" dur="1" fill="hold">
                                          <p:stCondLst>
                                            <p:cond delay="0"/>
                                          </p:stCondLst>
                                        </p:cTn>
                                        <p:tgtEl>
                                          <p:spTgt spid="12293"/>
                                        </p:tgtEl>
                                        <p:attrNameLst>
                                          <p:attrName>style.visibility</p:attrName>
                                        </p:attrNameLst>
                                      </p:cBhvr>
                                      <p:to>
                                        <p:strVal val="visible"/>
                                      </p:to>
                                    </p:set>
                                    <p:animEffect transition="in" filter="dissolve">
                                      <p:cBhvr>
                                        <p:cTn id="29" dur="500"/>
                                        <p:tgtEl>
                                          <p:spTgt spid="12293"/>
                                        </p:tgtEl>
                                      </p:cBhvr>
                                    </p:animEffec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12292"/>
                                        </p:tgtEl>
                                        <p:attrNameLst>
                                          <p:attrName>style.visibility</p:attrName>
                                        </p:attrNameLst>
                                      </p:cBhvr>
                                      <p:to>
                                        <p:strVal val="visible"/>
                                      </p:to>
                                    </p:set>
                                    <p:anim calcmode="lin" valueType="num">
                                      <p:cBhvr>
                                        <p:cTn id="33" dur="500" fill="hold"/>
                                        <p:tgtEl>
                                          <p:spTgt spid="12292"/>
                                        </p:tgtEl>
                                        <p:attrNameLst>
                                          <p:attrName>ppt_w</p:attrName>
                                        </p:attrNameLst>
                                      </p:cBhvr>
                                      <p:tavLst>
                                        <p:tav tm="0">
                                          <p:val>
                                            <p:fltVal val="0"/>
                                          </p:val>
                                        </p:tav>
                                        <p:tav tm="100000">
                                          <p:val>
                                            <p:strVal val="#ppt_w"/>
                                          </p:val>
                                        </p:tav>
                                      </p:tavLst>
                                    </p:anim>
                                    <p:anim calcmode="lin" valueType="num">
                                      <p:cBhvr>
                                        <p:cTn id="34" dur="500" fill="hold"/>
                                        <p:tgtEl>
                                          <p:spTgt spid="12292"/>
                                        </p:tgtEl>
                                        <p:attrNameLst>
                                          <p:attrName>ppt_h</p:attrName>
                                        </p:attrNameLst>
                                      </p:cBhvr>
                                      <p:tavLst>
                                        <p:tav tm="0">
                                          <p:val>
                                            <p:fltVal val="0"/>
                                          </p:val>
                                        </p:tav>
                                        <p:tav tm="100000">
                                          <p:val>
                                            <p:strVal val="#ppt_h"/>
                                          </p:val>
                                        </p:tav>
                                      </p:tavLst>
                                    </p:anim>
                                    <p:animEffect transition="in" filter="fade">
                                      <p:cBhvr>
                                        <p:cTn id="35"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P spid="11" grpId="0" animBg="1"/>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9"/>
          <p:cNvSpPr>
            <a:spLocks noChangeArrowheads="1"/>
          </p:cNvSpPr>
          <p:nvPr/>
        </p:nvSpPr>
        <p:spPr bwMode="auto">
          <a:xfrm>
            <a:off x="152400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endParaRPr lang="zh-CN" altLang="en-US"/>
          </a:p>
        </p:txBody>
      </p:sp>
      <p:sp>
        <p:nvSpPr>
          <p:cNvPr id="2" name="AutoShape 2"/>
          <p:cNvSpPr>
            <a:spLocks noChangeAspect="1" noChangeArrowheads="1"/>
          </p:cNvSpPr>
          <p:nvPr/>
        </p:nvSpPr>
        <p:spPr bwMode="auto">
          <a:xfrm>
            <a:off x="2351089" y="1052514"/>
            <a:ext cx="5800725"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黑体" panose="02010609060101010101" pitchFamily="49" charset="-122"/>
              </a:defRPr>
            </a:lvl1pPr>
            <a:lvl2pPr marL="742950" indent="-285750" eaLnBrk="0" hangingPunct="0">
              <a:defRPr>
                <a:solidFill>
                  <a:schemeClr val="tx1"/>
                </a:solidFill>
                <a:latin typeface="Arial" panose="020B0604020202020204" pitchFamily="34" charset="0"/>
                <a:ea typeface="黑体" panose="02010609060101010101" pitchFamily="49" charset="-122"/>
              </a:defRPr>
            </a:lvl2pPr>
            <a:lvl3pPr marL="1143000" indent="-228600" eaLnBrk="0" hangingPunct="0">
              <a:defRPr>
                <a:solidFill>
                  <a:schemeClr val="tx1"/>
                </a:solidFill>
                <a:latin typeface="Arial" panose="020B0604020202020204" pitchFamily="34" charset="0"/>
                <a:ea typeface="黑体" panose="02010609060101010101" pitchFamily="49" charset="-122"/>
              </a:defRPr>
            </a:lvl3pPr>
            <a:lvl4pPr marL="1600200" indent="-228600" eaLnBrk="0" hangingPunct="0">
              <a:defRPr>
                <a:solidFill>
                  <a:schemeClr val="tx1"/>
                </a:solidFill>
                <a:latin typeface="Arial" panose="020B0604020202020204" pitchFamily="34" charset="0"/>
                <a:ea typeface="黑体" panose="02010609060101010101" pitchFamily="49" charset="-122"/>
              </a:defRPr>
            </a:lvl4pPr>
            <a:lvl5pPr marL="2057400" indent="-228600" eaLnBrk="0" hangingPunct="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endParaRPr lang="zh-CN" altLang="en-US"/>
          </a:p>
        </p:txBody>
      </p:sp>
      <p:sp>
        <p:nvSpPr>
          <p:cNvPr id="11" name="燕尾形 10"/>
          <p:cNvSpPr/>
          <p:nvPr/>
        </p:nvSpPr>
        <p:spPr>
          <a:xfrm flipH="1">
            <a:off x="2095501" y="-1035050"/>
            <a:ext cx="2339975" cy="649287"/>
          </a:xfrm>
          <a:prstGeom prst="chevron">
            <a:avLst/>
          </a:prstGeom>
          <a:solidFill>
            <a:srgbClr val="0070C0"/>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dirty="0">
                <a:latin typeface="微软雅黑" panose="020B0503020204020204" pitchFamily="34" charset="-122"/>
                <a:ea typeface="微软雅黑" panose="020B0503020204020204" pitchFamily="34" charset="-122"/>
              </a:rPr>
              <a:t>业务范围</a:t>
            </a:r>
            <a:endParaRPr lang="zh-CN" altLang="en-US" sz="2400" dirty="0">
              <a:latin typeface="微软雅黑" panose="020B0503020204020204" pitchFamily="34" charset="-122"/>
              <a:ea typeface="微软雅黑" panose="020B0503020204020204" pitchFamily="34" charset="-122"/>
            </a:endParaRPr>
          </a:p>
        </p:txBody>
      </p:sp>
      <p:sp>
        <p:nvSpPr>
          <p:cNvPr id="12" name="燕尾形 11"/>
          <p:cNvSpPr/>
          <p:nvPr/>
        </p:nvSpPr>
        <p:spPr>
          <a:xfrm flipH="1">
            <a:off x="4238626" y="-1035050"/>
            <a:ext cx="2339975" cy="649287"/>
          </a:xfrm>
          <a:prstGeom prst="chevron">
            <a:avLst/>
          </a:prstGeom>
          <a:solidFill>
            <a:srgbClr val="F4CF04"/>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dirty="0">
                <a:latin typeface="微软雅黑" panose="020B0503020204020204" pitchFamily="34" charset="-122"/>
                <a:ea typeface="微软雅黑" panose="020B0503020204020204" pitchFamily="34" charset="-122"/>
              </a:rPr>
              <a:t>功能范围</a:t>
            </a:r>
            <a:endParaRPr lang="zh-CN" altLang="en-US" sz="2400" dirty="0">
              <a:latin typeface="微软雅黑" panose="020B0503020204020204" pitchFamily="34" charset="-122"/>
              <a:ea typeface="微软雅黑" panose="020B0503020204020204" pitchFamily="34" charset="-122"/>
            </a:endParaRPr>
          </a:p>
        </p:txBody>
      </p:sp>
      <p:sp>
        <p:nvSpPr>
          <p:cNvPr id="13" name="燕尾形 12"/>
          <p:cNvSpPr/>
          <p:nvPr/>
        </p:nvSpPr>
        <p:spPr>
          <a:xfrm flipH="1">
            <a:off x="6310314" y="-1035050"/>
            <a:ext cx="2339975" cy="649287"/>
          </a:xfrm>
          <a:prstGeom prst="chevron">
            <a:avLst/>
          </a:prstGeom>
          <a:solidFill>
            <a:srgbClr val="A5E159"/>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dirty="0">
                <a:latin typeface="微软雅黑" panose="020B0503020204020204" pitchFamily="34" charset="-122"/>
                <a:ea typeface="微软雅黑" panose="020B0503020204020204" pitchFamily="34" charset="-122"/>
              </a:rPr>
              <a:t>集成范围</a:t>
            </a:r>
            <a:endParaRPr lang="zh-CN" altLang="en-US" sz="2400" dirty="0">
              <a:latin typeface="微软雅黑" panose="020B0503020204020204" pitchFamily="34" charset="-122"/>
              <a:ea typeface="微软雅黑" panose="020B0503020204020204" pitchFamily="34" charset="-122"/>
            </a:endParaRPr>
          </a:p>
        </p:txBody>
      </p:sp>
      <p:sp>
        <p:nvSpPr>
          <p:cNvPr id="14" name="五边形 13"/>
          <p:cNvSpPr/>
          <p:nvPr/>
        </p:nvSpPr>
        <p:spPr>
          <a:xfrm flipH="1">
            <a:off x="8382001" y="-1035050"/>
            <a:ext cx="2339975" cy="649287"/>
          </a:xfrm>
          <a:prstGeom prst="homePlate">
            <a:avLst/>
          </a:prstGeom>
          <a:solidFill>
            <a:srgbClr val="F50B54"/>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dirty="0">
                <a:latin typeface="微软雅黑" panose="020B0503020204020204" pitchFamily="34" charset="-122"/>
                <a:ea typeface="微软雅黑" panose="020B0503020204020204" pitchFamily="34" charset="-122"/>
              </a:rPr>
              <a:t>部署范围</a:t>
            </a:r>
            <a:endParaRPr lang="zh-CN" altLang="en-US" sz="2400" dirty="0">
              <a:latin typeface="微软雅黑" panose="020B0503020204020204" pitchFamily="34" charset="-122"/>
              <a:ea typeface="微软雅黑" panose="020B0503020204020204" pitchFamily="34" charset="-122"/>
            </a:endParaRPr>
          </a:p>
        </p:txBody>
      </p:sp>
      <p:sp>
        <p:nvSpPr>
          <p:cNvPr id="3" name="Rectangle 2"/>
          <p:cNvSpPr>
            <a:spLocks noChangeArrowheads="1"/>
          </p:cNvSpPr>
          <p:nvPr/>
        </p:nvSpPr>
        <p:spPr bwMode="auto">
          <a:xfrm>
            <a:off x="2783632" y="10680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4" name="对象 3"/>
          <p:cNvGraphicFramePr>
            <a:graphicFrameLocks noChangeAspect="1"/>
          </p:cNvGraphicFramePr>
          <p:nvPr/>
        </p:nvGraphicFramePr>
        <p:xfrm>
          <a:off x="2783632" y="1068003"/>
          <a:ext cx="8856984" cy="6003925"/>
        </p:xfrm>
        <a:graphic>
          <a:graphicData uri="http://schemas.openxmlformats.org/presentationml/2006/ole">
            <mc:AlternateContent xmlns:mc="http://schemas.openxmlformats.org/markup-compatibility/2006">
              <mc:Choice xmlns:v="urn:schemas-microsoft-com:vml" Requires="v">
                <p:oleObj spid="_x0000_s65567" name="Visio" r:id="rId1" imgW="7256780" imgH="7124700" progId="Visio.Drawing.15">
                  <p:embed/>
                </p:oleObj>
              </mc:Choice>
              <mc:Fallback>
                <p:oleObj name="Visio" r:id="rId1" imgW="7256780" imgH="7124700" progId="Visio.Drawing.15">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632" y="1068003"/>
                        <a:ext cx="8856984" cy="6003925"/>
                      </a:xfrm>
                      <a:prstGeom prst="rect">
                        <a:avLst/>
                      </a:prstGeom>
                      <a:noFill/>
                    </p:spPr>
                  </p:pic>
                </p:oleObj>
              </mc:Fallback>
            </mc:AlternateContent>
          </a:graphicData>
        </a:graphic>
      </p:graphicFrame>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1.03663 0.19444 L 0.04965 0.19398 " pathEditMode="fixed" rAng="0" ptsTypes="AA">
                                      <p:cBhvr>
                                        <p:cTn id="6" dur="500" fill="hold"/>
                                        <p:tgtEl>
                                          <p:spTgt spid="11"/>
                                        </p:tgtEl>
                                        <p:attrNameLst>
                                          <p:attrName>ppt_x</p:attrName>
                                          <p:attrName>ppt_y</p:attrName>
                                        </p:attrNameLst>
                                      </p:cBhvr>
                                      <p:rCtr x="-49358" y="-23"/>
                                    </p:animMotion>
                                  </p:childTnLst>
                                </p:cTn>
                              </p:par>
                              <p:par>
                                <p:cTn id="7" presetID="35" presetClass="path" presetSubtype="0" accel="50000" decel="50000" fill="hold" grpId="0" nodeType="withEffect">
                                  <p:stCondLst>
                                    <p:cond delay="100"/>
                                  </p:stCondLst>
                                  <p:childTnLst>
                                    <p:animMotion origin="layout" path="M 0.99705 0.19444 L 0.02795 0.19398 " pathEditMode="fixed" rAng="0" ptsTypes="AA">
                                      <p:cBhvr>
                                        <p:cTn id="8" dur="500" fill="hold"/>
                                        <p:tgtEl>
                                          <p:spTgt spid="12"/>
                                        </p:tgtEl>
                                        <p:attrNameLst>
                                          <p:attrName>ppt_x</p:attrName>
                                          <p:attrName>ppt_y</p:attrName>
                                        </p:attrNameLst>
                                      </p:cBhvr>
                                      <p:rCtr x="-48455" y="-23"/>
                                    </p:animMotion>
                                  </p:childTnLst>
                                </p:cTn>
                              </p:par>
                              <p:par>
                                <p:cTn id="9" presetID="35" presetClass="path" presetSubtype="0" accel="50000" decel="50000" fill="hold" grpId="0" nodeType="withEffect">
                                  <p:stCondLst>
                                    <p:cond delay="200"/>
                                  </p:stCondLst>
                                  <p:childTnLst>
                                    <p:animMotion origin="layout" path="M 0.96545 0.19444 L 0.02187 0.19398 " pathEditMode="fixed" rAng="0" ptsTypes="AA">
                                      <p:cBhvr>
                                        <p:cTn id="10" dur="500" fill="hold"/>
                                        <p:tgtEl>
                                          <p:spTgt spid="13"/>
                                        </p:tgtEl>
                                        <p:attrNameLst>
                                          <p:attrName>ppt_x</p:attrName>
                                          <p:attrName>ppt_y</p:attrName>
                                        </p:attrNameLst>
                                      </p:cBhvr>
                                      <p:rCtr x="-47188" y="-23"/>
                                    </p:animMotion>
                                  </p:childTnLst>
                                </p:cTn>
                              </p:par>
                              <p:par>
                                <p:cTn id="11" presetID="35" presetClass="path" presetSubtype="0" accel="50000" decel="50000" fill="hold" grpId="0" nodeType="withEffect">
                                  <p:stCondLst>
                                    <p:cond delay="300"/>
                                  </p:stCondLst>
                                  <p:childTnLst>
                                    <p:animMotion origin="layout" path="M 0.93386 0.19444 L -1.38889E-6 0.19398 " pathEditMode="fixed" rAng="0" ptsTypes="AA">
                                      <p:cBhvr>
                                        <p:cTn id="12" dur="500" fill="hold"/>
                                        <p:tgtEl>
                                          <p:spTgt spid="14"/>
                                        </p:tgtEl>
                                        <p:attrNameLst>
                                          <p:attrName>ppt_x</p:attrName>
                                          <p:attrName>ppt_y</p:attrName>
                                        </p:attrNameLst>
                                      </p:cBhvr>
                                      <p:rCtr x="-46701" y="-23"/>
                                    </p:animMotion>
                                  </p:childTnLst>
                                </p:cTn>
                              </p:par>
                            </p:childTnLst>
                          </p:cTn>
                        </p:par>
                        <p:par>
                          <p:cTn id="13" fill="hold">
                            <p:stCondLst>
                              <p:cond delay="500"/>
                            </p:stCondLst>
                            <p:childTnLst>
                              <p:par>
                                <p:cTn id="14" presetID="1" presetClass="emph" presetSubtype="2" fill="hold" nodeType="afterEffect">
                                  <p:stCondLst>
                                    <p:cond delay="0"/>
                                  </p:stCondLst>
                                  <p:childTnLst>
                                    <p:animClr clrSpc="rgb" dir="cw">
                                      <p:cBhvr>
                                        <p:cTn id="15" dur="1000" fill="hold"/>
                                        <p:tgtEl>
                                          <p:spTgt spid="11"/>
                                        </p:tgtEl>
                                        <p:attrNameLst>
                                          <p:attrName>fillcolor</p:attrName>
                                        </p:attrNameLst>
                                      </p:cBhvr>
                                      <p:to>
                                        <a:schemeClr val="bg2"/>
                                      </p:to>
                                    </p:animClr>
                                    <p:set>
                                      <p:cBhvr>
                                        <p:cTn id="16" dur="1000" fill="hold"/>
                                        <p:tgtEl>
                                          <p:spTgt spid="11"/>
                                        </p:tgtEl>
                                        <p:attrNameLst>
                                          <p:attrName>fill.type</p:attrName>
                                        </p:attrNameLst>
                                      </p:cBhvr>
                                      <p:to>
                                        <p:strVal val="solid"/>
                                      </p:to>
                                    </p:set>
                                    <p:set>
                                      <p:cBhvr>
                                        <p:cTn id="17" dur="1000" fill="hold"/>
                                        <p:tgtEl>
                                          <p:spTgt spid="11"/>
                                        </p:tgtEl>
                                        <p:attrNameLst>
                                          <p:attrName>fill.on</p:attrName>
                                        </p:attrNameLst>
                                      </p:cBhvr>
                                      <p:to>
                                        <p:strVal val="true"/>
                                      </p:to>
                                    </p:set>
                                  </p:childTnLst>
                                </p:cTn>
                              </p:par>
                              <p:par>
                                <p:cTn id="18" presetID="1" presetClass="emph" presetSubtype="2" fill="hold" nodeType="withEffect">
                                  <p:stCondLst>
                                    <p:cond delay="0"/>
                                  </p:stCondLst>
                                  <p:childTnLst>
                                    <p:animClr clrSpc="rgb" dir="cw">
                                      <p:cBhvr>
                                        <p:cTn id="19" dur="1000" fill="hold"/>
                                        <p:tgtEl>
                                          <p:spTgt spid="12"/>
                                        </p:tgtEl>
                                        <p:attrNameLst>
                                          <p:attrName>fillcolor</p:attrName>
                                        </p:attrNameLst>
                                      </p:cBhvr>
                                      <p:to>
                                        <a:schemeClr val="bg2"/>
                                      </p:to>
                                    </p:animClr>
                                    <p:set>
                                      <p:cBhvr>
                                        <p:cTn id="20" dur="1000" fill="hold"/>
                                        <p:tgtEl>
                                          <p:spTgt spid="12"/>
                                        </p:tgtEl>
                                        <p:attrNameLst>
                                          <p:attrName>fill.type</p:attrName>
                                        </p:attrNameLst>
                                      </p:cBhvr>
                                      <p:to>
                                        <p:strVal val="solid"/>
                                      </p:to>
                                    </p:set>
                                    <p:set>
                                      <p:cBhvr>
                                        <p:cTn id="21" dur="1000" fill="hold"/>
                                        <p:tgtEl>
                                          <p:spTgt spid="12"/>
                                        </p:tgtEl>
                                        <p:attrNameLst>
                                          <p:attrName>fill.on</p:attrName>
                                        </p:attrNameLst>
                                      </p:cBhvr>
                                      <p:to>
                                        <p:strVal val="true"/>
                                      </p:to>
                                    </p:set>
                                  </p:childTnLst>
                                </p:cTn>
                              </p:par>
                              <p:par>
                                <p:cTn id="22" presetID="1" presetClass="emph" presetSubtype="2" fill="hold" nodeType="withEffect">
                                  <p:stCondLst>
                                    <p:cond delay="0"/>
                                  </p:stCondLst>
                                  <p:childTnLst>
                                    <p:animClr clrSpc="rgb" dir="cw">
                                      <p:cBhvr>
                                        <p:cTn id="23" dur="1000" fill="hold"/>
                                        <p:tgtEl>
                                          <p:spTgt spid="13"/>
                                        </p:tgtEl>
                                        <p:attrNameLst>
                                          <p:attrName>fillcolor</p:attrName>
                                        </p:attrNameLst>
                                      </p:cBhvr>
                                      <p:to>
                                        <a:schemeClr val="bg2"/>
                                      </p:to>
                                    </p:animClr>
                                    <p:set>
                                      <p:cBhvr>
                                        <p:cTn id="24" dur="1000" fill="hold"/>
                                        <p:tgtEl>
                                          <p:spTgt spid="13"/>
                                        </p:tgtEl>
                                        <p:attrNameLst>
                                          <p:attrName>fill.type</p:attrName>
                                        </p:attrNameLst>
                                      </p:cBhvr>
                                      <p:to>
                                        <p:strVal val="solid"/>
                                      </p:to>
                                    </p:set>
                                    <p:set>
                                      <p:cBhvr>
                                        <p:cTn id="25" dur="1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
          <p:cNvSpPr>
            <a:spLocks noGrp="1" noChangeArrowheads="1"/>
          </p:cNvSpPr>
          <p:nvPr>
            <p:ph type="title"/>
          </p:nvPr>
        </p:nvSpPr>
        <p:spPr>
          <a:xfrm>
            <a:off x="7968208" y="260648"/>
            <a:ext cx="3424237" cy="573087"/>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a:r>
              <a:rPr lang="zh-CN" altLang="en-US" b="1" dirty="0">
                <a:latin typeface="微软雅黑" panose="020B0503020204020204" pitchFamily="34" charset="-122"/>
                <a:ea typeface="微软雅黑" panose="020B0503020204020204" pitchFamily="34" charset="-122"/>
                <a:cs typeface="Arial" panose="020B0604020202020204" pitchFamily="34" charset="0"/>
              </a:rPr>
              <a:t>使用资助系统请注意</a:t>
            </a:r>
            <a:endParaRPr lang="zh-CN" altLang="en-US"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29699" name="内容占位符 2"/>
          <p:cNvSpPr>
            <a:spLocks noGrp="1" noChangeArrowheads="1"/>
          </p:cNvSpPr>
          <p:nvPr>
            <p:ph sz="half" idx="1"/>
          </p:nvPr>
        </p:nvSpPr>
        <p:spPr>
          <a:xfrm>
            <a:off x="1981200" y="2492896"/>
            <a:ext cx="8229600" cy="4641850"/>
          </a:xfrm>
          <a:ln w="9525"/>
        </p:spPr>
        <p:txBody>
          <a:bodyPr/>
          <a:lstStyle/>
          <a:p>
            <a:pPr marL="0" indent="0">
              <a:buNone/>
              <a:defRPr/>
            </a:pPr>
            <a:r>
              <a:rPr altLang="en-US" dirty="0">
                <a:latin typeface="+mn-ea"/>
                <a:ea typeface="+mn-ea"/>
                <a:cs typeface="Arial" panose="020B0604020202020204" pitchFamily="34" charset="0"/>
              </a:rPr>
              <a:t>    浏览器请使用火狐浏览器</a:t>
            </a:r>
            <a:endParaRPr altLang="en-US" dirty="0">
              <a:latin typeface="+mn-ea"/>
              <a:ea typeface="+mn-ea"/>
              <a:cs typeface="Arial" panose="020B0604020202020204" pitchFamily="34" charset="0"/>
            </a:endParaRPr>
          </a:p>
          <a:p>
            <a:pPr marL="0" indent="0">
              <a:buNone/>
              <a:defRPr/>
            </a:pPr>
            <a:r>
              <a:rPr altLang="en-US" dirty="0">
                <a:latin typeface="+mn-ea"/>
                <a:ea typeface="+mn-ea"/>
                <a:cs typeface="Arial" panose="020B0604020202020204" pitchFamily="34" charset="0"/>
              </a:rPr>
              <a:t>    导入功能需要使用办公软件</a:t>
            </a:r>
            <a:r>
              <a:rPr lang="en-US" altLang="zh-CN" dirty="0">
                <a:latin typeface="+mn-ea"/>
                <a:ea typeface="+mn-ea"/>
                <a:cs typeface="Arial" panose="020B0604020202020204" pitchFamily="34" charset="0"/>
              </a:rPr>
              <a:t>2003</a:t>
            </a:r>
            <a:r>
              <a:rPr altLang="en-US" dirty="0">
                <a:latin typeface="+mn-ea"/>
                <a:ea typeface="+mn-ea"/>
                <a:cs typeface="Arial" panose="020B0604020202020204" pitchFamily="34" charset="0"/>
              </a:rPr>
              <a:t>及以上</a:t>
            </a:r>
            <a:r>
              <a:rPr lang="en-US" altLang="zh-CN" dirty="0">
                <a:latin typeface="+mn-ea"/>
                <a:ea typeface="+mn-ea"/>
                <a:cs typeface="Arial" panose="020B0604020202020204" pitchFamily="34" charset="0"/>
              </a:rPr>
              <a:t>excel</a:t>
            </a:r>
            <a:r>
              <a:rPr altLang="en-US" dirty="0">
                <a:latin typeface="+mn-ea"/>
                <a:ea typeface="+mn-ea"/>
                <a:cs typeface="Arial" panose="020B0604020202020204" pitchFamily="34" charset="0"/>
              </a:rPr>
              <a:t>版本，请提前安装</a:t>
            </a:r>
            <a:endParaRPr lang="en-US" altLang="zh-CN" dirty="0">
              <a:latin typeface="+mn-ea"/>
              <a:ea typeface="+mn-ea"/>
              <a:cs typeface="Arial" panose="020B0604020202020204" pitchFamily="34" charset="0"/>
            </a:endParaRPr>
          </a:p>
          <a:p>
            <a:pPr marL="0" indent="0">
              <a:buNone/>
              <a:defRPr/>
            </a:pPr>
            <a:r>
              <a:rPr altLang="en-US" dirty="0">
                <a:latin typeface="+mn-ea"/>
                <a:ea typeface="+mn-ea"/>
                <a:cs typeface="Arial" panose="020B0604020202020204" pitchFamily="34" charset="0"/>
              </a:rPr>
              <a:t>    </a:t>
            </a:r>
            <a:endParaRPr altLang="en-US" dirty="0">
              <a:latin typeface="+mn-ea"/>
              <a:ea typeface="+mn-ea"/>
              <a:cs typeface="Arial" panose="020B0604020202020204" pitchFamily="34" charset="0"/>
            </a:endParaRPr>
          </a:p>
          <a:p>
            <a:pPr>
              <a:defRPr/>
            </a:pPr>
            <a:endParaRPr altLang="en-US" dirty="0">
              <a:latin typeface="+mn-ea"/>
              <a:ea typeface="+mn-ea"/>
              <a:cs typeface="Arial" panose="020B0604020202020204" pitchFamily="34" charset="0"/>
            </a:endParaRPr>
          </a:p>
          <a:p>
            <a:pPr>
              <a:defRPr/>
            </a:pPr>
            <a:endParaRPr altLang="en-US" dirty="0">
              <a:latin typeface="+mn-ea"/>
              <a:ea typeface="+mn-ea"/>
              <a:cs typeface="Arial" panose="020B0604020202020204" pitchFamily="34" charset="0"/>
            </a:endParaRPr>
          </a:p>
          <a:p>
            <a:pPr marL="0" indent="0">
              <a:buNone/>
              <a:defRPr/>
            </a:pPr>
            <a:endParaRPr lang="en-US" altLang="zh-CN" dirty="0">
              <a:latin typeface="+mn-ea"/>
              <a:ea typeface="+mn-ea"/>
              <a:cs typeface="Arial" panose="020B0604020202020204" pitchFamily="34" charset="0"/>
            </a:endParaRPr>
          </a:p>
          <a:p>
            <a:pPr marL="0" indent="0">
              <a:buNone/>
              <a:defRPr/>
            </a:pPr>
            <a:r>
              <a:rPr altLang="en-US" dirty="0">
                <a:latin typeface="+mn-ea"/>
                <a:ea typeface="+mn-ea"/>
              </a:rPr>
              <a:t>    </a:t>
            </a:r>
            <a:endParaRPr lang="en-US" altLang="en-US" dirty="0">
              <a:latin typeface="+mn-ea"/>
              <a:ea typeface="+mn-ea"/>
              <a:cs typeface="Arial" panose="020B0604020202020204" pitchFamily="34" charset="0"/>
            </a:endParaRPr>
          </a:p>
          <a:p>
            <a:pPr marL="0" indent="0">
              <a:buNone/>
              <a:defRPr/>
            </a:pPr>
            <a:endParaRPr lang="en-US" altLang="zh-CN" u="sng" dirty="0">
              <a:latin typeface="+mn-ea"/>
              <a:ea typeface="+mn-ea"/>
              <a:cs typeface="Arial" panose="020B0604020202020204" pitchFamily="34" charset="0"/>
            </a:endParaRPr>
          </a:p>
          <a:p>
            <a:pPr>
              <a:defRPr/>
            </a:pPr>
            <a:endParaRPr lang="en-US" altLang="zh-CN" dirty="0">
              <a:latin typeface="+mn-ea"/>
              <a:ea typeface="+mn-ea"/>
              <a:cs typeface="Arial" panose="020B0604020202020204" pitchFamily="34" charset="0"/>
            </a:endParaRPr>
          </a:p>
        </p:txBody>
      </p:sp>
    </p:spTree>
  </p:cSld>
  <p:clrMapOvr>
    <a:masterClrMapping/>
  </p:clrMapOvr>
  <p:transition spd="slow">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直接连接符 13"/>
          <p:cNvSpPr>
            <a:spLocks noChangeShapeType="1"/>
          </p:cNvSpPr>
          <p:nvPr/>
        </p:nvSpPr>
        <p:spPr bwMode="auto">
          <a:xfrm>
            <a:off x="1524000" y="3429000"/>
            <a:ext cx="9144000" cy="0"/>
          </a:xfrm>
          <a:prstGeom prst="line">
            <a:avLst/>
          </a:prstGeom>
          <a:noFill/>
          <a:ln w="57150" algn="ctr">
            <a:solidFill>
              <a:srgbClr val="3B79CE"/>
            </a:solidFill>
            <a:miter lim="800000"/>
          </a:ln>
          <a:extLst>
            <a:ext uri="{909E8E84-426E-40DD-AFC4-6F175D3DCCD1}">
              <a14:hiddenFill xmlns:a14="http://schemas.microsoft.com/office/drawing/2010/main">
                <a:noFill/>
              </a14:hiddenFill>
            </a:ext>
          </a:extLst>
        </p:spPr>
        <p:txBody>
          <a:bodyPr/>
          <a:lstStyle/>
          <a:p>
            <a:endParaRPr lang="zh-CN" altLang="en-US"/>
          </a:p>
        </p:txBody>
      </p:sp>
      <p:sp>
        <p:nvSpPr>
          <p:cNvPr id="22" name="燕尾形 14"/>
          <p:cNvSpPr/>
          <p:nvPr/>
        </p:nvSpPr>
        <p:spPr>
          <a:xfrm>
            <a:off x="10382250" y="3536951"/>
            <a:ext cx="107950" cy="288925"/>
          </a:xfrm>
          <a:prstGeom prst="chevron">
            <a:avLst>
              <a:gd name="adj" fmla="val 50000"/>
            </a:avLst>
          </a:prstGeom>
          <a:solidFill>
            <a:srgbClr val="BFBFBF"/>
          </a:solidFill>
          <a:ln w="25400" cap="flat" cmpd="sng" algn="ctr">
            <a:noFill/>
            <a:prstDash val="solid"/>
            <a:miter lim="800000"/>
            <a:headEnd type="none" w="med" len="med"/>
            <a:tailEnd type="none" w="med" len="med"/>
          </a:ln>
          <a:effectLst/>
        </p:spPr>
        <p:txBody>
          <a:bodyPr anchor="ctr"/>
          <a:lstStyle/>
          <a:p>
            <a:pPr algn="ctr" eaLnBrk="1" fontAlgn="auto" hangingPunct="1">
              <a:spcBef>
                <a:spcPts val="0"/>
              </a:spcBef>
              <a:spcAft>
                <a:spcPts val="0"/>
              </a:spcAft>
              <a:defRPr lang="zh-CN" sz="1800" b="0" i="0" u="none" strike="noStrike" kern="1" spc="0" baseline="0">
                <a:solidFill>
                  <a:srgbClr val="FFFFFF"/>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solidFill>
                <a:srgbClr val="FFFFFF"/>
              </a:solidFill>
              <a:latin typeface="Arial" panose="020B0604020202020204" pitchFamily="34" charset="0"/>
              <a:ea typeface="黑体" panose="02010609060101010101" pitchFamily="49" charset="-122"/>
            </a:endParaRPr>
          </a:p>
        </p:txBody>
      </p:sp>
      <p:sp>
        <p:nvSpPr>
          <p:cNvPr id="23" name="燕尾形 15"/>
          <p:cNvSpPr/>
          <p:nvPr/>
        </p:nvSpPr>
        <p:spPr>
          <a:xfrm>
            <a:off x="10494963" y="3536951"/>
            <a:ext cx="107950" cy="288925"/>
          </a:xfrm>
          <a:prstGeom prst="chevron">
            <a:avLst>
              <a:gd name="adj" fmla="val 50000"/>
            </a:avLst>
          </a:prstGeom>
          <a:solidFill>
            <a:srgbClr val="BFBFBF"/>
          </a:solidFill>
          <a:ln w="25400" cap="flat" cmpd="sng" algn="ctr">
            <a:noFill/>
            <a:prstDash val="solid"/>
            <a:miter lim="800000"/>
            <a:headEnd type="none" w="med" len="med"/>
            <a:tailEnd type="none" w="med" len="med"/>
          </a:ln>
          <a:effectLst/>
        </p:spPr>
        <p:txBody>
          <a:bodyPr anchor="ctr"/>
          <a:lstStyle/>
          <a:p>
            <a:pPr algn="ctr" eaLnBrk="1" fontAlgn="auto" hangingPunct="1">
              <a:spcBef>
                <a:spcPts val="0"/>
              </a:spcBef>
              <a:spcAft>
                <a:spcPts val="0"/>
              </a:spcAft>
              <a:defRPr lang="zh-CN" sz="1800" b="0" i="0" u="none" strike="noStrike" kern="1" spc="0" baseline="0">
                <a:solidFill>
                  <a:srgbClr val="FFFFFF"/>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solidFill>
                <a:srgbClr val="FFFFFF"/>
              </a:solidFill>
              <a:latin typeface="Arial" panose="020B0604020202020204" pitchFamily="34" charset="0"/>
              <a:ea typeface="黑体" panose="02010609060101010101" pitchFamily="49" charset="-122"/>
            </a:endParaRPr>
          </a:p>
        </p:txBody>
      </p:sp>
      <p:sp>
        <p:nvSpPr>
          <p:cNvPr id="24" name="矩形 16"/>
          <p:cNvSpPr/>
          <p:nvPr/>
        </p:nvSpPr>
        <p:spPr>
          <a:xfrm>
            <a:off x="6573838" y="4071938"/>
            <a:ext cx="3598862" cy="461962"/>
          </a:xfrm>
          <a:prstGeom prst="rect">
            <a:avLst/>
          </a:prstGeom>
          <a:noFill/>
          <a:ln w="9525" cap="flat" cmpd="sng" algn="ctr">
            <a:noFill/>
            <a:prstDash val="solid"/>
            <a:miter lim="800000"/>
            <a:headEnd type="none" w="med" len="med"/>
            <a:tailEnd type="none" w="med" len="med"/>
          </a:ln>
          <a:effectLst/>
        </p:spPr>
        <p:txBody>
          <a:bodyP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solidFill>
                  <a:srgbClr val="595959"/>
                </a:solidFill>
                <a:latin typeface="微软雅黑" panose="020B0503020204020204" pitchFamily="34" charset="-122"/>
                <a:ea typeface="微软雅黑" panose="020B0503020204020204" pitchFamily="34" charset="-122"/>
              </a:rPr>
              <a:t>家庭经济困难学生管理</a:t>
            </a:r>
            <a:endParaRPr lang="zh-CN" altLang="en-US" sz="2400" kern="1" dirty="0">
              <a:solidFill>
                <a:srgbClr val="595959"/>
              </a:solidFill>
              <a:latin typeface="微软雅黑" panose="020B0503020204020204" pitchFamily="34" charset="-122"/>
              <a:ea typeface="微软雅黑" panose="020B0503020204020204" pitchFamily="34" charset="-122"/>
            </a:endParaRPr>
          </a:p>
        </p:txBody>
      </p:sp>
      <p:sp>
        <p:nvSpPr>
          <p:cNvPr id="25" name="矩形 17"/>
          <p:cNvSpPr/>
          <p:nvPr/>
        </p:nvSpPr>
        <p:spPr>
          <a:xfrm>
            <a:off x="6573838" y="4503738"/>
            <a:ext cx="3598862" cy="461962"/>
          </a:xfrm>
          <a:prstGeom prst="rect">
            <a:avLst/>
          </a:prstGeom>
          <a:noFill/>
          <a:ln w="9525" cap="flat" cmpd="sng" algn="ctr">
            <a:noFill/>
            <a:prstDash val="solid"/>
            <a:miter lim="800000"/>
            <a:headEnd type="none" w="med" len="med"/>
            <a:tailEnd type="none" w="med" len="med"/>
          </a:ln>
          <a:effectLst/>
        </p:spPr>
        <p:txBody>
          <a:bodyP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solidFill>
                  <a:srgbClr val="595959"/>
                </a:solidFill>
                <a:latin typeface="微软雅黑" panose="020B0503020204020204" pitchFamily="34" charset="-122"/>
                <a:ea typeface="微软雅黑" panose="020B0503020204020204" pitchFamily="34" charset="-122"/>
              </a:rPr>
              <a:t>国家类奖、助学金</a:t>
            </a:r>
            <a:endParaRPr lang="zh-CN" altLang="en-US" sz="2400" kern="1" dirty="0">
              <a:solidFill>
                <a:srgbClr val="595959"/>
              </a:solidFill>
              <a:latin typeface="微软雅黑" panose="020B0503020204020204" pitchFamily="34" charset="-122"/>
              <a:ea typeface="微软雅黑" panose="020B0503020204020204" pitchFamily="34" charset="-122"/>
            </a:endParaRPr>
          </a:p>
        </p:txBody>
      </p:sp>
      <p:sp>
        <p:nvSpPr>
          <p:cNvPr id="26" name="矩形 18"/>
          <p:cNvSpPr/>
          <p:nvPr/>
        </p:nvSpPr>
        <p:spPr>
          <a:xfrm>
            <a:off x="6573838" y="4935538"/>
            <a:ext cx="4094162" cy="461962"/>
          </a:xfrm>
          <a:prstGeom prst="rect">
            <a:avLst/>
          </a:prstGeom>
          <a:noFill/>
          <a:ln w="9525" cap="flat" cmpd="sng" algn="ctr">
            <a:noFill/>
            <a:prstDash val="solid"/>
            <a:miter lim="800000"/>
            <a:headEnd type="none" w="med" len="med"/>
            <a:tailEnd type="none" w="med" len="med"/>
          </a:ln>
          <a:effectLst/>
        </p:spPr>
        <p:txBody>
          <a:bodyP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solidFill>
                  <a:srgbClr val="595959"/>
                </a:solidFill>
                <a:latin typeface="微软雅黑" panose="020B0503020204020204" pitchFamily="34" charset="-122"/>
                <a:ea typeface="微软雅黑" panose="020B0503020204020204" pitchFamily="34" charset="-122"/>
              </a:rPr>
              <a:t>地方、社会、学校类资助</a:t>
            </a:r>
            <a:endParaRPr lang="zh-CN" altLang="en-US" sz="2400" kern="1" dirty="0">
              <a:solidFill>
                <a:srgbClr val="595959"/>
              </a:solidFill>
              <a:latin typeface="微软雅黑" panose="020B0503020204020204" pitchFamily="34" charset="-122"/>
              <a:ea typeface="微软雅黑" panose="020B0503020204020204" pitchFamily="34" charset="-122"/>
            </a:endParaRPr>
          </a:p>
        </p:txBody>
      </p:sp>
      <p:sp>
        <p:nvSpPr>
          <p:cNvPr id="27" name="矩形 26"/>
          <p:cNvSpPr/>
          <p:nvPr/>
        </p:nvSpPr>
        <p:spPr>
          <a:xfrm>
            <a:off x="6569076" y="3609976"/>
            <a:ext cx="3598863" cy="461963"/>
          </a:xfrm>
          <a:prstGeom prst="rect">
            <a:avLst/>
          </a:prstGeom>
          <a:noFill/>
          <a:ln w="9525" cap="flat" cmpd="sng" algn="ctr">
            <a:noFill/>
            <a:prstDash val="solid"/>
            <a:miter lim="800000"/>
            <a:headEnd type="none" w="med" len="med"/>
            <a:tailEnd type="none" w="med" len="med"/>
          </a:ln>
          <a:effectLst/>
        </p:spPr>
        <p:txBody>
          <a:bodyP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solidFill>
                  <a:srgbClr val="595959"/>
                </a:solidFill>
                <a:latin typeface="微软雅黑" panose="020B0503020204020204" pitchFamily="34" charset="-122"/>
                <a:ea typeface="微软雅黑" panose="020B0503020204020204" pitchFamily="34" charset="-122"/>
              </a:rPr>
              <a:t>在校生、毕业生管理</a:t>
            </a:r>
            <a:endParaRPr lang="zh-CN" altLang="en-US" sz="2400" kern="1" dirty="0">
              <a:solidFill>
                <a:srgbClr val="595959"/>
              </a:solidFill>
              <a:latin typeface="微软雅黑" panose="020B0503020204020204" pitchFamily="34" charset="-122"/>
              <a:ea typeface="微软雅黑" panose="020B0503020204020204" pitchFamily="34" charset="-122"/>
            </a:endParaRPr>
          </a:p>
        </p:txBody>
      </p:sp>
      <p:sp>
        <p:nvSpPr>
          <p:cNvPr id="28" name="TextBox 8"/>
          <p:cNvSpPr/>
          <p:nvPr/>
        </p:nvSpPr>
        <p:spPr>
          <a:xfrm>
            <a:off x="-4397375" y="2687638"/>
            <a:ext cx="4098925" cy="647700"/>
          </a:xfrm>
          <a:prstGeom prst="rect">
            <a:avLst/>
          </a:prstGeom>
          <a:noFill/>
          <a:ln w="9525" cap="flat" cmpd="sng" algn="ctr">
            <a:noFill/>
            <a:prstDash val="solid"/>
            <a:miter lim="800000"/>
            <a:headEnd type="none" w="med" len="med"/>
            <a:tailEnd type="none" w="med" len="med"/>
          </a:ln>
          <a:effectLst/>
        </p:spPr>
        <p:txBody>
          <a:bodyPr/>
          <a:lstStyle/>
          <a:p>
            <a:pPr algn="ct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3600" b="1" kern="1" dirty="0">
                <a:solidFill>
                  <a:srgbClr val="595959"/>
                </a:solidFill>
                <a:latin typeface="+mn-ea"/>
                <a:ea typeface="+mn-ea"/>
              </a:rPr>
              <a:t>二、核心业务流程</a:t>
            </a:r>
            <a:endParaRPr lang="zh-CN" altLang="en-US" sz="3600" b="1" kern="1" dirty="0">
              <a:solidFill>
                <a:srgbClr val="595959"/>
              </a:solidFill>
              <a:latin typeface="+mn-ea"/>
              <a:ea typeface="+mn-ea"/>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06719 -2.71676E-6 L 1.00347 -0.00185 " pathEditMode="relative" rAng="0" ptsTypes="AA">
                                      <p:cBhvr>
                                        <p:cTn id="6" dur="2000" fill="hold"/>
                                        <p:tgtEl>
                                          <p:spTgt spid="28"/>
                                        </p:tgtEl>
                                        <p:attrNameLst>
                                          <p:attrName>ppt_x</p:attrName>
                                          <p:attrName>ppt_y</p:attrName>
                                        </p:attrNameLst>
                                      </p:cBhvr>
                                      <p:rCtr x="53524" y="-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7"/>
          <p:cNvSpPr>
            <a:spLocks noGrp="1" noChangeArrowheads="1"/>
          </p:cNvSpPr>
          <p:nvPr>
            <p:ph type="title"/>
          </p:nvPr>
        </p:nvSpPr>
        <p:spPr>
          <a:xfrm>
            <a:off x="7032104" y="285749"/>
            <a:ext cx="4114800"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a:r>
              <a:rPr lang="zh-CN" altLang="zh-CN" b="1"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在校生、毕业生处理流程</a:t>
            </a:r>
            <a:endParaRPr lang="zh-CN" altLang="zh-CN" b="1"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 name="TextBox 13"/>
          <p:cNvSpPr/>
          <p:nvPr/>
        </p:nvSpPr>
        <p:spPr>
          <a:xfrm>
            <a:off x="1881189" y="1635125"/>
            <a:ext cx="8429625" cy="4656138"/>
          </a:xfrm>
          <a:prstGeom prst="rect">
            <a:avLst/>
          </a:prstGeom>
          <a:noFill/>
          <a:ln w="9525" cap="flat" cmpd="sng" algn="ctr">
            <a:noFill/>
            <a:prstDash val="solid"/>
            <a:miter lim="800000"/>
            <a:headEnd type="none" w="med" len="med"/>
            <a:tailEnd type="none" w="med" len="med"/>
          </a:ln>
          <a:effectLst/>
        </p:spPr>
        <p:txBody>
          <a:bodyPr/>
          <a:lstStyle/>
          <a:p>
            <a:pPr marL="457200" indent="-457200" eaLnBrk="1" fontAlgn="auto" hangingPunct="1">
              <a:spcBef>
                <a:spcPts val="0"/>
              </a:spcBef>
              <a:spcAft>
                <a:spcPts val="0"/>
              </a:spcAft>
              <a:buFont typeface="+mj-lt"/>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latin typeface="+mn-ea"/>
                <a:ea typeface="+mn-ea"/>
              </a:rPr>
              <a:t>由于高校阶段比较特殊，没有学籍系统与资助系统对接，所以资助系统中的在校生和毕业生信息均由资助系统来采集。</a:t>
            </a:r>
            <a:endParaRPr lang="en-US" sz="2400" kern="1" dirty="0">
              <a:latin typeface="+mn-ea"/>
              <a:ea typeface="+mn-ea"/>
            </a:endParaRPr>
          </a:p>
          <a:p>
            <a:pPr marL="457200" indent="-457200" eaLnBrk="1" fontAlgn="auto" hangingPunct="1">
              <a:spcBef>
                <a:spcPts val="0"/>
              </a:spcBef>
              <a:spcAft>
                <a:spcPts val="0"/>
              </a:spcAft>
              <a:buFont typeface="+mj-lt"/>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latin typeface="+mn-ea"/>
                <a:ea typeface="+mn-ea"/>
              </a:rPr>
              <a:t>相关模块为</a:t>
            </a:r>
            <a:r>
              <a:rPr lang="en-US" sz="2400" kern="1" dirty="0">
                <a:latin typeface="+mn-ea"/>
                <a:ea typeface="+mn-ea"/>
              </a:rPr>
              <a:t>【</a:t>
            </a:r>
            <a:r>
              <a:rPr lang="zh-CN" altLang="en-US" sz="2400" kern="1" dirty="0">
                <a:latin typeface="+mn-ea"/>
                <a:ea typeface="+mn-ea"/>
              </a:rPr>
              <a:t>在校学生信息查看</a:t>
            </a:r>
            <a:r>
              <a:rPr lang="en-US" sz="2400" kern="1" dirty="0">
                <a:latin typeface="+mn-ea"/>
                <a:ea typeface="+mn-ea"/>
              </a:rPr>
              <a:t>】</a:t>
            </a:r>
            <a:r>
              <a:rPr lang="zh-CN" altLang="en-US" sz="2400" kern="1" dirty="0">
                <a:latin typeface="+mn-ea"/>
                <a:ea typeface="+mn-ea"/>
              </a:rPr>
              <a:t>和</a:t>
            </a:r>
            <a:r>
              <a:rPr lang="en-US" sz="2400" kern="1" dirty="0">
                <a:latin typeface="+mn-ea"/>
                <a:ea typeface="+mn-ea"/>
              </a:rPr>
              <a:t>【</a:t>
            </a:r>
            <a:r>
              <a:rPr lang="zh-CN" altLang="en-US" sz="2400" kern="1" dirty="0">
                <a:latin typeface="+mn-ea"/>
                <a:ea typeface="+mn-ea"/>
              </a:rPr>
              <a:t>在校生毕业管理</a:t>
            </a:r>
            <a:r>
              <a:rPr lang="en-US" sz="2400" kern="1" dirty="0">
                <a:latin typeface="+mn-ea"/>
                <a:ea typeface="+mn-ea"/>
              </a:rPr>
              <a:t>】</a:t>
            </a:r>
            <a:r>
              <a:rPr lang="zh-CN" altLang="en-US" sz="2400" kern="1" dirty="0">
                <a:latin typeface="+mn-ea"/>
                <a:ea typeface="+mn-ea"/>
              </a:rPr>
              <a:t>、</a:t>
            </a:r>
            <a:r>
              <a:rPr lang="en-US" altLang="zh-CN" sz="2400" kern="1" dirty="0">
                <a:latin typeface="+mn-ea"/>
                <a:cs typeface="Arial" panose="020B0604020202020204" pitchFamily="34" charset="0"/>
              </a:rPr>
              <a:t> 【</a:t>
            </a:r>
            <a:r>
              <a:rPr lang="zh-CN" altLang="en-US" sz="2400" kern="1" dirty="0">
                <a:latin typeface="+mn-ea"/>
                <a:cs typeface="Arial" panose="020B0604020202020204" pitchFamily="34" charset="0"/>
              </a:rPr>
              <a:t>毕业学生信息查看</a:t>
            </a:r>
            <a:r>
              <a:rPr lang="en-US" altLang="zh-CN" sz="2400" kern="1" dirty="0">
                <a:latin typeface="+mn-ea"/>
                <a:cs typeface="Arial" panose="020B0604020202020204" pitchFamily="34" charset="0"/>
              </a:rPr>
              <a:t>】 </a:t>
            </a:r>
            <a:r>
              <a:rPr lang="zh-CN" altLang="en-US" sz="2400" kern="1" dirty="0">
                <a:latin typeface="+mn-ea"/>
                <a:ea typeface="+mn-ea"/>
              </a:rPr>
              <a:t>。</a:t>
            </a:r>
            <a:endParaRPr lang="en-US" sz="2400" kern="1" dirty="0">
              <a:latin typeface="+mn-ea"/>
              <a:ea typeface="+mn-ea"/>
            </a:endParaRPr>
          </a:p>
          <a:p>
            <a:pPr marL="457200" indent="-457200" eaLnBrk="1" fontAlgn="auto" hangingPunct="1">
              <a:spcBef>
                <a:spcPts val="0"/>
              </a:spcBef>
              <a:spcAft>
                <a:spcPts val="0"/>
              </a:spcAft>
              <a:buFont typeface="+mj-lt"/>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latin typeface="+mn-ea"/>
                <a:ea typeface="+mn-ea"/>
              </a:rPr>
              <a:t>在高校阶段的资助系统中，身份证号为学生的唯一标识，在校生，毕业生，困难生和国家奖助名单中学生均不能重复。</a:t>
            </a:r>
            <a:endParaRPr lang="en-US" altLang="zh-CN" sz="2400" kern="1" dirty="0">
              <a:latin typeface="+mn-ea"/>
              <a:ea typeface="+mn-ea"/>
            </a:endParaRPr>
          </a:p>
          <a:p>
            <a:pPr marL="457200" indent="-457200" eaLnBrk="1" fontAlgn="auto" hangingPunct="1">
              <a:spcBef>
                <a:spcPts val="0"/>
              </a:spcBef>
              <a:spcAft>
                <a:spcPts val="0"/>
              </a:spcAft>
              <a:buFont typeface="+mj-lt"/>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latin typeface="+mn-ea"/>
                <a:ea typeface="+mn-ea"/>
              </a:rPr>
              <a:t>学年开始，需要录入本校新年级在校生。注意学生年级修改格式为</a:t>
            </a:r>
            <a:r>
              <a:rPr lang="en-US" altLang="zh-CN" sz="2400" kern="1" dirty="0">
                <a:latin typeface="+mn-ea"/>
                <a:ea typeface="+mn-ea"/>
              </a:rPr>
              <a:t>2015/2016/2017</a:t>
            </a:r>
            <a:r>
              <a:rPr lang="zh-CN" altLang="en-US" sz="2400" kern="1" dirty="0">
                <a:latin typeface="+mn-ea"/>
                <a:ea typeface="+mn-ea"/>
              </a:rPr>
              <a:t>。</a:t>
            </a:r>
            <a:endParaRPr lang="en-US" altLang="zh-CN" sz="2400" kern="1" dirty="0">
              <a:latin typeface="+mn-ea"/>
              <a:ea typeface="+mn-ea"/>
            </a:endParaRPr>
          </a:p>
          <a:p>
            <a:pPr marL="457200" indent="-457200" eaLnBrk="1" fontAlgn="auto" hangingPunct="1">
              <a:spcBef>
                <a:spcPts val="0"/>
              </a:spcBef>
              <a:spcAft>
                <a:spcPts val="0"/>
              </a:spcAft>
              <a:buFont typeface="+mj-lt"/>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latin typeface="+mn-ea"/>
                <a:ea typeface="+mn-ea"/>
              </a:rPr>
              <a:t>学年末，将本校全部毕业生通过在校生毕业管理模块进行毕业操作。</a:t>
            </a:r>
            <a:endParaRPr lang="en-US" sz="2400" kern="1" dirty="0">
              <a:latin typeface="+mn-ea"/>
              <a:ea typeface="+mn-ea"/>
            </a:endParaRPr>
          </a:p>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sz="2400" kern="1" dirty="0">
              <a:latin typeface="+mn-ea"/>
              <a:ea typeface="+mn-ea"/>
            </a:endParaRPr>
          </a:p>
        </p:txBody>
      </p:sp>
    </p:spTree>
  </p:cSld>
  <p:clrMapOvr>
    <a:masterClrMapping/>
  </p:clrMapOvr>
  <p:transition spd="slow">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7"/>
          <p:cNvSpPr>
            <a:spLocks noGrp="1" noChangeArrowheads="1"/>
          </p:cNvSpPr>
          <p:nvPr>
            <p:ph type="title"/>
          </p:nvPr>
        </p:nvSpPr>
        <p:spPr>
          <a:xfrm>
            <a:off x="7131050" y="917576"/>
            <a:ext cx="3536950"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a:r>
              <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在校生、毕业生</a:t>
            </a:r>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选项</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25603" name="Picture 1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1866900"/>
            <a:ext cx="914400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7"/>
          <p:cNvSpPr>
            <a:spLocks noGrp="1" noChangeArrowheads="1"/>
          </p:cNvSpPr>
          <p:nvPr>
            <p:ph type="title"/>
          </p:nvPr>
        </p:nvSpPr>
        <p:spPr>
          <a:xfrm>
            <a:off x="7459663" y="917576"/>
            <a:ext cx="3238500"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在校学生信息查看</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 name="组合 1"/>
          <p:cNvGrpSpPr/>
          <p:nvPr/>
        </p:nvGrpSpPr>
        <p:grpSpPr>
          <a:xfrm>
            <a:off x="119380" y="1700530"/>
            <a:ext cx="11883390" cy="4226560"/>
            <a:chOff x="188" y="2678"/>
            <a:chExt cx="18714" cy="6656"/>
          </a:xfrm>
        </p:grpSpPr>
        <p:pic>
          <p:nvPicPr>
            <p:cNvPr id="3" name="图片 2"/>
            <p:cNvPicPr>
              <a:picLocks noChangeAspect="1"/>
            </p:cNvPicPr>
            <p:nvPr/>
          </p:nvPicPr>
          <p:blipFill>
            <a:blip r:embed="rId1"/>
            <a:stretch>
              <a:fillRect/>
            </a:stretch>
          </p:blipFill>
          <p:spPr>
            <a:xfrm>
              <a:off x="188" y="2678"/>
              <a:ext cx="18714" cy="6656"/>
            </a:xfrm>
            <a:prstGeom prst="rect">
              <a:avLst/>
            </a:prstGeom>
          </p:spPr>
        </p:pic>
        <p:sp>
          <p:nvSpPr>
            <p:cNvPr id="4" name="矩形 3"/>
            <p:cNvSpPr/>
            <p:nvPr/>
          </p:nvSpPr>
          <p:spPr>
            <a:xfrm>
              <a:off x="4274" y="5845"/>
              <a:ext cx="1332" cy="3125"/>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l"/>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0"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28676" name="Rectangle 27"/>
          <p:cNvSpPr>
            <a:spLocks noGrp="1" noChangeArrowheads="1"/>
          </p:cNvSpPr>
          <p:nvPr>
            <p:ph type="title"/>
          </p:nvPr>
        </p:nvSpPr>
        <p:spPr>
          <a:xfrm>
            <a:off x="7888289" y="917576"/>
            <a:ext cx="2752725"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在校生毕业管理</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Rectangle 13"/>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grpSp>
        <p:nvGrpSpPr>
          <p:cNvPr id="2" name="组合 1"/>
          <p:cNvGrpSpPr/>
          <p:nvPr/>
        </p:nvGrpSpPr>
        <p:grpSpPr>
          <a:xfrm>
            <a:off x="119380" y="1844675"/>
            <a:ext cx="11927840" cy="4196080"/>
            <a:chOff x="188" y="2905"/>
            <a:chExt cx="18784" cy="6608"/>
          </a:xfrm>
        </p:grpSpPr>
        <p:pic>
          <p:nvPicPr>
            <p:cNvPr id="3" name="图片 2"/>
            <p:cNvPicPr>
              <a:picLocks noChangeAspect="1"/>
            </p:cNvPicPr>
            <p:nvPr/>
          </p:nvPicPr>
          <p:blipFill>
            <a:blip r:embed="rId1"/>
            <a:stretch>
              <a:fillRect/>
            </a:stretch>
          </p:blipFill>
          <p:spPr>
            <a:xfrm>
              <a:off x="188" y="2905"/>
              <a:ext cx="18785" cy="6608"/>
            </a:xfrm>
            <a:prstGeom prst="rect">
              <a:avLst/>
            </a:prstGeom>
          </p:spPr>
        </p:pic>
        <p:sp>
          <p:nvSpPr>
            <p:cNvPr id="4" name="矩形 3"/>
            <p:cNvSpPr/>
            <p:nvPr/>
          </p:nvSpPr>
          <p:spPr>
            <a:xfrm>
              <a:off x="4195" y="6048"/>
              <a:ext cx="1223" cy="3149"/>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l"/>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7"/>
          <p:cNvSpPr txBox="1">
            <a:spLocks noChangeArrowheads="1"/>
          </p:cNvSpPr>
          <p:nvPr/>
        </p:nvSpPr>
        <p:spPr bwMode="auto">
          <a:xfrm>
            <a:off x="7419975" y="917576"/>
            <a:ext cx="3289300" cy="561975"/>
          </a:xfrm>
          <a:prstGeom prst="rect">
            <a:avLst/>
          </a:prstGeom>
          <a:noFill/>
          <a:ln>
            <a:noFill/>
          </a:ln>
        </p:spPr>
        <p:txBody>
          <a:bodyPr anchor="ct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r">
              <a:buFontTx/>
              <a:buNone/>
              <a:defRPr/>
            </a:pPr>
            <a:r>
              <a:rPr lang="zh-CN" altLang="en-US" sz="2800" b="1" kern="1" dirty="0">
                <a:latin typeface="微软雅黑" panose="020B0503020204020204" pitchFamily="34" charset="-122"/>
                <a:ea typeface="微软雅黑" panose="020B0503020204020204" pitchFamily="34" charset="-122"/>
              </a:rPr>
              <a:t>毕业学生信息查看</a:t>
            </a:r>
            <a:endParaRPr lang="zh-CN" altLang="zh-CN" sz="2800" b="1" kern="1" dirty="0">
              <a:latin typeface="微软雅黑" panose="020B0503020204020204" pitchFamily="34" charset="-122"/>
              <a:ea typeface="微软雅黑" panose="020B0503020204020204" pitchFamily="34" charset="-122"/>
            </a:endParaRPr>
          </a:p>
        </p:txBody>
      </p:sp>
      <p:pic>
        <p:nvPicPr>
          <p:cNvPr id="30723"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1993901"/>
            <a:ext cx="9164638" cy="295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组合 2"/>
          <p:cNvGrpSpPr/>
          <p:nvPr/>
        </p:nvGrpSpPr>
        <p:grpSpPr>
          <a:xfrm>
            <a:off x="191135" y="1917065"/>
            <a:ext cx="11901170" cy="4175760"/>
            <a:chOff x="301" y="3019"/>
            <a:chExt cx="18742" cy="6576"/>
          </a:xfrm>
        </p:grpSpPr>
        <p:pic>
          <p:nvPicPr>
            <p:cNvPr id="2" name="图片 1"/>
            <p:cNvPicPr>
              <a:picLocks noChangeAspect="1"/>
            </p:cNvPicPr>
            <p:nvPr/>
          </p:nvPicPr>
          <p:blipFill>
            <a:blip r:embed="rId2"/>
            <a:stretch>
              <a:fillRect/>
            </a:stretch>
          </p:blipFill>
          <p:spPr>
            <a:xfrm>
              <a:off x="301" y="3019"/>
              <a:ext cx="18743" cy="6577"/>
            </a:xfrm>
            <a:prstGeom prst="rect">
              <a:avLst/>
            </a:prstGeom>
          </p:spPr>
        </p:pic>
        <p:sp>
          <p:nvSpPr>
            <p:cNvPr id="4" name="矩形 3"/>
            <p:cNvSpPr/>
            <p:nvPr/>
          </p:nvSpPr>
          <p:spPr>
            <a:xfrm>
              <a:off x="4363" y="6153"/>
              <a:ext cx="1307" cy="3106"/>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l"/>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p:cNvSpPr/>
          <p:nvPr/>
        </p:nvSpPr>
        <p:spPr>
          <a:xfrm>
            <a:off x="2063750" y="1557338"/>
            <a:ext cx="8147050" cy="4641850"/>
          </a:xfrm>
          <a:prstGeom prst="rect">
            <a:avLst/>
          </a:prstGeom>
          <a:noFill/>
          <a:ln w="12700" cap="flat" cmpd="sng" algn="ctr">
            <a:noFill/>
            <a:prstDash val="solid"/>
            <a:miter lim="800000"/>
            <a:headEnd type="none" w="med" len="med"/>
            <a:tailEnd type="none" w="med" len="med"/>
          </a:ln>
          <a:effectLst/>
        </p:spPr>
        <p:txBody>
          <a:bodyPr/>
          <a:lstStyle/>
          <a:p>
            <a:pPr marL="342900" indent="-342900" eaLnBrk="1" fontAlgn="auto" hangingPunct="1">
              <a:lnSpc>
                <a:spcPct val="90000"/>
              </a:lnSpc>
              <a:spcBef>
                <a:spcPts val="57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sz="2400" kern="1">
              <a:latin typeface="Arial" panose="020B0604020202020204" pitchFamily="34" charset="0"/>
              <a:ea typeface="黑体" panose="02010609060101010101" pitchFamily="49" charset="-122"/>
            </a:endParaRPr>
          </a:p>
        </p:txBody>
      </p:sp>
      <p:sp>
        <p:nvSpPr>
          <p:cNvPr id="9"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0" name="Rectangle 13"/>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32773" name="Rectangle 27"/>
          <p:cNvSpPr>
            <a:spLocks noGrp="1" noChangeArrowheads="1"/>
          </p:cNvSpPr>
          <p:nvPr>
            <p:ph type="title"/>
          </p:nvPr>
        </p:nvSpPr>
        <p:spPr>
          <a:xfrm>
            <a:off x="6854826" y="846139"/>
            <a:ext cx="3813175"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家庭经济困难学生管理</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TextBox 13"/>
          <p:cNvSpPr/>
          <p:nvPr/>
        </p:nvSpPr>
        <p:spPr>
          <a:xfrm>
            <a:off x="1881189" y="1971676"/>
            <a:ext cx="8429625" cy="3046413"/>
          </a:xfrm>
          <a:prstGeom prst="rect">
            <a:avLst/>
          </a:prstGeom>
          <a:noFill/>
          <a:ln w="9525" cap="flat" cmpd="sng" algn="ctr">
            <a:noFill/>
            <a:prstDash val="solid"/>
            <a:miter lim="800000"/>
            <a:headEnd type="none" w="med" len="med"/>
            <a:tailEnd type="none" w="med" len="med"/>
          </a:ln>
          <a:effectLst/>
        </p:spPr>
        <p:txBody>
          <a:bodyPr/>
          <a:lstStyle/>
          <a:p>
            <a:pPr marL="457200" indent="-457200" eaLnBrk="1" fontAlgn="auto" hangingPunct="1">
              <a:spcBef>
                <a:spcPts val="0"/>
              </a:spcBef>
              <a:spcAft>
                <a:spcPts val="0"/>
              </a:spcAft>
              <a:buFont typeface="+mj-lt"/>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latin typeface="+mn-ea"/>
                <a:ea typeface="+mn-ea"/>
              </a:rPr>
              <a:t>家庭经济困难学生管理主要在在校生基本信息的基础上，采集学生的家庭经济信息：如是否残疾、是否五保户、是否低收入家庭等。</a:t>
            </a:r>
            <a:endParaRPr lang="en-US" altLang="zh-CN" sz="2400" kern="1" dirty="0">
              <a:latin typeface="+mn-ea"/>
              <a:ea typeface="+mn-ea"/>
            </a:endParaRPr>
          </a:p>
          <a:p>
            <a:pPr marL="457200" indent="-457200" eaLnBrk="1" fontAlgn="auto" hangingPunct="1">
              <a:spcBef>
                <a:spcPts val="0"/>
              </a:spcBef>
              <a:spcAft>
                <a:spcPts val="0"/>
              </a:spcAft>
              <a:buFont typeface="+mj-lt"/>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latin typeface="+mn-ea"/>
                <a:ea typeface="+mn-ea"/>
              </a:rPr>
              <a:t>针对学生家庭经济信息进行困难等级认定。</a:t>
            </a:r>
            <a:endParaRPr lang="en-US" altLang="zh-CN" sz="2400" kern="1" dirty="0">
              <a:latin typeface="+mn-ea"/>
              <a:ea typeface="+mn-ea"/>
            </a:endParaRPr>
          </a:p>
          <a:p>
            <a:pPr marL="457200" indent="-457200"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en-US" altLang="zh-CN" sz="2400" kern="1" dirty="0">
              <a:latin typeface="+mn-ea"/>
              <a:ea typeface="+mn-ea"/>
            </a:endParaRPr>
          </a:p>
          <a:p>
            <a:pPr marL="457200" indent="-457200" eaLnBrk="1" fontAlgn="auto" hangingPunct="1">
              <a:spcBef>
                <a:spcPts val="0"/>
              </a:spcBef>
              <a:spcAft>
                <a:spcPts val="0"/>
              </a:spcAft>
              <a:buFont typeface="+mj-lt"/>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en-US" altLang="zh-CN" sz="2400" kern="1" dirty="0">
              <a:latin typeface="+mn-ea"/>
              <a:ea typeface="+mn-ea"/>
            </a:endParaRPr>
          </a:p>
          <a:p>
            <a:pPr marL="457200" indent="-457200" eaLnBrk="1" fontAlgn="auto" hangingPunct="1">
              <a:spcBef>
                <a:spcPts val="0"/>
              </a:spcBef>
              <a:spcAft>
                <a:spcPts val="0"/>
              </a:spcAft>
              <a:buFont typeface="+mj-lt"/>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sz="2400" kern="1" dirty="0">
              <a:latin typeface="+mn-ea"/>
              <a:ea typeface="+mn-ea"/>
            </a:endParaRPr>
          </a:p>
        </p:txBody>
      </p:sp>
    </p:spTree>
  </p:cSld>
  <p:clrMapOvr>
    <a:masterClrMapping/>
  </p:clrMapOvr>
  <p:transition spd="slow">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对象 4"/>
          <p:cNvGraphicFramePr>
            <a:graphicFrameLocks noChangeAspect="1"/>
          </p:cNvGraphicFramePr>
          <p:nvPr/>
        </p:nvGraphicFramePr>
        <p:xfrm>
          <a:off x="2436814" y="1635126"/>
          <a:ext cx="7215187" cy="4879975"/>
        </p:xfrm>
        <a:graphic>
          <a:graphicData uri="http://schemas.openxmlformats.org/presentationml/2006/ole">
            <mc:AlternateContent xmlns:mc="http://schemas.openxmlformats.org/markup-compatibility/2006">
              <mc:Choice xmlns:v="urn:schemas-microsoft-com:vml" Requires="v">
                <p:oleObj spid="_x0000_s47158" name="Visio" r:id="rId1" imgW="7747000" imgH="5829300" progId="Visio.Drawing.11">
                  <p:embed/>
                </p:oleObj>
              </mc:Choice>
              <mc:Fallback>
                <p:oleObj name="Visio" r:id="rId1" imgW="7747000" imgH="5829300" progId="Visio.Drawing.11">
                  <p:embed/>
                  <p:pic>
                    <p:nvPicPr>
                      <p:cNvPr id="0" name="对象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814" y="1635126"/>
                        <a:ext cx="7215187"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819" name="Rectangle 27"/>
          <p:cNvSpPr>
            <a:spLocks noGrp="1" noChangeArrowheads="1"/>
          </p:cNvSpPr>
          <p:nvPr>
            <p:ph type="title"/>
          </p:nvPr>
        </p:nvSpPr>
        <p:spPr>
          <a:xfrm>
            <a:off x="6854826" y="917576"/>
            <a:ext cx="3813175"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家庭经济困难学生管理</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spd="med">
    <p:pull dir="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7"/>
          <p:cNvSpPr>
            <a:spLocks noGrp="1" noChangeArrowheads="1"/>
          </p:cNvSpPr>
          <p:nvPr>
            <p:ph type="title"/>
          </p:nvPr>
        </p:nvSpPr>
        <p:spPr>
          <a:xfrm>
            <a:off x="7342188" y="917576"/>
            <a:ext cx="3325812"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家庭经济信息录入</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2" name="图片 1"/>
          <p:cNvPicPr>
            <a:picLocks noChangeAspect="1"/>
          </p:cNvPicPr>
          <p:nvPr/>
        </p:nvPicPr>
        <p:blipFill>
          <a:blip r:embed="rId1"/>
          <a:stretch>
            <a:fillRect/>
          </a:stretch>
        </p:blipFill>
        <p:spPr>
          <a:xfrm>
            <a:off x="407368" y="1916832"/>
            <a:ext cx="11327807" cy="3986585"/>
          </a:xfrm>
          <a:prstGeom prst="rect">
            <a:avLst/>
          </a:prstGeom>
        </p:spPr>
      </p:pic>
    </p:spTree>
  </p:cSld>
  <p:clrMapOvr>
    <a:masterClrMapping/>
  </p:clrMapOvr>
  <p:transition spd="slow">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0" name="Rectangle 13"/>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36868" name="Rectangle 27"/>
          <p:cNvSpPr>
            <a:spLocks noGrp="1" noChangeArrowheads="1"/>
          </p:cNvSpPr>
          <p:nvPr>
            <p:ph type="title"/>
          </p:nvPr>
        </p:nvSpPr>
        <p:spPr>
          <a:xfrm>
            <a:off x="7342188" y="917576"/>
            <a:ext cx="3325812"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困难学生认定管理</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pic>
        <p:nvPicPr>
          <p:cNvPr id="2" name="图片 1"/>
          <p:cNvPicPr>
            <a:picLocks noChangeAspect="1"/>
          </p:cNvPicPr>
          <p:nvPr/>
        </p:nvPicPr>
        <p:blipFill>
          <a:blip r:embed="rId1"/>
          <a:stretch>
            <a:fillRect/>
          </a:stretch>
        </p:blipFill>
        <p:spPr>
          <a:xfrm>
            <a:off x="911424" y="2060848"/>
            <a:ext cx="10075308" cy="3544528"/>
          </a:xfrm>
          <a:prstGeom prst="rect">
            <a:avLst/>
          </a:prstGeom>
        </p:spPr>
      </p:pic>
    </p:spTree>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 1"/>
          <p:cNvSpPr>
            <a:spLocks noGrp="1" noChangeArrowheads="1"/>
          </p:cNvSpPr>
          <p:nvPr>
            <p:ph type="title"/>
          </p:nvPr>
        </p:nvSpPr>
        <p:spPr>
          <a:xfrm>
            <a:off x="8760296" y="260648"/>
            <a:ext cx="2490787" cy="573088"/>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a:r>
              <a:rPr lang="zh-CN" altLang="en-US" b="1" dirty="0">
                <a:latin typeface="微软雅黑" panose="020B0503020204020204" pitchFamily="34" charset="-122"/>
                <a:ea typeface="微软雅黑" panose="020B0503020204020204" pitchFamily="34" charset="-122"/>
                <a:cs typeface="Arial" panose="020B0604020202020204" pitchFamily="34" charset="0"/>
              </a:rPr>
              <a:t>问题反馈</a:t>
            </a:r>
            <a:endParaRPr lang="zh-CN" altLang="en-US"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6387" name="内容占位符 2"/>
          <p:cNvSpPr>
            <a:spLocks noGrp="1" noChangeArrowheads="1"/>
          </p:cNvSpPr>
          <p:nvPr>
            <p:ph sz="half" idx="1"/>
          </p:nvPr>
        </p:nvSpPr>
        <p:spPr>
          <a:xfrm>
            <a:off x="1981200" y="1628800"/>
            <a:ext cx="8229600" cy="4806950"/>
          </a:xfrm>
          <a:ln w="9525"/>
        </p:spPr>
        <p:txBody>
          <a:bodyPr/>
          <a:lstStyle/>
          <a:p>
            <a:pPr>
              <a:defRPr/>
            </a:pPr>
            <a:r>
              <a:rPr lang="zh-CN" altLang="en-US" u="sng" dirty="0">
                <a:latin typeface="+mn-ea"/>
                <a:cs typeface="Arial" panose="020B0604020202020204" pitchFamily="34" charset="0"/>
              </a:rPr>
              <a:t>系统问题学校需先反馈省级资助中心操作指导类的问题由省业务部门处理；系统运行、环境问题由省信息化部门处理；</a:t>
            </a:r>
            <a:endParaRPr lang="en-US" altLang="zh-CN" u="sng" dirty="0">
              <a:latin typeface="+mn-ea"/>
              <a:cs typeface="Arial" panose="020B0604020202020204" pitchFamily="34" charset="0"/>
            </a:endParaRPr>
          </a:p>
          <a:p>
            <a:pPr>
              <a:defRPr/>
            </a:pPr>
            <a:r>
              <a:rPr lang="zh-CN" altLang="en-US" u="sng" dirty="0">
                <a:latin typeface="+mn-ea"/>
                <a:cs typeface="Arial" panose="020B0604020202020204" pitchFamily="34" charset="0"/>
              </a:rPr>
              <a:t>如业务部门省内无法处理，请按照呼叫中心问题模板统一反馈呼叫中心受理；如信息中心无法处理的技术问题可向教育部信息中心发协助单，由部信息中心进行协调；</a:t>
            </a:r>
            <a:endParaRPr lang="en-US" altLang="zh-CN" u="sng" dirty="0">
              <a:latin typeface="+mn-ea"/>
              <a:ea typeface="+mn-ea"/>
              <a:cs typeface="Arial" panose="020B0604020202020204" pitchFamily="34" charset="0"/>
            </a:endParaRPr>
          </a:p>
          <a:p>
            <a:pPr marL="0" indent="0">
              <a:buNone/>
              <a:defRPr/>
            </a:pPr>
            <a:r>
              <a:rPr altLang="en-US" dirty="0">
                <a:latin typeface="+mn-ea"/>
                <a:ea typeface="+mn-ea"/>
                <a:cs typeface="Arial" panose="020B0604020202020204" pitchFamily="34" charset="0"/>
              </a:rPr>
              <a:t>资助系统问题处理邮箱：</a:t>
            </a:r>
            <a:r>
              <a:rPr lang="en-US" altLang="zh-CN" b="1" dirty="0">
                <a:latin typeface="+mn-ea"/>
                <a:ea typeface="+mn-ea"/>
                <a:cs typeface="Arial" panose="020B0604020202020204" pitchFamily="34" charset="0"/>
              </a:rPr>
              <a:t>66119801xszz@moe.edu.cn</a:t>
            </a:r>
            <a:endParaRPr lang="en-US" altLang="zh-CN" b="1" dirty="0">
              <a:latin typeface="+mn-ea"/>
              <a:ea typeface="+mn-ea"/>
              <a:cs typeface="Arial" panose="020B0604020202020204" pitchFamily="34" charset="0"/>
            </a:endParaRPr>
          </a:p>
          <a:p>
            <a:pPr marL="0" indent="0">
              <a:buNone/>
              <a:defRPr/>
            </a:pPr>
            <a:r>
              <a:rPr altLang="en-US" dirty="0">
                <a:latin typeface="+mn-ea"/>
                <a:ea typeface="+mn-ea"/>
                <a:cs typeface="Arial" panose="020B0604020202020204" pitchFamily="34" charset="0"/>
              </a:rPr>
              <a:t>资助问题呼叫中心电话：</a:t>
            </a:r>
            <a:r>
              <a:rPr lang="en-US" altLang="zh-CN" b="1" dirty="0">
                <a:latin typeface="+mn-ea"/>
                <a:ea typeface="+mn-ea"/>
                <a:cs typeface="Arial" panose="020B0604020202020204" pitchFamily="34" charset="0"/>
              </a:rPr>
              <a:t>010-66090906</a:t>
            </a:r>
            <a:endParaRPr lang="en-US" altLang="zh-CN" b="1" dirty="0">
              <a:latin typeface="+mn-ea"/>
              <a:ea typeface="+mn-ea"/>
              <a:cs typeface="Arial" panose="020B0604020202020204" pitchFamily="34" charset="0"/>
            </a:endParaRPr>
          </a:p>
        </p:txBody>
      </p:sp>
    </p:spTree>
  </p:cSld>
  <p:clrMapOvr>
    <a:masterClrMapping/>
  </p:clrMapOvr>
  <p:transition spd="slow">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直接连接符 13"/>
          <p:cNvSpPr>
            <a:spLocks noChangeShapeType="1"/>
          </p:cNvSpPr>
          <p:nvPr/>
        </p:nvSpPr>
        <p:spPr bwMode="auto">
          <a:xfrm>
            <a:off x="1524000" y="3429000"/>
            <a:ext cx="9144000" cy="0"/>
          </a:xfrm>
          <a:prstGeom prst="line">
            <a:avLst/>
          </a:prstGeom>
          <a:noFill/>
          <a:ln w="57150" algn="ctr">
            <a:solidFill>
              <a:srgbClr val="3B79CE"/>
            </a:solidFill>
            <a:miter lim="800000"/>
          </a:ln>
          <a:extLst>
            <a:ext uri="{909E8E84-426E-40DD-AFC4-6F175D3DCCD1}">
              <a14:hiddenFill xmlns:a14="http://schemas.microsoft.com/office/drawing/2010/main">
                <a:noFill/>
              </a14:hiddenFill>
            </a:ext>
          </a:extLst>
        </p:spPr>
        <p:txBody>
          <a:bodyPr/>
          <a:lstStyle/>
          <a:p>
            <a:endParaRPr lang="zh-CN" altLang="en-US"/>
          </a:p>
        </p:txBody>
      </p:sp>
      <p:sp>
        <p:nvSpPr>
          <p:cNvPr id="21" name="燕尾形 14"/>
          <p:cNvSpPr/>
          <p:nvPr/>
        </p:nvSpPr>
        <p:spPr>
          <a:xfrm>
            <a:off x="10382250" y="3536951"/>
            <a:ext cx="107950" cy="288925"/>
          </a:xfrm>
          <a:prstGeom prst="chevron">
            <a:avLst>
              <a:gd name="adj" fmla="val 50000"/>
            </a:avLst>
          </a:prstGeom>
          <a:solidFill>
            <a:srgbClr val="BFBFBF"/>
          </a:solidFill>
          <a:ln w="25400" cap="flat" cmpd="sng" algn="ctr">
            <a:noFill/>
            <a:prstDash val="solid"/>
            <a:miter lim="800000"/>
            <a:headEnd type="none" w="med" len="med"/>
            <a:tailEnd type="none" w="med" len="med"/>
          </a:ln>
          <a:effectLst/>
        </p:spPr>
        <p:txBody>
          <a:bodyPr anchor="ctr"/>
          <a:lstStyle/>
          <a:p>
            <a:pPr algn="ctr" eaLnBrk="1" fontAlgn="auto" hangingPunct="1">
              <a:spcBef>
                <a:spcPts val="0"/>
              </a:spcBef>
              <a:spcAft>
                <a:spcPts val="0"/>
              </a:spcAft>
              <a:defRPr lang="zh-CN" sz="1800" b="0" i="0" u="none" strike="noStrike" kern="1" spc="0" baseline="0">
                <a:solidFill>
                  <a:srgbClr val="FFFFFF"/>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solidFill>
                <a:srgbClr val="FFFFFF"/>
              </a:solidFill>
              <a:latin typeface="Arial" panose="020B0604020202020204" pitchFamily="34" charset="0"/>
              <a:ea typeface="黑体" panose="02010609060101010101" pitchFamily="49" charset="-122"/>
            </a:endParaRPr>
          </a:p>
        </p:txBody>
      </p:sp>
      <p:sp>
        <p:nvSpPr>
          <p:cNvPr id="22" name="燕尾形 15"/>
          <p:cNvSpPr/>
          <p:nvPr/>
        </p:nvSpPr>
        <p:spPr>
          <a:xfrm>
            <a:off x="10494963" y="3536951"/>
            <a:ext cx="107950" cy="288925"/>
          </a:xfrm>
          <a:prstGeom prst="chevron">
            <a:avLst>
              <a:gd name="adj" fmla="val 50000"/>
            </a:avLst>
          </a:prstGeom>
          <a:solidFill>
            <a:srgbClr val="BFBFBF"/>
          </a:solidFill>
          <a:ln w="25400" cap="flat" cmpd="sng" algn="ctr">
            <a:noFill/>
            <a:prstDash val="solid"/>
            <a:miter lim="800000"/>
            <a:headEnd type="none" w="med" len="med"/>
            <a:tailEnd type="none" w="med" len="med"/>
          </a:ln>
          <a:effectLst/>
        </p:spPr>
        <p:txBody>
          <a:bodyPr anchor="ctr"/>
          <a:lstStyle/>
          <a:p>
            <a:pPr algn="ctr" eaLnBrk="1" fontAlgn="auto" hangingPunct="1">
              <a:spcBef>
                <a:spcPts val="0"/>
              </a:spcBef>
              <a:spcAft>
                <a:spcPts val="0"/>
              </a:spcAft>
              <a:defRPr lang="zh-CN" sz="1800" b="0" i="0" u="none" strike="noStrike" kern="1" spc="0" baseline="0">
                <a:solidFill>
                  <a:srgbClr val="FFFFFF"/>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solidFill>
                <a:srgbClr val="FFFFFF"/>
              </a:solidFill>
              <a:latin typeface="Arial" panose="020B0604020202020204" pitchFamily="34" charset="0"/>
              <a:ea typeface="黑体" panose="02010609060101010101" pitchFamily="49" charset="-122"/>
            </a:endParaRPr>
          </a:p>
        </p:txBody>
      </p:sp>
      <p:sp>
        <p:nvSpPr>
          <p:cNvPr id="23" name="矩形 16"/>
          <p:cNvSpPr/>
          <p:nvPr/>
        </p:nvSpPr>
        <p:spPr>
          <a:xfrm>
            <a:off x="6573838" y="4071938"/>
            <a:ext cx="3598862" cy="461962"/>
          </a:xfrm>
          <a:prstGeom prst="rect">
            <a:avLst/>
          </a:prstGeom>
          <a:noFill/>
          <a:ln w="9525" cap="flat" cmpd="sng" algn="ctr">
            <a:noFill/>
            <a:prstDash val="solid"/>
            <a:miter lim="800000"/>
            <a:headEnd type="none" w="med" len="med"/>
            <a:tailEnd type="none" w="med" len="med"/>
          </a:ln>
          <a:effectLst/>
        </p:spPr>
        <p:txBody>
          <a:bodyP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solidFill>
                  <a:srgbClr val="595959"/>
                </a:solidFill>
                <a:latin typeface="微软雅黑" panose="020B0503020204020204" pitchFamily="34" charset="-122"/>
                <a:ea typeface="微软雅黑" panose="020B0503020204020204" pitchFamily="34" charset="-122"/>
              </a:rPr>
              <a:t>家庭经济困难学生管理</a:t>
            </a:r>
            <a:endParaRPr lang="zh-CN" altLang="en-US" sz="2400" kern="1" dirty="0">
              <a:solidFill>
                <a:srgbClr val="595959"/>
              </a:solidFill>
              <a:latin typeface="微软雅黑" panose="020B0503020204020204" pitchFamily="34" charset="-122"/>
              <a:ea typeface="微软雅黑" panose="020B0503020204020204" pitchFamily="34" charset="-122"/>
            </a:endParaRPr>
          </a:p>
        </p:txBody>
      </p:sp>
      <p:sp>
        <p:nvSpPr>
          <p:cNvPr id="24" name="矩形 17"/>
          <p:cNvSpPr/>
          <p:nvPr/>
        </p:nvSpPr>
        <p:spPr>
          <a:xfrm>
            <a:off x="6573838" y="4503738"/>
            <a:ext cx="3598862" cy="461962"/>
          </a:xfrm>
          <a:prstGeom prst="rect">
            <a:avLst/>
          </a:prstGeom>
          <a:noFill/>
          <a:ln w="9525" cap="flat" cmpd="sng" algn="ctr">
            <a:noFill/>
            <a:prstDash val="solid"/>
            <a:miter lim="800000"/>
            <a:headEnd type="none" w="med" len="med"/>
            <a:tailEnd type="none" w="med" len="med"/>
          </a:ln>
          <a:effectLst/>
        </p:spPr>
        <p:txBody>
          <a:bodyP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solidFill>
                  <a:srgbClr val="595959"/>
                </a:solidFill>
                <a:latin typeface="微软雅黑" panose="020B0503020204020204" pitchFamily="34" charset="-122"/>
                <a:ea typeface="微软雅黑" panose="020B0503020204020204" pitchFamily="34" charset="-122"/>
              </a:rPr>
              <a:t>国家类奖、助学金</a:t>
            </a:r>
            <a:endParaRPr lang="zh-CN" altLang="en-US" sz="2400" kern="1" dirty="0">
              <a:solidFill>
                <a:srgbClr val="595959"/>
              </a:solidFill>
              <a:latin typeface="微软雅黑" panose="020B0503020204020204" pitchFamily="34" charset="-122"/>
              <a:ea typeface="微软雅黑" panose="020B0503020204020204" pitchFamily="34" charset="-122"/>
            </a:endParaRPr>
          </a:p>
        </p:txBody>
      </p:sp>
      <p:sp>
        <p:nvSpPr>
          <p:cNvPr id="25" name="矩形 18"/>
          <p:cNvSpPr/>
          <p:nvPr/>
        </p:nvSpPr>
        <p:spPr>
          <a:xfrm>
            <a:off x="6573838" y="4935538"/>
            <a:ext cx="4094162" cy="461962"/>
          </a:xfrm>
          <a:prstGeom prst="rect">
            <a:avLst/>
          </a:prstGeom>
          <a:noFill/>
          <a:ln w="9525" cap="flat" cmpd="sng" algn="ctr">
            <a:noFill/>
            <a:prstDash val="solid"/>
            <a:miter lim="800000"/>
            <a:headEnd type="none" w="med" len="med"/>
            <a:tailEnd type="none" w="med" len="med"/>
          </a:ln>
          <a:effectLst/>
        </p:spPr>
        <p:txBody>
          <a:bodyP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solidFill>
                  <a:srgbClr val="595959"/>
                </a:solidFill>
                <a:latin typeface="微软雅黑" panose="020B0503020204020204" pitchFamily="34" charset="-122"/>
                <a:ea typeface="微软雅黑" panose="020B0503020204020204" pitchFamily="34" charset="-122"/>
              </a:rPr>
              <a:t>地方、社会、学校类资助</a:t>
            </a:r>
            <a:endParaRPr lang="zh-CN" altLang="en-US" sz="2400" kern="1" dirty="0">
              <a:solidFill>
                <a:srgbClr val="595959"/>
              </a:solidFill>
              <a:latin typeface="微软雅黑" panose="020B0503020204020204" pitchFamily="34" charset="-122"/>
              <a:ea typeface="微软雅黑" panose="020B0503020204020204" pitchFamily="34" charset="-122"/>
            </a:endParaRPr>
          </a:p>
        </p:txBody>
      </p:sp>
      <p:sp>
        <p:nvSpPr>
          <p:cNvPr id="26" name="矩形 25"/>
          <p:cNvSpPr/>
          <p:nvPr/>
        </p:nvSpPr>
        <p:spPr>
          <a:xfrm>
            <a:off x="6569076" y="3609976"/>
            <a:ext cx="3598863" cy="461963"/>
          </a:xfrm>
          <a:prstGeom prst="rect">
            <a:avLst/>
          </a:prstGeom>
          <a:noFill/>
          <a:ln w="9525" cap="flat" cmpd="sng" algn="ctr">
            <a:noFill/>
            <a:prstDash val="solid"/>
            <a:miter lim="800000"/>
            <a:headEnd type="none" w="med" len="med"/>
            <a:tailEnd type="none" w="med" len="med"/>
          </a:ln>
          <a:effectLst/>
        </p:spPr>
        <p:txBody>
          <a:bodyP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solidFill>
                  <a:srgbClr val="595959"/>
                </a:solidFill>
                <a:latin typeface="微软雅黑" panose="020B0503020204020204" pitchFamily="34" charset="-122"/>
                <a:ea typeface="微软雅黑" panose="020B0503020204020204" pitchFamily="34" charset="-122"/>
              </a:rPr>
              <a:t>在校生、毕业生管理</a:t>
            </a:r>
            <a:endParaRPr lang="zh-CN" altLang="en-US" sz="2400" kern="1" dirty="0">
              <a:solidFill>
                <a:srgbClr val="595959"/>
              </a:solidFill>
              <a:latin typeface="微软雅黑" panose="020B0503020204020204" pitchFamily="34" charset="-122"/>
              <a:ea typeface="微软雅黑" panose="020B0503020204020204" pitchFamily="34" charset="-122"/>
            </a:endParaRPr>
          </a:p>
        </p:txBody>
      </p:sp>
      <p:sp>
        <p:nvSpPr>
          <p:cNvPr id="27" name="TextBox 8"/>
          <p:cNvSpPr/>
          <p:nvPr/>
        </p:nvSpPr>
        <p:spPr>
          <a:xfrm>
            <a:off x="-4397375" y="2687638"/>
            <a:ext cx="4098925" cy="647700"/>
          </a:xfrm>
          <a:prstGeom prst="rect">
            <a:avLst/>
          </a:prstGeom>
          <a:noFill/>
          <a:ln w="9525" cap="flat" cmpd="sng" algn="ctr">
            <a:noFill/>
            <a:prstDash val="solid"/>
            <a:miter lim="800000"/>
            <a:headEnd type="none" w="med" len="med"/>
            <a:tailEnd type="none" w="med" len="med"/>
          </a:ln>
          <a:effectLst/>
        </p:spPr>
        <p:txBody>
          <a:bodyPr/>
          <a:lstStyle/>
          <a:p>
            <a:pPr algn="ct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3600" b="1" kern="1" dirty="0">
                <a:solidFill>
                  <a:srgbClr val="595959"/>
                </a:solidFill>
                <a:latin typeface="+mn-ea"/>
                <a:ea typeface="+mn-ea"/>
              </a:rPr>
              <a:t>二、核心业务流程</a:t>
            </a:r>
            <a:endParaRPr lang="zh-CN" altLang="en-US" sz="3600" b="1" kern="1" dirty="0">
              <a:solidFill>
                <a:srgbClr val="595959"/>
              </a:solidFill>
              <a:latin typeface="+mn-ea"/>
              <a:ea typeface="+mn-ea"/>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06719 -2.71676E-6 L 1.00347 -0.00185 " pathEditMode="relative" rAng="0" ptsTypes="AA">
                                      <p:cBhvr>
                                        <p:cTn id="6" dur="2000" fill="hold"/>
                                        <p:tgtEl>
                                          <p:spTgt spid="27"/>
                                        </p:tgtEl>
                                        <p:attrNameLst>
                                          <p:attrName>ppt_x</p:attrName>
                                          <p:attrName>ppt_y</p:attrName>
                                        </p:attrNameLst>
                                      </p:cBhvr>
                                      <p:rCtr x="53524" y="-92"/>
                                    </p:animMotion>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p:nvPr/>
        </p:nvSpPr>
        <p:spPr>
          <a:xfrm>
            <a:off x="1508126" y="1697038"/>
            <a:ext cx="4449763" cy="647700"/>
          </a:xfrm>
          <a:prstGeom prst="rect">
            <a:avLst/>
          </a:prstGeom>
          <a:noFill/>
          <a:ln w="9525" cap="flat" cmpd="sng" algn="ctr">
            <a:noFill/>
            <a:prstDash val="solid"/>
            <a:miter lim="800000"/>
            <a:headEnd type="none" w="med" len="med"/>
            <a:tailEnd type="none" w="med" len="med"/>
          </a:ln>
          <a:effectLst/>
        </p:spPr>
        <p:txBody>
          <a:bodyPr/>
          <a:lstStyle/>
          <a:p>
            <a:pPr algn="ct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3600" b="1" kern="1" dirty="0">
                <a:solidFill>
                  <a:srgbClr val="595959"/>
                </a:solidFill>
                <a:latin typeface="微软雅黑" panose="020B0503020204020204" pitchFamily="34" charset="-122"/>
                <a:ea typeface="微软雅黑" panose="020B0503020204020204" pitchFamily="34" charset="-122"/>
              </a:rPr>
              <a:t>国家类奖、助学金</a:t>
            </a:r>
            <a:endParaRPr lang="zh-CN" altLang="en-US" sz="3600" b="1" kern="1" dirty="0">
              <a:solidFill>
                <a:srgbClr val="595959"/>
              </a:solidFill>
              <a:latin typeface="微软雅黑" panose="020B0503020204020204" pitchFamily="34" charset="-122"/>
              <a:ea typeface="微软雅黑" panose="020B0503020204020204" pitchFamily="34" charset="-122"/>
            </a:endParaRPr>
          </a:p>
        </p:txBody>
      </p:sp>
      <p:sp>
        <p:nvSpPr>
          <p:cNvPr id="39939" name="直接连接符 13"/>
          <p:cNvSpPr>
            <a:spLocks noChangeShapeType="1"/>
          </p:cNvSpPr>
          <p:nvPr/>
        </p:nvSpPr>
        <p:spPr bwMode="auto">
          <a:xfrm>
            <a:off x="1790700" y="2424113"/>
            <a:ext cx="8877300" cy="0"/>
          </a:xfrm>
          <a:prstGeom prst="line">
            <a:avLst/>
          </a:prstGeom>
          <a:noFill/>
          <a:ln w="57150" algn="ctr">
            <a:solidFill>
              <a:srgbClr val="3B79CE"/>
            </a:solidFill>
            <a:miter lim="800000"/>
          </a:ln>
          <a:extLst>
            <a:ext uri="{909E8E84-426E-40DD-AFC4-6F175D3DCCD1}">
              <a14:hiddenFill xmlns:a14="http://schemas.microsoft.com/office/drawing/2010/main">
                <a:noFill/>
              </a14:hiddenFill>
            </a:ext>
          </a:extLst>
        </p:spPr>
        <p:txBody>
          <a:bodyPr/>
          <a:lstStyle/>
          <a:p>
            <a:endParaRPr lang="zh-CN" altLang="en-US"/>
          </a:p>
        </p:txBody>
      </p:sp>
      <p:sp>
        <p:nvSpPr>
          <p:cNvPr id="4" name="燕尾形 14"/>
          <p:cNvSpPr/>
          <p:nvPr/>
        </p:nvSpPr>
        <p:spPr>
          <a:xfrm>
            <a:off x="10382250" y="3536951"/>
            <a:ext cx="107950" cy="288925"/>
          </a:xfrm>
          <a:prstGeom prst="chevron">
            <a:avLst>
              <a:gd name="adj" fmla="val 50000"/>
            </a:avLst>
          </a:prstGeom>
          <a:solidFill>
            <a:srgbClr val="BFBFBF"/>
          </a:solidFill>
          <a:ln w="25400" cap="flat" cmpd="sng" algn="ctr">
            <a:noFill/>
            <a:prstDash val="solid"/>
            <a:miter lim="800000"/>
            <a:headEnd type="none" w="med" len="med"/>
            <a:tailEnd type="none" w="med" len="med"/>
          </a:ln>
          <a:effectLst/>
        </p:spPr>
        <p:txBody>
          <a:bodyPr anchor="ctr"/>
          <a:lstStyle/>
          <a:p>
            <a:pPr algn="ctr" eaLnBrk="1" fontAlgn="auto" hangingPunct="1">
              <a:spcBef>
                <a:spcPts val="0"/>
              </a:spcBef>
              <a:spcAft>
                <a:spcPts val="0"/>
              </a:spcAft>
              <a:defRPr lang="zh-CN" sz="1800" b="0" i="0" u="none" strike="noStrike" kern="1" spc="0" baseline="0">
                <a:solidFill>
                  <a:srgbClr val="FFFFFF"/>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solidFill>
                <a:srgbClr val="FFFFFF"/>
              </a:solidFill>
              <a:latin typeface="Arial" panose="020B0604020202020204" pitchFamily="34" charset="0"/>
              <a:ea typeface="黑体" panose="02010609060101010101" pitchFamily="49" charset="-122"/>
            </a:endParaRPr>
          </a:p>
        </p:txBody>
      </p:sp>
      <p:sp>
        <p:nvSpPr>
          <p:cNvPr id="5" name="燕尾形 15"/>
          <p:cNvSpPr/>
          <p:nvPr/>
        </p:nvSpPr>
        <p:spPr>
          <a:xfrm>
            <a:off x="10494963" y="3536951"/>
            <a:ext cx="107950" cy="288925"/>
          </a:xfrm>
          <a:prstGeom prst="chevron">
            <a:avLst>
              <a:gd name="adj" fmla="val 50000"/>
            </a:avLst>
          </a:prstGeom>
          <a:solidFill>
            <a:srgbClr val="BFBFBF"/>
          </a:solidFill>
          <a:ln w="25400" cap="flat" cmpd="sng" algn="ctr">
            <a:noFill/>
            <a:prstDash val="solid"/>
            <a:miter lim="800000"/>
            <a:headEnd type="none" w="med" len="med"/>
            <a:tailEnd type="none" w="med" len="med"/>
          </a:ln>
          <a:effectLst/>
        </p:spPr>
        <p:txBody>
          <a:bodyPr anchor="ctr"/>
          <a:lstStyle/>
          <a:p>
            <a:pPr algn="ctr" eaLnBrk="1" fontAlgn="auto" hangingPunct="1">
              <a:spcBef>
                <a:spcPts val="0"/>
              </a:spcBef>
              <a:spcAft>
                <a:spcPts val="0"/>
              </a:spcAft>
              <a:defRPr lang="zh-CN" sz="1800" b="0" i="0" u="none" strike="noStrike" kern="1" spc="0" baseline="0">
                <a:solidFill>
                  <a:srgbClr val="FFFFFF"/>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solidFill>
                <a:srgbClr val="FFFFFF"/>
              </a:solidFill>
              <a:latin typeface="Arial" panose="020B0604020202020204" pitchFamily="34" charset="0"/>
              <a:ea typeface="黑体" panose="02010609060101010101" pitchFamily="49" charset="-122"/>
            </a:endParaRPr>
          </a:p>
        </p:txBody>
      </p:sp>
      <p:sp>
        <p:nvSpPr>
          <p:cNvPr id="10" name="矩形 9"/>
          <p:cNvSpPr/>
          <p:nvPr/>
        </p:nvSpPr>
        <p:spPr>
          <a:xfrm>
            <a:off x="1933576" y="2568576"/>
            <a:ext cx="3598863" cy="461963"/>
          </a:xfrm>
          <a:prstGeom prst="rect">
            <a:avLst/>
          </a:prstGeom>
          <a:noFill/>
          <a:ln w="9525" cap="flat" cmpd="sng" algn="ctr">
            <a:noFill/>
            <a:prstDash val="solid"/>
            <a:miter lim="800000"/>
            <a:headEnd type="none" w="med" len="med"/>
            <a:tailEnd type="none" w="med" len="med"/>
          </a:ln>
          <a:effectLst/>
        </p:spPr>
        <p:txBody>
          <a:bodyPr/>
          <a:lstStyle/>
          <a:p>
            <a:pPr marL="285750" indent="-285750" eaLnBrk="1" fontAlgn="auto" hangingPunct="1">
              <a:spcBef>
                <a:spcPts val="0"/>
              </a:spcBef>
              <a:spcAft>
                <a:spcPts val="0"/>
              </a:spcAft>
              <a:buFont typeface="Arial" panose="020B0604020202020204" pitchFamily="34" charset="0"/>
              <a:buChar char="•"/>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b="1" kern="1" dirty="0">
                <a:solidFill>
                  <a:srgbClr val="595959"/>
                </a:solidFill>
                <a:latin typeface="微软雅黑" panose="020B0503020204020204" pitchFamily="34" charset="-122"/>
                <a:ea typeface="微软雅黑" panose="020B0503020204020204" pitchFamily="34" charset="-122"/>
              </a:rPr>
              <a:t>国家奖学金</a:t>
            </a:r>
            <a:endParaRPr lang="zh-CN" altLang="en-US" sz="2400" b="1" kern="1" dirty="0">
              <a:solidFill>
                <a:srgbClr val="595959"/>
              </a:solidFill>
              <a:latin typeface="微软雅黑" panose="020B0503020204020204" pitchFamily="34" charset="-122"/>
              <a:ea typeface="微软雅黑" panose="020B0503020204020204" pitchFamily="34" charset="-122"/>
            </a:endParaRPr>
          </a:p>
        </p:txBody>
      </p:sp>
      <p:sp>
        <p:nvSpPr>
          <p:cNvPr id="11" name="矩形 10"/>
          <p:cNvSpPr/>
          <p:nvPr/>
        </p:nvSpPr>
        <p:spPr>
          <a:xfrm>
            <a:off x="1933576" y="3070226"/>
            <a:ext cx="3598863" cy="461963"/>
          </a:xfrm>
          <a:prstGeom prst="rect">
            <a:avLst/>
          </a:prstGeom>
          <a:noFill/>
          <a:ln w="9525" cap="flat" cmpd="sng" algn="ctr">
            <a:noFill/>
            <a:prstDash val="solid"/>
            <a:miter lim="800000"/>
            <a:headEnd type="none" w="med" len="med"/>
            <a:tailEnd type="none" w="med" len="med"/>
          </a:ln>
          <a:effectLst/>
        </p:spPr>
        <p:txBody>
          <a:bodyPr/>
          <a:lstStyle/>
          <a:p>
            <a:pPr marL="285750" indent="-285750" eaLnBrk="1" fontAlgn="auto" hangingPunct="1">
              <a:spcBef>
                <a:spcPts val="0"/>
              </a:spcBef>
              <a:spcAft>
                <a:spcPts val="0"/>
              </a:spcAft>
              <a:buFont typeface="Arial" panose="020B0604020202020204" pitchFamily="34" charset="0"/>
              <a:buChar char="•"/>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b="1" kern="1" dirty="0">
                <a:solidFill>
                  <a:srgbClr val="595959"/>
                </a:solidFill>
                <a:latin typeface="微软雅黑" panose="020B0503020204020204" pitchFamily="34" charset="-122"/>
                <a:ea typeface="微软雅黑" panose="020B0503020204020204" pitchFamily="34" charset="-122"/>
              </a:rPr>
              <a:t>本专科国家励志奖学金</a:t>
            </a:r>
            <a:endParaRPr lang="zh-CN" altLang="en-US" sz="2400" b="1" kern="1" dirty="0">
              <a:solidFill>
                <a:srgbClr val="595959"/>
              </a:solidFill>
              <a:latin typeface="微软雅黑" panose="020B0503020204020204" pitchFamily="34" charset="-122"/>
              <a:ea typeface="微软雅黑" panose="020B0503020204020204" pitchFamily="34" charset="-122"/>
            </a:endParaRPr>
          </a:p>
        </p:txBody>
      </p:sp>
      <p:sp>
        <p:nvSpPr>
          <p:cNvPr id="12" name="矩形 11"/>
          <p:cNvSpPr/>
          <p:nvPr/>
        </p:nvSpPr>
        <p:spPr>
          <a:xfrm>
            <a:off x="1958976" y="4003676"/>
            <a:ext cx="3598863" cy="461963"/>
          </a:xfrm>
          <a:prstGeom prst="rect">
            <a:avLst/>
          </a:prstGeom>
          <a:noFill/>
          <a:ln w="9525" cap="flat" cmpd="sng" algn="ctr">
            <a:noFill/>
            <a:prstDash val="solid"/>
            <a:miter lim="800000"/>
            <a:headEnd type="none" w="med" len="med"/>
            <a:tailEnd type="none" w="med" len="med"/>
          </a:ln>
          <a:effectLst/>
        </p:spPr>
        <p:txBody>
          <a:bodyPr/>
          <a:lstStyle/>
          <a:p>
            <a:pPr marL="285750" indent="-285750" eaLnBrk="1" fontAlgn="auto" hangingPunct="1">
              <a:spcBef>
                <a:spcPts val="0"/>
              </a:spcBef>
              <a:spcAft>
                <a:spcPts val="0"/>
              </a:spcAft>
              <a:buFont typeface="Arial" panose="020B0604020202020204" pitchFamily="34" charset="0"/>
              <a:buChar char="•"/>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b="1" kern="1" dirty="0">
                <a:solidFill>
                  <a:srgbClr val="595959"/>
                </a:solidFill>
                <a:latin typeface="微软雅黑" panose="020B0503020204020204" pitchFamily="34" charset="-122"/>
                <a:ea typeface="微软雅黑" panose="020B0503020204020204" pitchFamily="34" charset="-122"/>
              </a:rPr>
              <a:t>国家助学金</a:t>
            </a:r>
            <a:endParaRPr lang="zh-CN" altLang="en-US" sz="2400" b="1" kern="1" dirty="0">
              <a:solidFill>
                <a:srgbClr val="595959"/>
              </a:solidFill>
              <a:latin typeface="微软雅黑" panose="020B0503020204020204" pitchFamily="34" charset="-122"/>
              <a:ea typeface="微软雅黑" panose="020B0503020204020204" pitchFamily="34" charset="-122"/>
            </a:endParaRPr>
          </a:p>
        </p:txBody>
      </p:sp>
      <p:sp>
        <p:nvSpPr>
          <p:cNvPr id="14" name="矩形 13"/>
          <p:cNvSpPr/>
          <p:nvPr/>
        </p:nvSpPr>
        <p:spPr>
          <a:xfrm>
            <a:off x="1927226" y="4465638"/>
            <a:ext cx="5465763" cy="461962"/>
          </a:xfrm>
          <a:prstGeom prst="rect">
            <a:avLst/>
          </a:prstGeom>
          <a:noFill/>
          <a:ln w="9525" cap="flat" cmpd="sng" algn="ctr">
            <a:noFill/>
            <a:prstDash val="solid"/>
            <a:miter lim="800000"/>
            <a:headEnd type="none" w="med" len="med"/>
            <a:tailEnd type="none" w="med" len="med"/>
          </a:ln>
          <a:effectLst/>
        </p:spPr>
        <p:txBody>
          <a:bodyPr/>
          <a:lstStyle/>
          <a:p>
            <a:pPr marL="285750" indent="-285750" eaLnBrk="1" fontAlgn="auto" hangingPunct="1">
              <a:spcBef>
                <a:spcPts val="0"/>
              </a:spcBef>
              <a:spcAft>
                <a:spcPts val="0"/>
              </a:spcAft>
              <a:buFont typeface="Arial" panose="020B0604020202020204" pitchFamily="34" charset="0"/>
              <a:buChar char="•"/>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b="1" kern="1" dirty="0">
                <a:solidFill>
                  <a:srgbClr val="595959"/>
                </a:solidFill>
                <a:latin typeface="微软雅黑" panose="020B0503020204020204" pitchFamily="34" charset="-122"/>
                <a:ea typeface="微软雅黑" panose="020B0503020204020204" pitchFamily="34" charset="-122"/>
              </a:rPr>
              <a:t>应征入伍</a:t>
            </a:r>
            <a:r>
              <a:rPr lang="en-US" altLang="zh-CN" sz="2400" b="1" kern="1" dirty="0">
                <a:solidFill>
                  <a:srgbClr val="595959"/>
                </a:solidFill>
                <a:latin typeface="微软雅黑" panose="020B0503020204020204" pitchFamily="34" charset="-122"/>
                <a:ea typeface="微软雅黑" panose="020B0503020204020204" pitchFamily="34" charset="-122"/>
              </a:rPr>
              <a:t>-</a:t>
            </a:r>
            <a:r>
              <a:rPr lang="zh-CN" altLang="en-US" sz="2400" b="1" kern="1" dirty="0">
                <a:solidFill>
                  <a:srgbClr val="595959"/>
                </a:solidFill>
                <a:latin typeface="微软雅黑" panose="020B0503020204020204" pitchFamily="34" charset="-122"/>
                <a:ea typeface="微软雅黑" panose="020B0503020204020204" pitchFamily="34" charset="-122"/>
              </a:rPr>
              <a:t>学费补偿贷款代偿</a:t>
            </a:r>
            <a:endParaRPr lang="zh-CN" altLang="en-US" sz="2400" b="1" kern="1" dirty="0">
              <a:solidFill>
                <a:srgbClr val="595959"/>
              </a:solidFill>
              <a:latin typeface="微软雅黑" panose="020B0503020204020204" pitchFamily="34" charset="-122"/>
              <a:ea typeface="微软雅黑" panose="020B0503020204020204" pitchFamily="34" charset="-122"/>
            </a:endParaRPr>
          </a:p>
        </p:txBody>
      </p:sp>
      <p:sp>
        <p:nvSpPr>
          <p:cNvPr id="16" name="矩形 15"/>
          <p:cNvSpPr/>
          <p:nvPr/>
        </p:nvSpPr>
        <p:spPr>
          <a:xfrm>
            <a:off x="1916113" y="4975226"/>
            <a:ext cx="5465762" cy="461963"/>
          </a:xfrm>
          <a:prstGeom prst="rect">
            <a:avLst/>
          </a:prstGeom>
          <a:noFill/>
          <a:ln w="9525" cap="flat" cmpd="sng" algn="ctr">
            <a:noFill/>
            <a:prstDash val="solid"/>
            <a:miter lim="800000"/>
            <a:headEnd type="none" w="med" len="med"/>
            <a:tailEnd type="none" w="med" len="med"/>
          </a:ln>
          <a:effectLst/>
        </p:spPr>
        <p:txBody>
          <a:bodyPr/>
          <a:lstStyle/>
          <a:p>
            <a:pPr marL="285750" indent="-285750" eaLnBrk="1" fontAlgn="auto" hangingPunct="1">
              <a:spcBef>
                <a:spcPts val="0"/>
              </a:spcBef>
              <a:spcAft>
                <a:spcPts val="0"/>
              </a:spcAft>
              <a:buFont typeface="Arial" panose="020B0604020202020204" pitchFamily="34" charset="0"/>
              <a:buChar char="•"/>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b="1" kern="1" dirty="0">
                <a:solidFill>
                  <a:srgbClr val="595959"/>
                </a:solidFill>
                <a:latin typeface="微软雅黑" panose="020B0503020204020204" pitchFamily="34" charset="-122"/>
                <a:ea typeface="微软雅黑" panose="020B0503020204020204" pitchFamily="34" charset="-122"/>
              </a:rPr>
              <a:t>应征入伍</a:t>
            </a:r>
            <a:r>
              <a:rPr lang="en-US" altLang="zh-CN" sz="2400" b="1" kern="1" dirty="0">
                <a:solidFill>
                  <a:srgbClr val="595959"/>
                </a:solidFill>
                <a:latin typeface="微软雅黑" panose="020B0503020204020204" pitchFamily="34" charset="-122"/>
                <a:ea typeface="微软雅黑" panose="020B0503020204020204" pitchFamily="34" charset="-122"/>
              </a:rPr>
              <a:t>-</a:t>
            </a:r>
            <a:r>
              <a:rPr lang="zh-CN" altLang="en-US" sz="2400" b="1" kern="1" dirty="0">
                <a:solidFill>
                  <a:srgbClr val="595959"/>
                </a:solidFill>
                <a:latin typeface="微软雅黑" panose="020B0503020204020204" pitchFamily="34" charset="-122"/>
                <a:ea typeface="微软雅黑" panose="020B0503020204020204" pitchFamily="34" charset="-122"/>
              </a:rPr>
              <a:t>退役复学学费减免</a:t>
            </a:r>
            <a:endParaRPr lang="zh-CN" altLang="en-US" sz="2400" b="1" kern="1" dirty="0">
              <a:solidFill>
                <a:srgbClr val="595959"/>
              </a:solidFill>
              <a:latin typeface="微软雅黑" panose="020B0503020204020204" pitchFamily="34" charset="-122"/>
              <a:ea typeface="微软雅黑" panose="020B0503020204020204" pitchFamily="34" charset="-122"/>
            </a:endParaRPr>
          </a:p>
        </p:txBody>
      </p:sp>
      <p:sp>
        <p:nvSpPr>
          <p:cNvPr id="17" name="矩形 16"/>
          <p:cNvSpPr/>
          <p:nvPr/>
        </p:nvSpPr>
        <p:spPr>
          <a:xfrm>
            <a:off x="1922463" y="5516563"/>
            <a:ext cx="5465762" cy="461962"/>
          </a:xfrm>
          <a:prstGeom prst="rect">
            <a:avLst/>
          </a:prstGeom>
          <a:noFill/>
          <a:ln w="9525" cap="flat" cmpd="sng" algn="ctr">
            <a:noFill/>
            <a:prstDash val="solid"/>
            <a:miter lim="800000"/>
            <a:headEnd type="none" w="med" len="med"/>
            <a:tailEnd type="none" w="med" len="med"/>
          </a:ln>
          <a:effectLst/>
        </p:spPr>
        <p:txBody>
          <a:bodyPr/>
          <a:lstStyle/>
          <a:p>
            <a:pPr marL="285750" indent="-285750" eaLnBrk="1" fontAlgn="auto" hangingPunct="1">
              <a:spcBef>
                <a:spcPts val="0"/>
              </a:spcBef>
              <a:spcAft>
                <a:spcPts val="0"/>
              </a:spcAft>
              <a:buFont typeface="Arial" panose="020B0604020202020204" pitchFamily="34" charset="0"/>
              <a:buChar char="•"/>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b="1" kern="1" dirty="0">
                <a:solidFill>
                  <a:srgbClr val="595959"/>
                </a:solidFill>
                <a:latin typeface="微软雅黑" panose="020B0503020204020204" pitchFamily="34" charset="-122"/>
                <a:ea typeface="微软雅黑" panose="020B0503020204020204" pitchFamily="34" charset="-122"/>
              </a:rPr>
              <a:t>应征入伍</a:t>
            </a:r>
            <a:r>
              <a:rPr lang="en-US" altLang="zh-CN" sz="2400" b="1" kern="1" dirty="0">
                <a:solidFill>
                  <a:srgbClr val="595959"/>
                </a:solidFill>
                <a:latin typeface="微软雅黑" panose="020B0503020204020204" pitchFamily="34" charset="-122"/>
                <a:ea typeface="微软雅黑" panose="020B0503020204020204" pitchFamily="34" charset="-122"/>
              </a:rPr>
              <a:t>-</a:t>
            </a:r>
            <a:r>
              <a:rPr lang="zh-CN" altLang="en-US" sz="2400" b="1" kern="1" dirty="0">
                <a:solidFill>
                  <a:srgbClr val="595959"/>
                </a:solidFill>
                <a:latin typeface="微软雅黑" panose="020B0503020204020204" pitchFamily="34" charset="-122"/>
                <a:ea typeface="微软雅黑" panose="020B0503020204020204" pitchFamily="34" charset="-122"/>
              </a:rPr>
              <a:t>退兵管理</a:t>
            </a:r>
            <a:endParaRPr lang="zh-CN" altLang="en-US" sz="2400" b="1" kern="1" dirty="0">
              <a:solidFill>
                <a:srgbClr val="595959"/>
              </a:solidFill>
              <a:latin typeface="微软雅黑" panose="020B0503020204020204" pitchFamily="34" charset="-122"/>
              <a:ea typeface="微软雅黑" panose="020B0503020204020204" pitchFamily="34" charset="-122"/>
            </a:endParaRPr>
          </a:p>
        </p:txBody>
      </p:sp>
      <p:sp>
        <p:nvSpPr>
          <p:cNvPr id="13" name="矩形 12"/>
          <p:cNvSpPr/>
          <p:nvPr/>
        </p:nvSpPr>
        <p:spPr>
          <a:xfrm>
            <a:off x="1958976" y="3543301"/>
            <a:ext cx="3598863" cy="461963"/>
          </a:xfrm>
          <a:prstGeom prst="rect">
            <a:avLst/>
          </a:prstGeom>
          <a:noFill/>
          <a:ln w="9525" cap="flat" cmpd="sng" algn="ctr">
            <a:noFill/>
            <a:prstDash val="solid"/>
            <a:miter lim="800000"/>
            <a:headEnd type="none" w="med" len="med"/>
            <a:tailEnd type="none" w="med" len="med"/>
          </a:ln>
          <a:effectLst/>
        </p:spPr>
        <p:txBody>
          <a:bodyPr/>
          <a:lstStyle/>
          <a:p>
            <a:pPr marL="285750" indent="-285750" eaLnBrk="1" fontAlgn="auto" hangingPunct="1">
              <a:spcBef>
                <a:spcPts val="0"/>
              </a:spcBef>
              <a:spcAft>
                <a:spcPts val="0"/>
              </a:spcAft>
              <a:buFont typeface="Arial" panose="020B0604020202020204" pitchFamily="34" charset="0"/>
              <a:buChar char="•"/>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b="1" kern="1" dirty="0">
                <a:solidFill>
                  <a:srgbClr val="595959"/>
                </a:solidFill>
                <a:latin typeface="微软雅黑" panose="020B0503020204020204" pitchFamily="34" charset="-122"/>
                <a:ea typeface="微软雅黑" panose="020B0503020204020204" pitchFamily="34" charset="-122"/>
              </a:rPr>
              <a:t>研究生学业奖学金</a:t>
            </a:r>
            <a:endParaRPr lang="zh-CN" altLang="en-US" sz="2400" b="1" kern="1" dirty="0">
              <a:solidFill>
                <a:srgbClr val="595959"/>
              </a:solidFill>
              <a:latin typeface="微软雅黑" panose="020B0503020204020204" pitchFamily="34" charset="-122"/>
              <a:ea typeface="微软雅黑" panose="020B0503020204020204" pitchFamily="34" charset="-122"/>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charRg st="4294967295" end="4294967295"/>
                                            </p:txEl>
                                          </p:spTgt>
                                        </p:tgtEl>
                                        <p:attrNameLst>
                                          <p:attrName>style.visibility</p:attrName>
                                        </p:attrNameLst>
                                      </p:cBhvr>
                                      <p:to>
                                        <p:strVal val="visible"/>
                                      </p:to>
                                    </p:set>
                                    <p:animEffect transition="in" filter="fade">
                                      <p:cBhvr>
                                        <p:cTn id="7" dur="500"/>
                                        <p:tgtEl>
                                          <p:spTgt spid="2">
                                            <p:txEl>
                                              <p:charRg st="4294967295" end="4294967295"/>
                                            </p:txEl>
                                          </p:spTgt>
                                        </p:tgtEl>
                                      </p:cBhvr>
                                    </p:animEffect>
                                  </p:childTnLst>
                                </p:cTn>
                              </p:par>
                              <p:par>
                                <p:cTn id="8" presetID="0" presetClass="path" presetSubtype="0" accel="50000" fill="hold" grpId="1" nodeType="withEffect">
                                  <p:stCondLst>
                                    <p:cond delay="0"/>
                                  </p:stCondLst>
                                  <p:childTnLst>
                                    <p:animMotion origin="layout" path="M -0.87919 0.00000 L 0.00000 0.00000" pathEditMode="relative" rAng="0" ptsTypes="">
                                      <p:cBhvr>
                                        <p:cTn id="9" dur="500" fill="hold"/>
                                        <p:tgtEl>
                                          <p:spTgt spid="2">
                                            <p:txEl>
                                              <p:charRg st="4294967295" end="4294967295"/>
                                            </p:txEl>
                                          </p:spTgt>
                                        </p:tgtEl>
                                        <p:attrNameLst>
                                          <p:attrName>ppt_x</p:attrName>
                                          <p:attrName>ppt_y</p:attrName>
                                        </p:attrNameLst>
                                      </p:cBhvr>
                                      <p:rCtr x="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直接连接符 13"/>
          <p:cNvSpPr>
            <a:spLocks noChangeShapeType="1"/>
          </p:cNvSpPr>
          <p:nvPr/>
        </p:nvSpPr>
        <p:spPr bwMode="auto">
          <a:xfrm>
            <a:off x="1790700" y="2424113"/>
            <a:ext cx="8877300" cy="0"/>
          </a:xfrm>
          <a:prstGeom prst="line">
            <a:avLst/>
          </a:prstGeom>
          <a:noFill/>
          <a:ln w="57150" algn="ctr">
            <a:solidFill>
              <a:srgbClr val="3B79CE"/>
            </a:solidFill>
            <a:miter lim="800000"/>
          </a:ln>
          <a:extLst>
            <a:ext uri="{909E8E84-426E-40DD-AFC4-6F175D3DCCD1}">
              <a14:hiddenFill xmlns:a14="http://schemas.microsoft.com/office/drawing/2010/main">
                <a:noFill/>
              </a14:hiddenFill>
            </a:ext>
          </a:extLst>
        </p:spPr>
        <p:txBody>
          <a:bodyPr/>
          <a:lstStyle/>
          <a:p>
            <a:endParaRPr lang="zh-CN" altLang="en-US"/>
          </a:p>
        </p:txBody>
      </p:sp>
      <p:sp>
        <p:nvSpPr>
          <p:cNvPr id="4" name="燕尾形 14"/>
          <p:cNvSpPr/>
          <p:nvPr/>
        </p:nvSpPr>
        <p:spPr>
          <a:xfrm>
            <a:off x="10382250" y="3536951"/>
            <a:ext cx="107950" cy="288925"/>
          </a:xfrm>
          <a:prstGeom prst="chevron">
            <a:avLst>
              <a:gd name="adj" fmla="val 50000"/>
            </a:avLst>
          </a:prstGeom>
          <a:solidFill>
            <a:srgbClr val="BFBFBF"/>
          </a:solidFill>
          <a:ln w="25400" cap="flat" cmpd="sng" algn="ctr">
            <a:noFill/>
            <a:prstDash val="solid"/>
            <a:miter lim="800000"/>
            <a:headEnd type="none" w="med" len="med"/>
            <a:tailEnd type="none" w="med" len="med"/>
          </a:ln>
          <a:effectLst/>
        </p:spPr>
        <p:txBody>
          <a:bodyPr anchor="ctr"/>
          <a:lstStyle/>
          <a:p>
            <a:pPr algn="ctr" eaLnBrk="1" fontAlgn="auto" hangingPunct="1">
              <a:spcBef>
                <a:spcPts val="0"/>
              </a:spcBef>
              <a:spcAft>
                <a:spcPts val="0"/>
              </a:spcAft>
              <a:defRPr lang="zh-CN" sz="1800" b="0" i="0" u="none" strike="noStrike" kern="1" spc="0" baseline="0">
                <a:solidFill>
                  <a:srgbClr val="FFFFFF"/>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solidFill>
                <a:srgbClr val="FFFFFF"/>
              </a:solidFill>
              <a:latin typeface="Arial" panose="020B0604020202020204" pitchFamily="34" charset="0"/>
              <a:ea typeface="黑体" panose="02010609060101010101" pitchFamily="49" charset="-122"/>
            </a:endParaRPr>
          </a:p>
        </p:txBody>
      </p:sp>
      <p:sp>
        <p:nvSpPr>
          <p:cNvPr id="5" name="燕尾形 15"/>
          <p:cNvSpPr/>
          <p:nvPr/>
        </p:nvSpPr>
        <p:spPr>
          <a:xfrm>
            <a:off x="10494963" y="3536951"/>
            <a:ext cx="107950" cy="288925"/>
          </a:xfrm>
          <a:prstGeom prst="chevron">
            <a:avLst>
              <a:gd name="adj" fmla="val 50000"/>
            </a:avLst>
          </a:prstGeom>
          <a:solidFill>
            <a:srgbClr val="BFBFBF"/>
          </a:solidFill>
          <a:ln w="25400" cap="flat" cmpd="sng" algn="ctr">
            <a:noFill/>
            <a:prstDash val="solid"/>
            <a:miter lim="800000"/>
            <a:headEnd type="none" w="med" len="med"/>
            <a:tailEnd type="none" w="med" len="med"/>
          </a:ln>
          <a:effectLst/>
        </p:spPr>
        <p:txBody>
          <a:bodyPr anchor="ctr"/>
          <a:lstStyle/>
          <a:p>
            <a:pPr algn="ctr" eaLnBrk="1" fontAlgn="auto" hangingPunct="1">
              <a:spcBef>
                <a:spcPts val="0"/>
              </a:spcBef>
              <a:spcAft>
                <a:spcPts val="0"/>
              </a:spcAft>
              <a:defRPr lang="zh-CN" sz="1800" b="0" i="0" u="none" strike="noStrike" kern="1" spc="0" baseline="0">
                <a:solidFill>
                  <a:srgbClr val="FFFFFF"/>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solidFill>
                <a:srgbClr val="FFFFFF"/>
              </a:solidFill>
              <a:latin typeface="Arial" panose="020B0604020202020204" pitchFamily="34" charset="0"/>
              <a:ea typeface="黑体" panose="02010609060101010101" pitchFamily="49" charset="-122"/>
            </a:endParaRPr>
          </a:p>
        </p:txBody>
      </p:sp>
      <p:sp>
        <p:nvSpPr>
          <p:cNvPr id="10" name="矩形 9"/>
          <p:cNvSpPr/>
          <p:nvPr/>
        </p:nvSpPr>
        <p:spPr>
          <a:xfrm>
            <a:off x="1933576" y="3111501"/>
            <a:ext cx="4951413" cy="461963"/>
          </a:xfrm>
          <a:prstGeom prst="rect">
            <a:avLst/>
          </a:prstGeom>
          <a:noFill/>
          <a:ln w="9525" cap="flat" cmpd="sng" algn="ctr">
            <a:noFill/>
            <a:prstDash val="solid"/>
            <a:miter lim="800000"/>
            <a:headEnd type="none" w="med" len="med"/>
            <a:tailEnd type="none" w="med" len="med"/>
          </a:ln>
          <a:effectLst/>
        </p:spPr>
        <p:txBody>
          <a:bodyPr/>
          <a:lstStyle/>
          <a:p>
            <a:pPr marL="285750" indent="-285750" eaLnBrk="1" fontAlgn="auto" hangingPunct="1">
              <a:spcBef>
                <a:spcPts val="0"/>
              </a:spcBef>
              <a:spcAft>
                <a:spcPts val="0"/>
              </a:spcAft>
              <a:buFont typeface="Arial" panose="020B0604020202020204" pitchFamily="34" charset="0"/>
              <a:buChar char="•"/>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b="1" kern="1" dirty="0">
                <a:solidFill>
                  <a:srgbClr val="595959"/>
                </a:solidFill>
                <a:latin typeface="微软雅黑" panose="020B0503020204020204" pitchFamily="34" charset="-122"/>
                <a:ea typeface="微软雅黑" panose="020B0503020204020204" pitchFamily="34" charset="-122"/>
              </a:rPr>
              <a:t>直招士官</a:t>
            </a:r>
            <a:r>
              <a:rPr lang="en-US" altLang="zh-CN" sz="2400" b="1" kern="1" dirty="0">
                <a:solidFill>
                  <a:srgbClr val="595959"/>
                </a:solidFill>
                <a:latin typeface="微软雅黑" panose="020B0503020204020204" pitchFamily="34" charset="-122"/>
                <a:ea typeface="微软雅黑" panose="020B0503020204020204" pitchFamily="34" charset="-122"/>
              </a:rPr>
              <a:t>-</a:t>
            </a:r>
            <a:r>
              <a:rPr lang="zh-CN" altLang="en-US" sz="2400" b="1" kern="1" dirty="0">
                <a:solidFill>
                  <a:srgbClr val="595959"/>
                </a:solidFill>
                <a:latin typeface="微软雅黑" panose="020B0503020204020204" pitchFamily="34" charset="-122"/>
                <a:ea typeface="微软雅黑" panose="020B0503020204020204" pitchFamily="34" charset="-122"/>
              </a:rPr>
              <a:t>退兵管理</a:t>
            </a:r>
            <a:endParaRPr lang="en-US" altLang="zh-CN" sz="2400" b="1" kern="1" dirty="0">
              <a:solidFill>
                <a:srgbClr val="595959"/>
              </a:solidFill>
              <a:latin typeface="微软雅黑" panose="020B0503020204020204" pitchFamily="34" charset="-122"/>
              <a:ea typeface="微软雅黑" panose="020B0503020204020204" pitchFamily="34" charset="-122"/>
            </a:endParaRPr>
          </a:p>
          <a:p>
            <a:pPr marL="285750" indent="-285750" eaLnBrk="1" fontAlgn="auto" hangingPunct="1">
              <a:spcBef>
                <a:spcPts val="0"/>
              </a:spcBef>
              <a:spcAft>
                <a:spcPts val="0"/>
              </a:spcAft>
              <a:buFont typeface="Arial" panose="020B0604020202020204" pitchFamily="34" charset="0"/>
              <a:buChar char="•"/>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zh-CN" sz="2400" b="1" kern="1" dirty="0">
              <a:solidFill>
                <a:srgbClr val="595959"/>
              </a:solidFill>
              <a:latin typeface="微软雅黑" panose="020B0503020204020204" pitchFamily="34" charset="-122"/>
              <a:ea typeface="微软雅黑" panose="020B0503020204020204" pitchFamily="34" charset="-122"/>
            </a:endParaRPr>
          </a:p>
        </p:txBody>
      </p:sp>
      <p:sp>
        <p:nvSpPr>
          <p:cNvPr id="11" name="矩形 10"/>
          <p:cNvSpPr/>
          <p:nvPr/>
        </p:nvSpPr>
        <p:spPr>
          <a:xfrm>
            <a:off x="1933575" y="3613151"/>
            <a:ext cx="5740400" cy="461963"/>
          </a:xfrm>
          <a:prstGeom prst="rect">
            <a:avLst/>
          </a:prstGeom>
          <a:noFill/>
          <a:ln w="9525" cap="flat" cmpd="sng" algn="ctr">
            <a:noFill/>
            <a:prstDash val="solid"/>
            <a:miter lim="800000"/>
            <a:headEnd type="none" w="med" len="med"/>
            <a:tailEnd type="none" w="med" len="med"/>
          </a:ln>
          <a:effectLst/>
        </p:spPr>
        <p:txBody>
          <a:bodyPr/>
          <a:lstStyle/>
          <a:p>
            <a:pPr marL="285750" indent="-285750" eaLnBrk="1" fontAlgn="auto" hangingPunct="1">
              <a:spcBef>
                <a:spcPts val="0"/>
              </a:spcBef>
              <a:spcAft>
                <a:spcPts val="0"/>
              </a:spcAft>
              <a:buFont typeface="Arial" panose="020B0604020202020204" pitchFamily="34" charset="0"/>
              <a:buChar char="•"/>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b="1" kern="1" dirty="0">
                <a:solidFill>
                  <a:srgbClr val="595959"/>
                </a:solidFill>
                <a:latin typeface="微软雅黑" panose="020B0503020204020204" pitchFamily="34" charset="-122"/>
                <a:ea typeface="微软雅黑" panose="020B0503020204020204" pitchFamily="34" charset="-122"/>
              </a:rPr>
              <a:t>退役士兵</a:t>
            </a:r>
            <a:r>
              <a:rPr lang="en-US" altLang="zh-CN" sz="2400" b="1" kern="1" dirty="0">
                <a:solidFill>
                  <a:srgbClr val="595959"/>
                </a:solidFill>
                <a:latin typeface="微软雅黑" panose="020B0503020204020204" pitchFamily="34" charset="-122"/>
                <a:ea typeface="微软雅黑" panose="020B0503020204020204" pitchFamily="34" charset="-122"/>
              </a:rPr>
              <a:t>-</a:t>
            </a:r>
            <a:r>
              <a:rPr lang="zh-CN" altLang="en-US" sz="2400" b="1" kern="1" dirty="0">
                <a:solidFill>
                  <a:srgbClr val="595959"/>
                </a:solidFill>
                <a:latin typeface="微软雅黑" panose="020B0503020204020204" pitchFamily="34" charset="-122"/>
                <a:ea typeface="微软雅黑" panose="020B0503020204020204" pitchFamily="34" charset="-122"/>
              </a:rPr>
              <a:t>学费资助</a:t>
            </a:r>
            <a:endParaRPr lang="zh-CN" altLang="zh-CN" sz="2400" b="1" kern="1" dirty="0">
              <a:solidFill>
                <a:srgbClr val="595959"/>
              </a:solidFill>
              <a:latin typeface="微软雅黑" panose="020B0503020204020204" pitchFamily="34" charset="-122"/>
              <a:ea typeface="微软雅黑" panose="020B0503020204020204" pitchFamily="34" charset="-122"/>
            </a:endParaRPr>
          </a:p>
        </p:txBody>
      </p:sp>
      <p:sp>
        <p:nvSpPr>
          <p:cNvPr id="15" name="矩形 14"/>
          <p:cNvSpPr/>
          <p:nvPr/>
        </p:nvSpPr>
        <p:spPr>
          <a:xfrm>
            <a:off x="1957388" y="2632076"/>
            <a:ext cx="5465762" cy="461963"/>
          </a:xfrm>
          <a:prstGeom prst="rect">
            <a:avLst/>
          </a:prstGeom>
          <a:noFill/>
          <a:ln w="9525" cap="flat" cmpd="sng" algn="ctr">
            <a:noFill/>
            <a:prstDash val="solid"/>
            <a:miter lim="800000"/>
            <a:headEnd type="none" w="med" len="med"/>
            <a:tailEnd type="none" w="med" len="med"/>
          </a:ln>
          <a:effectLst/>
        </p:spPr>
        <p:txBody>
          <a:bodyPr/>
          <a:lstStyle/>
          <a:p>
            <a:pPr marL="285750" indent="-285750" eaLnBrk="1" fontAlgn="auto" hangingPunct="1">
              <a:spcBef>
                <a:spcPts val="0"/>
              </a:spcBef>
              <a:spcAft>
                <a:spcPts val="0"/>
              </a:spcAft>
              <a:buFont typeface="Arial" panose="020B0604020202020204" pitchFamily="34" charset="0"/>
              <a:buChar char="•"/>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b="1" kern="1" dirty="0">
                <a:solidFill>
                  <a:srgbClr val="595959"/>
                </a:solidFill>
                <a:latin typeface="微软雅黑" panose="020B0503020204020204" pitchFamily="34" charset="-122"/>
                <a:ea typeface="微软雅黑" panose="020B0503020204020204" pitchFamily="34" charset="-122"/>
              </a:rPr>
              <a:t>直招士官</a:t>
            </a:r>
            <a:r>
              <a:rPr lang="en-US" altLang="zh-CN" sz="2400" b="1" kern="1" dirty="0">
                <a:solidFill>
                  <a:srgbClr val="595959"/>
                </a:solidFill>
                <a:latin typeface="微软雅黑" panose="020B0503020204020204" pitchFamily="34" charset="-122"/>
                <a:ea typeface="微软雅黑" panose="020B0503020204020204" pitchFamily="34" charset="-122"/>
              </a:rPr>
              <a:t>-</a:t>
            </a:r>
            <a:r>
              <a:rPr lang="zh-CN" altLang="en-US" sz="2400" b="1" kern="1" dirty="0">
                <a:solidFill>
                  <a:srgbClr val="595959"/>
                </a:solidFill>
                <a:latin typeface="微软雅黑" panose="020B0503020204020204" pitchFamily="34" charset="-122"/>
                <a:ea typeface="微软雅黑" panose="020B0503020204020204" pitchFamily="34" charset="-122"/>
              </a:rPr>
              <a:t>学费补偿贷款代偿</a:t>
            </a:r>
            <a:endParaRPr lang="zh-CN" altLang="en-US" sz="2400" b="1" kern="1" dirty="0">
              <a:solidFill>
                <a:srgbClr val="595959"/>
              </a:solidFill>
              <a:latin typeface="微软雅黑" panose="020B0503020204020204" pitchFamily="34" charset="-122"/>
              <a:ea typeface="微软雅黑" panose="020B0503020204020204" pitchFamily="34" charset="-122"/>
            </a:endParaRPr>
          </a:p>
        </p:txBody>
      </p:sp>
      <p:sp>
        <p:nvSpPr>
          <p:cNvPr id="16" name="TextBox 8"/>
          <p:cNvSpPr/>
          <p:nvPr/>
        </p:nvSpPr>
        <p:spPr>
          <a:xfrm>
            <a:off x="1508126" y="1697038"/>
            <a:ext cx="4449763" cy="647700"/>
          </a:xfrm>
          <a:prstGeom prst="rect">
            <a:avLst/>
          </a:prstGeom>
          <a:noFill/>
          <a:ln w="9525" cap="flat" cmpd="sng" algn="ctr">
            <a:noFill/>
            <a:prstDash val="solid"/>
            <a:miter lim="800000"/>
            <a:headEnd type="none" w="med" len="med"/>
            <a:tailEnd type="none" w="med" len="med"/>
          </a:ln>
          <a:effectLst/>
        </p:spPr>
        <p:txBody>
          <a:bodyPr/>
          <a:lstStyle/>
          <a:p>
            <a:pPr algn="ct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3600" b="1" kern="1" dirty="0">
                <a:solidFill>
                  <a:srgbClr val="595959"/>
                </a:solidFill>
                <a:latin typeface="微软雅黑" panose="020B0503020204020204" pitchFamily="34" charset="-122"/>
                <a:ea typeface="微软雅黑" panose="020B0503020204020204" pitchFamily="34" charset="-122"/>
              </a:rPr>
              <a:t>国家类奖、助学金</a:t>
            </a:r>
            <a:endParaRPr lang="zh-CN" altLang="en-US" sz="3600" b="1" kern="1" dirty="0">
              <a:solidFill>
                <a:srgbClr val="595959"/>
              </a:solidFill>
              <a:latin typeface="微软雅黑" panose="020B0503020204020204" pitchFamily="34" charset="-122"/>
              <a:ea typeface="微软雅黑" panose="020B0503020204020204" pitchFamily="34" charset="-122"/>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xEl>
                                              <p:charRg st="4294967295" end="4294967295"/>
                                            </p:txEl>
                                          </p:spTgt>
                                        </p:tgtEl>
                                        <p:attrNameLst>
                                          <p:attrName>style.visibility</p:attrName>
                                        </p:attrNameLst>
                                      </p:cBhvr>
                                      <p:to>
                                        <p:strVal val="visible"/>
                                      </p:to>
                                    </p:set>
                                    <p:animEffect transition="in" filter="fade">
                                      <p:cBhvr>
                                        <p:cTn id="7" dur="500"/>
                                        <p:tgtEl>
                                          <p:spTgt spid="16">
                                            <p:txEl>
                                              <p:charRg st="4294967295" end="4294967295"/>
                                            </p:txEl>
                                          </p:spTgt>
                                        </p:tgtEl>
                                      </p:cBhvr>
                                    </p:animEffect>
                                  </p:childTnLst>
                                </p:cTn>
                              </p:par>
                              <p:par>
                                <p:cTn id="8" presetID="0" presetClass="path" presetSubtype="0" accel="50000" fill="hold" grpId="1" nodeType="withEffect">
                                  <p:stCondLst>
                                    <p:cond delay="0"/>
                                  </p:stCondLst>
                                  <p:childTnLst>
                                    <p:animMotion origin="layout" path="M -0.87919 0.00000 L 0.00000 0.00000" pathEditMode="relative" rAng="0" ptsTypes="">
                                      <p:cBhvr>
                                        <p:cTn id="9" dur="500" fill="hold"/>
                                        <p:tgtEl>
                                          <p:spTgt spid="16">
                                            <p:txEl>
                                              <p:charRg st="4294967295" end="4294967295"/>
                                            </p:txEl>
                                          </p:spTgt>
                                        </p:tgtEl>
                                        <p:attrNameLst>
                                          <p:attrName>ppt_x</p:attrName>
                                          <p:attrName>ppt_y</p:attrName>
                                        </p:attrNameLst>
                                      </p:cBhvr>
                                      <p:rCtr x="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41987" name="Rectangle 27"/>
          <p:cNvSpPr>
            <a:spLocks noGrp="1" noChangeArrowheads="1"/>
          </p:cNvSpPr>
          <p:nvPr>
            <p:ph type="title"/>
          </p:nvPr>
        </p:nvSpPr>
        <p:spPr>
          <a:xfrm>
            <a:off x="8607426" y="917576"/>
            <a:ext cx="2060575"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国家</a:t>
            </a:r>
            <a:r>
              <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奖学金</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Rectangle 11"/>
          <p:cNvSpPr/>
          <p:nvPr/>
        </p:nvSpPr>
        <p:spPr>
          <a:xfrm>
            <a:off x="1870076" y="1778001"/>
            <a:ext cx="8450263" cy="3452813"/>
          </a:xfrm>
          <a:prstGeom prst="rect">
            <a:avLst/>
          </a:prstGeom>
          <a:noFill/>
          <a:ln w="12700" cap="flat" cmpd="sng" algn="ctr">
            <a:noFill/>
            <a:prstDash val="solid"/>
            <a:miter lim="800000"/>
            <a:headEnd type="none" w="med" len="med"/>
            <a:tailEnd type="none" w="med" len="med"/>
          </a:ln>
          <a:effectLst/>
        </p:spPr>
        <p:txBody>
          <a:bodyPr/>
          <a:lstStyle/>
          <a:p>
            <a:pPr marL="457200" indent="-457200" eaLnBrk="1" fontAlgn="auto" hangingPunct="1">
              <a:lnSpc>
                <a:spcPct val="90000"/>
              </a:lnSpc>
              <a:spcBef>
                <a:spcPts val="765"/>
              </a:spcBef>
              <a:spcAft>
                <a:spcPts val="0"/>
              </a:spcAft>
              <a:buFont typeface="+mj-lt"/>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latin typeface="+mn-ea"/>
                <a:ea typeface="+mn-ea"/>
              </a:rPr>
              <a:t>录入上一学年二年级以上的在校生。</a:t>
            </a:r>
            <a:endParaRPr lang="en-US" altLang="zh-CN" sz="2400" kern="1" dirty="0">
              <a:latin typeface="+mn-ea"/>
              <a:ea typeface="+mn-ea"/>
            </a:endParaRPr>
          </a:p>
          <a:p>
            <a:pPr marL="457200" indent="-457200" eaLnBrk="1" fontAlgn="auto" hangingPunct="1">
              <a:lnSpc>
                <a:spcPct val="90000"/>
              </a:lnSpc>
              <a:spcBef>
                <a:spcPts val="765"/>
              </a:spcBef>
              <a:spcAft>
                <a:spcPts val="0"/>
              </a:spcAft>
              <a:buFont typeface="+mj-lt"/>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latin typeface="+mn-ea"/>
                <a:ea typeface="+mn-ea"/>
              </a:rPr>
              <a:t>学生成绩排名必须在前</a:t>
            </a:r>
            <a:r>
              <a:rPr lang="en-US" altLang="zh-CN" sz="2400" kern="1" dirty="0">
                <a:latin typeface="+mn-ea"/>
                <a:ea typeface="+mn-ea"/>
              </a:rPr>
              <a:t>30%</a:t>
            </a:r>
            <a:r>
              <a:rPr lang="zh-CN" altLang="en-US" sz="2400" kern="1" dirty="0">
                <a:latin typeface="+mn-ea"/>
                <a:ea typeface="+mn-ea"/>
              </a:rPr>
              <a:t>之内。</a:t>
            </a:r>
            <a:endParaRPr lang="en-US" altLang="zh-CN" sz="2400" kern="1" dirty="0">
              <a:latin typeface="+mn-ea"/>
              <a:ea typeface="+mn-ea"/>
            </a:endParaRPr>
          </a:p>
          <a:p>
            <a:pPr marL="457200" indent="-457200" eaLnBrk="1" fontAlgn="auto" hangingPunct="1">
              <a:lnSpc>
                <a:spcPct val="90000"/>
              </a:lnSpc>
              <a:spcBef>
                <a:spcPts val="765"/>
              </a:spcBef>
              <a:spcAft>
                <a:spcPts val="0"/>
              </a:spcAft>
              <a:buFont typeface="+mj-lt"/>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latin typeface="+mn-ea"/>
                <a:ea typeface="+mn-ea"/>
              </a:rPr>
              <a:t>与</a:t>
            </a:r>
            <a:r>
              <a:rPr lang="zh-CN" altLang="zh-CN" sz="2400" kern="1" dirty="0">
                <a:latin typeface="+mn-ea"/>
                <a:ea typeface="+mn-ea"/>
              </a:rPr>
              <a:t>本专科国家励志奖学金同一学年，学生只能享受一个，不可重复享受</a:t>
            </a:r>
            <a:r>
              <a:rPr lang="zh-CN" altLang="en-US" sz="2400" kern="1" dirty="0">
                <a:latin typeface="+mn-ea"/>
                <a:ea typeface="+mn-ea"/>
              </a:rPr>
              <a:t>。</a:t>
            </a:r>
            <a:endParaRPr lang="en-US" altLang="zh-CN" sz="2400" kern="1" dirty="0">
              <a:latin typeface="+mn-ea"/>
              <a:ea typeface="+mn-ea"/>
            </a:endParaRPr>
          </a:p>
          <a:p>
            <a:pPr marL="457200" indent="-457200" eaLnBrk="1" fontAlgn="auto" hangingPunct="1">
              <a:lnSpc>
                <a:spcPct val="90000"/>
              </a:lnSpc>
              <a:spcBef>
                <a:spcPts val="765"/>
              </a:spcBef>
              <a:spcAft>
                <a:spcPts val="0"/>
              </a:spcAft>
              <a:buFont typeface="+mj-lt"/>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latin typeface="+mn-ea"/>
                <a:ea typeface="+mn-ea"/>
              </a:rPr>
              <a:t>每学年维护一次名单。</a:t>
            </a:r>
            <a:endParaRPr lang="en-US" altLang="zh-CN" sz="2400" kern="1" dirty="0">
              <a:latin typeface="+mn-ea"/>
              <a:ea typeface="+mn-ea"/>
            </a:endParaRPr>
          </a:p>
          <a:p>
            <a:pPr marL="457200" indent="-457200" eaLnBrk="1" fontAlgn="auto" hangingPunct="1">
              <a:lnSpc>
                <a:spcPct val="90000"/>
              </a:lnSpc>
              <a:spcBef>
                <a:spcPts val="765"/>
              </a:spcBef>
              <a:spcAft>
                <a:spcPts val="0"/>
              </a:spcAft>
              <a:buFont typeface="+mj-lt"/>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zh-CN" sz="2400" kern="1" dirty="0">
                <a:latin typeface="+mn-ea"/>
                <a:ea typeface="+mn-ea"/>
              </a:rPr>
              <a:t>国家奖学金</a:t>
            </a:r>
            <a:r>
              <a:rPr lang="zh-CN" altLang="en-US" sz="2400" kern="1" dirty="0">
                <a:latin typeface="+mn-ea"/>
                <a:ea typeface="+mn-ea"/>
              </a:rPr>
              <a:t>需要三级审核，央属高校只需要两级审核。</a:t>
            </a:r>
            <a:endParaRPr lang="en-US" altLang="zh-CN" sz="2400" kern="1" dirty="0">
              <a:latin typeface="+mn-ea"/>
              <a:ea typeface="+mn-ea"/>
            </a:endParaRPr>
          </a:p>
          <a:p>
            <a:pPr marL="457200" indent="-45720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en-US" altLang="zh-CN" sz="2400" kern="1" dirty="0">
              <a:latin typeface="+mn-ea"/>
              <a:ea typeface="+mn-ea"/>
            </a:endParaRPr>
          </a:p>
          <a:p>
            <a:pPr marL="457200" indent="-457200" eaLnBrk="1" fontAlgn="auto" hangingPunct="1">
              <a:lnSpc>
                <a:spcPct val="90000"/>
              </a:lnSpc>
              <a:spcBef>
                <a:spcPts val="765"/>
              </a:spcBef>
              <a:spcAft>
                <a:spcPts val="0"/>
              </a:spcAft>
              <a:buFont typeface="+mj-lt"/>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en-US" altLang="zh-CN" sz="2400" kern="1" dirty="0">
              <a:latin typeface="+mn-ea"/>
              <a:ea typeface="+mn-ea"/>
            </a:endParaRPr>
          </a:p>
          <a:p>
            <a:pPr marL="457200" indent="-457200" eaLnBrk="1" fontAlgn="auto" hangingPunct="1">
              <a:lnSpc>
                <a:spcPct val="90000"/>
              </a:lnSpc>
              <a:spcBef>
                <a:spcPts val="765"/>
              </a:spcBef>
              <a:spcAft>
                <a:spcPts val="0"/>
              </a:spcAft>
              <a:buFont typeface="+mj-lt"/>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sz="2400" kern="1" dirty="0">
              <a:latin typeface="+mn-ea"/>
              <a:ea typeface="+mn-ea"/>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Tree>
  </p:cSld>
  <p:clrMapOvr>
    <a:masterClrMapping/>
  </p:clrMapOvr>
  <p:transition spd="slow">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7"/>
          <p:cNvSpPr>
            <a:spLocks noGrp="1" noChangeArrowheads="1"/>
          </p:cNvSpPr>
          <p:nvPr>
            <p:ph type="title"/>
          </p:nvPr>
        </p:nvSpPr>
        <p:spPr>
          <a:xfrm>
            <a:off x="8526464" y="917576"/>
            <a:ext cx="2116137"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国家</a:t>
            </a:r>
            <a:r>
              <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奖学金</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44035"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03362" y="1851025"/>
            <a:ext cx="9164638" cy="3519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45059" name="Rectangle 27"/>
          <p:cNvSpPr>
            <a:spLocks noGrp="1" noChangeArrowheads="1"/>
          </p:cNvSpPr>
          <p:nvPr>
            <p:ph type="title"/>
          </p:nvPr>
        </p:nvSpPr>
        <p:spPr>
          <a:xfrm>
            <a:off x="8408988" y="917576"/>
            <a:ext cx="2259012"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国家</a:t>
            </a:r>
            <a:r>
              <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奖学金</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45063" name="Rectangle 2"/>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buFontTx/>
              <a:buNone/>
            </a:pPr>
            <a:endParaRPr lang="zh-CN" altLang="en-US" sz="1800">
              <a:ea typeface="宋体" panose="02010600030101010101" pitchFamily="2" charset="-122"/>
            </a:endParaRPr>
          </a:p>
        </p:txBody>
      </p:sp>
      <p:graphicFrame>
        <p:nvGraphicFramePr>
          <p:cNvPr id="45064" name="Object 1"/>
          <p:cNvGraphicFramePr>
            <a:graphicFrameLocks noChangeAspect="1"/>
          </p:cNvGraphicFramePr>
          <p:nvPr/>
        </p:nvGraphicFramePr>
        <p:xfrm>
          <a:off x="2365376" y="1060450"/>
          <a:ext cx="4619625" cy="5429250"/>
        </p:xfrm>
        <a:graphic>
          <a:graphicData uri="http://schemas.openxmlformats.org/presentationml/2006/ole">
            <mc:AlternateContent xmlns:mc="http://schemas.openxmlformats.org/markup-compatibility/2006">
              <mc:Choice xmlns:v="urn:schemas-microsoft-com:vml" Requires="v">
                <p:oleObj spid="_x0000_s48182" name="Visio" r:id="rId1" imgW="8216900" imgH="9664700" progId="Visio.Drawing.11">
                  <p:embed/>
                </p:oleObj>
              </mc:Choice>
              <mc:Fallback>
                <p:oleObj name="Visio" r:id="rId1" imgW="8216900" imgH="9664700" progId="Visio.Drawing.11">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376" y="1060450"/>
                        <a:ext cx="461962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47107" name="Rectangle 27"/>
          <p:cNvSpPr>
            <a:spLocks noGrp="1" noChangeArrowheads="1"/>
          </p:cNvSpPr>
          <p:nvPr>
            <p:ph type="title"/>
          </p:nvPr>
        </p:nvSpPr>
        <p:spPr>
          <a:xfrm>
            <a:off x="8337550" y="958851"/>
            <a:ext cx="2330450"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国家</a:t>
            </a:r>
            <a:r>
              <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奖学金</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Rectangle 11"/>
          <p:cNvSpPr/>
          <p:nvPr/>
        </p:nvSpPr>
        <p:spPr>
          <a:xfrm>
            <a:off x="2022475" y="1520825"/>
            <a:ext cx="8147050" cy="5029200"/>
          </a:xfrm>
          <a:prstGeom prst="rect">
            <a:avLst/>
          </a:prstGeom>
          <a:noFill/>
          <a:ln w="12700" cap="flat" cmpd="sng" algn="ctr">
            <a:noFill/>
            <a:prstDash val="solid"/>
            <a:miter lim="800000"/>
            <a:headEnd type="none" w="med" len="med"/>
            <a:tailEnd type="none" w="med" len="med"/>
          </a:ln>
          <a:effectLst/>
        </p:spPr>
        <p:txBody>
          <a:bodyPr/>
          <a:lstStyle/>
          <a:p>
            <a:pPr eaLnBrk="1" hangingPunct="1">
              <a:defRPr/>
            </a:pPr>
            <a:r>
              <a:rPr lang="zh-CN" altLang="en-US" sz="2000" dirty="0">
                <a:latin typeface="+mn-ea"/>
                <a:ea typeface="+mn-ea"/>
              </a:rPr>
              <a:t>本专科、研究生国家奖学金资助名单的具体流程为：</a:t>
            </a:r>
            <a:endParaRPr lang="zh-CN" altLang="en-US" sz="2000" dirty="0">
              <a:latin typeface="+mn-ea"/>
              <a:ea typeface="+mn-ea"/>
            </a:endParaRPr>
          </a:p>
          <a:p>
            <a:pPr>
              <a:defRPr/>
            </a:pPr>
            <a:r>
              <a:rPr lang="zh-CN" altLang="zh-CN" sz="2000" dirty="0">
                <a:latin typeface="+mn-ea"/>
                <a:ea typeface="+mn-ea"/>
              </a:rPr>
              <a:t>第一步：学校操作人员进入【学生信息管理</a:t>
            </a:r>
            <a:r>
              <a:rPr lang="en-US" altLang="zh-CN" sz="2000" dirty="0">
                <a:latin typeface="+mn-ea"/>
                <a:ea typeface="+mn-ea"/>
              </a:rPr>
              <a:t>-&gt;</a:t>
            </a:r>
            <a:r>
              <a:rPr lang="zh-CN" altLang="zh-CN" sz="2000" dirty="0">
                <a:latin typeface="+mn-ea"/>
                <a:ea typeface="+mn-ea"/>
              </a:rPr>
              <a:t>在校学生信息查看】模块，进行在校生基本信息导入；</a:t>
            </a:r>
            <a:endParaRPr lang="zh-CN" altLang="zh-CN" sz="2000" dirty="0">
              <a:latin typeface="+mn-ea"/>
              <a:ea typeface="+mn-ea"/>
            </a:endParaRPr>
          </a:p>
          <a:p>
            <a:pPr>
              <a:defRPr/>
            </a:pPr>
            <a:r>
              <a:rPr lang="zh-CN" altLang="zh-CN" sz="2000" dirty="0">
                <a:latin typeface="+mn-ea"/>
                <a:ea typeface="+mn-ea"/>
              </a:rPr>
              <a:t>第二步：学校操作人员登录系统，进入【资助项目管理</a:t>
            </a:r>
            <a:r>
              <a:rPr lang="en-US" altLang="zh-CN" sz="2000" dirty="0">
                <a:latin typeface="+mn-ea"/>
                <a:ea typeface="+mn-ea"/>
              </a:rPr>
              <a:t>-&gt;</a:t>
            </a:r>
            <a:r>
              <a:rPr lang="zh-CN" altLang="zh-CN" sz="2000" dirty="0">
                <a:latin typeface="+mn-ea"/>
                <a:ea typeface="+mn-ea"/>
              </a:rPr>
              <a:t>国家资助</a:t>
            </a:r>
            <a:r>
              <a:rPr lang="en-US" altLang="zh-CN" sz="2000" dirty="0">
                <a:latin typeface="+mn-ea"/>
                <a:ea typeface="+mn-ea"/>
              </a:rPr>
              <a:t>-&gt;</a:t>
            </a:r>
            <a:r>
              <a:rPr lang="zh-CN" altLang="zh-CN" sz="2000" dirty="0">
                <a:latin typeface="+mn-ea"/>
                <a:ea typeface="+mn-ea"/>
              </a:rPr>
              <a:t>国家奖学金</a:t>
            </a:r>
            <a:r>
              <a:rPr lang="en-US" altLang="zh-CN" sz="2000" dirty="0">
                <a:latin typeface="+mn-ea"/>
                <a:ea typeface="+mn-ea"/>
              </a:rPr>
              <a:t>-&gt;</a:t>
            </a:r>
            <a:r>
              <a:rPr lang="zh-CN" altLang="zh-CN" sz="2000" dirty="0">
                <a:latin typeface="+mn-ea"/>
                <a:ea typeface="+mn-ea"/>
              </a:rPr>
              <a:t>资助名单录入】模块，对资助名单进行录入；</a:t>
            </a:r>
            <a:endParaRPr lang="zh-CN" altLang="zh-CN" sz="2000" dirty="0">
              <a:latin typeface="+mn-ea"/>
              <a:ea typeface="+mn-ea"/>
            </a:endParaRPr>
          </a:p>
          <a:p>
            <a:pPr>
              <a:defRPr/>
            </a:pPr>
            <a:r>
              <a:rPr lang="zh-CN" altLang="zh-CN" sz="2000" dirty="0">
                <a:latin typeface="+mn-ea"/>
                <a:ea typeface="+mn-ea"/>
              </a:rPr>
              <a:t>第三步：学校审核人员登录系统，进入【资助项目管理</a:t>
            </a:r>
            <a:r>
              <a:rPr lang="en-US" altLang="zh-CN" sz="2000" dirty="0">
                <a:latin typeface="+mn-ea"/>
                <a:ea typeface="+mn-ea"/>
              </a:rPr>
              <a:t>-&gt;</a:t>
            </a:r>
            <a:r>
              <a:rPr lang="zh-CN" altLang="zh-CN" sz="2000" dirty="0">
                <a:latin typeface="+mn-ea"/>
                <a:ea typeface="+mn-ea"/>
              </a:rPr>
              <a:t>国家资助</a:t>
            </a:r>
            <a:r>
              <a:rPr lang="en-US" altLang="zh-CN" sz="2000" dirty="0">
                <a:latin typeface="+mn-ea"/>
                <a:ea typeface="+mn-ea"/>
              </a:rPr>
              <a:t>-&gt;</a:t>
            </a:r>
            <a:r>
              <a:rPr lang="zh-CN" altLang="zh-CN" sz="2000" dirty="0">
                <a:latin typeface="+mn-ea"/>
                <a:ea typeface="+mn-ea"/>
              </a:rPr>
              <a:t>国家奖学金</a:t>
            </a:r>
            <a:r>
              <a:rPr lang="en-US" altLang="zh-CN" sz="2000" dirty="0">
                <a:latin typeface="+mn-ea"/>
                <a:ea typeface="+mn-ea"/>
              </a:rPr>
              <a:t>-&gt;</a:t>
            </a:r>
            <a:r>
              <a:rPr lang="zh-CN" altLang="zh-CN" sz="2000" dirty="0">
                <a:latin typeface="+mn-ea"/>
                <a:ea typeface="+mn-ea"/>
              </a:rPr>
              <a:t>资助名单审核】模块，对资助名单进行审核；</a:t>
            </a:r>
            <a:endParaRPr lang="zh-CN" altLang="zh-CN" sz="2000" dirty="0">
              <a:latin typeface="+mn-ea"/>
              <a:ea typeface="+mn-ea"/>
            </a:endParaRPr>
          </a:p>
          <a:p>
            <a:pPr>
              <a:defRPr/>
            </a:pPr>
            <a:r>
              <a:rPr lang="zh-CN" altLang="zh-CN" sz="2000" dirty="0">
                <a:latin typeface="+mn-ea"/>
                <a:ea typeface="+mn-ea"/>
              </a:rPr>
              <a:t>第四步：主管部门操作人员登录系统，进入【资助项目管理</a:t>
            </a:r>
            <a:r>
              <a:rPr lang="en-US" altLang="zh-CN" sz="2000" dirty="0">
                <a:latin typeface="+mn-ea"/>
                <a:ea typeface="+mn-ea"/>
              </a:rPr>
              <a:t>-&gt;</a:t>
            </a:r>
            <a:r>
              <a:rPr lang="zh-CN" altLang="zh-CN" sz="2000" dirty="0">
                <a:latin typeface="+mn-ea"/>
                <a:ea typeface="+mn-ea"/>
              </a:rPr>
              <a:t>国家资助</a:t>
            </a:r>
            <a:r>
              <a:rPr lang="en-US" altLang="zh-CN" sz="2000" dirty="0">
                <a:latin typeface="+mn-ea"/>
                <a:ea typeface="+mn-ea"/>
              </a:rPr>
              <a:t>-&gt;</a:t>
            </a:r>
            <a:r>
              <a:rPr lang="zh-CN" altLang="zh-CN" sz="2000" dirty="0">
                <a:latin typeface="+mn-ea"/>
                <a:ea typeface="+mn-ea"/>
              </a:rPr>
              <a:t>国家奖学金</a:t>
            </a:r>
            <a:r>
              <a:rPr lang="en-US" altLang="zh-CN" sz="2000" dirty="0">
                <a:latin typeface="+mn-ea"/>
                <a:ea typeface="+mn-ea"/>
              </a:rPr>
              <a:t>-&gt;</a:t>
            </a:r>
            <a:r>
              <a:rPr lang="zh-CN" altLang="zh-CN" sz="2000" dirty="0">
                <a:latin typeface="+mn-ea"/>
                <a:ea typeface="+mn-ea"/>
              </a:rPr>
              <a:t>资助名单审核】模块，对学校审核通过的资助名单进行审核；</a:t>
            </a:r>
            <a:endParaRPr lang="zh-CN" altLang="zh-CN" sz="2000" dirty="0">
              <a:latin typeface="+mn-ea"/>
              <a:ea typeface="+mn-ea"/>
            </a:endParaRPr>
          </a:p>
          <a:p>
            <a:pPr>
              <a:defRPr/>
            </a:pPr>
            <a:r>
              <a:rPr lang="zh-CN" altLang="zh-CN" sz="2000" dirty="0">
                <a:latin typeface="+mn-ea"/>
                <a:ea typeface="+mn-ea"/>
              </a:rPr>
              <a:t>第五步：中央操作人员登录系统，进入【资助项目管理</a:t>
            </a:r>
            <a:r>
              <a:rPr lang="en-US" altLang="zh-CN" sz="2000" dirty="0">
                <a:latin typeface="+mn-ea"/>
                <a:ea typeface="+mn-ea"/>
              </a:rPr>
              <a:t>-&gt;</a:t>
            </a:r>
            <a:r>
              <a:rPr lang="zh-CN" altLang="zh-CN" sz="2000" dirty="0">
                <a:latin typeface="+mn-ea"/>
                <a:ea typeface="+mn-ea"/>
              </a:rPr>
              <a:t>国家资助</a:t>
            </a:r>
            <a:r>
              <a:rPr lang="en-US" altLang="zh-CN" sz="2000" dirty="0">
                <a:latin typeface="+mn-ea"/>
                <a:ea typeface="+mn-ea"/>
              </a:rPr>
              <a:t>-&gt;</a:t>
            </a:r>
            <a:r>
              <a:rPr lang="zh-CN" altLang="zh-CN" sz="2000" dirty="0">
                <a:latin typeface="+mn-ea"/>
                <a:ea typeface="+mn-ea"/>
              </a:rPr>
              <a:t>国家奖学金</a:t>
            </a:r>
            <a:r>
              <a:rPr lang="en-US" altLang="zh-CN" sz="2000" dirty="0">
                <a:latin typeface="+mn-ea"/>
                <a:ea typeface="+mn-ea"/>
              </a:rPr>
              <a:t>-&gt;</a:t>
            </a:r>
            <a:r>
              <a:rPr lang="zh-CN" altLang="zh-CN" sz="2000" dirty="0">
                <a:latin typeface="+mn-ea"/>
                <a:ea typeface="+mn-ea"/>
              </a:rPr>
              <a:t>资助名单审核】模块，对部属学校以及各主管部门审核通过的名单进行审核；</a:t>
            </a:r>
            <a:endParaRPr lang="zh-CN" altLang="zh-CN" sz="2000" dirty="0">
              <a:latin typeface="+mn-ea"/>
              <a:ea typeface="+mn-ea"/>
            </a:endParaRPr>
          </a:p>
          <a:p>
            <a:pPr>
              <a:defRPr/>
            </a:pPr>
            <a:r>
              <a:rPr lang="zh-CN" altLang="zh-CN" sz="2000" dirty="0">
                <a:latin typeface="+mn-ea"/>
                <a:ea typeface="+mn-ea"/>
              </a:rPr>
              <a:t>第六步：学校审核人员、上级主管部门操作人员、中央操作人员登录系统后，进入【资助项目管理</a:t>
            </a:r>
            <a:r>
              <a:rPr lang="en-US" altLang="zh-CN" sz="2000" dirty="0">
                <a:latin typeface="+mn-ea"/>
                <a:ea typeface="+mn-ea"/>
              </a:rPr>
              <a:t>-&gt;</a:t>
            </a:r>
            <a:r>
              <a:rPr lang="zh-CN" altLang="zh-CN" sz="2000" dirty="0">
                <a:latin typeface="+mn-ea"/>
                <a:ea typeface="+mn-ea"/>
              </a:rPr>
              <a:t>国家资助</a:t>
            </a:r>
            <a:r>
              <a:rPr lang="en-US" altLang="zh-CN" sz="2000" dirty="0">
                <a:latin typeface="+mn-ea"/>
                <a:ea typeface="+mn-ea"/>
              </a:rPr>
              <a:t>-&gt;</a:t>
            </a:r>
            <a:r>
              <a:rPr lang="zh-CN" altLang="zh-CN" sz="2000" dirty="0">
                <a:latin typeface="+mn-ea"/>
                <a:ea typeface="+mn-ea"/>
              </a:rPr>
              <a:t>国家奖学金</a:t>
            </a:r>
            <a:r>
              <a:rPr lang="en-US" altLang="zh-CN" sz="2000" dirty="0">
                <a:latin typeface="+mn-ea"/>
                <a:ea typeface="+mn-ea"/>
              </a:rPr>
              <a:t>-&gt;</a:t>
            </a:r>
            <a:r>
              <a:rPr lang="zh-CN" altLang="zh-CN" sz="2000" dirty="0">
                <a:latin typeface="+mn-ea"/>
                <a:ea typeface="+mn-ea"/>
              </a:rPr>
              <a:t>资金发放查看】模块查看学生资助资金的发放情况。</a:t>
            </a:r>
            <a:endParaRPr lang="zh-CN" altLang="zh-CN" sz="2000" dirty="0">
              <a:latin typeface="+mn-ea"/>
              <a:ea typeface="+mn-ea"/>
            </a:endParaRPr>
          </a:p>
          <a:p>
            <a:pPr marL="457200" indent="-45720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en-US" altLang="zh-CN" sz="3200" kern="1" dirty="0">
              <a:latin typeface="+mn-ea"/>
              <a:ea typeface="+mn-ea"/>
            </a:endParaRPr>
          </a:p>
          <a:p>
            <a:pPr marL="457200" indent="-457200" eaLnBrk="1" fontAlgn="auto" hangingPunct="1">
              <a:lnSpc>
                <a:spcPct val="90000"/>
              </a:lnSpc>
              <a:spcBef>
                <a:spcPts val="765"/>
              </a:spcBef>
              <a:spcAft>
                <a:spcPts val="0"/>
              </a:spcAft>
              <a:buFont typeface="+mj-lt"/>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en-US" altLang="zh-CN" sz="3200" kern="1" dirty="0">
              <a:latin typeface="+mn-ea"/>
              <a:ea typeface="+mn-ea"/>
            </a:endParaRPr>
          </a:p>
          <a:p>
            <a:pPr marL="457200" indent="-457200" eaLnBrk="1" fontAlgn="auto" hangingPunct="1">
              <a:lnSpc>
                <a:spcPct val="90000"/>
              </a:lnSpc>
              <a:spcBef>
                <a:spcPts val="765"/>
              </a:spcBef>
              <a:spcAft>
                <a:spcPts val="0"/>
              </a:spcAft>
              <a:buFont typeface="+mj-lt"/>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sz="3200" kern="1" dirty="0">
              <a:latin typeface="+mn-ea"/>
              <a:ea typeface="+mn-ea"/>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Tree>
  </p:cSld>
  <p:clrMapOvr>
    <a:masterClrMapping/>
  </p:clrMapOvr>
  <p:transition spd="slow">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49155" name="Rectangle 27"/>
          <p:cNvSpPr>
            <a:spLocks noGrp="1" noChangeArrowheads="1"/>
          </p:cNvSpPr>
          <p:nvPr>
            <p:ph type="title"/>
          </p:nvPr>
        </p:nvSpPr>
        <p:spPr>
          <a:xfrm>
            <a:off x="7462839" y="890589"/>
            <a:ext cx="3190875"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本专科</a:t>
            </a:r>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励志</a:t>
            </a:r>
            <a:r>
              <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奖学金</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Rectangle 11"/>
          <p:cNvSpPr/>
          <p:nvPr/>
        </p:nvSpPr>
        <p:spPr>
          <a:xfrm>
            <a:off x="1951038" y="1849439"/>
            <a:ext cx="8147050" cy="4040187"/>
          </a:xfrm>
          <a:prstGeom prst="rect">
            <a:avLst/>
          </a:prstGeom>
          <a:noFill/>
          <a:ln w="12700" cap="flat" cmpd="sng" algn="ctr">
            <a:noFill/>
            <a:prstDash val="solid"/>
            <a:miter lim="800000"/>
            <a:headEnd type="none" w="med" len="med"/>
            <a:tailEnd type="none" w="med" len="med"/>
          </a:ln>
          <a:effectLst/>
        </p:spPr>
        <p:txBody>
          <a:bodyPr/>
          <a:lstStyle/>
          <a:p>
            <a:pPr marL="514350" indent="-514350" eaLnBrk="1" fontAlgn="auto" hangingPunct="1">
              <a:lnSpc>
                <a:spcPct val="90000"/>
              </a:lnSpc>
              <a:spcBef>
                <a:spcPts val="765"/>
              </a:spcBef>
              <a:spcAft>
                <a:spcPts val="0"/>
              </a:spcAft>
              <a:buFont typeface="+mj-lt"/>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latin typeface="+mn-ea"/>
                <a:ea typeface="+mn-ea"/>
              </a:rPr>
              <a:t>本专科国家励志奖学金必须满足是奖励资助品学兼优、</a:t>
            </a:r>
            <a:r>
              <a:rPr lang="zh-CN" altLang="en-US" sz="2400" kern="1" dirty="0">
                <a:solidFill>
                  <a:schemeClr val="bg1">
                    <a:lumMod val="50000"/>
                  </a:schemeClr>
                </a:solidFill>
                <a:latin typeface="+mn-ea"/>
                <a:ea typeface="+mn-ea"/>
              </a:rPr>
              <a:t>家庭经济困难</a:t>
            </a:r>
            <a:r>
              <a:rPr lang="zh-CN" altLang="en-US" sz="2400" kern="1" dirty="0">
                <a:latin typeface="+mn-ea"/>
                <a:ea typeface="+mn-ea"/>
              </a:rPr>
              <a:t>的二年级以上（含二年级）本专科在校生。</a:t>
            </a:r>
            <a:endParaRPr lang="en-US" altLang="zh-CN" sz="2400" kern="1" dirty="0">
              <a:latin typeface="+mn-ea"/>
              <a:ea typeface="+mn-ea"/>
            </a:endParaRPr>
          </a:p>
          <a:p>
            <a:pPr marL="514350" indent="-514350" eaLnBrk="1" fontAlgn="auto" hangingPunct="1">
              <a:lnSpc>
                <a:spcPct val="90000"/>
              </a:lnSpc>
              <a:spcBef>
                <a:spcPts val="765"/>
              </a:spcBef>
              <a:spcAft>
                <a:spcPts val="0"/>
              </a:spcAft>
              <a:buFont typeface="+mj-lt"/>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latin typeface="+mn-ea"/>
                <a:ea typeface="+mn-ea"/>
              </a:rPr>
              <a:t>国家励志奖学金二级审核。</a:t>
            </a:r>
            <a:endParaRPr lang="en-US" altLang="zh-CN" sz="2400" kern="1" dirty="0">
              <a:latin typeface="+mn-ea"/>
              <a:ea typeface="+mn-ea"/>
            </a:endParaRPr>
          </a:p>
          <a:p>
            <a:pPr marL="514350" indent="-514350" eaLnBrk="1" fontAlgn="auto" hangingPunct="1">
              <a:lnSpc>
                <a:spcPct val="90000"/>
              </a:lnSpc>
              <a:spcBef>
                <a:spcPts val="765"/>
              </a:spcBef>
              <a:spcAft>
                <a:spcPts val="0"/>
              </a:spcAft>
              <a:buFont typeface="+mj-lt"/>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latin typeface="+mn-ea"/>
                <a:ea typeface="+mn-ea"/>
              </a:rPr>
              <a:t>每学年录入一次名单，录入的是前一学年的名单。</a:t>
            </a:r>
            <a:endParaRPr lang="en-US" altLang="zh-CN" sz="2400" kern="1" dirty="0">
              <a:latin typeface="+mn-ea"/>
              <a:ea typeface="+mn-ea"/>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Tree>
  </p:cSld>
  <p:clrMapOvr>
    <a:masterClrMapping/>
  </p:clrMapOvr>
  <p:transition spd="slow">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7175" y="1993901"/>
            <a:ext cx="9144000" cy="3471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03" name="Rectangle 27"/>
          <p:cNvSpPr>
            <a:spLocks noGrp="1" noChangeArrowheads="1"/>
          </p:cNvSpPr>
          <p:nvPr>
            <p:ph type="title"/>
          </p:nvPr>
        </p:nvSpPr>
        <p:spPr>
          <a:xfrm>
            <a:off x="7602538" y="917576"/>
            <a:ext cx="3065462"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本专科</a:t>
            </a:r>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励志</a:t>
            </a:r>
            <a:r>
              <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奖学金</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spd="slow">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52227" name="Rectangle 27"/>
          <p:cNvSpPr>
            <a:spLocks noGrp="1" noChangeArrowheads="1"/>
          </p:cNvSpPr>
          <p:nvPr>
            <p:ph type="title"/>
          </p:nvPr>
        </p:nvSpPr>
        <p:spPr>
          <a:xfrm>
            <a:off x="7459663" y="890589"/>
            <a:ext cx="3136900"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本专科</a:t>
            </a:r>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励志</a:t>
            </a:r>
            <a:r>
              <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奖学金</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52231" name="Rectangle 2"/>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buFontTx/>
              <a:buNone/>
            </a:pPr>
            <a:endParaRPr lang="zh-CN" altLang="en-US" sz="1800">
              <a:ea typeface="宋体" panose="02010600030101010101" pitchFamily="2" charset="-122"/>
            </a:endParaRPr>
          </a:p>
        </p:txBody>
      </p:sp>
      <p:graphicFrame>
        <p:nvGraphicFramePr>
          <p:cNvPr id="52232" name="Object 1"/>
          <p:cNvGraphicFramePr>
            <a:graphicFrameLocks noChangeAspect="1"/>
          </p:cNvGraphicFramePr>
          <p:nvPr/>
        </p:nvGraphicFramePr>
        <p:xfrm>
          <a:off x="2220914" y="989014"/>
          <a:ext cx="4340225" cy="5608637"/>
        </p:xfrm>
        <a:graphic>
          <a:graphicData uri="http://schemas.openxmlformats.org/presentationml/2006/ole">
            <mc:AlternateContent xmlns:mc="http://schemas.openxmlformats.org/markup-compatibility/2006">
              <mc:Choice xmlns:v="urn:schemas-microsoft-com:vml" Requires="v">
                <p:oleObj spid="_x0000_s49206" name="Visio" r:id="rId1" imgW="7734300" imgH="9994900" progId="Visio.Drawing.11">
                  <p:embed/>
                </p:oleObj>
              </mc:Choice>
              <mc:Fallback>
                <p:oleObj name="Visio" r:id="rId1" imgW="7734300" imgH="9994900" progId="Visio.Drawing.11">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914" y="989014"/>
                        <a:ext cx="4340225"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小标题.pn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3339" y="190190"/>
            <a:ext cx="987781" cy="911999"/>
          </a:xfrm>
          <a:prstGeom prst="rect">
            <a:avLst/>
          </a:prstGeom>
        </p:spPr>
      </p:pic>
      <p:sp>
        <p:nvSpPr>
          <p:cNvPr id="12" name="文本框 2"/>
          <p:cNvSpPr txBox="1"/>
          <p:nvPr/>
        </p:nvSpPr>
        <p:spPr>
          <a:xfrm>
            <a:off x="3791744" y="198996"/>
            <a:ext cx="2880320" cy="584775"/>
          </a:xfrm>
          <a:prstGeom prst="rect">
            <a:avLst/>
          </a:prstGeom>
          <a:noFill/>
        </p:spPr>
        <p:txBody>
          <a:bodyPr wrap="square" rtlCol="0">
            <a:spAutoFit/>
          </a:bodyPr>
          <a:lstStyle/>
          <a:p>
            <a:r>
              <a:rPr kumimoji="1"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总体建设概况</a:t>
            </a:r>
            <a:endParaRPr kumimoji="1"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Rectangle 3"/>
          <p:cNvSpPr txBox="1">
            <a:spLocks noChangeArrowheads="1"/>
          </p:cNvSpPr>
          <p:nvPr/>
        </p:nvSpPr>
        <p:spPr>
          <a:xfrm>
            <a:off x="911424" y="1220755"/>
            <a:ext cx="10886744" cy="428128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200000"/>
              </a:lnSpc>
              <a:buFont typeface="+mj-lt"/>
              <a:buAutoNum type="arabicPeriod"/>
            </a:pPr>
            <a:r>
              <a:rPr lang="zh-CN" altLang="en-US" sz="1865" dirty="0">
                <a:solidFill>
                  <a:srgbClr val="000000"/>
                </a:solidFill>
                <a:latin typeface="微软雅黑" panose="020B0503020204020204" pitchFamily="34" charset="-122"/>
                <a:ea typeface="微软雅黑" panose="020B0503020204020204" pitchFamily="34" charset="-122"/>
              </a:rPr>
              <a:t>全国学生资助信息管理系统于</a:t>
            </a:r>
            <a:r>
              <a:rPr lang="en-US" altLang="zh-TW" sz="1865" dirty="0">
                <a:solidFill>
                  <a:srgbClr val="000000"/>
                </a:solidFill>
                <a:latin typeface="微软雅黑" panose="020B0503020204020204" pitchFamily="34" charset="-122"/>
                <a:ea typeface="微软雅黑" panose="020B0503020204020204" pitchFamily="34" charset="-122"/>
              </a:rPr>
              <a:t> </a:t>
            </a:r>
            <a:r>
              <a:rPr lang="en-US" altLang="zh-CN" sz="1865" b="1" dirty="0">
                <a:solidFill>
                  <a:srgbClr val="1B94F8"/>
                </a:solidFill>
                <a:latin typeface="微软雅黑" panose="020B0503020204020204" pitchFamily="34" charset="-122"/>
                <a:ea typeface="微软雅黑" panose="020B0503020204020204" pitchFamily="34" charset="-122"/>
              </a:rPr>
              <a:t>2013</a:t>
            </a:r>
            <a:r>
              <a:rPr lang="zh-CN" altLang="en-US" sz="1865" dirty="0">
                <a:solidFill>
                  <a:srgbClr val="000000"/>
                </a:solidFill>
                <a:latin typeface="微软雅黑" panose="020B0503020204020204" pitchFamily="34" charset="-122"/>
                <a:ea typeface="微软雅黑" panose="020B0503020204020204" pitchFamily="34" charset="-122"/>
              </a:rPr>
              <a:t> 年</a:t>
            </a:r>
            <a:r>
              <a:rPr lang="en-US" altLang="zh-CN" sz="1865" b="1" dirty="0">
                <a:solidFill>
                  <a:srgbClr val="1B94F8"/>
                </a:solidFill>
                <a:latin typeface="微软雅黑" panose="020B0503020204020204" pitchFamily="34" charset="-122"/>
                <a:ea typeface="微软雅黑" panose="020B0503020204020204" pitchFamily="34" charset="-122"/>
              </a:rPr>
              <a:t>7</a:t>
            </a:r>
            <a:r>
              <a:rPr lang="zh-CN" altLang="en-US" sz="1865" dirty="0">
                <a:solidFill>
                  <a:srgbClr val="000000"/>
                </a:solidFill>
                <a:latin typeface="微软雅黑" panose="020B0503020204020204" pitchFamily="34" charset="-122"/>
                <a:ea typeface="微软雅黑" panose="020B0503020204020204" pitchFamily="34" charset="-122"/>
              </a:rPr>
              <a:t>月正式启动建设</a:t>
            </a:r>
            <a:r>
              <a:rPr lang="zh-CN" altLang="zh-CN" sz="1865" dirty="0">
                <a:solidFill>
                  <a:srgbClr val="000000"/>
                </a:solidFill>
                <a:latin typeface="微软雅黑" panose="020B0503020204020204" pitchFamily="34" charset="-122"/>
                <a:ea typeface="微软雅黑" panose="020B0503020204020204" pitchFamily="34" charset="-122"/>
              </a:rPr>
              <a:t>，</a:t>
            </a:r>
            <a:r>
              <a:rPr lang="zh-CN" altLang="en-US" sz="1865" dirty="0">
                <a:solidFill>
                  <a:srgbClr val="000000"/>
                </a:solidFill>
                <a:latin typeface="微软雅黑" panose="020B0503020204020204" pitchFamily="34" charset="-122"/>
                <a:ea typeface="微软雅黑" panose="020B0503020204020204" pitchFamily="34" charset="-122"/>
              </a:rPr>
              <a:t>以学籍库作为根基，搭建包含从学前到高校</a:t>
            </a:r>
            <a:r>
              <a:rPr lang="en-US" altLang="zh-CN" sz="1865" b="1" dirty="0">
                <a:solidFill>
                  <a:srgbClr val="1B94F8"/>
                </a:solidFill>
                <a:latin typeface="微软雅黑" panose="020B0503020204020204" pitchFamily="34" charset="-122"/>
                <a:ea typeface="微软雅黑" panose="020B0503020204020204" pitchFamily="34" charset="-122"/>
              </a:rPr>
              <a:t>7</a:t>
            </a:r>
            <a:r>
              <a:rPr lang="zh-CN" altLang="en-US" sz="1865" dirty="0">
                <a:solidFill>
                  <a:srgbClr val="000000"/>
                </a:solidFill>
                <a:latin typeface="微软雅黑" panose="020B0503020204020204" pitchFamily="34" charset="-122"/>
                <a:ea typeface="微软雅黑" panose="020B0503020204020204" pitchFamily="34" charset="-122"/>
              </a:rPr>
              <a:t>个学习阶段的学生、困难、资助一体化的管理系统。</a:t>
            </a:r>
            <a:endParaRPr lang="en-US" altLang="zh-CN" sz="1865" dirty="0">
              <a:solidFill>
                <a:srgbClr val="000000"/>
              </a:solidFill>
              <a:latin typeface="微软雅黑" panose="020B0503020204020204" pitchFamily="34" charset="-122"/>
              <a:ea typeface="微软雅黑" panose="020B0503020204020204" pitchFamily="34" charset="-122"/>
            </a:endParaRPr>
          </a:p>
          <a:p>
            <a:pPr>
              <a:lnSpc>
                <a:spcPct val="200000"/>
              </a:lnSpc>
              <a:buFont typeface="+mj-lt"/>
              <a:buAutoNum type="arabicPeriod"/>
            </a:pPr>
            <a:r>
              <a:rPr lang="zh-CN" altLang="en-US" sz="1865" dirty="0">
                <a:solidFill>
                  <a:srgbClr val="000000"/>
                </a:solidFill>
                <a:latin typeface="微软雅黑" panose="020B0503020204020204" pitchFamily="34" charset="-122"/>
                <a:ea typeface="微软雅黑" panose="020B0503020204020204" pitchFamily="34" charset="-122"/>
              </a:rPr>
              <a:t>资助系统分为</a:t>
            </a:r>
            <a:r>
              <a:rPr lang="en-US" altLang="zh-CN" sz="1865" b="1" dirty="0">
                <a:solidFill>
                  <a:srgbClr val="1B94F8"/>
                </a:solidFill>
                <a:latin typeface="微软雅黑" panose="020B0503020204020204" pitchFamily="34" charset="-122"/>
                <a:ea typeface="微软雅黑" panose="020B0503020204020204" pitchFamily="34" charset="-122"/>
              </a:rPr>
              <a:t>3</a:t>
            </a:r>
            <a:r>
              <a:rPr lang="zh-CN" altLang="en-US" sz="1865" dirty="0">
                <a:solidFill>
                  <a:srgbClr val="000000"/>
                </a:solidFill>
                <a:latin typeface="微软雅黑" panose="020B0503020204020204" pitchFamily="34" charset="-122"/>
                <a:ea typeface="微软雅黑" panose="020B0503020204020204" pitchFamily="34" charset="-122"/>
              </a:rPr>
              <a:t>个阶段进行建设。分别为中职阶段；学前、义务教育、普通高中阶段；本专科、研究生阶段。并分别在</a:t>
            </a:r>
            <a:r>
              <a:rPr lang="en-US" altLang="zh-CN" sz="1865" b="1" dirty="0">
                <a:solidFill>
                  <a:srgbClr val="1B94F8"/>
                </a:solidFill>
                <a:latin typeface="微软雅黑" panose="020B0503020204020204" pitchFamily="34" charset="-122"/>
                <a:ea typeface="微软雅黑" panose="020B0503020204020204" pitchFamily="34" charset="-122"/>
              </a:rPr>
              <a:t>2014</a:t>
            </a:r>
            <a:r>
              <a:rPr lang="zh-CN" altLang="en-US" sz="1865" dirty="0">
                <a:solidFill>
                  <a:srgbClr val="000000"/>
                </a:solidFill>
                <a:latin typeface="微软雅黑" panose="020B0503020204020204" pitchFamily="34" charset="-122"/>
                <a:ea typeface="微软雅黑" panose="020B0503020204020204" pitchFamily="34" charset="-122"/>
              </a:rPr>
              <a:t>年</a:t>
            </a:r>
            <a:r>
              <a:rPr lang="en-US" altLang="zh-CN" sz="1865" b="1" dirty="0">
                <a:solidFill>
                  <a:srgbClr val="1B94F8"/>
                </a:solidFill>
                <a:latin typeface="微软雅黑" panose="020B0503020204020204" pitchFamily="34" charset="-122"/>
                <a:ea typeface="微软雅黑" panose="020B0503020204020204" pitchFamily="34" charset="-122"/>
              </a:rPr>
              <a:t>8</a:t>
            </a:r>
            <a:r>
              <a:rPr lang="zh-CN" altLang="en-US" sz="1865" dirty="0">
                <a:solidFill>
                  <a:srgbClr val="000000"/>
                </a:solidFill>
                <a:latin typeface="微软雅黑" panose="020B0503020204020204" pitchFamily="34" charset="-122"/>
                <a:ea typeface="微软雅黑" panose="020B0503020204020204" pitchFamily="34" charset="-122"/>
              </a:rPr>
              <a:t>月，</a:t>
            </a:r>
            <a:r>
              <a:rPr lang="en-US" altLang="zh-CN" sz="1865" b="1" dirty="0">
                <a:solidFill>
                  <a:srgbClr val="1B94F8"/>
                </a:solidFill>
                <a:latin typeface="微软雅黑" panose="020B0503020204020204" pitchFamily="34" charset="-122"/>
                <a:ea typeface="微软雅黑" panose="020B0503020204020204" pitchFamily="34" charset="-122"/>
              </a:rPr>
              <a:t>2016</a:t>
            </a:r>
            <a:r>
              <a:rPr lang="zh-CN" altLang="en-US" sz="1865" dirty="0">
                <a:solidFill>
                  <a:srgbClr val="000000"/>
                </a:solidFill>
                <a:latin typeface="微软雅黑" panose="020B0503020204020204" pitchFamily="34" charset="-122"/>
                <a:ea typeface="微软雅黑" panose="020B0503020204020204" pitchFamily="34" charset="-122"/>
              </a:rPr>
              <a:t>年</a:t>
            </a:r>
            <a:r>
              <a:rPr lang="en-US" altLang="zh-CN" sz="1865" b="1" dirty="0">
                <a:solidFill>
                  <a:srgbClr val="1B94F8"/>
                </a:solidFill>
                <a:latin typeface="微软雅黑" panose="020B0503020204020204" pitchFamily="34" charset="-122"/>
                <a:ea typeface="微软雅黑" panose="020B0503020204020204" pitchFamily="34" charset="-122"/>
              </a:rPr>
              <a:t>8</a:t>
            </a:r>
            <a:r>
              <a:rPr lang="zh-CN" altLang="en-US" sz="1865" dirty="0">
                <a:solidFill>
                  <a:srgbClr val="000000"/>
                </a:solidFill>
                <a:latin typeface="微软雅黑" panose="020B0503020204020204" pitchFamily="34" charset="-122"/>
                <a:ea typeface="微软雅黑" panose="020B0503020204020204" pitchFamily="34" charset="-122"/>
              </a:rPr>
              <a:t>月和</a:t>
            </a:r>
            <a:r>
              <a:rPr lang="en-US" altLang="zh-CN" sz="1865" b="1" dirty="0">
                <a:solidFill>
                  <a:srgbClr val="1B94F8"/>
                </a:solidFill>
                <a:latin typeface="微软雅黑" panose="020B0503020204020204" pitchFamily="34" charset="-122"/>
                <a:ea typeface="微软雅黑" panose="020B0503020204020204" pitchFamily="34" charset="-122"/>
              </a:rPr>
              <a:t>2017</a:t>
            </a:r>
            <a:r>
              <a:rPr lang="zh-CN" altLang="en-US" sz="1865" dirty="0">
                <a:solidFill>
                  <a:srgbClr val="000000"/>
                </a:solidFill>
                <a:latin typeface="微软雅黑" panose="020B0503020204020204" pitchFamily="34" charset="-122"/>
                <a:ea typeface="微软雅黑" panose="020B0503020204020204" pitchFamily="34" charset="-122"/>
              </a:rPr>
              <a:t>年</a:t>
            </a:r>
            <a:r>
              <a:rPr lang="en-US" altLang="zh-CN" sz="1865" b="1" dirty="0">
                <a:solidFill>
                  <a:srgbClr val="1B94F8"/>
                </a:solidFill>
                <a:latin typeface="微软雅黑" panose="020B0503020204020204" pitchFamily="34" charset="-122"/>
                <a:ea typeface="微软雅黑" panose="020B0503020204020204" pitchFamily="34" charset="-122"/>
              </a:rPr>
              <a:t>9</a:t>
            </a:r>
            <a:r>
              <a:rPr lang="zh-CN" altLang="en-US" sz="1865" dirty="0">
                <a:solidFill>
                  <a:srgbClr val="000000"/>
                </a:solidFill>
                <a:latin typeface="微软雅黑" panose="020B0503020204020204" pitchFamily="34" charset="-122"/>
                <a:ea typeface="微软雅黑" panose="020B0503020204020204" pitchFamily="34" charset="-122"/>
              </a:rPr>
              <a:t>月正式上线运行。</a:t>
            </a:r>
            <a:endParaRPr lang="en-US" altLang="zh-CN" sz="1865" dirty="0">
              <a:solidFill>
                <a:srgbClr val="000000"/>
              </a:solidFill>
              <a:latin typeface="微软雅黑" panose="020B0503020204020204" pitchFamily="34" charset="-122"/>
              <a:ea typeface="微软雅黑" panose="020B0503020204020204" pitchFamily="34" charset="-122"/>
            </a:endParaRPr>
          </a:p>
          <a:p>
            <a:pPr>
              <a:lnSpc>
                <a:spcPct val="200000"/>
              </a:lnSpc>
              <a:buFont typeface="+mj-lt"/>
              <a:buAutoNum type="arabicPeriod"/>
            </a:pPr>
            <a:r>
              <a:rPr lang="zh-CN" altLang="en-US" sz="1865" dirty="0">
                <a:solidFill>
                  <a:srgbClr val="000000"/>
                </a:solidFill>
                <a:latin typeface="微软雅黑" panose="020B0503020204020204" pitchFamily="34" charset="-122"/>
                <a:ea typeface="微软雅黑" panose="020B0503020204020204" pitchFamily="34" charset="-122"/>
              </a:rPr>
              <a:t>系统整体架构采用</a:t>
            </a:r>
            <a:r>
              <a:rPr lang="zh-CN" altLang="en-US" sz="1865" b="1" dirty="0">
                <a:solidFill>
                  <a:srgbClr val="1B94F8"/>
                </a:solidFill>
                <a:latin typeface="微软雅黑" panose="020B0503020204020204" pitchFamily="34" charset="-122"/>
                <a:ea typeface="微软雅黑" panose="020B0503020204020204" pitchFamily="34" charset="-122"/>
              </a:rPr>
              <a:t>两</a:t>
            </a:r>
            <a:r>
              <a:rPr lang="zh-CN" altLang="en-US" sz="1865" dirty="0">
                <a:solidFill>
                  <a:srgbClr val="000000"/>
                </a:solidFill>
                <a:latin typeface="微软雅黑" panose="020B0503020204020204" pitchFamily="34" charset="-122"/>
                <a:ea typeface="微软雅黑" panose="020B0503020204020204" pitchFamily="34" charset="-122"/>
              </a:rPr>
              <a:t>级部署、</a:t>
            </a:r>
            <a:r>
              <a:rPr lang="zh-CN" altLang="en-US" sz="1865" b="1" dirty="0">
                <a:solidFill>
                  <a:srgbClr val="1B94F8"/>
                </a:solidFill>
                <a:latin typeface="微软雅黑" panose="020B0503020204020204" pitchFamily="34" charset="-122"/>
                <a:ea typeface="微软雅黑" panose="020B0503020204020204" pitchFamily="34" charset="-122"/>
              </a:rPr>
              <a:t>五</a:t>
            </a:r>
            <a:r>
              <a:rPr lang="zh-CN" altLang="en-US" sz="1865" dirty="0">
                <a:solidFill>
                  <a:srgbClr val="000000"/>
                </a:solidFill>
                <a:latin typeface="微软雅黑" panose="020B0503020204020204" pitchFamily="34" charset="-122"/>
                <a:ea typeface="微软雅黑" panose="020B0503020204020204" pitchFamily="34" charset="-122"/>
              </a:rPr>
              <a:t>级应用的结构，在中央及全国</a:t>
            </a:r>
            <a:r>
              <a:rPr lang="en-US" altLang="zh-CN" sz="1865" b="1" dirty="0">
                <a:solidFill>
                  <a:srgbClr val="1B94F8"/>
                </a:solidFill>
                <a:latin typeface="微软雅黑" panose="020B0503020204020204" pitchFamily="34" charset="-122"/>
                <a:ea typeface="微软雅黑" panose="020B0503020204020204" pitchFamily="34" charset="-122"/>
              </a:rPr>
              <a:t>32</a:t>
            </a:r>
            <a:r>
              <a:rPr lang="zh-CN" altLang="en-US" sz="1865" dirty="0">
                <a:solidFill>
                  <a:srgbClr val="000000"/>
                </a:solidFill>
                <a:latin typeface="微软雅黑" panose="020B0503020204020204" pitchFamily="34" charset="-122"/>
                <a:ea typeface="微软雅黑" panose="020B0503020204020204" pitchFamily="34" charset="-122"/>
              </a:rPr>
              <a:t>个省级单位进行物理落地。同时，系统每一级都配有</a:t>
            </a:r>
            <a:r>
              <a:rPr lang="en-US" altLang="zh-CN" sz="1865" b="1" dirty="0">
                <a:solidFill>
                  <a:srgbClr val="1B94F8"/>
                </a:solidFill>
                <a:latin typeface="微软雅黑" panose="020B0503020204020204" pitchFamily="34" charset="-122"/>
                <a:ea typeface="微软雅黑" panose="020B0503020204020204" pitchFamily="34" charset="-122"/>
              </a:rPr>
              <a:t>4</a:t>
            </a:r>
            <a:r>
              <a:rPr lang="zh-CN" altLang="en-US" sz="1865" dirty="0">
                <a:solidFill>
                  <a:srgbClr val="000000"/>
                </a:solidFill>
                <a:latin typeface="微软雅黑" panose="020B0503020204020204" pitchFamily="34" charset="-122"/>
                <a:ea typeface="微软雅黑" panose="020B0503020204020204" pitchFamily="34" charset="-122"/>
              </a:rPr>
              <a:t>个不同角色和等级的帐号，确保各级人员完成日常工作中的所有需要。</a:t>
            </a:r>
            <a:endParaRPr lang="en-US" altLang="zh-CN" sz="1865" dirty="0">
              <a:solidFill>
                <a:srgbClr val="000000"/>
              </a:solidFill>
              <a:latin typeface="微软雅黑" panose="020B0503020204020204" pitchFamily="34" charset="-122"/>
              <a:ea typeface="微软雅黑" panose="020B0503020204020204" pitchFamily="34" charset="-122"/>
            </a:endParaRPr>
          </a:p>
          <a:p>
            <a:pPr lvl="0">
              <a:lnSpc>
                <a:spcPct val="200000"/>
              </a:lnSpc>
              <a:buFont typeface="+mj-lt"/>
              <a:buAutoNum type="arabicPeriod"/>
            </a:pPr>
            <a:r>
              <a:rPr lang="zh-CN" altLang="en-US" sz="1865" dirty="0">
                <a:solidFill>
                  <a:srgbClr val="000000"/>
                </a:solidFill>
                <a:latin typeface="微软雅黑" panose="020B0503020204020204" pitchFamily="34" charset="-122"/>
                <a:ea typeface="微软雅黑" panose="020B0503020204020204" pitchFamily="34" charset="-122"/>
              </a:rPr>
              <a:t>系统提供了</a:t>
            </a:r>
            <a:r>
              <a:rPr lang="en-US" altLang="zh-CN" sz="1865" b="1" dirty="0">
                <a:solidFill>
                  <a:srgbClr val="1B94F8"/>
                </a:solidFill>
                <a:latin typeface="微软雅黑" panose="020B0503020204020204" pitchFamily="34" charset="-122"/>
                <a:ea typeface="微软雅黑" panose="020B0503020204020204" pitchFamily="34" charset="-122"/>
              </a:rPr>
              <a:t>4000+</a:t>
            </a:r>
            <a:r>
              <a:rPr lang="zh-CN" altLang="en-US" sz="1865" dirty="0">
                <a:solidFill>
                  <a:srgbClr val="000000"/>
                </a:solidFill>
                <a:latin typeface="微软雅黑" panose="020B0503020204020204" pitchFamily="34" charset="-122"/>
                <a:ea typeface="微软雅黑" panose="020B0503020204020204" pitchFamily="34" charset="-122"/>
              </a:rPr>
              <a:t>个功能点供各级主管部门、各教育阶段学校使用。另外系统与学籍、基础库、门户、应用支撑服务平台、灾备、数据交换等系统完成了对接和联调工作 。</a:t>
            </a:r>
            <a:endParaRPr lang="en-US" altLang="zh-CN" sz="2135" b="1" dirty="0">
              <a:latin typeface="微软雅黑" panose="020B0503020204020204" pitchFamily="34" charset="-122"/>
              <a:ea typeface="微软雅黑" panose="020B0503020204020204" pitchFamily="34" charset="-122"/>
            </a:endParaRPr>
          </a:p>
        </p:txBody>
      </p:sp>
      <p:sp>
        <p:nvSpPr>
          <p:cNvPr id="14" name="矩形 13"/>
          <p:cNvSpPr/>
          <p:nvPr/>
        </p:nvSpPr>
        <p:spPr>
          <a:xfrm>
            <a:off x="-480053" y="1988840"/>
            <a:ext cx="911424" cy="768085"/>
          </a:xfrm>
          <a:prstGeom prst="rect">
            <a:avLst/>
          </a:prstGeom>
          <a:solidFill>
            <a:srgbClr val="1B94F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5" name="矩形 14"/>
          <p:cNvSpPr/>
          <p:nvPr/>
        </p:nvSpPr>
        <p:spPr>
          <a:xfrm>
            <a:off x="-480053" y="1220755"/>
            <a:ext cx="911424" cy="768085"/>
          </a:xfrm>
          <a:prstGeom prst="rect">
            <a:avLst/>
          </a:prstGeom>
          <a:solidFill>
            <a:srgbClr val="0676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6" name="矩形 15"/>
          <p:cNvSpPr/>
          <p:nvPr/>
        </p:nvSpPr>
        <p:spPr>
          <a:xfrm>
            <a:off x="-480053" y="2756926"/>
            <a:ext cx="911424" cy="768085"/>
          </a:xfrm>
          <a:prstGeom prst="rect">
            <a:avLst/>
          </a:prstGeom>
          <a:solidFill>
            <a:srgbClr val="0676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7" name="矩形 16"/>
          <p:cNvSpPr/>
          <p:nvPr/>
        </p:nvSpPr>
        <p:spPr>
          <a:xfrm>
            <a:off x="-480053" y="3525011"/>
            <a:ext cx="911424" cy="768085"/>
          </a:xfrm>
          <a:prstGeom prst="rect">
            <a:avLst/>
          </a:prstGeom>
          <a:solidFill>
            <a:srgbClr val="1B94F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8" name="矩形 17"/>
          <p:cNvSpPr/>
          <p:nvPr/>
        </p:nvSpPr>
        <p:spPr>
          <a:xfrm>
            <a:off x="-480053" y="4293096"/>
            <a:ext cx="911424" cy="768085"/>
          </a:xfrm>
          <a:prstGeom prst="rect">
            <a:avLst/>
          </a:prstGeom>
          <a:solidFill>
            <a:srgbClr val="0676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9" name="矩形 18"/>
          <p:cNvSpPr/>
          <p:nvPr/>
        </p:nvSpPr>
        <p:spPr>
          <a:xfrm>
            <a:off x="-480053" y="5061182"/>
            <a:ext cx="911424" cy="768085"/>
          </a:xfrm>
          <a:prstGeom prst="rect">
            <a:avLst/>
          </a:prstGeom>
          <a:solidFill>
            <a:srgbClr val="1B94F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41987" name="Rectangle 11"/>
          <p:cNvSpPr>
            <a:spLocks noChangeArrowheads="1"/>
          </p:cNvSpPr>
          <p:nvPr/>
        </p:nvSpPr>
        <p:spPr bwMode="auto">
          <a:xfrm>
            <a:off x="1862138" y="1706564"/>
            <a:ext cx="8539162" cy="4040187"/>
          </a:xfrm>
          <a:prstGeom prst="rect">
            <a:avLst/>
          </a:prstGeom>
          <a:noFill/>
          <a:ln>
            <a:noFill/>
          </a:ln>
        </p:spPr>
        <p:txBody>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buFontTx/>
              <a:buNone/>
              <a:defRPr/>
            </a:pPr>
            <a:r>
              <a:rPr lang="zh-CN" altLang="en-US" sz="2000" dirty="0">
                <a:latin typeface="+mn-ea"/>
                <a:ea typeface="+mn-ea"/>
              </a:rPr>
              <a:t>本专科</a:t>
            </a:r>
            <a:r>
              <a:rPr lang="zh-CN" altLang="zh-CN" sz="2000" dirty="0">
                <a:latin typeface="+mn-ea"/>
                <a:ea typeface="+mn-ea"/>
              </a:rPr>
              <a:t>国家励志奖学金资助名单的具体流程为：</a:t>
            </a:r>
            <a:endParaRPr lang="zh-CN" altLang="zh-CN" sz="2000" dirty="0">
              <a:latin typeface="+mn-ea"/>
              <a:ea typeface="+mn-ea"/>
            </a:endParaRPr>
          </a:p>
          <a:p>
            <a:pPr>
              <a:buFontTx/>
              <a:buNone/>
              <a:defRPr/>
            </a:pPr>
            <a:r>
              <a:rPr lang="zh-CN" altLang="zh-CN" sz="2000" dirty="0">
                <a:latin typeface="+mn-ea"/>
                <a:ea typeface="+mn-ea"/>
              </a:rPr>
              <a:t>第一步：学校操作人员进入【学生信息管理</a:t>
            </a:r>
            <a:r>
              <a:rPr lang="en-US" altLang="zh-CN" sz="2000" dirty="0">
                <a:latin typeface="+mn-ea"/>
                <a:ea typeface="+mn-ea"/>
              </a:rPr>
              <a:t>-&gt;</a:t>
            </a:r>
            <a:r>
              <a:rPr lang="zh-CN" altLang="zh-CN" sz="2000" dirty="0">
                <a:latin typeface="+mn-ea"/>
                <a:ea typeface="+mn-ea"/>
              </a:rPr>
              <a:t>在校学生信息查看】模块，进行在校生基本信息导入；</a:t>
            </a:r>
            <a:endParaRPr lang="zh-CN" altLang="zh-CN" sz="2000" dirty="0">
              <a:latin typeface="+mn-ea"/>
              <a:ea typeface="+mn-ea"/>
            </a:endParaRPr>
          </a:p>
          <a:p>
            <a:pPr>
              <a:buFontTx/>
              <a:buNone/>
              <a:defRPr/>
            </a:pPr>
            <a:r>
              <a:rPr lang="zh-CN" altLang="zh-CN" sz="2000" dirty="0">
                <a:latin typeface="+mn-ea"/>
                <a:ea typeface="+mn-ea"/>
              </a:rPr>
              <a:t>第二步：学校操作人员登录系统，进入【资助项目管理</a:t>
            </a:r>
            <a:r>
              <a:rPr lang="en-US" altLang="zh-CN" sz="2000" dirty="0">
                <a:latin typeface="+mn-ea"/>
                <a:ea typeface="+mn-ea"/>
              </a:rPr>
              <a:t>-&gt;</a:t>
            </a:r>
            <a:r>
              <a:rPr lang="zh-CN" altLang="zh-CN" sz="2000" dirty="0">
                <a:latin typeface="+mn-ea"/>
                <a:ea typeface="+mn-ea"/>
              </a:rPr>
              <a:t>国家资助</a:t>
            </a:r>
            <a:r>
              <a:rPr lang="en-US" altLang="zh-CN" sz="2000" dirty="0">
                <a:latin typeface="+mn-ea"/>
                <a:ea typeface="+mn-ea"/>
              </a:rPr>
              <a:t>-&gt;</a:t>
            </a:r>
            <a:r>
              <a:rPr lang="zh-CN" altLang="zh-CN" sz="2000" dirty="0">
                <a:latin typeface="+mn-ea"/>
                <a:ea typeface="+mn-ea"/>
              </a:rPr>
              <a:t>国家励志奖学金</a:t>
            </a:r>
            <a:r>
              <a:rPr lang="en-US" altLang="zh-CN" sz="2000" dirty="0">
                <a:latin typeface="+mn-ea"/>
                <a:ea typeface="+mn-ea"/>
              </a:rPr>
              <a:t>-&gt;</a:t>
            </a:r>
            <a:r>
              <a:rPr lang="zh-CN" altLang="zh-CN" sz="2000" dirty="0">
                <a:latin typeface="+mn-ea"/>
                <a:ea typeface="+mn-ea"/>
              </a:rPr>
              <a:t>资助名单录入】模块，对资助名单进行录入；</a:t>
            </a:r>
            <a:endParaRPr lang="zh-CN" altLang="zh-CN" sz="2000" dirty="0">
              <a:latin typeface="+mn-ea"/>
              <a:ea typeface="+mn-ea"/>
            </a:endParaRPr>
          </a:p>
          <a:p>
            <a:pPr>
              <a:buFontTx/>
              <a:buNone/>
              <a:defRPr/>
            </a:pPr>
            <a:r>
              <a:rPr lang="zh-CN" altLang="zh-CN" sz="2000" dirty="0">
                <a:latin typeface="+mn-ea"/>
                <a:ea typeface="+mn-ea"/>
              </a:rPr>
              <a:t>第三步：学校审核人员登录系统，进入【资助项目管理</a:t>
            </a:r>
            <a:r>
              <a:rPr lang="en-US" altLang="zh-CN" sz="2000" dirty="0">
                <a:latin typeface="+mn-ea"/>
                <a:ea typeface="+mn-ea"/>
              </a:rPr>
              <a:t>-&gt;</a:t>
            </a:r>
            <a:r>
              <a:rPr lang="zh-CN" altLang="zh-CN" sz="2000" dirty="0">
                <a:latin typeface="+mn-ea"/>
                <a:ea typeface="+mn-ea"/>
              </a:rPr>
              <a:t>国家资助</a:t>
            </a:r>
            <a:r>
              <a:rPr lang="en-US" altLang="zh-CN" sz="2000" dirty="0">
                <a:latin typeface="+mn-ea"/>
                <a:ea typeface="+mn-ea"/>
              </a:rPr>
              <a:t>-&gt;</a:t>
            </a:r>
            <a:r>
              <a:rPr lang="zh-CN" altLang="zh-CN" sz="2000" dirty="0">
                <a:latin typeface="+mn-ea"/>
                <a:ea typeface="+mn-ea"/>
              </a:rPr>
              <a:t>国家励志奖学金</a:t>
            </a:r>
            <a:r>
              <a:rPr lang="en-US" altLang="zh-CN" sz="2000" dirty="0">
                <a:latin typeface="+mn-ea"/>
                <a:ea typeface="+mn-ea"/>
              </a:rPr>
              <a:t>-&gt;</a:t>
            </a:r>
            <a:r>
              <a:rPr lang="zh-CN" altLang="zh-CN" sz="2000" dirty="0">
                <a:latin typeface="+mn-ea"/>
                <a:ea typeface="+mn-ea"/>
              </a:rPr>
              <a:t>资助名单审核】模块，对资助名单进行审核；</a:t>
            </a:r>
            <a:endParaRPr lang="zh-CN" altLang="zh-CN" sz="2000" dirty="0">
              <a:latin typeface="+mn-ea"/>
              <a:ea typeface="+mn-ea"/>
            </a:endParaRPr>
          </a:p>
          <a:p>
            <a:pPr>
              <a:buFontTx/>
              <a:buNone/>
              <a:defRPr/>
            </a:pPr>
            <a:r>
              <a:rPr lang="zh-CN" altLang="zh-CN" sz="2000" dirty="0">
                <a:latin typeface="+mn-ea"/>
                <a:ea typeface="+mn-ea"/>
              </a:rPr>
              <a:t>第四步：上级主管部门操作人员登录系统，进入【资助项目管理</a:t>
            </a:r>
            <a:r>
              <a:rPr lang="en-US" altLang="zh-CN" sz="2000" dirty="0">
                <a:latin typeface="+mn-ea"/>
                <a:ea typeface="+mn-ea"/>
              </a:rPr>
              <a:t>-&gt;</a:t>
            </a:r>
            <a:r>
              <a:rPr lang="zh-CN" altLang="zh-CN" sz="2000" dirty="0">
                <a:latin typeface="+mn-ea"/>
                <a:ea typeface="+mn-ea"/>
              </a:rPr>
              <a:t>国家资助</a:t>
            </a:r>
            <a:r>
              <a:rPr lang="en-US" altLang="zh-CN" sz="2000" dirty="0">
                <a:latin typeface="+mn-ea"/>
                <a:ea typeface="+mn-ea"/>
              </a:rPr>
              <a:t>-&gt;</a:t>
            </a:r>
            <a:r>
              <a:rPr lang="zh-CN" altLang="zh-CN" sz="2000" dirty="0">
                <a:latin typeface="+mn-ea"/>
                <a:ea typeface="+mn-ea"/>
              </a:rPr>
              <a:t>国家励志奖学金</a:t>
            </a:r>
            <a:r>
              <a:rPr lang="en-US" altLang="zh-CN" sz="2000" dirty="0">
                <a:latin typeface="+mn-ea"/>
                <a:ea typeface="+mn-ea"/>
              </a:rPr>
              <a:t>-&gt;</a:t>
            </a:r>
            <a:r>
              <a:rPr lang="zh-CN" altLang="zh-CN" sz="2000" dirty="0">
                <a:latin typeface="+mn-ea"/>
                <a:ea typeface="+mn-ea"/>
              </a:rPr>
              <a:t>资助名单审核】模块，对学校审核通过的资助名单进行审核；</a:t>
            </a:r>
            <a:endParaRPr lang="zh-CN" altLang="zh-CN" sz="2000" dirty="0">
              <a:latin typeface="+mn-ea"/>
              <a:ea typeface="+mn-ea"/>
            </a:endParaRPr>
          </a:p>
          <a:p>
            <a:pPr>
              <a:buFontTx/>
              <a:buNone/>
              <a:defRPr/>
            </a:pPr>
            <a:r>
              <a:rPr lang="zh-CN" altLang="zh-CN" sz="2000" dirty="0">
                <a:latin typeface="+mn-ea"/>
                <a:ea typeface="+mn-ea"/>
              </a:rPr>
              <a:t>第五步：学校审核人员和上级主管部门操作人员登录系统后，进入【资助项目管理</a:t>
            </a:r>
            <a:r>
              <a:rPr lang="en-US" altLang="zh-CN" sz="2000" dirty="0">
                <a:latin typeface="+mn-ea"/>
                <a:ea typeface="+mn-ea"/>
              </a:rPr>
              <a:t>-&gt;</a:t>
            </a:r>
            <a:r>
              <a:rPr lang="zh-CN" altLang="zh-CN" sz="2000" dirty="0">
                <a:latin typeface="+mn-ea"/>
                <a:ea typeface="+mn-ea"/>
              </a:rPr>
              <a:t>国家资助</a:t>
            </a:r>
            <a:r>
              <a:rPr lang="en-US" altLang="zh-CN" sz="2000" dirty="0">
                <a:latin typeface="+mn-ea"/>
                <a:ea typeface="+mn-ea"/>
              </a:rPr>
              <a:t>-&gt;</a:t>
            </a:r>
            <a:r>
              <a:rPr lang="zh-CN" altLang="zh-CN" sz="2000" dirty="0">
                <a:latin typeface="+mn-ea"/>
                <a:ea typeface="+mn-ea"/>
              </a:rPr>
              <a:t>国家励志奖学金</a:t>
            </a:r>
            <a:r>
              <a:rPr lang="en-US" altLang="zh-CN" sz="2000" dirty="0">
                <a:latin typeface="+mn-ea"/>
                <a:ea typeface="+mn-ea"/>
              </a:rPr>
              <a:t>-&gt;</a:t>
            </a:r>
            <a:r>
              <a:rPr lang="zh-CN" altLang="zh-CN" sz="2000" dirty="0">
                <a:latin typeface="+mn-ea"/>
                <a:ea typeface="+mn-ea"/>
              </a:rPr>
              <a:t>资金发放查看】模块查看学生资助资金的发放情况。</a:t>
            </a:r>
            <a:endParaRPr lang="zh-CN" altLang="zh-CN" sz="2000" dirty="0">
              <a:latin typeface="+mn-ea"/>
              <a:ea typeface="+mn-ea"/>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54279" name="Rectangle 27"/>
          <p:cNvSpPr>
            <a:spLocks noGrp="1" noChangeArrowheads="1"/>
          </p:cNvSpPr>
          <p:nvPr>
            <p:ph type="title"/>
          </p:nvPr>
        </p:nvSpPr>
        <p:spPr>
          <a:xfrm>
            <a:off x="7459663" y="890589"/>
            <a:ext cx="3136900"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本专科</a:t>
            </a:r>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励志</a:t>
            </a:r>
            <a:r>
              <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奖学金</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spd="slow">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56323" name="Rectangle 27"/>
          <p:cNvSpPr>
            <a:spLocks noGrp="1" noChangeArrowheads="1"/>
          </p:cNvSpPr>
          <p:nvPr>
            <p:ph type="title"/>
          </p:nvPr>
        </p:nvSpPr>
        <p:spPr>
          <a:xfrm>
            <a:off x="7496176" y="846139"/>
            <a:ext cx="3121025"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研究生学业奖学金</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Rectangle 11"/>
          <p:cNvSpPr/>
          <p:nvPr/>
        </p:nvSpPr>
        <p:spPr>
          <a:xfrm>
            <a:off x="2022475" y="1828800"/>
            <a:ext cx="8147050" cy="3035300"/>
          </a:xfrm>
          <a:prstGeom prst="rect">
            <a:avLst/>
          </a:prstGeom>
          <a:noFill/>
          <a:ln w="12700" cap="flat" cmpd="sng" algn="ctr">
            <a:noFill/>
            <a:prstDash val="solid"/>
            <a:miter lim="800000"/>
            <a:headEnd type="none" w="med" len="med"/>
            <a:tailEnd type="none" w="med" len="med"/>
          </a:ln>
          <a:effectLst/>
        </p:spPr>
        <p:txBody>
          <a:bodyPr/>
          <a:lstStyle/>
          <a:p>
            <a:pPr marL="514350" indent="-51435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rPr>
              <a:t>1.</a:t>
            </a:r>
            <a:r>
              <a:rPr lang="zh-CN" altLang="en-US" sz="2400" kern="1" dirty="0">
                <a:latin typeface="+mn-ea"/>
                <a:ea typeface="+mn-ea"/>
              </a:rPr>
              <a:t>研究生学业奖学金的覆盖面、等级、奖励标准和评定办法由各高校确定，标准不超过同阶段研究生国家奖学金标准的</a:t>
            </a:r>
            <a:r>
              <a:rPr lang="en-US" altLang="zh-CN" sz="2400" kern="1" dirty="0">
                <a:latin typeface="+mn-ea"/>
                <a:ea typeface="+mn-ea"/>
              </a:rPr>
              <a:t>60%</a:t>
            </a:r>
            <a:endParaRPr lang="en-US" altLang="zh-CN" sz="2400" kern="1" dirty="0">
              <a:latin typeface="+mn-ea"/>
              <a:ea typeface="+mn-ea"/>
            </a:endParaRPr>
          </a:p>
          <a:p>
            <a:pPr marL="514350" indent="-51435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rPr>
              <a:t>2.</a:t>
            </a:r>
            <a:r>
              <a:rPr lang="zh-CN" altLang="en-US" sz="2400" kern="1" dirty="0">
                <a:latin typeface="+mn-ea"/>
                <a:ea typeface="+mn-ea"/>
              </a:rPr>
              <a:t>资助范围需在校生</a:t>
            </a:r>
            <a:endParaRPr lang="zh-CN" altLang="en-US" sz="2400" kern="1" dirty="0">
              <a:latin typeface="+mn-ea"/>
              <a:ea typeface="+mn-ea"/>
            </a:endParaRPr>
          </a:p>
          <a:p>
            <a:pPr marL="514350" indent="-51435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rPr>
              <a:t>3.</a:t>
            </a:r>
            <a:r>
              <a:rPr lang="zh-CN" altLang="en-US" sz="2400" kern="1" dirty="0">
                <a:latin typeface="+mn-ea"/>
                <a:ea typeface="+mn-ea"/>
              </a:rPr>
              <a:t>学业奖学金需要二级审核</a:t>
            </a:r>
            <a:endParaRPr lang="en-US" altLang="zh-CN" sz="2400" kern="1" dirty="0">
              <a:latin typeface="+mn-ea"/>
              <a:ea typeface="+mn-ea"/>
            </a:endParaRPr>
          </a:p>
          <a:p>
            <a:pPr marL="514350" indent="-51435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rPr>
              <a:t>4.</a:t>
            </a:r>
            <a:r>
              <a:rPr lang="zh-CN" altLang="en-US" sz="2400" kern="1" dirty="0">
                <a:latin typeface="+mn-ea"/>
                <a:ea typeface="+mn-ea"/>
              </a:rPr>
              <a:t>每学期录入一次名单</a:t>
            </a:r>
            <a:endParaRPr lang="en-US" altLang="zh-CN" sz="2400" kern="1" dirty="0">
              <a:latin typeface="+mn-ea"/>
              <a:ea typeface="+mn-ea"/>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Tree>
  </p:cSld>
  <p:clrMapOvr>
    <a:masterClrMapping/>
  </p:clrMapOvr>
  <p:transition spd="slow">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7"/>
          <p:cNvSpPr txBox="1">
            <a:spLocks noChangeArrowheads="1"/>
          </p:cNvSpPr>
          <p:nvPr/>
        </p:nvSpPr>
        <p:spPr bwMode="auto">
          <a:xfrm>
            <a:off x="7496176" y="930276"/>
            <a:ext cx="3121025" cy="561975"/>
          </a:xfrm>
          <a:prstGeom prst="rect">
            <a:avLst/>
          </a:prstGeom>
          <a:noFill/>
          <a:ln>
            <a:noFill/>
          </a:ln>
        </p:spPr>
        <p:txBody>
          <a:bodyPr anchor="ct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r" eaLnBrk="1" hangingPunct="1">
              <a:buFontTx/>
              <a:buNone/>
              <a:defRPr/>
            </a:pPr>
            <a:r>
              <a:rPr lang="zh-CN" altLang="en-US" sz="2800" b="1" kern="1" dirty="0">
                <a:latin typeface="微软雅黑" panose="020B0503020204020204" pitchFamily="34" charset="-122"/>
                <a:ea typeface="微软雅黑" panose="020B0503020204020204" pitchFamily="34" charset="-122"/>
              </a:rPr>
              <a:t>研究生学业奖学金</a:t>
            </a:r>
            <a:endParaRPr lang="zh-CN" altLang="zh-CN" sz="2800" b="1" kern="1" dirty="0">
              <a:latin typeface="微软雅黑" panose="020B0503020204020204" pitchFamily="34" charset="-122"/>
              <a:ea typeface="微软雅黑" panose="020B0503020204020204" pitchFamily="34" charset="-122"/>
            </a:endParaRPr>
          </a:p>
        </p:txBody>
      </p:sp>
      <p:pic>
        <p:nvPicPr>
          <p:cNvPr id="58371" name="Picture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08125" y="1922464"/>
            <a:ext cx="9131300" cy="3481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7"/>
          <p:cNvSpPr>
            <a:spLocks noGrp="1" noChangeArrowheads="1"/>
          </p:cNvSpPr>
          <p:nvPr>
            <p:ph type="title"/>
          </p:nvPr>
        </p:nvSpPr>
        <p:spPr>
          <a:xfrm>
            <a:off x="7531100" y="930276"/>
            <a:ext cx="3048000"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研究生学业奖学金</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graphicFrame>
        <p:nvGraphicFramePr>
          <p:cNvPr id="59395" name="Object 1"/>
          <p:cNvGraphicFramePr>
            <a:graphicFrameLocks noChangeAspect="1"/>
          </p:cNvGraphicFramePr>
          <p:nvPr/>
        </p:nvGraphicFramePr>
        <p:xfrm>
          <a:off x="3287688" y="1052736"/>
          <a:ext cx="4068763" cy="5611812"/>
        </p:xfrm>
        <a:graphic>
          <a:graphicData uri="http://schemas.openxmlformats.org/presentationml/2006/ole">
            <mc:AlternateContent xmlns:mc="http://schemas.openxmlformats.org/markup-compatibility/2006">
              <mc:Choice xmlns:v="urn:schemas-microsoft-com:vml" Requires="v">
                <p:oleObj spid="_x0000_s50231" name="Visio" r:id="rId1" imgW="6299200" imgH="10718800" progId="Visio.Drawing.11">
                  <p:embed/>
                </p:oleObj>
              </mc:Choice>
              <mc:Fallback>
                <p:oleObj name="Visio" r:id="rId1" imgW="6299200" imgH="10718800" progId="Visio.Drawing.11">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688" y="1052736"/>
                        <a:ext cx="4068763" cy="5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内容占位符 2"/>
          <p:cNvSpPr>
            <a:spLocks noGrp="1"/>
          </p:cNvSpPr>
          <p:nvPr>
            <p:ph sz="half" idx="1"/>
          </p:nvPr>
        </p:nvSpPr>
        <p:spPr>
          <a:xfrm>
            <a:off x="1933575" y="1635125"/>
            <a:ext cx="8375650" cy="4592638"/>
          </a:xfrm>
          <a:ln w="9525"/>
        </p:spPr>
        <p:txBody>
          <a:bodyPr/>
          <a:lstStyle/>
          <a:p>
            <a:pPr marL="0" indent="0">
              <a:buNone/>
              <a:defRPr/>
            </a:pPr>
            <a:r>
              <a:rPr altLang="en-US" sz="2000" dirty="0">
                <a:latin typeface="+mn-ea"/>
                <a:cs typeface="Arial" panose="020B0604020202020204" pitchFamily="34" charset="0"/>
              </a:rPr>
              <a:t>研究生</a:t>
            </a:r>
            <a:r>
              <a:rPr altLang="zh-CN" sz="2000" dirty="0">
                <a:latin typeface="+mn-ea"/>
                <a:cs typeface="Arial" panose="020B0604020202020204" pitchFamily="34" charset="0"/>
              </a:rPr>
              <a:t>国家学业奖学金资助名单的具体流程为：</a:t>
            </a:r>
            <a:endParaRPr altLang="zh-CN" sz="2000" dirty="0">
              <a:latin typeface="+mn-ea"/>
              <a:cs typeface="Arial" panose="020B0604020202020204" pitchFamily="34" charset="0"/>
            </a:endParaRPr>
          </a:p>
          <a:p>
            <a:pPr marL="0" indent="0">
              <a:buNone/>
              <a:defRPr/>
            </a:pPr>
            <a:r>
              <a:rPr altLang="zh-CN" sz="2000" dirty="0">
                <a:latin typeface="+mn-ea"/>
                <a:cs typeface="Arial" panose="020B0604020202020204" pitchFamily="34" charset="0"/>
              </a:rPr>
              <a:t>第一步：学校操作人员登录系统，进入【学生信息管理</a:t>
            </a:r>
            <a:r>
              <a:rPr lang="en-US" altLang="zh-CN" sz="2000" dirty="0">
                <a:latin typeface="+mn-ea"/>
                <a:cs typeface="Arial" panose="020B0604020202020204" pitchFamily="34" charset="0"/>
              </a:rPr>
              <a:t>-&gt;</a:t>
            </a:r>
            <a:r>
              <a:rPr altLang="zh-CN" sz="2000" dirty="0">
                <a:latin typeface="+mn-ea"/>
                <a:cs typeface="Arial" panose="020B0604020202020204" pitchFamily="34" charset="0"/>
              </a:rPr>
              <a:t>在校学生信息查看】模块，进行在校生基本信息导入；</a:t>
            </a:r>
            <a:endParaRPr altLang="zh-CN" sz="2000" dirty="0">
              <a:latin typeface="+mn-ea"/>
              <a:cs typeface="Arial" panose="020B0604020202020204" pitchFamily="34" charset="0"/>
            </a:endParaRPr>
          </a:p>
          <a:p>
            <a:pPr marL="0" indent="0">
              <a:buNone/>
              <a:defRPr/>
            </a:pPr>
            <a:r>
              <a:rPr altLang="zh-CN" sz="2000" dirty="0">
                <a:latin typeface="+mn-ea"/>
                <a:cs typeface="Arial" panose="020B0604020202020204" pitchFamily="34" charset="0"/>
              </a:rPr>
              <a:t>第二步：学校操作人员进入【资助项目管理</a:t>
            </a:r>
            <a:r>
              <a:rPr lang="en-US" altLang="zh-CN" sz="2000" dirty="0">
                <a:latin typeface="+mn-ea"/>
                <a:cs typeface="Arial" panose="020B0604020202020204" pitchFamily="34" charset="0"/>
              </a:rPr>
              <a:t>-&gt;</a:t>
            </a:r>
            <a:r>
              <a:rPr altLang="zh-CN" sz="2000" dirty="0">
                <a:latin typeface="+mn-ea"/>
                <a:cs typeface="Arial" panose="020B0604020202020204" pitchFamily="34" charset="0"/>
              </a:rPr>
              <a:t>国家资助</a:t>
            </a:r>
            <a:r>
              <a:rPr lang="en-US" altLang="zh-CN" sz="2000" dirty="0">
                <a:latin typeface="+mn-ea"/>
                <a:cs typeface="Arial" panose="020B0604020202020204" pitchFamily="34" charset="0"/>
              </a:rPr>
              <a:t>-&gt;</a:t>
            </a:r>
            <a:r>
              <a:rPr altLang="zh-CN" sz="2000" dirty="0">
                <a:latin typeface="+mn-ea"/>
                <a:cs typeface="Arial" panose="020B0604020202020204" pitchFamily="34" charset="0"/>
              </a:rPr>
              <a:t>学业奖学金</a:t>
            </a:r>
            <a:r>
              <a:rPr lang="en-US" altLang="zh-CN" sz="2000" dirty="0">
                <a:latin typeface="+mn-ea"/>
                <a:cs typeface="Arial" panose="020B0604020202020204" pitchFamily="34" charset="0"/>
              </a:rPr>
              <a:t>-&gt;</a:t>
            </a:r>
            <a:r>
              <a:rPr altLang="zh-CN" sz="2000" dirty="0">
                <a:latin typeface="+mn-ea"/>
                <a:cs typeface="Arial" panose="020B0604020202020204" pitchFamily="34" charset="0"/>
              </a:rPr>
              <a:t>资助名单录入】模块，对资助名单进行录入；</a:t>
            </a:r>
            <a:endParaRPr altLang="zh-CN" sz="2000" dirty="0">
              <a:latin typeface="+mn-ea"/>
              <a:cs typeface="Arial" panose="020B0604020202020204" pitchFamily="34" charset="0"/>
            </a:endParaRPr>
          </a:p>
          <a:p>
            <a:pPr marL="0" indent="0">
              <a:buNone/>
              <a:defRPr/>
            </a:pPr>
            <a:r>
              <a:rPr altLang="zh-CN" sz="2000" dirty="0">
                <a:latin typeface="+mn-ea"/>
                <a:cs typeface="Arial" panose="020B0604020202020204" pitchFamily="34" charset="0"/>
              </a:rPr>
              <a:t>第三步：学校审核人员登录系统，进入【资助项目管理</a:t>
            </a:r>
            <a:r>
              <a:rPr lang="en-US" altLang="zh-CN" sz="2000" dirty="0">
                <a:latin typeface="+mn-ea"/>
                <a:cs typeface="Arial" panose="020B0604020202020204" pitchFamily="34" charset="0"/>
              </a:rPr>
              <a:t>-&gt;</a:t>
            </a:r>
            <a:r>
              <a:rPr altLang="zh-CN" sz="2000" dirty="0">
                <a:latin typeface="+mn-ea"/>
                <a:cs typeface="Arial" panose="020B0604020202020204" pitchFamily="34" charset="0"/>
              </a:rPr>
              <a:t>国家资助</a:t>
            </a:r>
            <a:r>
              <a:rPr lang="en-US" altLang="zh-CN" sz="2000" dirty="0">
                <a:latin typeface="+mn-ea"/>
                <a:cs typeface="Arial" panose="020B0604020202020204" pitchFamily="34" charset="0"/>
              </a:rPr>
              <a:t>-&gt;</a:t>
            </a:r>
            <a:r>
              <a:rPr altLang="zh-CN" sz="2000" dirty="0">
                <a:latin typeface="+mn-ea"/>
                <a:cs typeface="Arial" panose="020B0604020202020204" pitchFamily="34" charset="0"/>
              </a:rPr>
              <a:t>学业奖学金</a:t>
            </a:r>
            <a:r>
              <a:rPr lang="en-US" altLang="zh-CN" sz="2000" dirty="0">
                <a:latin typeface="+mn-ea"/>
                <a:cs typeface="Arial" panose="020B0604020202020204" pitchFamily="34" charset="0"/>
              </a:rPr>
              <a:t>-&gt;</a:t>
            </a:r>
            <a:r>
              <a:rPr altLang="zh-CN" sz="2000" dirty="0">
                <a:latin typeface="+mn-ea"/>
                <a:cs typeface="Arial" panose="020B0604020202020204" pitchFamily="34" charset="0"/>
              </a:rPr>
              <a:t>资助名单审核】模块，对资助名单进行审核；</a:t>
            </a:r>
            <a:endParaRPr altLang="zh-CN" sz="2000" dirty="0">
              <a:latin typeface="+mn-ea"/>
              <a:cs typeface="Arial" panose="020B0604020202020204" pitchFamily="34" charset="0"/>
            </a:endParaRPr>
          </a:p>
          <a:p>
            <a:pPr marL="0" indent="0">
              <a:buNone/>
              <a:defRPr/>
            </a:pPr>
            <a:r>
              <a:rPr altLang="zh-CN" sz="2000" dirty="0">
                <a:latin typeface="+mn-ea"/>
                <a:cs typeface="Arial" panose="020B0604020202020204" pitchFamily="34" charset="0"/>
              </a:rPr>
              <a:t>第四步：上级主管部门操作人员登录系统，进入【资助项目管理</a:t>
            </a:r>
            <a:r>
              <a:rPr lang="en-US" altLang="zh-CN" sz="2000" dirty="0">
                <a:latin typeface="+mn-ea"/>
                <a:cs typeface="Arial" panose="020B0604020202020204" pitchFamily="34" charset="0"/>
              </a:rPr>
              <a:t>-&gt;</a:t>
            </a:r>
            <a:r>
              <a:rPr altLang="zh-CN" sz="2000" dirty="0">
                <a:latin typeface="+mn-ea"/>
                <a:cs typeface="Arial" panose="020B0604020202020204" pitchFamily="34" charset="0"/>
              </a:rPr>
              <a:t>国家资助</a:t>
            </a:r>
            <a:r>
              <a:rPr lang="en-US" altLang="zh-CN" sz="2000" dirty="0">
                <a:latin typeface="+mn-ea"/>
                <a:cs typeface="Arial" panose="020B0604020202020204" pitchFamily="34" charset="0"/>
              </a:rPr>
              <a:t>-&gt;</a:t>
            </a:r>
            <a:r>
              <a:rPr altLang="zh-CN" sz="2000" dirty="0">
                <a:latin typeface="+mn-ea"/>
                <a:cs typeface="Arial" panose="020B0604020202020204" pitchFamily="34" charset="0"/>
              </a:rPr>
              <a:t>学业奖学金</a:t>
            </a:r>
            <a:r>
              <a:rPr lang="en-US" altLang="zh-CN" sz="2000" dirty="0">
                <a:latin typeface="+mn-ea"/>
                <a:cs typeface="Arial" panose="020B0604020202020204" pitchFamily="34" charset="0"/>
              </a:rPr>
              <a:t>-&gt;</a:t>
            </a:r>
            <a:r>
              <a:rPr altLang="zh-CN" sz="2000" dirty="0">
                <a:latin typeface="+mn-ea"/>
                <a:cs typeface="Arial" panose="020B0604020202020204" pitchFamily="34" charset="0"/>
              </a:rPr>
              <a:t>资助名单审核】模块，对学校审核通过的资助名单进行审核；</a:t>
            </a:r>
            <a:endParaRPr altLang="zh-CN" sz="2000" dirty="0">
              <a:latin typeface="+mn-ea"/>
              <a:cs typeface="Arial" panose="020B0604020202020204" pitchFamily="34" charset="0"/>
            </a:endParaRPr>
          </a:p>
          <a:p>
            <a:pPr marL="0" indent="0">
              <a:buNone/>
              <a:defRPr/>
            </a:pPr>
            <a:r>
              <a:rPr altLang="zh-CN" sz="2000" dirty="0">
                <a:latin typeface="+mn-ea"/>
                <a:cs typeface="Arial" panose="020B0604020202020204" pitchFamily="34" charset="0"/>
              </a:rPr>
              <a:t>第五步：学校审核人员、上级主管部门操作人员登录系统后，进入【资助项目管理</a:t>
            </a:r>
            <a:r>
              <a:rPr lang="en-US" altLang="zh-CN" sz="2000" dirty="0">
                <a:latin typeface="+mn-ea"/>
                <a:cs typeface="Arial" panose="020B0604020202020204" pitchFamily="34" charset="0"/>
              </a:rPr>
              <a:t>-&gt;</a:t>
            </a:r>
            <a:r>
              <a:rPr altLang="zh-CN" sz="2000" dirty="0">
                <a:latin typeface="+mn-ea"/>
                <a:cs typeface="Arial" panose="020B0604020202020204" pitchFamily="34" charset="0"/>
              </a:rPr>
              <a:t>国家资助</a:t>
            </a:r>
            <a:r>
              <a:rPr lang="en-US" altLang="zh-CN" sz="2000" dirty="0">
                <a:latin typeface="+mn-ea"/>
                <a:cs typeface="Arial" panose="020B0604020202020204" pitchFamily="34" charset="0"/>
              </a:rPr>
              <a:t>-&gt;</a:t>
            </a:r>
            <a:r>
              <a:rPr altLang="zh-CN" sz="2000" dirty="0">
                <a:latin typeface="+mn-ea"/>
                <a:cs typeface="Arial" panose="020B0604020202020204" pitchFamily="34" charset="0"/>
              </a:rPr>
              <a:t>学业奖学金</a:t>
            </a:r>
            <a:r>
              <a:rPr lang="en-US" altLang="zh-CN" sz="2000" dirty="0">
                <a:latin typeface="+mn-ea"/>
                <a:cs typeface="Arial" panose="020B0604020202020204" pitchFamily="34" charset="0"/>
              </a:rPr>
              <a:t>-&gt;</a:t>
            </a:r>
            <a:r>
              <a:rPr altLang="zh-CN" sz="2000" dirty="0">
                <a:latin typeface="+mn-ea"/>
                <a:cs typeface="Arial" panose="020B0604020202020204" pitchFamily="34" charset="0"/>
              </a:rPr>
              <a:t>资金发放查看】模块查看学生资助资金的发放情况。</a:t>
            </a:r>
            <a:endParaRPr altLang="en-US" sz="2000" dirty="0">
              <a:latin typeface="+mn-ea"/>
              <a:cs typeface="Arial" panose="020B0604020202020204" pitchFamily="34" charset="0"/>
            </a:endParaRPr>
          </a:p>
        </p:txBody>
      </p:sp>
      <p:sp>
        <p:nvSpPr>
          <p:cNvPr id="46083" name="Rectangle 27"/>
          <p:cNvSpPr txBox="1">
            <a:spLocks noChangeArrowheads="1"/>
          </p:cNvSpPr>
          <p:nvPr/>
        </p:nvSpPr>
        <p:spPr bwMode="auto">
          <a:xfrm>
            <a:off x="7496176" y="846139"/>
            <a:ext cx="3121025" cy="561975"/>
          </a:xfrm>
          <a:prstGeom prst="rect">
            <a:avLst/>
          </a:prstGeom>
          <a:noFill/>
          <a:ln>
            <a:noFill/>
          </a:ln>
        </p:spPr>
        <p:txBody>
          <a:bodyPr anchor="ct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r" eaLnBrk="1" hangingPunct="1">
              <a:buFontTx/>
              <a:buNone/>
              <a:defRPr/>
            </a:pPr>
            <a:r>
              <a:rPr lang="zh-CN" altLang="en-US" sz="2800" b="1" kern="1" dirty="0">
                <a:latin typeface="微软雅黑" panose="020B0503020204020204" pitchFamily="34" charset="-122"/>
                <a:ea typeface="微软雅黑" panose="020B0503020204020204" pitchFamily="34" charset="-122"/>
              </a:rPr>
              <a:t>研究生学业奖学金</a:t>
            </a:r>
            <a:endParaRPr lang="zh-CN" altLang="zh-CN" sz="2800" b="1" kern="1" dirty="0">
              <a:latin typeface="微软雅黑" panose="020B0503020204020204" pitchFamily="34" charset="-122"/>
              <a:ea typeface="微软雅黑" panose="020B0503020204020204" pitchFamily="34" charset="-122"/>
            </a:endParaRPr>
          </a:p>
        </p:txBody>
      </p:sp>
    </p:spTree>
  </p:cSld>
  <p:clrMapOvr>
    <a:masterClrMapping/>
  </p:clrMapOvr>
  <p:transition spd="slow">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62467" name="Rectangle 27"/>
          <p:cNvSpPr>
            <a:spLocks noGrp="1" noChangeArrowheads="1"/>
          </p:cNvSpPr>
          <p:nvPr>
            <p:ph type="title"/>
          </p:nvPr>
        </p:nvSpPr>
        <p:spPr>
          <a:xfrm>
            <a:off x="8499476" y="917576"/>
            <a:ext cx="2117725"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国家助学金</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Rectangle 11"/>
          <p:cNvSpPr/>
          <p:nvPr/>
        </p:nvSpPr>
        <p:spPr>
          <a:xfrm>
            <a:off x="2022475" y="1828800"/>
            <a:ext cx="8147050" cy="4040188"/>
          </a:xfrm>
          <a:prstGeom prst="rect">
            <a:avLst/>
          </a:prstGeom>
          <a:noFill/>
          <a:ln w="12700" cap="flat" cmpd="sng" algn="ctr">
            <a:noFill/>
            <a:prstDash val="solid"/>
            <a:miter lim="800000"/>
            <a:headEnd type="none" w="med" len="med"/>
            <a:tailEnd type="none" w="med" len="med"/>
          </a:ln>
          <a:effectLst/>
        </p:spPr>
        <p:txBody>
          <a:bodyPr/>
          <a:lstStyle/>
          <a:p>
            <a:pPr marL="514350" indent="-514350" eaLnBrk="1" fontAlgn="auto" hangingPunct="1">
              <a:lnSpc>
                <a:spcPct val="90000"/>
              </a:lnSpc>
              <a:spcBef>
                <a:spcPts val="765"/>
              </a:spcBef>
              <a:spcAft>
                <a:spcPts val="0"/>
              </a:spcAft>
              <a:buFont typeface="+mj-lt"/>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latin typeface="+mn-ea"/>
                <a:ea typeface="+mn-ea"/>
              </a:rPr>
              <a:t>国家助学金必须满足是正常在校生，并在困难生认定中为一般困难、困难或特别困难的一种才可享受。</a:t>
            </a:r>
            <a:endParaRPr lang="en-US" altLang="zh-CN" sz="2400" kern="1" dirty="0">
              <a:latin typeface="+mn-ea"/>
              <a:ea typeface="+mn-ea"/>
            </a:endParaRPr>
          </a:p>
          <a:p>
            <a:pPr marL="514350" indent="-514350" eaLnBrk="1" fontAlgn="auto" hangingPunct="1">
              <a:lnSpc>
                <a:spcPct val="90000"/>
              </a:lnSpc>
              <a:spcBef>
                <a:spcPts val="765"/>
              </a:spcBef>
              <a:spcAft>
                <a:spcPts val="0"/>
              </a:spcAft>
              <a:buFont typeface="+mj-lt"/>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latin typeface="+mn-ea"/>
                <a:ea typeface="+mn-ea"/>
              </a:rPr>
              <a:t>需两级审核。（学校、省级各自审核）</a:t>
            </a:r>
            <a:endParaRPr lang="en-US" altLang="zh-CN" sz="2400" kern="1" dirty="0">
              <a:latin typeface="+mn-ea"/>
              <a:ea typeface="+mn-ea"/>
            </a:endParaRPr>
          </a:p>
          <a:p>
            <a:pPr marL="514350" indent="-514350" eaLnBrk="1" fontAlgn="auto" hangingPunct="1">
              <a:lnSpc>
                <a:spcPct val="90000"/>
              </a:lnSpc>
              <a:spcBef>
                <a:spcPts val="765"/>
              </a:spcBef>
              <a:spcAft>
                <a:spcPts val="0"/>
              </a:spcAft>
              <a:buFont typeface="+mj-lt"/>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latin typeface="+mn-ea"/>
                <a:ea typeface="+mn-ea"/>
              </a:rPr>
              <a:t>录入的是当学期的学生数据。</a:t>
            </a:r>
            <a:endParaRPr lang="en-US" altLang="zh-CN" sz="2400" kern="1" dirty="0">
              <a:latin typeface="+mn-ea"/>
              <a:ea typeface="+mn-ea"/>
            </a:endParaRPr>
          </a:p>
          <a:p>
            <a:pPr marL="514350" indent="-514350" eaLnBrk="1" fontAlgn="auto" hangingPunct="1">
              <a:lnSpc>
                <a:spcPct val="90000"/>
              </a:lnSpc>
              <a:spcBef>
                <a:spcPts val="765"/>
              </a:spcBef>
              <a:spcAft>
                <a:spcPts val="0"/>
              </a:spcAft>
              <a:buFont typeface="+mj-lt"/>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latin typeface="+mn-ea"/>
                <a:ea typeface="+mn-ea"/>
              </a:rPr>
              <a:t>每学期录入一次助学金名单。</a:t>
            </a:r>
            <a:endParaRPr lang="zh-CN" altLang="en-US" sz="2400" kern="1" dirty="0">
              <a:latin typeface="+mn-ea"/>
              <a:ea typeface="+mn-ea"/>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Tree>
  </p:cSld>
  <p:clrMapOvr>
    <a:masterClrMapping/>
  </p:clrMapOvr>
  <p:transition spd="slow">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pic>
        <p:nvPicPr>
          <p:cNvPr id="64517" name="Picture 1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1778001"/>
            <a:ext cx="9144000" cy="3605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518" name="Rectangle 27"/>
          <p:cNvSpPr>
            <a:spLocks noGrp="1" noChangeArrowheads="1"/>
          </p:cNvSpPr>
          <p:nvPr>
            <p:ph type="title"/>
          </p:nvPr>
        </p:nvSpPr>
        <p:spPr>
          <a:xfrm>
            <a:off x="8499476" y="917576"/>
            <a:ext cx="2117725"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国家助学金</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spd="slow">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66566" name="Rectangle 2"/>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buFontTx/>
              <a:buNone/>
            </a:pPr>
            <a:endParaRPr lang="zh-CN" altLang="en-US" sz="1800">
              <a:ea typeface="宋体" panose="02010600030101010101" pitchFamily="2" charset="-122"/>
            </a:endParaRPr>
          </a:p>
        </p:txBody>
      </p:sp>
      <p:sp>
        <p:nvSpPr>
          <p:cNvPr id="66567" name="Rectangle 16"/>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buFontTx/>
              <a:buNone/>
            </a:pPr>
            <a:endParaRPr lang="zh-CN" altLang="en-US" sz="1800">
              <a:ea typeface="宋体" panose="02010600030101010101" pitchFamily="2" charset="-122"/>
            </a:endParaRPr>
          </a:p>
        </p:txBody>
      </p:sp>
      <p:sp>
        <p:nvSpPr>
          <p:cNvPr id="66568" name="Rectangle 20"/>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buFontTx/>
              <a:buNone/>
            </a:pPr>
            <a:endParaRPr lang="zh-CN" altLang="en-US" sz="1800">
              <a:ea typeface="宋体" panose="02010600030101010101" pitchFamily="2" charset="-122"/>
            </a:endParaRPr>
          </a:p>
        </p:txBody>
      </p:sp>
      <p:graphicFrame>
        <p:nvGraphicFramePr>
          <p:cNvPr id="66569" name="对象 14"/>
          <p:cNvGraphicFramePr>
            <a:graphicFrameLocks noChangeAspect="1"/>
          </p:cNvGraphicFramePr>
          <p:nvPr/>
        </p:nvGraphicFramePr>
        <p:xfrm>
          <a:off x="3154363" y="989014"/>
          <a:ext cx="4017962" cy="5680075"/>
        </p:xfrm>
        <a:graphic>
          <a:graphicData uri="http://schemas.openxmlformats.org/presentationml/2006/ole">
            <mc:AlternateContent xmlns:mc="http://schemas.openxmlformats.org/markup-compatibility/2006">
              <mc:Choice xmlns:v="urn:schemas-microsoft-com:vml" Requires="v">
                <p:oleObj spid="_x0000_s51254" name="Visio" r:id="rId1" imgW="7734300" imgH="10960100" progId="Visio.Drawing.11">
                  <p:embed/>
                </p:oleObj>
              </mc:Choice>
              <mc:Fallback>
                <p:oleObj name="Visio" r:id="rId1" imgW="7734300" imgH="10960100" progId="Visio.Drawing.11">
                  <p:embed/>
                  <p:pic>
                    <p:nvPicPr>
                      <p:cNvPr id="0" name="对象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4363" y="989014"/>
                        <a:ext cx="4017962"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6570" name="Rectangle 27"/>
          <p:cNvSpPr txBox="1">
            <a:spLocks noChangeArrowheads="1"/>
          </p:cNvSpPr>
          <p:nvPr/>
        </p:nvSpPr>
        <p:spPr bwMode="auto">
          <a:xfrm>
            <a:off x="8499476" y="917576"/>
            <a:ext cx="21177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r" eaLnBrk="1" hangingPunct="1">
              <a:buFontTx/>
              <a:buNone/>
            </a:pPr>
            <a:r>
              <a:rPr lang="zh-CN" altLang="en-US" sz="2800" b="1">
                <a:latin typeface="微软雅黑" panose="020B0503020204020204" pitchFamily="34" charset="-122"/>
                <a:ea typeface="微软雅黑" panose="020B0503020204020204" pitchFamily="34" charset="-122"/>
              </a:rPr>
              <a:t>国家助学金</a:t>
            </a:r>
            <a:endParaRPr lang="zh-CN" altLang="zh-CN" sz="2800" b="1">
              <a:latin typeface="微软雅黑" panose="020B0503020204020204" pitchFamily="34" charset="-122"/>
              <a:ea typeface="微软雅黑" panose="020B0503020204020204" pitchFamily="34" charset="-122"/>
            </a:endParaRPr>
          </a:p>
        </p:txBody>
      </p:sp>
    </p:spTree>
  </p:cSld>
  <p:clrMapOvr>
    <a:masterClrMapping/>
  </p:clrMapOvr>
  <p:transition spd="slow">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68611" name="Rectangle 27"/>
          <p:cNvSpPr>
            <a:spLocks noGrp="1" noChangeArrowheads="1"/>
          </p:cNvSpPr>
          <p:nvPr>
            <p:ph type="title"/>
          </p:nvPr>
        </p:nvSpPr>
        <p:spPr>
          <a:xfrm>
            <a:off x="8551864" y="917576"/>
            <a:ext cx="2116137"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国家助学金</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Rectangle 11"/>
          <p:cNvSpPr/>
          <p:nvPr/>
        </p:nvSpPr>
        <p:spPr>
          <a:xfrm>
            <a:off x="2022475" y="1828800"/>
            <a:ext cx="8147050" cy="4040188"/>
          </a:xfrm>
          <a:prstGeom prst="rect">
            <a:avLst/>
          </a:prstGeom>
          <a:noFill/>
          <a:ln w="12700" cap="flat" cmpd="sng" algn="ctr">
            <a:noFill/>
            <a:prstDash val="solid"/>
            <a:miter lim="800000"/>
            <a:headEnd type="none" w="med" len="med"/>
            <a:tailEnd type="none" w="med" len="med"/>
          </a:ln>
          <a:effectLst/>
        </p:spPr>
        <p:txBody>
          <a:bodyPr/>
          <a:lstStyle/>
          <a:p>
            <a:pPr marL="514350" indent="-51435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sz="3200" kern="1" dirty="0">
              <a:latin typeface="微软雅黑" panose="020B0503020204020204" pitchFamily="34" charset="-122"/>
              <a:ea typeface="微软雅黑" panose="020B0503020204020204" pitchFamily="34" charset="-122"/>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50184" name="TextBox 14"/>
          <p:cNvSpPr txBox="1">
            <a:spLocks noChangeArrowheads="1"/>
          </p:cNvSpPr>
          <p:nvPr/>
        </p:nvSpPr>
        <p:spPr bwMode="auto">
          <a:xfrm>
            <a:off x="1808164" y="1797050"/>
            <a:ext cx="8575675" cy="3416300"/>
          </a:xfrm>
          <a:prstGeom prst="rect">
            <a:avLst/>
          </a:prstGeom>
          <a:noFill/>
          <a:ln>
            <a:noFill/>
          </a:ln>
        </p:spPr>
        <p:txBody>
          <a:bodyP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buFontTx/>
              <a:buNone/>
              <a:defRPr/>
            </a:pPr>
            <a:r>
              <a:rPr lang="zh-CN" altLang="en-US" dirty="0">
                <a:latin typeface="+mn-ea"/>
                <a:ea typeface="+mn-ea"/>
              </a:rPr>
              <a:t>本专科、研究生国家助学金资助名单的具体流程为：</a:t>
            </a:r>
            <a:endParaRPr lang="zh-CN" altLang="en-US" dirty="0">
              <a:latin typeface="+mn-ea"/>
              <a:ea typeface="+mn-ea"/>
            </a:endParaRPr>
          </a:p>
          <a:p>
            <a:pPr eaLnBrk="1" hangingPunct="1">
              <a:buFontTx/>
              <a:buNone/>
              <a:defRPr/>
            </a:pPr>
            <a:r>
              <a:rPr lang="zh-CN" altLang="en-US" dirty="0">
                <a:latin typeface="+mn-ea"/>
                <a:ea typeface="+mn-ea"/>
              </a:rPr>
              <a:t>第一步：学校操作人员进行在校生基本信息导入；</a:t>
            </a:r>
            <a:endParaRPr lang="zh-CN" altLang="en-US" dirty="0">
              <a:latin typeface="+mn-ea"/>
              <a:ea typeface="+mn-ea"/>
            </a:endParaRPr>
          </a:p>
          <a:p>
            <a:pPr eaLnBrk="1" hangingPunct="1">
              <a:buFontTx/>
              <a:buNone/>
              <a:defRPr/>
            </a:pPr>
            <a:r>
              <a:rPr lang="zh-CN" altLang="en-US" dirty="0">
                <a:latin typeface="+mn-ea"/>
                <a:ea typeface="+mn-ea"/>
              </a:rPr>
              <a:t>第二步：学校操作人员进行家庭经济信息录入；</a:t>
            </a:r>
            <a:endParaRPr lang="zh-CN" altLang="en-US" dirty="0">
              <a:latin typeface="+mn-ea"/>
              <a:ea typeface="+mn-ea"/>
            </a:endParaRPr>
          </a:p>
          <a:p>
            <a:pPr eaLnBrk="1" hangingPunct="1">
              <a:buFontTx/>
              <a:buNone/>
              <a:defRPr/>
            </a:pPr>
            <a:r>
              <a:rPr lang="zh-CN" altLang="en-US" dirty="0">
                <a:latin typeface="+mn-ea"/>
                <a:ea typeface="+mn-ea"/>
              </a:rPr>
              <a:t>第三步：学校操作人员进行困难学生认定；（只有录入了家庭经济信息的学生才能进行困难生认定）</a:t>
            </a:r>
            <a:endParaRPr lang="zh-CN" altLang="en-US" dirty="0">
              <a:latin typeface="+mn-ea"/>
              <a:ea typeface="+mn-ea"/>
            </a:endParaRPr>
          </a:p>
          <a:p>
            <a:pPr eaLnBrk="1" hangingPunct="1">
              <a:buFontTx/>
              <a:buNone/>
              <a:defRPr/>
            </a:pPr>
            <a:r>
              <a:rPr lang="zh-CN" altLang="en-US" dirty="0">
                <a:latin typeface="+mn-ea"/>
                <a:ea typeface="+mn-ea"/>
              </a:rPr>
              <a:t>第四步：学校操作人员登录系统，对资助名单进行录入；</a:t>
            </a:r>
            <a:endParaRPr lang="zh-CN" altLang="en-US" dirty="0">
              <a:latin typeface="+mn-ea"/>
              <a:ea typeface="+mn-ea"/>
            </a:endParaRPr>
          </a:p>
          <a:p>
            <a:pPr eaLnBrk="1" hangingPunct="1">
              <a:buFontTx/>
              <a:buNone/>
              <a:defRPr/>
            </a:pPr>
            <a:r>
              <a:rPr lang="zh-CN" altLang="en-US" dirty="0">
                <a:latin typeface="+mn-ea"/>
                <a:ea typeface="+mn-ea"/>
              </a:rPr>
              <a:t>第五步：学校审核人员登录系统，对资助名单进行审核；</a:t>
            </a:r>
            <a:endParaRPr lang="zh-CN" altLang="en-US" dirty="0">
              <a:latin typeface="+mn-ea"/>
              <a:ea typeface="+mn-ea"/>
            </a:endParaRPr>
          </a:p>
          <a:p>
            <a:pPr eaLnBrk="1" hangingPunct="1">
              <a:buFontTx/>
              <a:buNone/>
              <a:defRPr/>
            </a:pPr>
            <a:r>
              <a:rPr lang="zh-CN" altLang="en-US" dirty="0">
                <a:latin typeface="+mn-ea"/>
                <a:ea typeface="+mn-ea"/>
              </a:rPr>
              <a:t>第六步：上级主管部门操作人员登录系统，对学校审核通过的资助名单进行审核；</a:t>
            </a:r>
            <a:endParaRPr lang="zh-CN" altLang="en-US" dirty="0">
              <a:latin typeface="+mn-ea"/>
              <a:ea typeface="+mn-ea"/>
            </a:endParaRPr>
          </a:p>
        </p:txBody>
      </p:sp>
    </p:spTree>
  </p:cSld>
  <p:clrMapOvr>
    <a:masterClrMapping/>
  </p:clrMapOvr>
  <p:transition spd="slow">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7"/>
          <p:cNvSpPr>
            <a:spLocks noGrp="1" noChangeArrowheads="1"/>
          </p:cNvSpPr>
          <p:nvPr>
            <p:ph type="title"/>
          </p:nvPr>
        </p:nvSpPr>
        <p:spPr>
          <a:xfrm>
            <a:off x="8543925" y="930276"/>
            <a:ext cx="2116138"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国家助学金</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TextBox 5"/>
          <p:cNvSpPr txBox="1"/>
          <p:nvPr/>
        </p:nvSpPr>
        <p:spPr>
          <a:xfrm>
            <a:off x="2006600" y="1492251"/>
            <a:ext cx="5570538" cy="830263"/>
          </a:xfrm>
          <a:prstGeom prst="rect">
            <a:avLst/>
          </a:prstGeom>
          <a:noFill/>
        </p:spPr>
        <p:txBody>
          <a:bodyPr wrap="none">
            <a:spAutoFit/>
          </a:bodyPr>
          <a:lstStyle/>
          <a:p>
            <a:pPr>
              <a:defRPr/>
            </a:pPr>
            <a:r>
              <a:rPr lang="zh-CN" altLang="en-US" sz="2400" dirty="0">
                <a:latin typeface="+mn-ea"/>
                <a:ea typeface="+mn-ea"/>
              </a:rPr>
              <a:t>新增功能</a:t>
            </a:r>
            <a:r>
              <a:rPr lang="en-US" altLang="zh-CN" sz="2400" dirty="0">
                <a:latin typeface="+mn-ea"/>
                <a:ea typeface="+mn-ea"/>
              </a:rPr>
              <a:t>-</a:t>
            </a:r>
            <a:r>
              <a:rPr lang="zh-CN" altLang="en-US" sz="2400" dirty="0">
                <a:latin typeface="+mn-ea"/>
                <a:ea typeface="+mn-ea"/>
              </a:rPr>
              <a:t>建档立卡学生未资助情况上报</a:t>
            </a:r>
            <a:endParaRPr lang="en-US" altLang="zh-CN" sz="2400" dirty="0">
              <a:latin typeface="+mn-ea"/>
              <a:ea typeface="+mn-ea"/>
            </a:endParaRPr>
          </a:p>
          <a:p>
            <a:pPr>
              <a:defRPr/>
            </a:pPr>
            <a:r>
              <a:rPr lang="zh-CN" altLang="en-US" sz="2400" dirty="0">
                <a:latin typeface="+mn-ea"/>
                <a:ea typeface="+mn-ea"/>
              </a:rPr>
              <a:t>中央下发</a:t>
            </a:r>
            <a:endParaRPr lang="zh-CN" altLang="en-US" sz="2400" dirty="0">
              <a:latin typeface="+mn-ea"/>
              <a:ea typeface="+mn-ea"/>
            </a:endParaRPr>
          </a:p>
        </p:txBody>
      </p:sp>
      <p:pic>
        <p:nvPicPr>
          <p:cNvPr id="7066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2397125"/>
            <a:ext cx="9144000" cy="357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小标题.pn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3339" y="190190"/>
            <a:ext cx="987781" cy="911999"/>
          </a:xfrm>
          <a:prstGeom prst="rect">
            <a:avLst/>
          </a:prstGeom>
        </p:spPr>
      </p:pic>
      <p:sp>
        <p:nvSpPr>
          <p:cNvPr id="12" name="文本框 2"/>
          <p:cNvSpPr txBox="1"/>
          <p:nvPr/>
        </p:nvSpPr>
        <p:spPr>
          <a:xfrm>
            <a:off x="3791744" y="198996"/>
            <a:ext cx="2880320" cy="584775"/>
          </a:xfrm>
          <a:prstGeom prst="rect">
            <a:avLst/>
          </a:prstGeom>
          <a:noFill/>
        </p:spPr>
        <p:txBody>
          <a:bodyPr wrap="square" rtlCol="0">
            <a:spAutoFit/>
          </a:bodyPr>
          <a:lstStyle/>
          <a:p>
            <a:r>
              <a:rPr kumimoji="1"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本期建设概况</a:t>
            </a:r>
            <a:endParaRPr kumimoji="1"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Rectangle 3"/>
          <p:cNvSpPr txBox="1">
            <a:spLocks noChangeArrowheads="1"/>
          </p:cNvSpPr>
          <p:nvPr/>
        </p:nvSpPr>
        <p:spPr>
          <a:xfrm>
            <a:off x="911424" y="1220755"/>
            <a:ext cx="10886744" cy="428128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200000"/>
              </a:lnSpc>
              <a:buFont typeface="+mj-lt"/>
              <a:buAutoNum type="arabicPeriod"/>
            </a:pPr>
            <a:r>
              <a:rPr lang="zh-CN" altLang="en-US" sz="1865" dirty="0">
                <a:solidFill>
                  <a:srgbClr val="000000"/>
                </a:solidFill>
                <a:latin typeface="微软雅黑" panose="020B0503020204020204" pitchFamily="34" charset="-122"/>
                <a:ea typeface="微软雅黑" panose="020B0503020204020204" pitchFamily="34" charset="-122"/>
              </a:rPr>
              <a:t>本期项目主要工作是完成</a:t>
            </a:r>
            <a:r>
              <a:rPr lang="zh-CN" altLang="en-US" sz="1865" b="1" dirty="0">
                <a:solidFill>
                  <a:srgbClr val="1B94F8"/>
                </a:solidFill>
                <a:latin typeface="微软雅黑" panose="020B0503020204020204" pitchFamily="34" charset="-122"/>
                <a:ea typeface="微软雅黑" panose="020B0503020204020204" pitchFamily="34" charset="-122"/>
              </a:rPr>
              <a:t>扶贫办</a:t>
            </a:r>
            <a:r>
              <a:rPr lang="zh-CN" altLang="en-US" sz="1865" dirty="0">
                <a:solidFill>
                  <a:srgbClr val="000000"/>
                </a:solidFill>
                <a:latin typeface="微软雅黑" panose="020B0503020204020204" pitchFamily="34" charset="-122"/>
                <a:ea typeface="微软雅黑" panose="020B0503020204020204" pitchFamily="34" charset="-122"/>
              </a:rPr>
              <a:t>、</a:t>
            </a:r>
            <a:r>
              <a:rPr lang="zh-CN" altLang="en-US" sz="1865" b="1" dirty="0">
                <a:solidFill>
                  <a:srgbClr val="1B94F8"/>
                </a:solidFill>
                <a:latin typeface="微软雅黑" panose="020B0503020204020204" pitchFamily="34" charset="-122"/>
                <a:ea typeface="微软雅黑" panose="020B0503020204020204" pitchFamily="34" charset="-122"/>
              </a:rPr>
              <a:t>民政部</a:t>
            </a:r>
            <a:r>
              <a:rPr lang="zh-CN" altLang="en-US" sz="1865" dirty="0">
                <a:solidFill>
                  <a:srgbClr val="000000"/>
                </a:solidFill>
                <a:latin typeface="微软雅黑" panose="020B0503020204020204" pitchFamily="34" charset="-122"/>
                <a:ea typeface="微软雅黑" panose="020B0503020204020204" pitchFamily="34" charset="-122"/>
              </a:rPr>
              <a:t>、</a:t>
            </a:r>
            <a:r>
              <a:rPr lang="zh-CN" altLang="en-US" sz="1865" b="1" dirty="0">
                <a:solidFill>
                  <a:srgbClr val="1B94F8"/>
                </a:solidFill>
                <a:latin typeface="微软雅黑" panose="020B0503020204020204" pitchFamily="34" charset="-122"/>
                <a:ea typeface="微软雅黑" panose="020B0503020204020204" pitchFamily="34" charset="-122"/>
              </a:rPr>
              <a:t>残联</a:t>
            </a:r>
            <a:r>
              <a:rPr lang="zh-CN" altLang="en-US" sz="1865" dirty="0">
                <a:solidFill>
                  <a:srgbClr val="000000"/>
                </a:solidFill>
                <a:latin typeface="微软雅黑" panose="020B0503020204020204" pitchFamily="34" charset="-122"/>
                <a:ea typeface="微软雅黑" panose="020B0503020204020204" pitchFamily="34" charset="-122"/>
              </a:rPr>
              <a:t>、</a:t>
            </a:r>
            <a:r>
              <a:rPr lang="zh-CN" altLang="en-US" sz="1865" b="1" dirty="0">
                <a:solidFill>
                  <a:srgbClr val="1B94F8"/>
                </a:solidFill>
                <a:latin typeface="微软雅黑" panose="020B0503020204020204" pitchFamily="34" charset="-122"/>
                <a:ea typeface="微软雅黑" panose="020B0503020204020204" pitchFamily="34" charset="-122"/>
              </a:rPr>
              <a:t>人社部</a:t>
            </a:r>
            <a:r>
              <a:rPr lang="zh-CN" altLang="en-US" sz="1865" dirty="0">
                <a:solidFill>
                  <a:srgbClr val="000000"/>
                </a:solidFill>
                <a:latin typeface="微软雅黑" panose="020B0503020204020204" pitchFamily="34" charset="-122"/>
                <a:ea typeface="微软雅黑" panose="020B0503020204020204" pitchFamily="34" charset="-122"/>
              </a:rPr>
              <a:t>的系统对接、以及系统部分功能的完善。</a:t>
            </a:r>
            <a:endParaRPr lang="en-US" altLang="zh-CN" sz="1865" dirty="0">
              <a:solidFill>
                <a:srgbClr val="000000"/>
              </a:solidFill>
              <a:latin typeface="微软雅黑" panose="020B0503020204020204" pitchFamily="34" charset="-122"/>
              <a:ea typeface="微软雅黑" panose="020B0503020204020204" pitchFamily="34" charset="-122"/>
            </a:endParaRPr>
          </a:p>
          <a:p>
            <a:pPr>
              <a:lnSpc>
                <a:spcPct val="200000"/>
              </a:lnSpc>
              <a:buFont typeface="+mj-lt"/>
              <a:buAutoNum type="arabicPeriod"/>
            </a:pPr>
            <a:r>
              <a:rPr lang="zh-CN" altLang="en-US" sz="1865" dirty="0">
                <a:solidFill>
                  <a:srgbClr val="000000"/>
                </a:solidFill>
                <a:latin typeface="微软雅黑" panose="020B0503020204020204" pitchFamily="34" charset="-122"/>
                <a:ea typeface="微软雅黑" panose="020B0503020204020204" pitchFamily="34" charset="-122"/>
              </a:rPr>
              <a:t>本期功能分别在</a:t>
            </a:r>
            <a:r>
              <a:rPr lang="en-US" altLang="zh-CN" sz="1865" dirty="0">
                <a:solidFill>
                  <a:srgbClr val="000000"/>
                </a:solidFill>
                <a:latin typeface="微软雅黑" panose="020B0503020204020204" pitchFamily="34" charset="-122"/>
                <a:ea typeface="微软雅黑" panose="020B0503020204020204" pitchFamily="34" charset="-122"/>
              </a:rPr>
              <a:t>2019</a:t>
            </a:r>
            <a:r>
              <a:rPr lang="zh-CN" altLang="en-US" sz="1865" dirty="0">
                <a:solidFill>
                  <a:srgbClr val="000000"/>
                </a:solidFill>
                <a:latin typeface="微软雅黑" panose="020B0503020204020204" pitchFamily="34" charset="-122"/>
                <a:ea typeface="微软雅黑" panose="020B0503020204020204" pitchFamily="34" charset="-122"/>
              </a:rPr>
              <a:t>年</a:t>
            </a:r>
            <a:r>
              <a:rPr lang="en-US" altLang="zh-CN" sz="1865" dirty="0">
                <a:solidFill>
                  <a:srgbClr val="000000"/>
                </a:solidFill>
                <a:latin typeface="微软雅黑" panose="020B0503020204020204" pitchFamily="34" charset="-122"/>
                <a:ea typeface="微软雅黑" panose="020B0503020204020204" pitchFamily="34" charset="-122"/>
              </a:rPr>
              <a:t>2</a:t>
            </a:r>
            <a:r>
              <a:rPr lang="zh-CN" altLang="en-US" sz="1865" dirty="0">
                <a:solidFill>
                  <a:srgbClr val="000000"/>
                </a:solidFill>
                <a:latin typeface="微软雅黑" panose="020B0503020204020204" pitchFamily="34" charset="-122"/>
                <a:ea typeface="微软雅黑" panose="020B0503020204020204" pitchFamily="34" charset="-122"/>
              </a:rPr>
              <a:t>月、</a:t>
            </a:r>
            <a:r>
              <a:rPr lang="en-US" altLang="zh-CN" sz="1865" dirty="0">
                <a:solidFill>
                  <a:srgbClr val="000000"/>
                </a:solidFill>
                <a:latin typeface="微软雅黑" panose="020B0503020204020204" pitchFamily="34" charset="-122"/>
                <a:ea typeface="微软雅黑" panose="020B0503020204020204" pitchFamily="34" charset="-122"/>
              </a:rPr>
              <a:t>4</a:t>
            </a:r>
            <a:r>
              <a:rPr lang="zh-CN" altLang="en-US" sz="1865" dirty="0">
                <a:solidFill>
                  <a:srgbClr val="000000"/>
                </a:solidFill>
                <a:latin typeface="微软雅黑" panose="020B0503020204020204" pitchFamily="34" charset="-122"/>
                <a:ea typeface="微软雅黑" panose="020B0503020204020204" pitchFamily="34" charset="-122"/>
              </a:rPr>
              <a:t>月、</a:t>
            </a:r>
            <a:r>
              <a:rPr lang="en-US" altLang="zh-CN" sz="1865" dirty="0">
                <a:solidFill>
                  <a:srgbClr val="000000"/>
                </a:solidFill>
                <a:latin typeface="微软雅黑" panose="020B0503020204020204" pitchFamily="34" charset="-122"/>
                <a:ea typeface="微软雅黑" panose="020B0503020204020204" pitchFamily="34" charset="-122"/>
              </a:rPr>
              <a:t>6</a:t>
            </a:r>
            <a:r>
              <a:rPr lang="zh-CN" altLang="en-US" sz="1865" dirty="0">
                <a:solidFill>
                  <a:srgbClr val="000000"/>
                </a:solidFill>
                <a:latin typeface="微软雅黑" panose="020B0503020204020204" pitchFamily="34" charset="-122"/>
                <a:ea typeface="微软雅黑" panose="020B0503020204020204" pitchFamily="34" charset="-122"/>
              </a:rPr>
              <a:t>月、</a:t>
            </a:r>
            <a:r>
              <a:rPr lang="en-US" altLang="zh-CN" sz="1865" dirty="0">
                <a:solidFill>
                  <a:srgbClr val="000000"/>
                </a:solidFill>
                <a:latin typeface="微软雅黑" panose="020B0503020204020204" pitchFamily="34" charset="-122"/>
                <a:ea typeface="微软雅黑" panose="020B0503020204020204" pitchFamily="34" charset="-122"/>
              </a:rPr>
              <a:t>8</a:t>
            </a:r>
            <a:r>
              <a:rPr lang="zh-CN" altLang="en-US" sz="1865" dirty="0">
                <a:solidFill>
                  <a:srgbClr val="000000"/>
                </a:solidFill>
                <a:latin typeface="微软雅黑" panose="020B0503020204020204" pitchFamily="34" charset="-122"/>
                <a:ea typeface="微软雅黑" panose="020B0503020204020204" pitchFamily="34" charset="-122"/>
              </a:rPr>
              <a:t>月和</a:t>
            </a:r>
            <a:r>
              <a:rPr lang="en-US" altLang="zh-CN" sz="1865" dirty="0">
                <a:solidFill>
                  <a:srgbClr val="000000"/>
                </a:solidFill>
                <a:latin typeface="微软雅黑" panose="020B0503020204020204" pitchFamily="34" charset="-122"/>
                <a:ea typeface="微软雅黑" panose="020B0503020204020204" pitchFamily="34" charset="-122"/>
              </a:rPr>
              <a:t>10</a:t>
            </a:r>
            <a:r>
              <a:rPr lang="zh-CN" altLang="en-US" sz="1865" dirty="0">
                <a:solidFill>
                  <a:srgbClr val="000000"/>
                </a:solidFill>
                <a:latin typeface="微软雅黑" panose="020B0503020204020204" pitchFamily="34" charset="-122"/>
                <a:ea typeface="微软雅黑" panose="020B0503020204020204" pitchFamily="34" charset="-122"/>
              </a:rPr>
              <a:t>月正式上线运行，本月将正式上线</a:t>
            </a:r>
            <a:r>
              <a:rPr lang="en-US" altLang="zh-CN" sz="1865" dirty="0">
                <a:solidFill>
                  <a:srgbClr val="000000"/>
                </a:solidFill>
                <a:latin typeface="微软雅黑" panose="020B0503020204020204" pitchFamily="34" charset="-122"/>
                <a:ea typeface="微软雅黑" panose="020B0503020204020204" pitchFamily="34" charset="-122"/>
              </a:rPr>
              <a:t>v2.9.7</a:t>
            </a:r>
            <a:r>
              <a:rPr lang="zh-CN" altLang="en-US" sz="1865" dirty="0">
                <a:solidFill>
                  <a:srgbClr val="000000"/>
                </a:solidFill>
                <a:latin typeface="微软雅黑" panose="020B0503020204020204" pitchFamily="34" charset="-122"/>
                <a:ea typeface="微软雅黑" panose="020B0503020204020204" pitchFamily="34" charset="-122"/>
              </a:rPr>
              <a:t>版本，目前已经完成</a:t>
            </a:r>
            <a:r>
              <a:rPr lang="zh-CN" altLang="en-US" sz="1865" b="1" dirty="0">
                <a:solidFill>
                  <a:srgbClr val="1B94F8"/>
                </a:solidFill>
                <a:latin typeface="微软雅黑" panose="020B0503020204020204" pitchFamily="34" charset="-122"/>
                <a:ea typeface="微软雅黑" panose="020B0503020204020204" pitchFamily="34" charset="-122"/>
              </a:rPr>
              <a:t>扶贫办</a:t>
            </a:r>
            <a:r>
              <a:rPr lang="zh-CN" altLang="en-US" sz="1865" dirty="0">
                <a:solidFill>
                  <a:srgbClr val="000000"/>
                </a:solidFill>
                <a:latin typeface="微软雅黑" panose="020B0503020204020204" pitchFamily="34" charset="-122"/>
                <a:ea typeface="微软雅黑" panose="020B0503020204020204" pitchFamily="34" charset="-122"/>
              </a:rPr>
              <a:t>、</a:t>
            </a:r>
            <a:r>
              <a:rPr lang="zh-CN" altLang="en-US" sz="1865" b="1" dirty="0">
                <a:solidFill>
                  <a:srgbClr val="1B94F8"/>
                </a:solidFill>
                <a:latin typeface="微软雅黑" panose="020B0503020204020204" pitchFamily="34" charset="-122"/>
                <a:ea typeface="微软雅黑" panose="020B0503020204020204" pitchFamily="34" charset="-122"/>
              </a:rPr>
              <a:t>民政部</a:t>
            </a:r>
            <a:r>
              <a:rPr lang="zh-CN" altLang="en-US" sz="1865" dirty="0">
                <a:solidFill>
                  <a:srgbClr val="000000"/>
                </a:solidFill>
                <a:latin typeface="微软雅黑" panose="020B0503020204020204" pitchFamily="34" charset="-122"/>
                <a:ea typeface="微软雅黑" panose="020B0503020204020204" pitchFamily="34" charset="-122"/>
              </a:rPr>
              <a:t>、</a:t>
            </a:r>
            <a:r>
              <a:rPr lang="zh-CN" altLang="en-US" sz="1865" b="1" dirty="0">
                <a:solidFill>
                  <a:srgbClr val="1B94F8"/>
                </a:solidFill>
                <a:latin typeface="微软雅黑" panose="020B0503020204020204" pitchFamily="34" charset="-122"/>
                <a:ea typeface="微软雅黑" panose="020B0503020204020204" pitchFamily="34" charset="-122"/>
              </a:rPr>
              <a:t>残联</a:t>
            </a:r>
            <a:r>
              <a:rPr lang="zh-CN" altLang="en-US" sz="1865" dirty="0">
                <a:solidFill>
                  <a:srgbClr val="000000"/>
                </a:solidFill>
                <a:latin typeface="微软雅黑" panose="020B0503020204020204" pitchFamily="34" charset="-122"/>
                <a:ea typeface="微软雅黑" panose="020B0503020204020204" pitchFamily="34" charset="-122"/>
              </a:rPr>
              <a:t>三部委的系统对接，以及各学段的功能完善工作。</a:t>
            </a:r>
            <a:endParaRPr lang="en-US" altLang="zh-CN" sz="1865" dirty="0">
              <a:solidFill>
                <a:srgbClr val="000000"/>
              </a:solidFill>
              <a:latin typeface="微软雅黑" panose="020B0503020204020204" pitchFamily="34" charset="-122"/>
              <a:ea typeface="微软雅黑" panose="020B0503020204020204" pitchFamily="34" charset="-122"/>
            </a:endParaRPr>
          </a:p>
        </p:txBody>
      </p:sp>
      <p:sp>
        <p:nvSpPr>
          <p:cNvPr id="14" name="矩形 13"/>
          <p:cNvSpPr/>
          <p:nvPr/>
        </p:nvSpPr>
        <p:spPr>
          <a:xfrm>
            <a:off x="-480053" y="1988840"/>
            <a:ext cx="911424" cy="768085"/>
          </a:xfrm>
          <a:prstGeom prst="rect">
            <a:avLst/>
          </a:prstGeom>
          <a:solidFill>
            <a:srgbClr val="1B94F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5" name="矩形 14"/>
          <p:cNvSpPr/>
          <p:nvPr/>
        </p:nvSpPr>
        <p:spPr>
          <a:xfrm>
            <a:off x="-480053" y="1220755"/>
            <a:ext cx="911424" cy="768085"/>
          </a:xfrm>
          <a:prstGeom prst="rect">
            <a:avLst/>
          </a:prstGeom>
          <a:solidFill>
            <a:srgbClr val="0676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6" name="矩形 15"/>
          <p:cNvSpPr/>
          <p:nvPr/>
        </p:nvSpPr>
        <p:spPr>
          <a:xfrm>
            <a:off x="-480053" y="2756926"/>
            <a:ext cx="911424" cy="768085"/>
          </a:xfrm>
          <a:prstGeom prst="rect">
            <a:avLst/>
          </a:prstGeom>
          <a:solidFill>
            <a:srgbClr val="0676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7" name="矩形 16"/>
          <p:cNvSpPr/>
          <p:nvPr/>
        </p:nvSpPr>
        <p:spPr>
          <a:xfrm>
            <a:off x="-480053" y="3525011"/>
            <a:ext cx="911424" cy="768085"/>
          </a:xfrm>
          <a:prstGeom prst="rect">
            <a:avLst/>
          </a:prstGeom>
          <a:solidFill>
            <a:srgbClr val="1B94F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8" name="矩形 17"/>
          <p:cNvSpPr/>
          <p:nvPr/>
        </p:nvSpPr>
        <p:spPr>
          <a:xfrm>
            <a:off x="-480053" y="4293096"/>
            <a:ext cx="911424" cy="768085"/>
          </a:xfrm>
          <a:prstGeom prst="rect">
            <a:avLst/>
          </a:prstGeom>
          <a:solidFill>
            <a:srgbClr val="0676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9" name="矩形 18"/>
          <p:cNvSpPr/>
          <p:nvPr/>
        </p:nvSpPr>
        <p:spPr>
          <a:xfrm>
            <a:off x="-480053" y="5061182"/>
            <a:ext cx="911424" cy="768085"/>
          </a:xfrm>
          <a:prstGeom prst="rect">
            <a:avLst/>
          </a:prstGeom>
          <a:solidFill>
            <a:srgbClr val="1B94F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7"/>
          <p:cNvSpPr>
            <a:spLocks noGrp="1" noChangeArrowheads="1"/>
          </p:cNvSpPr>
          <p:nvPr>
            <p:ph type="title"/>
          </p:nvPr>
        </p:nvSpPr>
        <p:spPr>
          <a:xfrm>
            <a:off x="8551864" y="930276"/>
            <a:ext cx="2116137"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国家助学金</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TextBox 2"/>
          <p:cNvSpPr txBox="1"/>
          <p:nvPr/>
        </p:nvSpPr>
        <p:spPr>
          <a:xfrm>
            <a:off x="2006600" y="1492251"/>
            <a:ext cx="5570538" cy="830263"/>
          </a:xfrm>
          <a:prstGeom prst="rect">
            <a:avLst/>
          </a:prstGeom>
          <a:noFill/>
        </p:spPr>
        <p:txBody>
          <a:bodyPr wrap="none">
            <a:spAutoFit/>
          </a:bodyPr>
          <a:lstStyle/>
          <a:p>
            <a:pPr>
              <a:defRPr/>
            </a:pPr>
            <a:r>
              <a:rPr lang="zh-CN" altLang="en-US" sz="2400" dirty="0">
                <a:latin typeface="+mn-ea"/>
                <a:ea typeface="+mn-ea"/>
              </a:rPr>
              <a:t>新增功能</a:t>
            </a:r>
            <a:r>
              <a:rPr lang="en-US" altLang="zh-CN" sz="2400" dirty="0">
                <a:latin typeface="+mn-ea"/>
                <a:ea typeface="+mn-ea"/>
              </a:rPr>
              <a:t>-</a:t>
            </a:r>
            <a:r>
              <a:rPr lang="zh-CN" altLang="en-US" sz="2400" dirty="0">
                <a:latin typeface="+mn-ea"/>
                <a:ea typeface="+mn-ea"/>
              </a:rPr>
              <a:t>建档立卡学生未资助情况上报</a:t>
            </a:r>
            <a:endParaRPr lang="en-US" altLang="zh-CN" sz="2400" dirty="0">
              <a:latin typeface="+mn-ea"/>
              <a:ea typeface="+mn-ea"/>
            </a:endParaRPr>
          </a:p>
          <a:p>
            <a:pPr>
              <a:defRPr/>
            </a:pPr>
            <a:r>
              <a:rPr lang="zh-CN" altLang="en-US" sz="2400" dirty="0">
                <a:latin typeface="+mn-ea"/>
                <a:ea typeface="+mn-ea"/>
              </a:rPr>
              <a:t>自采集</a:t>
            </a:r>
            <a:endParaRPr lang="zh-CN" altLang="en-US" sz="2400" dirty="0">
              <a:latin typeface="+mn-ea"/>
              <a:ea typeface="+mn-ea"/>
            </a:endParaRPr>
          </a:p>
        </p:txBody>
      </p:sp>
      <p:pic>
        <p:nvPicPr>
          <p:cNvPr id="7168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2398714"/>
            <a:ext cx="9144000" cy="356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7"/>
          <p:cNvSpPr>
            <a:spLocks noGrp="1" noChangeArrowheads="1"/>
          </p:cNvSpPr>
          <p:nvPr>
            <p:ph type="title"/>
          </p:nvPr>
        </p:nvSpPr>
        <p:spPr>
          <a:xfrm>
            <a:off x="8551864" y="919164"/>
            <a:ext cx="2116137"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国家助学金</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TextBox 2"/>
          <p:cNvSpPr txBox="1"/>
          <p:nvPr/>
        </p:nvSpPr>
        <p:spPr>
          <a:xfrm>
            <a:off x="2006600" y="1492251"/>
            <a:ext cx="5570538" cy="830263"/>
          </a:xfrm>
          <a:prstGeom prst="rect">
            <a:avLst/>
          </a:prstGeom>
          <a:noFill/>
        </p:spPr>
        <p:txBody>
          <a:bodyPr wrap="none">
            <a:spAutoFit/>
          </a:bodyPr>
          <a:lstStyle/>
          <a:p>
            <a:pPr>
              <a:defRPr/>
            </a:pPr>
            <a:r>
              <a:rPr lang="zh-CN" altLang="en-US" sz="2400" dirty="0">
                <a:latin typeface="+mn-ea"/>
                <a:ea typeface="+mn-ea"/>
              </a:rPr>
              <a:t>新增功能</a:t>
            </a:r>
            <a:r>
              <a:rPr lang="en-US" altLang="zh-CN" sz="2400" dirty="0">
                <a:latin typeface="+mn-ea"/>
                <a:ea typeface="+mn-ea"/>
              </a:rPr>
              <a:t>-</a:t>
            </a:r>
            <a:r>
              <a:rPr lang="zh-CN" altLang="en-US" sz="2400" dirty="0">
                <a:latin typeface="+mn-ea"/>
                <a:ea typeface="+mn-ea"/>
              </a:rPr>
              <a:t>建档立卡学生未资助情况上报</a:t>
            </a:r>
            <a:endParaRPr lang="en-US" altLang="zh-CN" sz="2400" dirty="0">
              <a:latin typeface="+mn-ea"/>
              <a:ea typeface="+mn-ea"/>
            </a:endParaRPr>
          </a:p>
          <a:p>
            <a:pPr>
              <a:defRPr/>
            </a:pPr>
            <a:r>
              <a:rPr lang="zh-CN" altLang="en-US" sz="2400" dirty="0">
                <a:latin typeface="+mn-ea"/>
                <a:ea typeface="+mn-ea"/>
              </a:rPr>
              <a:t>未资助原因录入</a:t>
            </a:r>
            <a:endParaRPr lang="zh-CN" altLang="en-US" sz="2400" dirty="0">
              <a:latin typeface="+mn-ea"/>
              <a:ea typeface="+mn-ea"/>
            </a:endParaRPr>
          </a:p>
        </p:txBody>
      </p:sp>
      <p:pic>
        <p:nvPicPr>
          <p:cNvPr id="7270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2389189"/>
            <a:ext cx="9144000" cy="359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7"/>
          <p:cNvSpPr>
            <a:spLocks noGrp="1" noChangeArrowheads="1"/>
          </p:cNvSpPr>
          <p:nvPr>
            <p:ph type="title"/>
          </p:nvPr>
        </p:nvSpPr>
        <p:spPr>
          <a:xfrm>
            <a:off x="8551864" y="846139"/>
            <a:ext cx="2116137"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国家助学金</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TextBox 2"/>
          <p:cNvSpPr txBox="1"/>
          <p:nvPr/>
        </p:nvSpPr>
        <p:spPr>
          <a:xfrm>
            <a:off x="2006600" y="1492250"/>
            <a:ext cx="6338888" cy="1200150"/>
          </a:xfrm>
          <a:prstGeom prst="rect">
            <a:avLst/>
          </a:prstGeom>
          <a:noFill/>
        </p:spPr>
        <p:txBody>
          <a:bodyPr wrap="none">
            <a:spAutoFit/>
          </a:bodyPr>
          <a:lstStyle/>
          <a:p>
            <a:pPr>
              <a:defRPr/>
            </a:pPr>
            <a:r>
              <a:rPr lang="zh-CN" altLang="en-US" sz="2400" dirty="0">
                <a:latin typeface="+mn-ea"/>
                <a:ea typeface="+mn-ea"/>
              </a:rPr>
              <a:t>新增功能</a:t>
            </a:r>
            <a:r>
              <a:rPr lang="en-US" altLang="zh-CN" sz="2400" dirty="0">
                <a:latin typeface="+mn-ea"/>
                <a:ea typeface="+mn-ea"/>
              </a:rPr>
              <a:t>-</a:t>
            </a:r>
            <a:r>
              <a:rPr lang="zh-CN" altLang="en-US" sz="2400" dirty="0">
                <a:latin typeface="+mn-ea"/>
                <a:ea typeface="+mn-ea"/>
              </a:rPr>
              <a:t>建档立卡学生未资助情况上报</a:t>
            </a:r>
            <a:endParaRPr lang="en-US" altLang="zh-CN" sz="2400" dirty="0">
              <a:latin typeface="+mn-ea"/>
              <a:ea typeface="+mn-ea"/>
            </a:endParaRPr>
          </a:p>
          <a:p>
            <a:pPr>
              <a:defRPr/>
            </a:pPr>
            <a:r>
              <a:rPr lang="zh-CN" altLang="en-US" sz="2400" dirty="0">
                <a:latin typeface="+mn-ea"/>
                <a:ea typeface="+mn-ea"/>
              </a:rPr>
              <a:t>未资助原因录入</a:t>
            </a:r>
            <a:r>
              <a:rPr lang="en-US" altLang="zh-CN" sz="2400" dirty="0">
                <a:latin typeface="+mn-ea"/>
                <a:ea typeface="+mn-ea"/>
              </a:rPr>
              <a:t>-&gt;</a:t>
            </a:r>
            <a:r>
              <a:rPr lang="zh-CN" altLang="zh-CN" sz="2400" dirty="0">
                <a:latin typeface="+mn-ea"/>
                <a:ea typeface="+mn-ea"/>
              </a:rPr>
              <a:t>选择未资助原因，如下图：</a:t>
            </a:r>
            <a:endParaRPr lang="zh-CN" altLang="zh-CN" sz="2400" dirty="0">
              <a:latin typeface="+mn-ea"/>
              <a:ea typeface="+mn-ea"/>
            </a:endParaRPr>
          </a:p>
          <a:p>
            <a:pPr>
              <a:defRPr/>
            </a:pPr>
            <a:endParaRPr lang="zh-CN" altLang="en-US" sz="2400" dirty="0">
              <a:latin typeface="+mn-ea"/>
              <a:ea typeface="+mn-ea"/>
            </a:endParaRPr>
          </a:p>
        </p:txBody>
      </p:sp>
      <p:pic>
        <p:nvPicPr>
          <p:cNvPr id="7373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67026" y="2352676"/>
            <a:ext cx="6386513" cy="412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7"/>
          <p:cNvSpPr>
            <a:spLocks noGrp="1" noChangeArrowheads="1"/>
          </p:cNvSpPr>
          <p:nvPr>
            <p:ph type="title"/>
          </p:nvPr>
        </p:nvSpPr>
        <p:spPr>
          <a:xfrm>
            <a:off x="8551864" y="917576"/>
            <a:ext cx="2116137"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国家助学金</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5299" name="矩形 4"/>
          <p:cNvSpPr>
            <a:spLocks noChangeArrowheads="1"/>
          </p:cNvSpPr>
          <p:nvPr/>
        </p:nvSpPr>
        <p:spPr bwMode="auto">
          <a:xfrm>
            <a:off x="2006601" y="1509713"/>
            <a:ext cx="7318375" cy="1200150"/>
          </a:xfrm>
          <a:prstGeom prst="rect">
            <a:avLst/>
          </a:prstGeom>
          <a:noFill/>
          <a:ln>
            <a:noFill/>
          </a:ln>
        </p:spPr>
        <p:txBody>
          <a:bodyP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just" eaLnBrk="1" hangingPunct="1">
              <a:buFontTx/>
              <a:buNone/>
              <a:defRPr/>
            </a:pPr>
            <a:r>
              <a:rPr lang="zh-CN" altLang="en-US">
                <a:latin typeface="+mn-ea"/>
                <a:ea typeface="+mn-ea"/>
              </a:rPr>
              <a:t>新增功能</a:t>
            </a:r>
            <a:r>
              <a:rPr lang="en-US" altLang="zh-CN" dirty="0">
                <a:latin typeface="+mn-ea"/>
                <a:ea typeface="+mn-ea"/>
              </a:rPr>
              <a:t>-</a:t>
            </a:r>
            <a:r>
              <a:rPr lang="zh-CN" altLang="en-US">
                <a:latin typeface="+mn-ea"/>
                <a:ea typeface="+mn-ea"/>
              </a:rPr>
              <a:t>建档立卡学生未资助情况上报</a:t>
            </a:r>
            <a:endParaRPr lang="en-US" altLang="zh-CN" dirty="0">
              <a:latin typeface="+mn-ea"/>
              <a:ea typeface="+mn-ea"/>
            </a:endParaRPr>
          </a:p>
          <a:p>
            <a:pPr algn="just" eaLnBrk="1" hangingPunct="1">
              <a:buFontTx/>
              <a:buNone/>
              <a:defRPr/>
            </a:pPr>
            <a:r>
              <a:rPr lang="zh-CN" altLang="zh-CN">
                <a:latin typeface="+mn-ea"/>
                <a:ea typeface="+mn-ea"/>
              </a:rPr>
              <a:t>当【未资助原因】选项为【其他】时，则必须输入【详细说明】。</a:t>
            </a:r>
            <a:endParaRPr lang="zh-CN" altLang="zh-CN">
              <a:latin typeface="+mn-ea"/>
              <a:ea typeface="+mn-ea"/>
              <a:cs typeface="Times New Roman" panose="02020603050405020304" pitchFamily="18" charset="0"/>
            </a:endParaRPr>
          </a:p>
        </p:txBody>
      </p:sp>
      <p:pic>
        <p:nvPicPr>
          <p:cNvPr id="74756"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54364" y="2722564"/>
            <a:ext cx="5883275"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75779" name="Rectangle 27"/>
          <p:cNvSpPr>
            <a:spLocks noGrp="1" noChangeArrowheads="1"/>
          </p:cNvSpPr>
          <p:nvPr>
            <p:ph type="title"/>
          </p:nvPr>
        </p:nvSpPr>
        <p:spPr>
          <a:xfrm>
            <a:off x="5594350" y="890589"/>
            <a:ext cx="4986338"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应征入伍</a:t>
            </a:r>
            <a:r>
              <a:rPr lang="en-US" altLang="zh-CN"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学费补偿贷款代偿</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Rectangle 11"/>
          <p:cNvSpPr/>
          <p:nvPr/>
        </p:nvSpPr>
        <p:spPr>
          <a:xfrm>
            <a:off x="2022475" y="1828800"/>
            <a:ext cx="8147050" cy="4529138"/>
          </a:xfrm>
          <a:prstGeom prst="rect">
            <a:avLst/>
          </a:prstGeom>
          <a:noFill/>
          <a:ln w="12700" cap="flat" cmpd="sng" algn="ctr">
            <a:noFill/>
            <a:prstDash val="solid"/>
            <a:miter lim="800000"/>
            <a:headEnd type="none" w="med" len="med"/>
            <a:tailEnd type="none" w="med" len="med"/>
          </a:ln>
          <a:effectLst/>
        </p:spPr>
        <p:txBody>
          <a:bodyPr/>
          <a:lstStyle/>
          <a:p>
            <a:pPr marL="514350" indent="-51435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rPr>
              <a:t>1. </a:t>
            </a:r>
            <a:r>
              <a:rPr lang="zh-CN" altLang="en-US" sz="2400" kern="1" dirty="0">
                <a:latin typeface="+mn-ea"/>
                <a:ea typeface="+mn-ea"/>
              </a:rPr>
              <a:t>可以录入在校生和毕业生</a:t>
            </a:r>
            <a:endParaRPr lang="zh-CN" altLang="en-US" sz="2400" kern="1" dirty="0">
              <a:latin typeface="+mn-ea"/>
              <a:ea typeface="+mn-ea"/>
            </a:endParaRPr>
          </a:p>
          <a:p>
            <a:pPr marL="514350" indent="-51435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rPr>
              <a:t>2. </a:t>
            </a:r>
            <a:r>
              <a:rPr lang="zh-CN" altLang="en-US" sz="2400" kern="1" dirty="0">
                <a:latin typeface="+mn-ea"/>
                <a:ea typeface="+mn-ea"/>
              </a:rPr>
              <a:t>已经录入退役士兵学费资助名单的学生不可以录入补偿代偿业务名单</a:t>
            </a:r>
            <a:endParaRPr lang="zh-CN" altLang="en-US" sz="2400" kern="1" dirty="0">
              <a:latin typeface="+mn-ea"/>
              <a:ea typeface="+mn-ea"/>
            </a:endParaRPr>
          </a:p>
          <a:p>
            <a:pPr marL="514350" indent="-51435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rPr>
              <a:t>3. </a:t>
            </a:r>
            <a:r>
              <a:rPr lang="zh-CN" altLang="en-US" sz="2400" kern="1" dirty="0">
                <a:latin typeface="+mn-ea"/>
                <a:ea typeface="+mn-ea"/>
              </a:rPr>
              <a:t>名单录入分学年，既：每个学生一学年只能录入一次补偿代偿名单</a:t>
            </a:r>
            <a:endParaRPr lang="zh-CN" altLang="en-US" sz="2400" kern="1" dirty="0">
              <a:latin typeface="+mn-ea"/>
              <a:ea typeface="+mn-ea"/>
            </a:endParaRPr>
          </a:p>
          <a:p>
            <a:pPr marL="514350" indent="-51435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rPr>
              <a:t>4.</a:t>
            </a:r>
            <a:r>
              <a:rPr lang="zh-CN" altLang="en-US" sz="2400" kern="1" dirty="0">
                <a:latin typeface="+mn-ea"/>
                <a:ea typeface="+mn-ea"/>
              </a:rPr>
              <a:t> 补偿代偿业务需要三级审核，央属高校二级审核</a:t>
            </a:r>
            <a:endParaRPr lang="zh-CN" altLang="en-US" sz="2400" kern="1" dirty="0">
              <a:latin typeface="+mn-ea"/>
              <a:ea typeface="+mn-ea"/>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Tree>
  </p:cSld>
  <p:clrMapOvr>
    <a:masterClrMapping/>
  </p:clrMapOvr>
  <p:transition spd="slow">
    <p:pull/>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7"/>
          <p:cNvSpPr txBox="1">
            <a:spLocks noChangeArrowheads="1"/>
          </p:cNvSpPr>
          <p:nvPr/>
        </p:nvSpPr>
        <p:spPr bwMode="auto">
          <a:xfrm>
            <a:off x="5681664" y="890589"/>
            <a:ext cx="4986337" cy="561975"/>
          </a:xfrm>
          <a:prstGeom prst="rect">
            <a:avLst/>
          </a:prstGeom>
          <a:noFill/>
          <a:ln>
            <a:noFill/>
          </a:ln>
        </p:spPr>
        <p:txBody>
          <a:bodyPr anchor="ct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r" eaLnBrk="1" hangingPunct="1">
              <a:buFontTx/>
              <a:buNone/>
              <a:defRPr/>
            </a:pPr>
            <a:r>
              <a:rPr lang="zh-CN" altLang="en-US" sz="2800" b="1" kern="1" dirty="0">
                <a:latin typeface="微软雅黑" panose="020B0503020204020204" pitchFamily="34" charset="-122"/>
                <a:ea typeface="微软雅黑" panose="020B0503020204020204" pitchFamily="34" charset="-122"/>
              </a:rPr>
              <a:t>应征入伍</a:t>
            </a:r>
            <a:r>
              <a:rPr lang="en-US" altLang="zh-CN" sz="2800" b="1" kern="1" dirty="0">
                <a:latin typeface="微软雅黑" panose="020B0503020204020204" pitchFamily="34" charset="-122"/>
                <a:ea typeface="微软雅黑" panose="020B0503020204020204" pitchFamily="34" charset="-122"/>
              </a:rPr>
              <a:t>-</a:t>
            </a:r>
            <a:r>
              <a:rPr lang="zh-CN" altLang="en-US" sz="2800" b="1" kern="1" dirty="0">
                <a:latin typeface="微软雅黑" panose="020B0503020204020204" pitchFamily="34" charset="-122"/>
                <a:ea typeface="微软雅黑" panose="020B0503020204020204" pitchFamily="34" charset="-122"/>
              </a:rPr>
              <a:t>学费补偿贷款代偿</a:t>
            </a:r>
            <a:endParaRPr lang="zh-CN" altLang="zh-CN" sz="2800" b="1" kern="1" dirty="0">
              <a:latin typeface="微软雅黑" panose="020B0503020204020204" pitchFamily="34" charset="-122"/>
              <a:ea typeface="微软雅黑" panose="020B0503020204020204" pitchFamily="34" charset="-122"/>
            </a:endParaRPr>
          </a:p>
        </p:txBody>
      </p:sp>
      <p:pic>
        <p:nvPicPr>
          <p:cNvPr id="77827"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16062" y="1778000"/>
            <a:ext cx="9151938" cy="3462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78851" name="Rectangle 27"/>
          <p:cNvSpPr>
            <a:spLocks noGrp="1" noChangeArrowheads="1"/>
          </p:cNvSpPr>
          <p:nvPr>
            <p:ph type="title"/>
          </p:nvPr>
        </p:nvSpPr>
        <p:spPr>
          <a:xfrm>
            <a:off x="5594350" y="862014"/>
            <a:ext cx="4986338"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应征入伍</a:t>
            </a:r>
            <a:r>
              <a:rPr lang="en-US" altLang="zh-CN"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学费补偿贷款代偿</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78855" name="Rectangle 2"/>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buFontTx/>
              <a:buNone/>
            </a:pPr>
            <a:endParaRPr lang="zh-CN" altLang="en-US" sz="1800">
              <a:ea typeface="宋体" panose="02010600030101010101" pitchFamily="2" charset="-122"/>
            </a:endParaRPr>
          </a:p>
        </p:txBody>
      </p:sp>
      <p:graphicFrame>
        <p:nvGraphicFramePr>
          <p:cNvPr id="78856" name="Object 1"/>
          <p:cNvGraphicFramePr>
            <a:graphicFrameLocks noChangeAspect="1"/>
          </p:cNvGraphicFramePr>
          <p:nvPr/>
        </p:nvGraphicFramePr>
        <p:xfrm>
          <a:off x="1862139" y="1130301"/>
          <a:ext cx="4789487" cy="5502275"/>
        </p:xfrm>
        <a:graphic>
          <a:graphicData uri="http://schemas.openxmlformats.org/presentationml/2006/ole">
            <mc:AlternateContent xmlns:mc="http://schemas.openxmlformats.org/markup-compatibility/2006">
              <mc:Choice xmlns:v="urn:schemas-microsoft-com:vml" Requires="v">
                <p:oleObj spid="_x0000_s52278" name="Visio" r:id="rId1" imgW="7061200" imgH="11430000" progId="Visio.Drawing.11">
                  <p:embed/>
                </p:oleObj>
              </mc:Choice>
              <mc:Fallback>
                <p:oleObj name="Visio" r:id="rId1" imgW="7061200" imgH="11430000" progId="Visio.Drawing.11">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139" y="1130301"/>
                        <a:ext cx="4789487"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pull/>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1933576" y="1563689"/>
            <a:ext cx="8647112" cy="4592637"/>
          </a:xfrm>
        </p:spPr>
        <p:txBody>
          <a:bodyPr/>
          <a:lstStyle/>
          <a:p>
            <a:pPr marL="0" indent="0">
              <a:buNone/>
              <a:defRPr/>
            </a:pPr>
            <a:r>
              <a:rPr altLang="en-US" sz="1800" dirty="0">
                <a:latin typeface="+mn-ea"/>
              </a:rPr>
              <a:t>本专科、研究生应征入伍</a:t>
            </a:r>
            <a:r>
              <a:rPr lang="en-US" altLang="zh-CN" sz="1800" dirty="0">
                <a:latin typeface="+mn-ea"/>
              </a:rPr>
              <a:t>-</a:t>
            </a:r>
            <a:r>
              <a:rPr altLang="en-US" sz="1800" dirty="0">
                <a:latin typeface="+mn-ea"/>
              </a:rPr>
              <a:t>学费补偿贷款代偿的具体流程为：</a:t>
            </a:r>
            <a:endParaRPr altLang="en-US" sz="1800" dirty="0">
              <a:latin typeface="+mn-ea"/>
            </a:endParaRPr>
          </a:p>
          <a:p>
            <a:pPr marL="0" indent="0">
              <a:buNone/>
              <a:defRPr/>
            </a:pPr>
            <a:r>
              <a:rPr altLang="en-US" sz="1800" dirty="0">
                <a:latin typeface="+mn-ea"/>
              </a:rPr>
              <a:t>第一步：学校操作人员登录系统，进入</a:t>
            </a:r>
            <a:r>
              <a:rPr lang="en-US" altLang="zh-CN" sz="1800" dirty="0">
                <a:latin typeface="+mn-ea"/>
              </a:rPr>
              <a:t>【</a:t>
            </a:r>
            <a:r>
              <a:rPr altLang="en-US" sz="1800" dirty="0">
                <a:latin typeface="+mn-ea"/>
              </a:rPr>
              <a:t>资助项目管理</a:t>
            </a:r>
            <a:r>
              <a:rPr lang="en-US" altLang="zh-CN" sz="1800" dirty="0">
                <a:latin typeface="+mn-ea"/>
              </a:rPr>
              <a:t>-&gt;</a:t>
            </a:r>
            <a:r>
              <a:rPr altLang="en-US" sz="1800" dirty="0">
                <a:latin typeface="+mn-ea"/>
              </a:rPr>
              <a:t>国家资助</a:t>
            </a:r>
            <a:r>
              <a:rPr lang="en-US" altLang="zh-CN" sz="1800" dirty="0">
                <a:latin typeface="+mn-ea"/>
              </a:rPr>
              <a:t>-&gt;</a:t>
            </a:r>
            <a:r>
              <a:rPr altLang="en-US" sz="1800" dirty="0">
                <a:latin typeface="+mn-ea"/>
              </a:rPr>
              <a:t>应征入伍</a:t>
            </a:r>
            <a:r>
              <a:rPr lang="en-US" altLang="zh-CN" sz="1800" dirty="0">
                <a:latin typeface="+mn-ea"/>
              </a:rPr>
              <a:t>-</a:t>
            </a:r>
            <a:r>
              <a:rPr altLang="en-US" sz="1800" dirty="0">
                <a:latin typeface="+mn-ea"/>
              </a:rPr>
              <a:t>学费补偿贷款代偿</a:t>
            </a:r>
            <a:r>
              <a:rPr lang="en-US" altLang="zh-CN" sz="1800" dirty="0">
                <a:latin typeface="+mn-ea"/>
              </a:rPr>
              <a:t>-&gt;</a:t>
            </a:r>
            <a:r>
              <a:rPr altLang="en-US" sz="1800" dirty="0">
                <a:latin typeface="+mn-ea"/>
              </a:rPr>
              <a:t>资助名单录入</a:t>
            </a:r>
            <a:r>
              <a:rPr lang="en-US" altLang="zh-CN" sz="1800" dirty="0">
                <a:latin typeface="+mn-ea"/>
              </a:rPr>
              <a:t>】</a:t>
            </a:r>
            <a:r>
              <a:rPr altLang="en-US" sz="1800" dirty="0">
                <a:latin typeface="+mn-ea"/>
              </a:rPr>
              <a:t>模块，对资助名单进行录入；</a:t>
            </a:r>
            <a:endParaRPr altLang="en-US" sz="1800" dirty="0">
              <a:latin typeface="+mn-ea"/>
            </a:endParaRPr>
          </a:p>
          <a:p>
            <a:pPr marL="0" indent="0">
              <a:buNone/>
              <a:defRPr/>
            </a:pPr>
            <a:r>
              <a:rPr altLang="en-US" sz="1800" dirty="0">
                <a:latin typeface="+mn-ea"/>
              </a:rPr>
              <a:t>注：资助名单是从“在校生库”和“毕业生库”名单中选择，默认选择在校生</a:t>
            </a:r>
            <a:endParaRPr altLang="en-US" sz="1800" dirty="0">
              <a:latin typeface="+mn-ea"/>
            </a:endParaRPr>
          </a:p>
          <a:p>
            <a:pPr marL="0" indent="0">
              <a:buNone/>
              <a:defRPr/>
            </a:pPr>
            <a:r>
              <a:rPr altLang="en-US" sz="1800" dirty="0">
                <a:latin typeface="+mn-ea"/>
              </a:rPr>
              <a:t>注：已经录到退役士兵资助名单的学生不显示；</a:t>
            </a:r>
            <a:endParaRPr altLang="en-US" sz="1800" dirty="0">
              <a:latin typeface="+mn-ea"/>
            </a:endParaRPr>
          </a:p>
          <a:p>
            <a:pPr marL="0" indent="0">
              <a:buNone/>
              <a:defRPr/>
            </a:pPr>
            <a:r>
              <a:rPr altLang="en-US" sz="1800" dirty="0">
                <a:latin typeface="+mn-ea"/>
              </a:rPr>
              <a:t>第二步：学校审核人员登录系统，进入</a:t>
            </a:r>
            <a:r>
              <a:rPr lang="en-US" altLang="zh-CN" sz="1800" dirty="0">
                <a:latin typeface="+mn-ea"/>
              </a:rPr>
              <a:t>【</a:t>
            </a:r>
            <a:r>
              <a:rPr altLang="en-US" sz="1800" dirty="0">
                <a:latin typeface="+mn-ea"/>
              </a:rPr>
              <a:t>资助项目管理</a:t>
            </a:r>
            <a:r>
              <a:rPr lang="en-US" altLang="zh-CN" sz="1800" dirty="0">
                <a:latin typeface="+mn-ea"/>
              </a:rPr>
              <a:t>-&gt;</a:t>
            </a:r>
            <a:r>
              <a:rPr altLang="en-US" sz="1800" dirty="0">
                <a:latin typeface="+mn-ea"/>
              </a:rPr>
              <a:t>国家资助</a:t>
            </a:r>
            <a:r>
              <a:rPr lang="en-US" altLang="zh-CN" sz="1800" dirty="0">
                <a:latin typeface="+mn-ea"/>
              </a:rPr>
              <a:t>-&gt;</a:t>
            </a:r>
            <a:r>
              <a:rPr altLang="en-US" sz="1800" dirty="0">
                <a:latin typeface="+mn-ea"/>
              </a:rPr>
              <a:t>应征入伍</a:t>
            </a:r>
            <a:r>
              <a:rPr lang="en-US" altLang="zh-CN" sz="1800" dirty="0">
                <a:latin typeface="+mn-ea"/>
              </a:rPr>
              <a:t>-</a:t>
            </a:r>
            <a:r>
              <a:rPr altLang="en-US" sz="1800" dirty="0">
                <a:latin typeface="+mn-ea"/>
              </a:rPr>
              <a:t>学费补偿贷款代偿</a:t>
            </a:r>
            <a:r>
              <a:rPr lang="en-US" altLang="zh-CN" sz="1800" dirty="0">
                <a:latin typeface="+mn-ea"/>
              </a:rPr>
              <a:t>-&gt;</a:t>
            </a:r>
            <a:r>
              <a:rPr altLang="en-US" sz="1800" dirty="0">
                <a:latin typeface="+mn-ea"/>
              </a:rPr>
              <a:t>资助名单审核</a:t>
            </a:r>
            <a:r>
              <a:rPr lang="en-US" altLang="zh-CN" sz="1800" dirty="0">
                <a:latin typeface="+mn-ea"/>
              </a:rPr>
              <a:t>】</a:t>
            </a:r>
            <a:r>
              <a:rPr altLang="en-US" sz="1800" dirty="0">
                <a:latin typeface="+mn-ea"/>
              </a:rPr>
              <a:t>模块，对学校录入的资助名单进行审核；</a:t>
            </a:r>
            <a:endParaRPr altLang="en-US" sz="1800" dirty="0">
              <a:latin typeface="+mn-ea"/>
            </a:endParaRPr>
          </a:p>
          <a:p>
            <a:pPr marL="0" indent="0">
              <a:buNone/>
              <a:defRPr/>
            </a:pPr>
            <a:r>
              <a:rPr altLang="en-US" sz="1800" dirty="0">
                <a:latin typeface="+mn-ea"/>
              </a:rPr>
              <a:t>第三步：主管部门操作人员登录系统，进入</a:t>
            </a:r>
            <a:r>
              <a:rPr lang="en-US" altLang="zh-CN" sz="1800" dirty="0">
                <a:latin typeface="+mn-ea"/>
              </a:rPr>
              <a:t>【</a:t>
            </a:r>
            <a:r>
              <a:rPr altLang="en-US" sz="1800" dirty="0">
                <a:latin typeface="+mn-ea"/>
              </a:rPr>
              <a:t>资助项目管理</a:t>
            </a:r>
            <a:r>
              <a:rPr lang="en-US" altLang="zh-CN" sz="1800" dirty="0">
                <a:latin typeface="+mn-ea"/>
              </a:rPr>
              <a:t>-&gt;</a:t>
            </a:r>
            <a:r>
              <a:rPr altLang="en-US" sz="1800" dirty="0" err="1">
                <a:latin typeface="+mn-ea"/>
              </a:rPr>
              <a:t>国家资助</a:t>
            </a:r>
            <a:r>
              <a:rPr lang="en-US" altLang="zh-CN" sz="1800" dirty="0">
                <a:latin typeface="+mn-ea"/>
              </a:rPr>
              <a:t>-&gt;</a:t>
            </a:r>
            <a:r>
              <a:rPr altLang="en-US" sz="1800" dirty="0">
                <a:latin typeface="+mn-ea"/>
              </a:rPr>
              <a:t>应征入伍</a:t>
            </a:r>
            <a:r>
              <a:rPr lang="en-US" altLang="zh-CN" sz="1800" dirty="0">
                <a:latin typeface="+mn-ea"/>
              </a:rPr>
              <a:t>-</a:t>
            </a:r>
            <a:r>
              <a:rPr altLang="en-US" sz="1800" dirty="0">
                <a:latin typeface="+mn-ea"/>
              </a:rPr>
              <a:t>学费补偿贷款代偿</a:t>
            </a:r>
            <a:r>
              <a:rPr lang="en-US" altLang="zh-CN" sz="1800" dirty="0">
                <a:latin typeface="+mn-ea"/>
              </a:rPr>
              <a:t>-&gt;</a:t>
            </a:r>
            <a:r>
              <a:rPr altLang="en-US" sz="1800" dirty="0" err="1">
                <a:latin typeface="+mn-ea"/>
              </a:rPr>
              <a:t>资助名单审核</a:t>
            </a:r>
            <a:r>
              <a:rPr lang="en-US" altLang="zh-CN" sz="1800" dirty="0" err="1">
                <a:latin typeface="+mn-ea"/>
              </a:rPr>
              <a:t>】</a:t>
            </a:r>
            <a:r>
              <a:rPr altLang="en-US" sz="1800" dirty="0" err="1">
                <a:latin typeface="+mn-ea"/>
              </a:rPr>
              <a:t>模块，对学校通过审核的资助名单</a:t>
            </a:r>
            <a:r>
              <a:rPr lang="zh-CN" altLang="en-US" sz="1800" dirty="0">
                <a:latin typeface="+mn-ea"/>
              </a:rPr>
              <a:t>进行</a:t>
            </a:r>
            <a:r>
              <a:rPr altLang="en-US" sz="1800" dirty="0">
                <a:latin typeface="+mn-ea"/>
              </a:rPr>
              <a:t>审</a:t>
            </a:r>
            <a:r>
              <a:rPr lang="zh-CN" altLang="en-US" sz="1800" dirty="0">
                <a:latin typeface="+mn-ea"/>
              </a:rPr>
              <a:t>核</a:t>
            </a:r>
            <a:r>
              <a:rPr altLang="en-US" sz="1800" dirty="0">
                <a:latin typeface="+mn-ea"/>
              </a:rPr>
              <a:t>；</a:t>
            </a:r>
            <a:endParaRPr altLang="en-US" sz="1800" dirty="0">
              <a:latin typeface="+mn-ea"/>
            </a:endParaRPr>
          </a:p>
          <a:p>
            <a:pPr marL="0" indent="0">
              <a:buNone/>
              <a:defRPr/>
            </a:pPr>
            <a:r>
              <a:rPr altLang="en-US" sz="1800" dirty="0">
                <a:latin typeface="+mn-ea"/>
              </a:rPr>
              <a:t>第四步：中央级操作人员登录系统，进入</a:t>
            </a:r>
            <a:r>
              <a:rPr lang="en-US" altLang="zh-CN" sz="1800" dirty="0">
                <a:latin typeface="+mn-ea"/>
              </a:rPr>
              <a:t>【</a:t>
            </a:r>
            <a:r>
              <a:rPr altLang="en-US" sz="1800" dirty="0">
                <a:latin typeface="+mn-ea"/>
              </a:rPr>
              <a:t>资助项目管理</a:t>
            </a:r>
            <a:r>
              <a:rPr lang="en-US" altLang="zh-CN" sz="1800" dirty="0">
                <a:latin typeface="+mn-ea"/>
              </a:rPr>
              <a:t>-&gt;</a:t>
            </a:r>
            <a:r>
              <a:rPr altLang="en-US" sz="1800" dirty="0">
                <a:latin typeface="+mn-ea"/>
              </a:rPr>
              <a:t>国家资助</a:t>
            </a:r>
            <a:r>
              <a:rPr lang="en-US" altLang="zh-CN" sz="1800" dirty="0">
                <a:latin typeface="+mn-ea"/>
              </a:rPr>
              <a:t>-&gt;</a:t>
            </a:r>
            <a:r>
              <a:rPr altLang="en-US" sz="1800" dirty="0">
                <a:latin typeface="+mn-ea"/>
              </a:rPr>
              <a:t>应征入伍</a:t>
            </a:r>
            <a:r>
              <a:rPr lang="en-US" altLang="zh-CN" sz="1800" dirty="0">
                <a:latin typeface="+mn-ea"/>
              </a:rPr>
              <a:t>-</a:t>
            </a:r>
            <a:r>
              <a:rPr altLang="en-US" sz="1800" dirty="0">
                <a:latin typeface="+mn-ea"/>
              </a:rPr>
              <a:t>学费补偿贷款代偿</a:t>
            </a:r>
            <a:r>
              <a:rPr lang="en-US" altLang="zh-CN" sz="1800" dirty="0">
                <a:latin typeface="+mn-ea"/>
              </a:rPr>
              <a:t>-&gt;</a:t>
            </a:r>
            <a:r>
              <a:rPr altLang="en-US" sz="1800" dirty="0">
                <a:latin typeface="+mn-ea"/>
              </a:rPr>
              <a:t>资助名单审核</a:t>
            </a:r>
            <a:r>
              <a:rPr lang="en-US" altLang="zh-CN" sz="1800" dirty="0">
                <a:latin typeface="+mn-ea"/>
              </a:rPr>
              <a:t>】</a:t>
            </a:r>
            <a:r>
              <a:rPr altLang="en-US" sz="1800" dirty="0">
                <a:latin typeface="+mn-ea"/>
              </a:rPr>
              <a:t>模块，对主管部门和部委直属学校通过审核的资助名单进行审核；</a:t>
            </a:r>
            <a:endParaRPr altLang="en-US" sz="1800" dirty="0">
              <a:latin typeface="+mn-ea"/>
            </a:endParaRPr>
          </a:p>
          <a:p>
            <a:pPr marL="0" indent="0">
              <a:buNone/>
              <a:defRPr/>
            </a:pPr>
            <a:r>
              <a:rPr altLang="en-US" sz="1800" dirty="0">
                <a:latin typeface="+mn-ea"/>
              </a:rPr>
              <a:t>第五步：学校审核人员、主管部门操作人员和中央操作人员登录系统后，进入</a:t>
            </a:r>
            <a:r>
              <a:rPr lang="en-US" altLang="zh-CN" sz="1800" dirty="0">
                <a:latin typeface="+mn-ea"/>
              </a:rPr>
              <a:t>【</a:t>
            </a:r>
            <a:r>
              <a:rPr altLang="en-US" sz="1800" dirty="0">
                <a:latin typeface="+mn-ea"/>
              </a:rPr>
              <a:t>资助项目管理</a:t>
            </a:r>
            <a:r>
              <a:rPr lang="en-US" altLang="zh-CN" sz="1800" dirty="0">
                <a:latin typeface="+mn-ea"/>
              </a:rPr>
              <a:t>-&gt;</a:t>
            </a:r>
            <a:r>
              <a:rPr altLang="en-US" sz="1800" dirty="0">
                <a:latin typeface="+mn-ea"/>
              </a:rPr>
              <a:t>国家资助</a:t>
            </a:r>
            <a:r>
              <a:rPr lang="en-US" altLang="zh-CN" sz="1800" dirty="0">
                <a:latin typeface="+mn-ea"/>
              </a:rPr>
              <a:t>-&gt;</a:t>
            </a:r>
            <a:r>
              <a:rPr altLang="en-US" sz="1800" dirty="0">
                <a:latin typeface="+mn-ea"/>
              </a:rPr>
              <a:t>应征入伍</a:t>
            </a:r>
            <a:r>
              <a:rPr lang="en-US" altLang="zh-CN" sz="1800" dirty="0">
                <a:latin typeface="+mn-ea"/>
              </a:rPr>
              <a:t>-</a:t>
            </a:r>
            <a:r>
              <a:rPr altLang="en-US" sz="1800" dirty="0">
                <a:latin typeface="+mn-ea"/>
              </a:rPr>
              <a:t>学费补偿贷款代偿</a:t>
            </a:r>
            <a:r>
              <a:rPr lang="en-US" altLang="zh-CN" sz="1800" dirty="0">
                <a:latin typeface="+mn-ea"/>
              </a:rPr>
              <a:t>-&gt;</a:t>
            </a:r>
            <a:r>
              <a:rPr altLang="en-US" sz="1800" dirty="0">
                <a:latin typeface="+mn-ea"/>
              </a:rPr>
              <a:t>资金发放查看</a:t>
            </a:r>
            <a:r>
              <a:rPr lang="en-US" altLang="zh-CN" sz="1800" dirty="0">
                <a:latin typeface="+mn-ea"/>
              </a:rPr>
              <a:t>】</a:t>
            </a:r>
            <a:r>
              <a:rPr altLang="en-US" sz="1800" dirty="0">
                <a:latin typeface="+mn-ea"/>
              </a:rPr>
              <a:t>模块查看学生资助资金的发放情况。</a:t>
            </a:r>
            <a:endParaRPr altLang="en-US" sz="1800" dirty="0">
              <a:latin typeface="+mn-ea"/>
            </a:endParaRPr>
          </a:p>
          <a:p>
            <a:pPr>
              <a:defRPr/>
            </a:pPr>
            <a:endParaRPr altLang="en-US" sz="2000" dirty="0">
              <a:latin typeface="+mn-ea"/>
            </a:endParaRPr>
          </a:p>
        </p:txBody>
      </p:sp>
      <p:sp>
        <p:nvSpPr>
          <p:cNvPr id="59395" name="Rectangle 27"/>
          <p:cNvSpPr txBox="1">
            <a:spLocks noChangeArrowheads="1"/>
          </p:cNvSpPr>
          <p:nvPr/>
        </p:nvSpPr>
        <p:spPr bwMode="auto">
          <a:xfrm>
            <a:off x="5594350" y="862014"/>
            <a:ext cx="4986338" cy="561975"/>
          </a:xfrm>
          <a:prstGeom prst="rect">
            <a:avLst/>
          </a:prstGeom>
          <a:noFill/>
          <a:ln>
            <a:noFill/>
          </a:ln>
        </p:spPr>
        <p:txBody>
          <a:bodyPr anchor="ct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r" eaLnBrk="1" hangingPunct="1">
              <a:buFontTx/>
              <a:buNone/>
              <a:defRPr/>
            </a:pPr>
            <a:r>
              <a:rPr lang="zh-CN" altLang="en-US" sz="2800" b="1" kern="1" dirty="0">
                <a:latin typeface="微软雅黑" panose="020B0503020204020204" pitchFamily="34" charset="-122"/>
                <a:ea typeface="微软雅黑" panose="020B0503020204020204" pitchFamily="34" charset="-122"/>
              </a:rPr>
              <a:t>应征入伍</a:t>
            </a:r>
            <a:r>
              <a:rPr lang="en-US" altLang="zh-CN" sz="2800" b="1" kern="1" dirty="0">
                <a:latin typeface="微软雅黑" panose="020B0503020204020204" pitchFamily="34" charset="-122"/>
                <a:ea typeface="微软雅黑" panose="020B0503020204020204" pitchFamily="34" charset="-122"/>
              </a:rPr>
              <a:t>-</a:t>
            </a:r>
            <a:r>
              <a:rPr lang="zh-CN" altLang="en-US" sz="2800" b="1" kern="1" dirty="0">
                <a:latin typeface="微软雅黑" panose="020B0503020204020204" pitchFamily="34" charset="-122"/>
                <a:ea typeface="微软雅黑" panose="020B0503020204020204" pitchFamily="34" charset="-122"/>
              </a:rPr>
              <a:t>学费补偿贷款代偿</a:t>
            </a:r>
            <a:endParaRPr lang="zh-CN" altLang="zh-CN" sz="2800" b="1" kern="1" dirty="0">
              <a:latin typeface="微软雅黑" panose="020B0503020204020204" pitchFamily="34" charset="-122"/>
              <a:ea typeface="微软雅黑" panose="020B0503020204020204" pitchFamily="34" charset="-122"/>
            </a:endParaRPr>
          </a:p>
        </p:txBody>
      </p:sp>
    </p:spTree>
  </p:cSld>
  <p:clrMapOvr>
    <a:masterClrMapping/>
  </p:clrMapOvr>
  <p:transition spd="slow">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81923" name="Rectangle 27"/>
          <p:cNvSpPr>
            <a:spLocks noGrp="1" noChangeArrowheads="1"/>
          </p:cNvSpPr>
          <p:nvPr>
            <p:ph type="title"/>
          </p:nvPr>
        </p:nvSpPr>
        <p:spPr>
          <a:xfrm>
            <a:off x="5521325" y="890589"/>
            <a:ext cx="4986338"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应征入伍</a:t>
            </a:r>
            <a:r>
              <a:rPr lang="en-US"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退役复学学费减免</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Rectangle 11"/>
          <p:cNvSpPr/>
          <p:nvPr/>
        </p:nvSpPr>
        <p:spPr>
          <a:xfrm>
            <a:off x="2022475" y="1828800"/>
            <a:ext cx="8147050" cy="4040188"/>
          </a:xfrm>
          <a:prstGeom prst="rect">
            <a:avLst/>
          </a:prstGeom>
          <a:noFill/>
          <a:ln w="12700" cap="flat" cmpd="sng" algn="ctr">
            <a:noFill/>
            <a:prstDash val="solid"/>
            <a:miter lim="800000"/>
            <a:headEnd type="none" w="med" len="med"/>
            <a:tailEnd type="none" w="med" len="med"/>
          </a:ln>
          <a:effectLst/>
        </p:spPr>
        <p:txBody>
          <a:bodyPr/>
          <a:lstStyle/>
          <a:p>
            <a:pPr marL="514350" indent="-51435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rPr>
              <a:t>1. </a:t>
            </a:r>
            <a:r>
              <a:rPr lang="zh-CN" altLang="en-US" sz="2400" kern="1" dirty="0">
                <a:latin typeface="+mn-ea"/>
                <a:ea typeface="+mn-ea"/>
              </a:rPr>
              <a:t>资助范围是在校生和毕业生。</a:t>
            </a:r>
            <a:endParaRPr lang="zh-CN" altLang="en-US" sz="2400" kern="1" dirty="0">
              <a:latin typeface="+mn-ea"/>
              <a:ea typeface="+mn-ea"/>
            </a:endParaRPr>
          </a:p>
          <a:p>
            <a:pPr marL="514350" indent="-51435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rPr>
              <a:t>2.</a:t>
            </a:r>
            <a:r>
              <a:rPr lang="zh-CN" altLang="en-US" sz="2400" kern="1" dirty="0">
                <a:latin typeface="+mn-ea"/>
                <a:ea typeface="+mn-ea"/>
              </a:rPr>
              <a:t> 享受过退役士兵学费资助的学生不能享受该业务。</a:t>
            </a:r>
            <a:endParaRPr lang="zh-CN" altLang="en-US" sz="2400" kern="1" dirty="0">
              <a:latin typeface="+mn-ea"/>
              <a:ea typeface="+mn-ea"/>
            </a:endParaRPr>
          </a:p>
          <a:p>
            <a:pPr marL="514350" indent="-51435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rPr>
              <a:t>3. </a:t>
            </a:r>
            <a:r>
              <a:rPr lang="zh-CN" altLang="en-US" sz="2400" kern="1" dirty="0">
                <a:latin typeface="+mn-ea"/>
                <a:ea typeface="+mn-ea"/>
              </a:rPr>
              <a:t>资助标准：申请学费减免总金额≤ </a:t>
            </a:r>
            <a:r>
              <a:rPr lang="en-US" altLang="zh-CN" sz="2400" kern="1" dirty="0">
                <a:latin typeface="+mn-ea"/>
                <a:ea typeface="+mn-ea"/>
              </a:rPr>
              <a:t>32000</a:t>
            </a:r>
            <a:r>
              <a:rPr lang="zh-CN" altLang="en-US" sz="2400" kern="1" dirty="0">
                <a:latin typeface="+mn-ea"/>
                <a:ea typeface="+mn-ea"/>
              </a:rPr>
              <a:t>（本专科）、</a:t>
            </a:r>
            <a:r>
              <a:rPr lang="en-US" altLang="zh-CN" sz="2400" kern="1" dirty="0">
                <a:latin typeface="+mn-ea"/>
                <a:ea typeface="+mn-ea"/>
              </a:rPr>
              <a:t>48000</a:t>
            </a:r>
            <a:r>
              <a:rPr lang="zh-CN" altLang="en-US" sz="2400" kern="1" dirty="0">
                <a:latin typeface="+mn-ea"/>
                <a:ea typeface="+mn-ea"/>
              </a:rPr>
              <a:t>（研究生）；</a:t>
            </a:r>
            <a:endParaRPr lang="en-US" altLang="zh-CN" sz="2400" kern="1" dirty="0">
              <a:latin typeface="+mn-ea"/>
              <a:ea typeface="+mn-ea"/>
            </a:endParaRPr>
          </a:p>
          <a:p>
            <a:pPr marL="514350" indent="-51435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rPr>
              <a:t>4. </a:t>
            </a:r>
            <a:r>
              <a:rPr lang="zh-CN" altLang="en-US" sz="2400" kern="1" dirty="0">
                <a:latin typeface="+mn-ea"/>
                <a:ea typeface="+mn-ea"/>
              </a:rPr>
              <a:t>应征入伍</a:t>
            </a:r>
            <a:r>
              <a:rPr lang="en-US" altLang="zh-CN" sz="2400" kern="1" dirty="0">
                <a:latin typeface="+mn-ea"/>
                <a:ea typeface="+mn-ea"/>
              </a:rPr>
              <a:t>-</a:t>
            </a:r>
            <a:r>
              <a:rPr lang="zh-CN" altLang="en-US" sz="2400" kern="1" dirty="0">
                <a:latin typeface="+mn-ea"/>
                <a:ea typeface="+mn-ea"/>
              </a:rPr>
              <a:t>退役复学学费减免需要三级审核，央属高校二级审核</a:t>
            </a:r>
            <a:endParaRPr lang="zh-CN" altLang="en-US" sz="2400" kern="1" dirty="0">
              <a:latin typeface="+mn-ea"/>
              <a:ea typeface="+mn-ea"/>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Tree>
  </p:cSld>
  <p:clrMapOvr>
    <a:masterClrMapping/>
  </p:clrMapOvr>
  <p:transition spd="slow">
    <p:pull/>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7"/>
          <p:cNvSpPr>
            <a:spLocks noGrp="1" noChangeArrowheads="1"/>
          </p:cNvSpPr>
          <p:nvPr>
            <p:ph type="title"/>
          </p:nvPr>
        </p:nvSpPr>
        <p:spPr>
          <a:xfrm>
            <a:off x="5521325" y="890589"/>
            <a:ext cx="4986338"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应征入伍</a:t>
            </a:r>
            <a:r>
              <a:rPr lang="en-US"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退役复学学费减免</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83971"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1778000"/>
            <a:ext cx="9144000" cy="347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小标题.pn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3339" y="190190"/>
            <a:ext cx="987781" cy="911999"/>
          </a:xfrm>
          <a:prstGeom prst="rect">
            <a:avLst/>
          </a:prstGeom>
        </p:spPr>
      </p:pic>
      <p:sp>
        <p:nvSpPr>
          <p:cNvPr id="12" name="文本框 2"/>
          <p:cNvSpPr txBox="1"/>
          <p:nvPr/>
        </p:nvSpPr>
        <p:spPr>
          <a:xfrm>
            <a:off x="3791744" y="198996"/>
            <a:ext cx="2880320" cy="584775"/>
          </a:xfrm>
          <a:prstGeom prst="rect">
            <a:avLst/>
          </a:prstGeom>
          <a:noFill/>
        </p:spPr>
        <p:txBody>
          <a:bodyPr wrap="square" rtlCol="0">
            <a:spAutoFit/>
          </a:bodyPr>
          <a:lstStyle/>
          <a:p>
            <a:r>
              <a:rPr kumimoji="1"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本期建设概况</a:t>
            </a:r>
            <a:endParaRPr kumimoji="1"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Rectangle 3"/>
          <p:cNvSpPr txBox="1">
            <a:spLocks noChangeArrowheads="1"/>
          </p:cNvSpPr>
          <p:nvPr/>
        </p:nvSpPr>
        <p:spPr>
          <a:xfrm>
            <a:off x="911424" y="1220755"/>
            <a:ext cx="10886744" cy="428128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dirty="0"/>
              <a:t>2.9.6</a:t>
            </a:r>
            <a:r>
              <a:rPr lang="zh-CN" altLang="zh-CN" dirty="0"/>
              <a:t>升级说明</a:t>
            </a:r>
            <a:br>
              <a:rPr lang="en-US" altLang="zh-CN" dirty="0"/>
            </a:br>
            <a:r>
              <a:rPr lang="en-US" altLang="zh-CN" dirty="0"/>
              <a:t>1. </a:t>
            </a:r>
            <a:r>
              <a:rPr lang="zh-CN" altLang="zh-CN" dirty="0"/>
              <a:t>新增国务院扶贫办、民政部、中国残联三部委数据对接相关功能</a:t>
            </a:r>
            <a:br>
              <a:rPr lang="en-US" altLang="zh-CN" dirty="0"/>
            </a:br>
            <a:r>
              <a:rPr lang="en-US" altLang="zh-CN" sz="2400" dirty="0"/>
              <a:t>    ①</a:t>
            </a:r>
            <a:r>
              <a:rPr lang="zh-CN" altLang="zh-CN" sz="2400" dirty="0"/>
              <a:t>各学段新增相关功能模块：城乡低保学生</a:t>
            </a:r>
            <a:r>
              <a:rPr lang="en-US" altLang="zh-CN" sz="2400" dirty="0"/>
              <a:t>-</a:t>
            </a:r>
            <a:r>
              <a:rPr lang="zh-CN" altLang="zh-CN" sz="2400" dirty="0"/>
              <a:t>自采集模块，特困救助供养学生</a:t>
            </a:r>
            <a:r>
              <a:rPr lang="en-US" altLang="zh-CN" sz="2400" dirty="0"/>
              <a:t>-</a:t>
            </a:r>
            <a:r>
              <a:rPr lang="zh-CN" altLang="zh-CN" sz="2400" dirty="0"/>
              <a:t>自采集模块，孤儿学生</a:t>
            </a:r>
            <a:r>
              <a:rPr lang="en-US" altLang="zh-CN" sz="2400" dirty="0"/>
              <a:t>-</a:t>
            </a:r>
            <a:r>
              <a:rPr lang="zh-CN" altLang="zh-CN" sz="2400" dirty="0"/>
              <a:t>自采集模块，残疾学生</a:t>
            </a:r>
            <a:r>
              <a:rPr lang="en-US" altLang="zh-CN" sz="2400" dirty="0"/>
              <a:t>-</a:t>
            </a:r>
            <a:r>
              <a:rPr lang="zh-CN" altLang="zh-CN" sz="2400" dirty="0"/>
              <a:t>自采集模块</a:t>
            </a:r>
            <a:r>
              <a:rPr lang="en-US" altLang="zh-CN" sz="2400" dirty="0"/>
              <a:t>;</a:t>
            </a:r>
            <a:br>
              <a:rPr lang="en-US" altLang="zh-CN" sz="2400" dirty="0"/>
            </a:br>
            <a:r>
              <a:rPr lang="en-US" altLang="zh-CN" sz="2400" dirty="0"/>
              <a:t>    ②</a:t>
            </a:r>
            <a:r>
              <a:rPr lang="zh-CN" altLang="zh-CN" sz="2400" dirty="0"/>
              <a:t>实现与中央扶贫办系统（建档立卡）每周数据的获取并与在籍学生比对后，按照学籍和户籍下发至各省资助系统；</a:t>
            </a:r>
            <a:br>
              <a:rPr lang="en-US" altLang="zh-CN" sz="2400" dirty="0"/>
            </a:br>
            <a:r>
              <a:rPr lang="en-US" altLang="zh-CN" sz="2400" dirty="0"/>
              <a:t>    ③</a:t>
            </a:r>
            <a:r>
              <a:rPr lang="zh-CN" altLang="zh-CN" sz="2400" dirty="0"/>
              <a:t>实现与中央民政系统（城乡低保</a:t>
            </a:r>
            <a:r>
              <a:rPr lang="en-US" altLang="zh-CN" sz="2400" dirty="0"/>
              <a:t>/</a:t>
            </a:r>
            <a:r>
              <a:rPr lang="zh-CN" altLang="zh-CN" sz="2400" dirty="0"/>
              <a:t>孤儿</a:t>
            </a:r>
            <a:r>
              <a:rPr lang="en-US" altLang="zh-CN" sz="2400" dirty="0"/>
              <a:t>/</a:t>
            </a:r>
            <a:r>
              <a:rPr lang="zh-CN" altLang="zh-CN" sz="2400" dirty="0"/>
              <a:t>特困救助供养）每月数据的获取并与在籍学生比对后，按照学籍和户籍下发至各省资助系统；</a:t>
            </a:r>
            <a:br>
              <a:rPr lang="en-US" altLang="zh-CN" sz="2400" dirty="0"/>
            </a:br>
            <a:r>
              <a:rPr lang="en-US" altLang="zh-CN" sz="2400" dirty="0"/>
              <a:t>    ④</a:t>
            </a:r>
            <a:r>
              <a:rPr lang="zh-CN" altLang="zh-CN" sz="2400" dirty="0"/>
              <a:t>实现与中央残联系统（残疾人）每月数据的获取并与在籍学生比对后，按照学籍和户籍下发至各省资助系统；</a:t>
            </a:r>
            <a:endParaRPr lang="zh-CN" altLang="zh-CN" dirty="0"/>
          </a:p>
        </p:txBody>
      </p:sp>
      <p:sp>
        <p:nvSpPr>
          <p:cNvPr id="14" name="矩形 13"/>
          <p:cNvSpPr/>
          <p:nvPr/>
        </p:nvSpPr>
        <p:spPr>
          <a:xfrm>
            <a:off x="-480053" y="1988840"/>
            <a:ext cx="911424" cy="768085"/>
          </a:xfrm>
          <a:prstGeom prst="rect">
            <a:avLst/>
          </a:prstGeom>
          <a:solidFill>
            <a:srgbClr val="1B94F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5" name="矩形 14"/>
          <p:cNvSpPr/>
          <p:nvPr/>
        </p:nvSpPr>
        <p:spPr>
          <a:xfrm>
            <a:off x="-480053" y="1220755"/>
            <a:ext cx="911424" cy="768085"/>
          </a:xfrm>
          <a:prstGeom prst="rect">
            <a:avLst/>
          </a:prstGeom>
          <a:solidFill>
            <a:srgbClr val="0676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6" name="矩形 15"/>
          <p:cNvSpPr/>
          <p:nvPr/>
        </p:nvSpPr>
        <p:spPr>
          <a:xfrm>
            <a:off x="-480053" y="2756926"/>
            <a:ext cx="911424" cy="768085"/>
          </a:xfrm>
          <a:prstGeom prst="rect">
            <a:avLst/>
          </a:prstGeom>
          <a:solidFill>
            <a:srgbClr val="0676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7" name="矩形 16"/>
          <p:cNvSpPr/>
          <p:nvPr/>
        </p:nvSpPr>
        <p:spPr>
          <a:xfrm>
            <a:off x="-480053" y="3525011"/>
            <a:ext cx="911424" cy="768085"/>
          </a:xfrm>
          <a:prstGeom prst="rect">
            <a:avLst/>
          </a:prstGeom>
          <a:solidFill>
            <a:srgbClr val="1B94F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8" name="矩形 17"/>
          <p:cNvSpPr/>
          <p:nvPr/>
        </p:nvSpPr>
        <p:spPr>
          <a:xfrm>
            <a:off x="-480053" y="4293096"/>
            <a:ext cx="911424" cy="768085"/>
          </a:xfrm>
          <a:prstGeom prst="rect">
            <a:avLst/>
          </a:prstGeom>
          <a:solidFill>
            <a:srgbClr val="0676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9" name="矩形 18"/>
          <p:cNvSpPr/>
          <p:nvPr/>
        </p:nvSpPr>
        <p:spPr>
          <a:xfrm>
            <a:off x="-480053" y="5061182"/>
            <a:ext cx="911424" cy="768085"/>
          </a:xfrm>
          <a:prstGeom prst="rect">
            <a:avLst/>
          </a:prstGeom>
          <a:solidFill>
            <a:srgbClr val="1B94F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84995" name="Rectangle 27"/>
          <p:cNvSpPr>
            <a:spLocks noGrp="1" noChangeArrowheads="1"/>
          </p:cNvSpPr>
          <p:nvPr>
            <p:ph type="title"/>
          </p:nvPr>
        </p:nvSpPr>
        <p:spPr>
          <a:xfrm>
            <a:off x="5521325" y="862014"/>
            <a:ext cx="4986338"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应征入伍</a:t>
            </a:r>
            <a:r>
              <a:rPr lang="en-US"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退役复学学费减免</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84999" name="Rectangle 2"/>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buFontTx/>
              <a:buNone/>
            </a:pPr>
            <a:endParaRPr lang="zh-CN" altLang="en-US" sz="1800">
              <a:ea typeface="宋体" panose="02010600030101010101" pitchFamily="2" charset="-122"/>
            </a:endParaRPr>
          </a:p>
        </p:txBody>
      </p:sp>
      <p:graphicFrame>
        <p:nvGraphicFramePr>
          <p:cNvPr id="85000" name="Object 1"/>
          <p:cNvGraphicFramePr>
            <a:graphicFrameLocks noChangeAspect="1"/>
          </p:cNvGraphicFramePr>
          <p:nvPr/>
        </p:nvGraphicFramePr>
        <p:xfrm>
          <a:off x="1719263" y="1411289"/>
          <a:ext cx="5740400" cy="5399087"/>
        </p:xfrm>
        <a:graphic>
          <a:graphicData uri="http://schemas.openxmlformats.org/presentationml/2006/ole">
            <mc:AlternateContent xmlns:mc="http://schemas.openxmlformats.org/markup-compatibility/2006">
              <mc:Choice xmlns:v="urn:schemas-microsoft-com:vml" Requires="v">
                <p:oleObj spid="_x0000_s53302" name="Visio" r:id="rId1" imgW="7061200" imgH="11430000" progId="Visio.Drawing.11">
                  <p:embed/>
                </p:oleObj>
              </mc:Choice>
              <mc:Fallback>
                <p:oleObj name="Visio" r:id="rId1" imgW="7061200" imgH="11430000" progId="Visio.Drawing.11">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263" y="1411289"/>
                        <a:ext cx="5740400"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pull/>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1703512" y="1563689"/>
            <a:ext cx="9001000" cy="4592637"/>
          </a:xfrm>
        </p:spPr>
        <p:txBody>
          <a:bodyPr/>
          <a:lstStyle/>
          <a:p>
            <a:pPr marL="0" indent="0">
              <a:buNone/>
              <a:defRPr/>
            </a:pPr>
            <a:r>
              <a:rPr altLang="zh-CN" sz="1800" dirty="0">
                <a:latin typeface="+mn-ea"/>
              </a:rPr>
              <a:t>本专科</a:t>
            </a:r>
            <a:r>
              <a:rPr altLang="en-US" sz="1800" dirty="0">
                <a:latin typeface="+mn-ea"/>
              </a:rPr>
              <a:t>、研究生</a:t>
            </a:r>
            <a:r>
              <a:rPr altLang="zh-CN" sz="1800" dirty="0">
                <a:latin typeface="+mn-ea"/>
              </a:rPr>
              <a:t>应征入伍</a:t>
            </a:r>
            <a:r>
              <a:rPr lang="en-US" altLang="zh-CN" sz="1800" dirty="0">
                <a:latin typeface="+mn-ea"/>
              </a:rPr>
              <a:t>-</a:t>
            </a:r>
            <a:r>
              <a:rPr altLang="zh-CN" sz="1800" dirty="0">
                <a:latin typeface="+mn-ea"/>
              </a:rPr>
              <a:t>退役复学学费减免的具体流程为：</a:t>
            </a:r>
            <a:endParaRPr altLang="zh-CN" sz="1800" dirty="0">
              <a:latin typeface="+mn-ea"/>
            </a:endParaRPr>
          </a:p>
          <a:p>
            <a:pPr marL="0" indent="0">
              <a:buNone/>
              <a:defRPr/>
            </a:pPr>
            <a:r>
              <a:rPr altLang="zh-CN" sz="1800" dirty="0">
                <a:latin typeface="+mn-ea"/>
              </a:rPr>
              <a:t>第一步：学校操作人员登录系统，进入【资助项目管理</a:t>
            </a:r>
            <a:r>
              <a:rPr lang="en-US" altLang="zh-CN" sz="1800" dirty="0">
                <a:latin typeface="+mn-ea"/>
              </a:rPr>
              <a:t>-&gt;</a:t>
            </a:r>
            <a:r>
              <a:rPr altLang="zh-CN" sz="1800" dirty="0">
                <a:latin typeface="+mn-ea"/>
              </a:rPr>
              <a:t>国家资助</a:t>
            </a:r>
            <a:r>
              <a:rPr lang="en-US" altLang="zh-CN" sz="1800" dirty="0">
                <a:latin typeface="+mn-ea"/>
              </a:rPr>
              <a:t>-&gt;</a:t>
            </a:r>
            <a:r>
              <a:rPr altLang="zh-CN" sz="1800" dirty="0">
                <a:latin typeface="+mn-ea"/>
              </a:rPr>
              <a:t>应征入伍</a:t>
            </a:r>
            <a:r>
              <a:rPr lang="en-US" altLang="zh-CN" sz="1800" dirty="0">
                <a:latin typeface="+mn-ea"/>
              </a:rPr>
              <a:t>-</a:t>
            </a:r>
            <a:r>
              <a:rPr altLang="zh-CN" sz="1800" dirty="0">
                <a:latin typeface="+mn-ea"/>
              </a:rPr>
              <a:t>退役复学学费减免</a:t>
            </a:r>
            <a:r>
              <a:rPr lang="en-US" altLang="zh-CN" sz="1800" dirty="0">
                <a:latin typeface="+mn-ea"/>
              </a:rPr>
              <a:t>-&gt;</a:t>
            </a:r>
            <a:r>
              <a:rPr altLang="zh-CN" sz="1800" dirty="0">
                <a:latin typeface="+mn-ea"/>
              </a:rPr>
              <a:t>资助名单录入】模块，对资助名单进行录入；</a:t>
            </a:r>
            <a:endParaRPr altLang="zh-CN" sz="1800" dirty="0">
              <a:latin typeface="+mn-ea"/>
            </a:endParaRPr>
          </a:p>
          <a:p>
            <a:pPr marL="0" indent="0">
              <a:buNone/>
              <a:defRPr/>
            </a:pPr>
            <a:r>
              <a:rPr altLang="zh-CN" sz="1800" dirty="0">
                <a:latin typeface="+mn-ea"/>
              </a:rPr>
              <a:t>注：资助名单从在校生名单中选择，已经录入到退役士兵</a:t>
            </a:r>
            <a:r>
              <a:rPr lang="en-US" altLang="zh-CN" sz="1800" dirty="0">
                <a:latin typeface="+mn-ea"/>
              </a:rPr>
              <a:t>-</a:t>
            </a:r>
            <a:r>
              <a:rPr altLang="zh-CN" sz="1800" dirty="0">
                <a:latin typeface="+mn-ea"/>
              </a:rPr>
              <a:t>学费资助名单的数据不显示。</a:t>
            </a:r>
            <a:endParaRPr altLang="zh-CN" sz="1800" dirty="0">
              <a:latin typeface="+mn-ea"/>
            </a:endParaRPr>
          </a:p>
          <a:p>
            <a:pPr marL="0" indent="0">
              <a:buNone/>
              <a:defRPr/>
            </a:pPr>
            <a:r>
              <a:rPr altLang="zh-CN" sz="1800" dirty="0">
                <a:latin typeface="+mn-ea"/>
              </a:rPr>
              <a:t>第二步：学校审核人员登录系统，进入【资助项目管理</a:t>
            </a:r>
            <a:r>
              <a:rPr lang="en-US" altLang="zh-CN" sz="1800" dirty="0">
                <a:latin typeface="+mn-ea"/>
              </a:rPr>
              <a:t>-&gt;</a:t>
            </a:r>
            <a:r>
              <a:rPr altLang="zh-CN" sz="1800" dirty="0">
                <a:latin typeface="+mn-ea"/>
              </a:rPr>
              <a:t>国家资助</a:t>
            </a:r>
            <a:r>
              <a:rPr lang="en-US" altLang="zh-CN" sz="1800" dirty="0">
                <a:latin typeface="+mn-ea"/>
              </a:rPr>
              <a:t>-&gt;</a:t>
            </a:r>
            <a:r>
              <a:rPr altLang="zh-CN" sz="1800" dirty="0">
                <a:latin typeface="+mn-ea"/>
              </a:rPr>
              <a:t>应征入伍</a:t>
            </a:r>
            <a:r>
              <a:rPr lang="en-US" altLang="zh-CN" sz="1800" dirty="0">
                <a:latin typeface="+mn-ea"/>
              </a:rPr>
              <a:t>-</a:t>
            </a:r>
            <a:r>
              <a:rPr altLang="zh-CN" sz="1800" dirty="0">
                <a:latin typeface="+mn-ea"/>
              </a:rPr>
              <a:t>退役复学学费减免</a:t>
            </a:r>
            <a:r>
              <a:rPr lang="en-US" altLang="zh-CN" sz="1800" dirty="0">
                <a:latin typeface="+mn-ea"/>
              </a:rPr>
              <a:t>-&gt;</a:t>
            </a:r>
            <a:r>
              <a:rPr altLang="zh-CN" sz="1800" dirty="0">
                <a:latin typeface="+mn-ea"/>
              </a:rPr>
              <a:t>资助名单审核】模块，对学校录入的资助名单进行审核；</a:t>
            </a:r>
            <a:endParaRPr altLang="zh-CN" sz="1800" dirty="0">
              <a:latin typeface="+mn-ea"/>
            </a:endParaRPr>
          </a:p>
          <a:p>
            <a:pPr marL="0" indent="0">
              <a:buNone/>
              <a:defRPr/>
            </a:pPr>
            <a:r>
              <a:rPr altLang="zh-CN" sz="1800" dirty="0">
                <a:latin typeface="+mn-ea"/>
              </a:rPr>
              <a:t>第三步：主管部门操作人员登录系统，进入【资助项目管理</a:t>
            </a:r>
            <a:r>
              <a:rPr lang="en-US" altLang="zh-CN" sz="1800" dirty="0">
                <a:latin typeface="+mn-ea"/>
              </a:rPr>
              <a:t>-&gt;</a:t>
            </a:r>
            <a:r>
              <a:rPr altLang="zh-CN" sz="1800" dirty="0">
                <a:latin typeface="+mn-ea"/>
              </a:rPr>
              <a:t>国家资助</a:t>
            </a:r>
            <a:r>
              <a:rPr lang="en-US" altLang="zh-CN" sz="1800" dirty="0">
                <a:latin typeface="+mn-ea"/>
              </a:rPr>
              <a:t>-&gt;</a:t>
            </a:r>
            <a:r>
              <a:rPr altLang="zh-CN" sz="1800" dirty="0">
                <a:latin typeface="+mn-ea"/>
              </a:rPr>
              <a:t>应征入伍</a:t>
            </a:r>
            <a:r>
              <a:rPr lang="en-US" altLang="zh-CN" sz="1800" dirty="0">
                <a:latin typeface="+mn-ea"/>
              </a:rPr>
              <a:t>-</a:t>
            </a:r>
            <a:r>
              <a:rPr altLang="zh-CN" sz="1800" dirty="0">
                <a:latin typeface="+mn-ea"/>
              </a:rPr>
              <a:t>退役复学学费减免</a:t>
            </a:r>
            <a:r>
              <a:rPr lang="en-US" altLang="zh-CN" sz="1800" dirty="0">
                <a:latin typeface="+mn-ea"/>
              </a:rPr>
              <a:t>-&gt;</a:t>
            </a:r>
            <a:r>
              <a:rPr altLang="zh-CN" sz="1800" dirty="0">
                <a:latin typeface="+mn-ea"/>
              </a:rPr>
              <a:t>资助名单审核】模块，对学校通过审核的资助名单进行审核；</a:t>
            </a:r>
            <a:endParaRPr altLang="zh-CN" sz="1800" dirty="0">
              <a:latin typeface="+mn-ea"/>
            </a:endParaRPr>
          </a:p>
          <a:p>
            <a:pPr marL="0" indent="0">
              <a:buNone/>
              <a:defRPr/>
            </a:pPr>
            <a:r>
              <a:rPr altLang="zh-CN" sz="1800" dirty="0">
                <a:latin typeface="+mn-ea"/>
              </a:rPr>
              <a:t>第四步：中央级操作人员登录系统，进入【资助项目管理</a:t>
            </a:r>
            <a:r>
              <a:rPr lang="en-US" altLang="zh-CN" sz="1800" dirty="0">
                <a:latin typeface="+mn-ea"/>
              </a:rPr>
              <a:t>-&gt;</a:t>
            </a:r>
            <a:r>
              <a:rPr altLang="zh-CN" sz="1800" dirty="0">
                <a:latin typeface="+mn-ea"/>
              </a:rPr>
              <a:t>国家资助</a:t>
            </a:r>
            <a:r>
              <a:rPr lang="en-US" altLang="zh-CN" sz="1800" dirty="0">
                <a:latin typeface="+mn-ea"/>
              </a:rPr>
              <a:t>-&gt;</a:t>
            </a:r>
            <a:r>
              <a:rPr altLang="zh-CN" sz="1800" dirty="0">
                <a:latin typeface="+mn-ea"/>
              </a:rPr>
              <a:t>应征入伍</a:t>
            </a:r>
            <a:r>
              <a:rPr lang="en-US" altLang="zh-CN" sz="1800" dirty="0">
                <a:latin typeface="+mn-ea"/>
              </a:rPr>
              <a:t>-</a:t>
            </a:r>
            <a:r>
              <a:rPr altLang="zh-CN" sz="1800" dirty="0">
                <a:latin typeface="+mn-ea"/>
              </a:rPr>
              <a:t>退役复学学费减免</a:t>
            </a:r>
            <a:r>
              <a:rPr lang="en-US" altLang="zh-CN" sz="1800" dirty="0">
                <a:latin typeface="+mn-ea"/>
              </a:rPr>
              <a:t>-&gt;</a:t>
            </a:r>
            <a:r>
              <a:rPr altLang="zh-CN" sz="1800" dirty="0">
                <a:latin typeface="+mn-ea"/>
              </a:rPr>
              <a:t>资助名单审核】模块，对主管部门和部委直属学校通过审核的资助名单进行审核；</a:t>
            </a:r>
            <a:endParaRPr altLang="zh-CN" sz="1800" dirty="0">
              <a:latin typeface="+mn-ea"/>
            </a:endParaRPr>
          </a:p>
          <a:p>
            <a:pPr marL="0" indent="0">
              <a:buNone/>
              <a:defRPr/>
            </a:pPr>
            <a:r>
              <a:rPr altLang="zh-CN" sz="1800" dirty="0">
                <a:latin typeface="+mn-ea"/>
              </a:rPr>
              <a:t>第五步：学校审核人员、主管部门操作人员、中央操作人员登录系统后，进入【资助项目管理</a:t>
            </a:r>
            <a:r>
              <a:rPr lang="en-US" altLang="zh-CN" sz="1800" dirty="0">
                <a:latin typeface="+mn-ea"/>
              </a:rPr>
              <a:t>-&gt;</a:t>
            </a:r>
            <a:r>
              <a:rPr altLang="zh-CN" sz="1800" dirty="0">
                <a:latin typeface="+mn-ea"/>
              </a:rPr>
              <a:t>国家资助</a:t>
            </a:r>
            <a:r>
              <a:rPr lang="en-US" altLang="zh-CN" sz="1800" dirty="0">
                <a:latin typeface="+mn-ea"/>
              </a:rPr>
              <a:t>-&gt;</a:t>
            </a:r>
            <a:r>
              <a:rPr altLang="zh-CN" sz="1800" dirty="0">
                <a:latin typeface="+mn-ea"/>
              </a:rPr>
              <a:t>应征入伍</a:t>
            </a:r>
            <a:r>
              <a:rPr lang="en-US" altLang="zh-CN" sz="1800" dirty="0">
                <a:latin typeface="+mn-ea"/>
              </a:rPr>
              <a:t>-</a:t>
            </a:r>
            <a:r>
              <a:rPr altLang="zh-CN" sz="1800" dirty="0">
                <a:latin typeface="+mn-ea"/>
              </a:rPr>
              <a:t>退役复学学费减免</a:t>
            </a:r>
            <a:r>
              <a:rPr lang="en-US" altLang="zh-CN" sz="1800" dirty="0">
                <a:latin typeface="+mn-ea"/>
              </a:rPr>
              <a:t>-&gt;</a:t>
            </a:r>
            <a:r>
              <a:rPr altLang="zh-CN" sz="1800" dirty="0">
                <a:latin typeface="+mn-ea"/>
              </a:rPr>
              <a:t>资金发放查看】模块查看学生资助资金的发放情况。</a:t>
            </a:r>
            <a:endParaRPr altLang="zh-CN" sz="1800" dirty="0">
              <a:latin typeface="+mn-ea"/>
            </a:endParaRPr>
          </a:p>
          <a:p>
            <a:pPr>
              <a:defRPr/>
            </a:pPr>
            <a:endParaRPr altLang="en-US" sz="1800" dirty="0">
              <a:latin typeface="+mn-ea"/>
            </a:endParaRPr>
          </a:p>
        </p:txBody>
      </p:sp>
      <p:sp>
        <p:nvSpPr>
          <p:cNvPr id="87043" name="Rectangle 27"/>
          <p:cNvSpPr>
            <a:spLocks noGrp="1" noChangeArrowheads="1"/>
          </p:cNvSpPr>
          <p:nvPr>
            <p:ph type="title"/>
          </p:nvPr>
        </p:nvSpPr>
        <p:spPr>
          <a:xfrm>
            <a:off x="5521325" y="890589"/>
            <a:ext cx="4986338"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应征入伍</a:t>
            </a:r>
            <a:r>
              <a:rPr lang="en-US"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退役复学学费减免</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spd="slow">
    <p:pull/>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88067" name="Rectangle 27"/>
          <p:cNvSpPr>
            <a:spLocks noGrp="1" noChangeArrowheads="1"/>
          </p:cNvSpPr>
          <p:nvPr>
            <p:ph type="title"/>
          </p:nvPr>
        </p:nvSpPr>
        <p:spPr>
          <a:xfrm>
            <a:off x="7404100" y="917576"/>
            <a:ext cx="3263900"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应征入伍</a:t>
            </a:r>
            <a:r>
              <a:rPr lang="en-US"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退兵管理</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Rectangle 11"/>
          <p:cNvSpPr/>
          <p:nvPr/>
        </p:nvSpPr>
        <p:spPr>
          <a:xfrm>
            <a:off x="2022475" y="1993900"/>
            <a:ext cx="8147050" cy="4040188"/>
          </a:xfrm>
          <a:prstGeom prst="rect">
            <a:avLst/>
          </a:prstGeom>
          <a:noFill/>
          <a:ln w="12700" cap="flat" cmpd="sng" algn="ctr">
            <a:noFill/>
            <a:prstDash val="solid"/>
            <a:miter lim="800000"/>
            <a:headEnd type="none" w="med" len="med"/>
            <a:tailEnd type="none" w="med" len="med"/>
          </a:ln>
          <a:effectLst/>
        </p:spPr>
        <p:txBody>
          <a:bodyPr/>
          <a:lstStyle/>
          <a:p>
            <a:pPr marL="514350" indent="-51435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rPr>
              <a:t>1. </a:t>
            </a:r>
            <a:r>
              <a:rPr lang="zh-CN" altLang="en-US" sz="2400" kern="1" dirty="0">
                <a:latin typeface="+mn-ea"/>
                <a:ea typeface="+mn-ea"/>
              </a:rPr>
              <a:t>已经录入应征入伍</a:t>
            </a:r>
            <a:r>
              <a:rPr lang="en-US" altLang="zh-CN" sz="2400" kern="1" dirty="0">
                <a:latin typeface="+mn-ea"/>
                <a:ea typeface="+mn-ea"/>
              </a:rPr>
              <a:t>-</a:t>
            </a:r>
            <a:r>
              <a:rPr lang="zh-CN" altLang="en-US" sz="2400" kern="1" dirty="0">
                <a:latin typeface="+mn-ea"/>
                <a:ea typeface="+mn-ea"/>
              </a:rPr>
              <a:t>学费补偿贷款代偿名单且中央审核通过的学生。</a:t>
            </a:r>
            <a:endParaRPr lang="zh-CN" altLang="en-US" sz="2400" kern="1" dirty="0">
              <a:latin typeface="+mn-ea"/>
              <a:ea typeface="+mn-ea"/>
            </a:endParaRPr>
          </a:p>
          <a:p>
            <a:pPr marL="514350" indent="-51435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rPr>
              <a:t>2. </a:t>
            </a:r>
            <a:r>
              <a:rPr lang="zh-CN" altLang="en-US" sz="2400" kern="1" dirty="0">
                <a:latin typeface="+mn-ea"/>
                <a:ea typeface="+mn-ea"/>
              </a:rPr>
              <a:t>应征入伍</a:t>
            </a:r>
            <a:r>
              <a:rPr lang="en-US" altLang="zh-CN" sz="2400" kern="1" dirty="0">
                <a:latin typeface="+mn-ea"/>
                <a:ea typeface="+mn-ea"/>
              </a:rPr>
              <a:t>-</a:t>
            </a:r>
            <a:r>
              <a:rPr lang="zh-CN" altLang="en-US" sz="2400" kern="1" dirty="0">
                <a:latin typeface="+mn-ea"/>
                <a:ea typeface="+mn-ea"/>
              </a:rPr>
              <a:t>退兵管理只需要学校一级审核。</a:t>
            </a:r>
            <a:endParaRPr lang="en-US" altLang="zh-CN" sz="2400" kern="1" dirty="0">
              <a:latin typeface="+mn-ea"/>
              <a:ea typeface="+mn-ea"/>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Tree>
  </p:cSld>
  <p:clrMapOvr>
    <a:masterClrMapping/>
  </p:clrMapOvr>
  <p:transition spd="slow">
    <p:pull/>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7"/>
          <p:cNvSpPr txBox="1">
            <a:spLocks noChangeArrowheads="1"/>
          </p:cNvSpPr>
          <p:nvPr/>
        </p:nvSpPr>
        <p:spPr bwMode="auto">
          <a:xfrm>
            <a:off x="7435850" y="971551"/>
            <a:ext cx="3263900" cy="561975"/>
          </a:xfrm>
          <a:prstGeom prst="rect">
            <a:avLst/>
          </a:prstGeom>
          <a:noFill/>
          <a:ln>
            <a:noFill/>
          </a:ln>
        </p:spPr>
        <p:txBody>
          <a:bodyPr anchor="ct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r" eaLnBrk="1" hangingPunct="1">
              <a:buFontTx/>
              <a:buNone/>
              <a:defRPr/>
            </a:pPr>
            <a:r>
              <a:rPr lang="zh-CN" altLang="en-US" sz="2800" b="1" kern="1" dirty="0">
                <a:latin typeface="微软雅黑" panose="020B0503020204020204" pitchFamily="34" charset="-122"/>
                <a:ea typeface="微软雅黑" panose="020B0503020204020204" pitchFamily="34" charset="-122"/>
              </a:rPr>
              <a:t>应征入伍</a:t>
            </a:r>
            <a:r>
              <a:rPr lang="en-US" altLang="zh-CN" sz="2800" b="1" kern="1" dirty="0">
                <a:latin typeface="微软雅黑" panose="020B0503020204020204" pitchFamily="34" charset="-122"/>
                <a:ea typeface="微软雅黑" panose="020B0503020204020204" pitchFamily="34" charset="-122"/>
              </a:rPr>
              <a:t>-</a:t>
            </a:r>
            <a:r>
              <a:rPr lang="zh-CN" altLang="en-US" sz="2800" b="1" kern="1" dirty="0">
                <a:latin typeface="微软雅黑" panose="020B0503020204020204" pitchFamily="34" charset="-122"/>
                <a:ea typeface="微软雅黑" panose="020B0503020204020204" pitchFamily="34" charset="-122"/>
              </a:rPr>
              <a:t>退兵管理</a:t>
            </a:r>
            <a:endParaRPr lang="zh-CN" altLang="zh-CN" sz="2800" b="1" kern="1" dirty="0">
              <a:latin typeface="微软雅黑" panose="020B0503020204020204" pitchFamily="34" charset="-122"/>
              <a:ea typeface="微软雅黑" panose="020B0503020204020204" pitchFamily="34" charset="-122"/>
            </a:endParaRPr>
          </a:p>
        </p:txBody>
      </p:sp>
      <p:pic>
        <p:nvPicPr>
          <p:cNvPr id="9011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1851025"/>
            <a:ext cx="9144000" cy="3513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ll/>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91139" name="Rectangle 27"/>
          <p:cNvSpPr>
            <a:spLocks noGrp="1" noChangeArrowheads="1"/>
          </p:cNvSpPr>
          <p:nvPr>
            <p:ph type="title"/>
          </p:nvPr>
        </p:nvSpPr>
        <p:spPr>
          <a:xfrm>
            <a:off x="7404100" y="917576"/>
            <a:ext cx="3263900"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应征入伍</a:t>
            </a:r>
            <a:r>
              <a:rPr lang="en-US"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退兵管理</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91143" name="Rectangle 2"/>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buFontTx/>
              <a:buNone/>
            </a:pPr>
            <a:endParaRPr lang="zh-CN" altLang="en-US" sz="1800">
              <a:ea typeface="宋体" panose="02010600030101010101" pitchFamily="2" charset="-122"/>
            </a:endParaRPr>
          </a:p>
        </p:txBody>
      </p:sp>
      <p:graphicFrame>
        <p:nvGraphicFramePr>
          <p:cNvPr id="91144" name="Object 1"/>
          <p:cNvGraphicFramePr>
            <a:graphicFrameLocks noChangeAspect="1"/>
          </p:cNvGraphicFramePr>
          <p:nvPr/>
        </p:nvGraphicFramePr>
        <p:xfrm>
          <a:off x="1719264" y="917575"/>
          <a:ext cx="4714875" cy="5818188"/>
        </p:xfrm>
        <a:graphic>
          <a:graphicData uri="http://schemas.openxmlformats.org/presentationml/2006/ole">
            <mc:AlternateContent xmlns:mc="http://schemas.openxmlformats.org/markup-compatibility/2006">
              <mc:Choice xmlns:v="urn:schemas-microsoft-com:vml" Requires="v">
                <p:oleObj spid="_x0000_s54326" name="Visio" r:id="rId1" imgW="5765800" imgH="7112000" progId="Visio.Drawing.11">
                  <p:embed/>
                </p:oleObj>
              </mc:Choice>
              <mc:Fallback>
                <p:oleObj name="Visio" r:id="rId1" imgW="5765800" imgH="7112000" progId="Visio.Drawing.11">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264" y="917575"/>
                        <a:ext cx="4714875" cy="581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pull/>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内容占位符 2"/>
          <p:cNvSpPr>
            <a:spLocks noGrp="1"/>
          </p:cNvSpPr>
          <p:nvPr>
            <p:ph sz="half" idx="1"/>
          </p:nvPr>
        </p:nvSpPr>
        <p:spPr>
          <a:xfrm>
            <a:off x="1862139" y="1706563"/>
            <a:ext cx="8554341" cy="4248150"/>
          </a:xfrm>
          <a:ln w="9525"/>
        </p:spPr>
        <p:txBody>
          <a:bodyPr/>
          <a:lstStyle/>
          <a:p>
            <a:pPr>
              <a:defRPr/>
            </a:pPr>
            <a:r>
              <a:rPr altLang="en-US" sz="2000" dirty="0">
                <a:latin typeface="+mn-ea"/>
                <a:cs typeface="Arial" panose="020B0604020202020204" pitchFamily="34" charset="0"/>
              </a:rPr>
              <a:t>本专科、研究生应征入伍</a:t>
            </a:r>
            <a:r>
              <a:rPr lang="en-US" altLang="zh-CN" sz="2000" dirty="0">
                <a:latin typeface="+mn-ea"/>
                <a:cs typeface="Arial" panose="020B0604020202020204" pitchFamily="34" charset="0"/>
              </a:rPr>
              <a:t>-</a:t>
            </a:r>
            <a:r>
              <a:rPr altLang="en-US" sz="2000" dirty="0">
                <a:latin typeface="+mn-ea"/>
                <a:cs typeface="Arial" panose="020B0604020202020204" pitchFamily="34" charset="0"/>
              </a:rPr>
              <a:t>退兵管理的具体流程为：</a:t>
            </a:r>
            <a:endParaRPr altLang="en-US" sz="2000" dirty="0">
              <a:latin typeface="+mn-ea"/>
              <a:cs typeface="Arial" panose="020B0604020202020204" pitchFamily="34" charset="0"/>
            </a:endParaRPr>
          </a:p>
          <a:p>
            <a:pPr>
              <a:defRPr/>
            </a:pPr>
            <a:r>
              <a:rPr altLang="en-US" sz="2000" dirty="0">
                <a:latin typeface="+mn-ea"/>
                <a:cs typeface="Arial" panose="020B0604020202020204" pitchFamily="34" charset="0"/>
              </a:rPr>
              <a:t>第一步：学校操作人员登录系统，进入</a:t>
            </a:r>
            <a:r>
              <a:rPr lang="en-US" altLang="zh-CN" sz="2000" dirty="0">
                <a:latin typeface="+mn-ea"/>
                <a:cs typeface="Arial" panose="020B0604020202020204" pitchFamily="34" charset="0"/>
              </a:rPr>
              <a:t>【</a:t>
            </a:r>
            <a:r>
              <a:rPr altLang="en-US" sz="2000" dirty="0">
                <a:latin typeface="+mn-ea"/>
                <a:cs typeface="Arial" panose="020B0604020202020204" pitchFamily="34" charset="0"/>
              </a:rPr>
              <a:t>资助项目管理</a:t>
            </a:r>
            <a:r>
              <a:rPr lang="en-US" altLang="zh-CN" sz="2000" dirty="0">
                <a:latin typeface="+mn-ea"/>
                <a:cs typeface="Arial" panose="020B0604020202020204" pitchFamily="34" charset="0"/>
              </a:rPr>
              <a:t>-&gt;</a:t>
            </a:r>
            <a:r>
              <a:rPr altLang="en-US" sz="2000" dirty="0">
                <a:latin typeface="+mn-ea"/>
                <a:cs typeface="Arial" panose="020B0604020202020204" pitchFamily="34" charset="0"/>
              </a:rPr>
              <a:t>国家资助</a:t>
            </a:r>
            <a:r>
              <a:rPr lang="en-US" altLang="zh-CN" sz="2000" dirty="0">
                <a:latin typeface="+mn-ea"/>
                <a:cs typeface="Arial" panose="020B0604020202020204" pitchFamily="34" charset="0"/>
              </a:rPr>
              <a:t>-&gt;</a:t>
            </a:r>
            <a:r>
              <a:rPr altLang="en-US" sz="2000" dirty="0">
                <a:latin typeface="+mn-ea"/>
                <a:cs typeface="Arial" panose="020B0604020202020204" pitchFamily="34" charset="0"/>
              </a:rPr>
              <a:t>应征入伍</a:t>
            </a:r>
            <a:r>
              <a:rPr lang="en-US" altLang="zh-CN" sz="2000" dirty="0">
                <a:latin typeface="+mn-ea"/>
                <a:cs typeface="Arial" panose="020B0604020202020204" pitchFamily="34" charset="0"/>
              </a:rPr>
              <a:t>-</a:t>
            </a:r>
            <a:r>
              <a:rPr altLang="en-US" sz="2000" dirty="0">
                <a:latin typeface="+mn-ea"/>
                <a:cs typeface="Arial" panose="020B0604020202020204" pitchFamily="34" charset="0"/>
              </a:rPr>
              <a:t>退兵管理 </a:t>
            </a:r>
            <a:r>
              <a:rPr lang="en-US" altLang="zh-CN" sz="2000" dirty="0">
                <a:latin typeface="+mn-ea"/>
                <a:cs typeface="Arial" panose="020B0604020202020204" pitchFamily="34" charset="0"/>
              </a:rPr>
              <a:t>-&gt;</a:t>
            </a:r>
            <a:r>
              <a:rPr altLang="en-US" sz="2000" dirty="0">
                <a:latin typeface="+mn-ea"/>
                <a:cs typeface="Arial" panose="020B0604020202020204" pitchFamily="34" charset="0"/>
              </a:rPr>
              <a:t>资助名单录入</a:t>
            </a:r>
            <a:r>
              <a:rPr lang="en-US" altLang="zh-CN" sz="2000" dirty="0">
                <a:latin typeface="+mn-ea"/>
                <a:cs typeface="Arial" panose="020B0604020202020204" pitchFamily="34" charset="0"/>
              </a:rPr>
              <a:t>】</a:t>
            </a:r>
            <a:r>
              <a:rPr altLang="en-US" sz="2000" dirty="0">
                <a:latin typeface="+mn-ea"/>
                <a:cs typeface="Arial" panose="020B0604020202020204" pitchFamily="34" charset="0"/>
              </a:rPr>
              <a:t>模块，对资助名单进行录入；</a:t>
            </a:r>
            <a:endParaRPr altLang="en-US" sz="2000" dirty="0">
              <a:latin typeface="+mn-ea"/>
              <a:cs typeface="Arial" panose="020B0604020202020204" pitchFamily="34" charset="0"/>
            </a:endParaRPr>
          </a:p>
          <a:p>
            <a:pPr>
              <a:defRPr/>
            </a:pPr>
            <a:r>
              <a:rPr altLang="en-US" sz="2000" dirty="0">
                <a:latin typeface="+mn-ea"/>
                <a:cs typeface="Arial" panose="020B0604020202020204" pitchFamily="34" charset="0"/>
              </a:rPr>
              <a:t>注：资助名单是从当前学年已经录入应征入伍</a:t>
            </a:r>
            <a:r>
              <a:rPr lang="en-US" altLang="zh-CN" sz="2000" dirty="0">
                <a:latin typeface="+mn-ea"/>
                <a:cs typeface="Arial" panose="020B0604020202020204" pitchFamily="34" charset="0"/>
              </a:rPr>
              <a:t>-</a:t>
            </a:r>
            <a:r>
              <a:rPr altLang="en-US" sz="2000" dirty="0">
                <a:latin typeface="+mn-ea"/>
                <a:cs typeface="Arial" panose="020B0604020202020204" pitchFamily="34" charset="0"/>
              </a:rPr>
              <a:t>学费补偿贷款代偿业务，并且中央已经审核通过的名单中选择。</a:t>
            </a:r>
            <a:endParaRPr altLang="en-US" sz="2000" dirty="0">
              <a:latin typeface="+mn-ea"/>
              <a:cs typeface="Arial" panose="020B0604020202020204" pitchFamily="34" charset="0"/>
            </a:endParaRPr>
          </a:p>
          <a:p>
            <a:pPr>
              <a:defRPr/>
            </a:pPr>
            <a:r>
              <a:rPr altLang="en-US" sz="2000" dirty="0">
                <a:latin typeface="+mn-ea"/>
                <a:cs typeface="Arial" panose="020B0604020202020204" pitchFamily="34" charset="0"/>
              </a:rPr>
              <a:t>第二步：学校审核人员登录系统，进入</a:t>
            </a:r>
            <a:r>
              <a:rPr lang="en-US" altLang="zh-CN" sz="2000" dirty="0">
                <a:latin typeface="+mn-ea"/>
                <a:cs typeface="Arial" panose="020B0604020202020204" pitchFamily="34" charset="0"/>
              </a:rPr>
              <a:t>【</a:t>
            </a:r>
            <a:r>
              <a:rPr altLang="en-US" sz="2000" dirty="0">
                <a:latin typeface="+mn-ea"/>
                <a:cs typeface="Arial" panose="020B0604020202020204" pitchFamily="34" charset="0"/>
              </a:rPr>
              <a:t>资助项目管理</a:t>
            </a:r>
            <a:r>
              <a:rPr lang="en-US" altLang="zh-CN" sz="2000" dirty="0">
                <a:latin typeface="+mn-ea"/>
                <a:cs typeface="Arial" panose="020B0604020202020204" pitchFamily="34" charset="0"/>
              </a:rPr>
              <a:t>-&gt;</a:t>
            </a:r>
            <a:r>
              <a:rPr altLang="en-US" sz="2000" dirty="0">
                <a:latin typeface="+mn-ea"/>
                <a:cs typeface="Arial" panose="020B0604020202020204" pitchFamily="34" charset="0"/>
              </a:rPr>
              <a:t>国家资助</a:t>
            </a:r>
            <a:r>
              <a:rPr lang="en-US" altLang="zh-CN" sz="2000" dirty="0">
                <a:latin typeface="+mn-ea"/>
                <a:cs typeface="Arial" panose="020B0604020202020204" pitchFamily="34" charset="0"/>
              </a:rPr>
              <a:t>-&gt;</a:t>
            </a:r>
            <a:r>
              <a:rPr altLang="en-US" sz="2000" dirty="0">
                <a:latin typeface="+mn-ea"/>
                <a:cs typeface="Arial" panose="020B0604020202020204" pitchFamily="34" charset="0"/>
              </a:rPr>
              <a:t>应征入伍</a:t>
            </a:r>
            <a:r>
              <a:rPr lang="en-US" altLang="zh-CN" sz="2000" dirty="0">
                <a:latin typeface="+mn-ea"/>
                <a:cs typeface="Arial" panose="020B0604020202020204" pitchFamily="34" charset="0"/>
              </a:rPr>
              <a:t>-</a:t>
            </a:r>
            <a:r>
              <a:rPr altLang="en-US" sz="2000" dirty="0">
                <a:latin typeface="+mn-ea"/>
                <a:cs typeface="Arial" panose="020B0604020202020204" pitchFamily="34" charset="0"/>
              </a:rPr>
              <a:t>退兵管理 </a:t>
            </a:r>
            <a:r>
              <a:rPr lang="en-US" altLang="zh-CN" sz="2000" dirty="0">
                <a:latin typeface="+mn-ea"/>
                <a:cs typeface="Arial" panose="020B0604020202020204" pitchFamily="34" charset="0"/>
              </a:rPr>
              <a:t>-&gt;</a:t>
            </a:r>
            <a:r>
              <a:rPr altLang="en-US" sz="2000" dirty="0">
                <a:latin typeface="+mn-ea"/>
                <a:cs typeface="Arial" panose="020B0604020202020204" pitchFamily="34" charset="0"/>
              </a:rPr>
              <a:t>资助名单审核</a:t>
            </a:r>
            <a:r>
              <a:rPr lang="en-US" altLang="zh-CN" sz="2000" dirty="0">
                <a:latin typeface="+mn-ea"/>
                <a:cs typeface="Arial" panose="020B0604020202020204" pitchFamily="34" charset="0"/>
              </a:rPr>
              <a:t>】</a:t>
            </a:r>
            <a:r>
              <a:rPr altLang="en-US" sz="2000" dirty="0">
                <a:latin typeface="+mn-ea"/>
                <a:cs typeface="Arial" panose="020B0604020202020204" pitchFamily="34" charset="0"/>
              </a:rPr>
              <a:t>模块，对资助名单进行审核；</a:t>
            </a:r>
            <a:endParaRPr altLang="en-US" sz="2000" dirty="0">
              <a:latin typeface="+mn-ea"/>
              <a:cs typeface="Arial" panose="020B0604020202020204" pitchFamily="34" charset="0"/>
            </a:endParaRPr>
          </a:p>
          <a:p>
            <a:pPr>
              <a:defRPr/>
            </a:pPr>
            <a:r>
              <a:rPr altLang="en-US" sz="2000" dirty="0">
                <a:latin typeface="+mn-ea"/>
                <a:cs typeface="Arial" panose="020B0604020202020204" pitchFamily="34" charset="0"/>
              </a:rPr>
              <a:t>第三步：学校审核人员、上级主管部门操作人员登录系统，进入</a:t>
            </a:r>
            <a:r>
              <a:rPr lang="en-US" altLang="zh-CN" sz="2000" dirty="0">
                <a:latin typeface="+mn-ea"/>
                <a:cs typeface="Arial" panose="020B0604020202020204" pitchFamily="34" charset="0"/>
              </a:rPr>
              <a:t>【</a:t>
            </a:r>
            <a:r>
              <a:rPr altLang="en-US" sz="2000" dirty="0">
                <a:latin typeface="+mn-ea"/>
                <a:cs typeface="Arial" panose="020B0604020202020204" pitchFamily="34" charset="0"/>
              </a:rPr>
              <a:t>资助项目管理</a:t>
            </a:r>
            <a:r>
              <a:rPr lang="en-US" altLang="zh-CN" sz="2000" dirty="0">
                <a:latin typeface="+mn-ea"/>
                <a:cs typeface="Arial" panose="020B0604020202020204" pitchFamily="34" charset="0"/>
              </a:rPr>
              <a:t>-&gt;</a:t>
            </a:r>
            <a:r>
              <a:rPr altLang="en-US" sz="2000" dirty="0">
                <a:latin typeface="+mn-ea"/>
                <a:cs typeface="Arial" panose="020B0604020202020204" pitchFamily="34" charset="0"/>
              </a:rPr>
              <a:t>国家资助</a:t>
            </a:r>
            <a:r>
              <a:rPr lang="en-US" altLang="zh-CN" sz="2000" dirty="0">
                <a:latin typeface="+mn-ea"/>
                <a:cs typeface="Arial" panose="020B0604020202020204" pitchFamily="34" charset="0"/>
              </a:rPr>
              <a:t>-&gt;</a:t>
            </a:r>
            <a:r>
              <a:rPr altLang="en-US" sz="2000" dirty="0">
                <a:latin typeface="+mn-ea"/>
                <a:cs typeface="Arial" panose="020B0604020202020204" pitchFamily="34" charset="0"/>
              </a:rPr>
              <a:t>应征入伍</a:t>
            </a:r>
            <a:r>
              <a:rPr lang="en-US" altLang="zh-CN" sz="2000" dirty="0">
                <a:latin typeface="+mn-ea"/>
                <a:cs typeface="Arial" panose="020B0604020202020204" pitchFamily="34" charset="0"/>
              </a:rPr>
              <a:t>-</a:t>
            </a:r>
            <a:r>
              <a:rPr altLang="en-US" sz="2000" dirty="0">
                <a:latin typeface="+mn-ea"/>
                <a:cs typeface="Arial" panose="020B0604020202020204" pitchFamily="34" charset="0"/>
              </a:rPr>
              <a:t>退兵管理 </a:t>
            </a:r>
            <a:r>
              <a:rPr lang="en-US" altLang="zh-CN" sz="2000" dirty="0">
                <a:latin typeface="+mn-ea"/>
                <a:cs typeface="Arial" panose="020B0604020202020204" pitchFamily="34" charset="0"/>
              </a:rPr>
              <a:t>-&gt;</a:t>
            </a:r>
            <a:r>
              <a:rPr altLang="en-US" sz="2000" dirty="0">
                <a:latin typeface="+mn-ea"/>
                <a:cs typeface="Arial" panose="020B0604020202020204" pitchFamily="34" charset="0"/>
              </a:rPr>
              <a:t>资金发放查看</a:t>
            </a:r>
            <a:r>
              <a:rPr lang="en-US" altLang="zh-CN" sz="2000" dirty="0">
                <a:latin typeface="+mn-ea"/>
                <a:cs typeface="Arial" panose="020B0604020202020204" pitchFamily="34" charset="0"/>
              </a:rPr>
              <a:t>】</a:t>
            </a:r>
            <a:r>
              <a:rPr altLang="en-US" sz="2000" dirty="0">
                <a:latin typeface="+mn-ea"/>
                <a:cs typeface="Arial" panose="020B0604020202020204" pitchFamily="34" charset="0"/>
              </a:rPr>
              <a:t>模块，对学校审核通过后发放的资助情况进行查看。</a:t>
            </a:r>
            <a:endParaRPr altLang="en-US" sz="2000" dirty="0">
              <a:latin typeface="+mn-ea"/>
              <a:cs typeface="Arial" panose="020B0604020202020204" pitchFamily="34" charset="0"/>
            </a:endParaRPr>
          </a:p>
          <a:p>
            <a:pPr>
              <a:defRPr/>
            </a:pPr>
            <a:r>
              <a:rPr altLang="en-US" sz="2000" dirty="0">
                <a:latin typeface="+mn-ea"/>
                <a:cs typeface="Arial" panose="020B0604020202020204" pitchFamily="34" charset="0"/>
              </a:rPr>
              <a:t>本模块用于维护应征入伍</a:t>
            </a:r>
            <a:r>
              <a:rPr lang="en-US" altLang="zh-CN" sz="2000" dirty="0">
                <a:latin typeface="+mn-ea"/>
                <a:cs typeface="Arial" panose="020B0604020202020204" pitchFamily="34" charset="0"/>
              </a:rPr>
              <a:t>-</a:t>
            </a:r>
            <a:r>
              <a:rPr altLang="en-US" sz="2000" dirty="0">
                <a:latin typeface="+mn-ea"/>
                <a:cs typeface="Arial" panose="020B0604020202020204" pitchFamily="34" charset="0"/>
              </a:rPr>
              <a:t>退兵管理业务，业务为一级审核，只需要学校审核人员进行审核，审核选择“通过”后对已经发放的应征入伍</a:t>
            </a:r>
            <a:r>
              <a:rPr lang="en-US" altLang="zh-CN" sz="2000" dirty="0">
                <a:latin typeface="+mn-ea"/>
                <a:cs typeface="Arial" panose="020B0604020202020204" pitchFamily="34" charset="0"/>
              </a:rPr>
              <a:t>-</a:t>
            </a:r>
            <a:r>
              <a:rPr altLang="en-US" sz="2000" dirty="0">
                <a:latin typeface="+mn-ea"/>
                <a:cs typeface="Arial" panose="020B0604020202020204" pitchFamily="34" charset="0"/>
              </a:rPr>
              <a:t>学费补偿贷款代偿的资金进行追回。</a:t>
            </a:r>
            <a:endParaRPr altLang="en-US" sz="2000" dirty="0">
              <a:latin typeface="+mn-ea"/>
              <a:cs typeface="Arial" panose="020B0604020202020204" pitchFamily="34" charset="0"/>
            </a:endParaRPr>
          </a:p>
          <a:p>
            <a:pPr>
              <a:defRPr/>
            </a:pPr>
            <a:endParaRPr altLang="en-US" sz="2000" dirty="0">
              <a:latin typeface="+mn-ea"/>
              <a:cs typeface="Arial" panose="020B0604020202020204" pitchFamily="34" charset="0"/>
            </a:endParaRPr>
          </a:p>
        </p:txBody>
      </p:sp>
      <p:sp>
        <p:nvSpPr>
          <p:cNvPr id="93187" name="Rectangle 27"/>
          <p:cNvSpPr>
            <a:spLocks noGrp="1" noChangeArrowheads="1"/>
          </p:cNvSpPr>
          <p:nvPr>
            <p:ph type="title"/>
          </p:nvPr>
        </p:nvSpPr>
        <p:spPr>
          <a:xfrm>
            <a:off x="7404100" y="917576"/>
            <a:ext cx="3263900"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应征入伍</a:t>
            </a:r>
            <a:r>
              <a:rPr lang="en-US"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退兵管理</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spd="slow">
    <p:pull/>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4" name="Rectangle 11"/>
          <p:cNvSpPr/>
          <p:nvPr/>
        </p:nvSpPr>
        <p:spPr>
          <a:xfrm>
            <a:off x="2149475" y="1778000"/>
            <a:ext cx="8147050" cy="4040188"/>
          </a:xfrm>
          <a:prstGeom prst="rect">
            <a:avLst/>
          </a:prstGeom>
          <a:noFill/>
          <a:ln w="12700" cap="flat" cmpd="sng" algn="ctr">
            <a:noFill/>
            <a:prstDash val="solid"/>
            <a:miter lim="800000"/>
            <a:headEnd type="none" w="med" len="med"/>
            <a:tailEnd type="none" w="med" len="med"/>
          </a:ln>
          <a:effectLst/>
        </p:spPr>
        <p:txBody>
          <a:bodyPr/>
          <a:lstStyle/>
          <a:p>
            <a:pPr marL="514350" indent="-51435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rPr>
              <a:t>1. </a:t>
            </a:r>
            <a:r>
              <a:rPr lang="zh-CN" altLang="zh-CN" sz="2400" kern="1" dirty="0">
                <a:latin typeface="+mn-ea"/>
                <a:ea typeface="+mn-ea"/>
              </a:rPr>
              <a:t>直招士官</a:t>
            </a:r>
            <a:r>
              <a:rPr lang="en-US" altLang="zh-CN" sz="2400" kern="1" dirty="0">
                <a:latin typeface="+mn-ea"/>
                <a:ea typeface="+mn-ea"/>
              </a:rPr>
              <a:t>-</a:t>
            </a:r>
            <a:r>
              <a:rPr lang="zh-CN" altLang="zh-CN" sz="2400" kern="1" dirty="0">
                <a:latin typeface="+mn-ea"/>
                <a:ea typeface="+mn-ea"/>
              </a:rPr>
              <a:t>学费补偿贷款代偿的资助名单是从学校</a:t>
            </a:r>
            <a:r>
              <a:rPr lang="zh-CN" altLang="zh-CN" sz="2400" kern="1" dirty="0">
                <a:solidFill>
                  <a:srgbClr val="FF0000"/>
                </a:solidFill>
                <a:latin typeface="+mn-ea"/>
                <a:ea typeface="+mn-ea"/>
              </a:rPr>
              <a:t>毕业生库</a:t>
            </a:r>
            <a:r>
              <a:rPr lang="zh-CN" altLang="zh-CN" sz="2400" kern="1" dirty="0">
                <a:latin typeface="+mn-ea"/>
                <a:ea typeface="+mn-ea"/>
              </a:rPr>
              <a:t>中选择资助名单，已经录入过此业务的名单和录入退役士兵资助名单的数据都不在显示。</a:t>
            </a:r>
            <a:endParaRPr lang="en-US" altLang="zh-CN" sz="2400" kern="1" dirty="0">
              <a:latin typeface="+mn-ea"/>
              <a:ea typeface="+mn-ea"/>
            </a:endParaRPr>
          </a:p>
          <a:p>
            <a:pPr marL="514350" indent="-51435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rPr>
              <a:t>2. </a:t>
            </a:r>
            <a:r>
              <a:rPr lang="zh-CN" altLang="en-US" sz="2400" kern="1" dirty="0">
                <a:latin typeface="+mn-ea"/>
                <a:ea typeface="+mn-ea"/>
              </a:rPr>
              <a:t>需三级审核。</a:t>
            </a:r>
            <a:endParaRPr lang="en-US" altLang="zh-CN" sz="2400" kern="1" dirty="0">
              <a:latin typeface="+mn-ea"/>
              <a:ea typeface="+mn-ea"/>
            </a:endParaRPr>
          </a:p>
          <a:p>
            <a:pPr marL="514350" indent="-51435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rPr>
              <a:t>3. </a:t>
            </a:r>
            <a:r>
              <a:rPr lang="zh-CN" altLang="en-US" sz="2400" kern="1" dirty="0">
                <a:latin typeface="+mn-ea"/>
                <a:ea typeface="+mn-ea"/>
              </a:rPr>
              <a:t>基本流程与应征入伍资助业务相同。</a:t>
            </a:r>
            <a:endParaRPr lang="zh-CN" altLang="en-US" sz="2400" kern="1" dirty="0">
              <a:latin typeface="+mn-ea"/>
              <a:ea typeface="+mn-ea"/>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68615" name="Rectangle 27"/>
          <p:cNvSpPr txBox="1">
            <a:spLocks noChangeArrowheads="1"/>
          </p:cNvSpPr>
          <p:nvPr/>
        </p:nvSpPr>
        <p:spPr bwMode="auto">
          <a:xfrm>
            <a:off x="5711825" y="917576"/>
            <a:ext cx="4986338" cy="561975"/>
          </a:xfrm>
          <a:prstGeom prst="rect">
            <a:avLst/>
          </a:prstGeom>
          <a:noFill/>
          <a:ln>
            <a:noFill/>
          </a:ln>
        </p:spPr>
        <p:txBody>
          <a:bodyPr anchor="ct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r" eaLnBrk="1" hangingPunct="1">
              <a:buFontTx/>
              <a:buNone/>
              <a:defRPr/>
            </a:pPr>
            <a:r>
              <a:rPr lang="zh-CN" altLang="en-US" sz="2800" b="1" kern="1" dirty="0">
                <a:latin typeface="微软雅黑" panose="020B0503020204020204" pitchFamily="34" charset="-122"/>
                <a:ea typeface="微软雅黑" panose="020B0503020204020204" pitchFamily="34" charset="-122"/>
              </a:rPr>
              <a:t>直招士官</a:t>
            </a:r>
            <a:r>
              <a:rPr lang="en-US" altLang="en-US" sz="2800" b="1" kern="1" dirty="0">
                <a:latin typeface="微软雅黑" panose="020B0503020204020204" pitchFamily="34" charset="-122"/>
                <a:ea typeface="微软雅黑" panose="020B0503020204020204" pitchFamily="34" charset="-122"/>
              </a:rPr>
              <a:t>-</a:t>
            </a:r>
            <a:r>
              <a:rPr lang="zh-CN" altLang="en-US" sz="2800" b="1" kern="1" dirty="0">
                <a:latin typeface="微软雅黑" panose="020B0503020204020204" pitchFamily="34" charset="-122"/>
                <a:ea typeface="微软雅黑" panose="020B0503020204020204" pitchFamily="34" charset="-122"/>
              </a:rPr>
              <a:t>学费补偿贷款代偿</a:t>
            </a:r>
            <a:endParaRPr lang="zh-CN" altLang="en-US" sz="2800" b="1" kern="1" dirty="0">
              <a:latin typeface="微软雅黑" panose="020B0503020204020204" pitchFamily="34" charset="-122"/>
              <a:ea typeface="微软雅黑" panose="020B0503020204020204" pitchFamily="34" charset="-122"/>
            </a:endParaRPr>
          </a:p>
        </p:txBody>
      </p:sp>
    </p:spTree>
  </p:cSld>
  <p:clrMapOvr>
    <a:masterClrMapping/>
  </p:clrMapOvr>
  <p:transition spd="slow">
    <p:pull/>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7"/>
          <p:cNvSpPr txBox="1">
            <a:spLocks noChangeArrowheads="1"/>
          </p:cNvSpPr>
          <p:nvPr/>
        </p:nvSpPr>
        <p:spPr bwMode="auto">
          <a:xfrm>
            <a:off x="5711825" y="917576"/>
            <a:ext cx="4986338" cy="561975"/>
          </a:xfrm>
          <a:prstGeom prst="rect">
            <a:avLst/>
          </a:prstGeom>
          <a:noFill/>
          <a:ln>
            <a:noFill/>
          </a:ln>
        </p:spPr>
        <p:txBody>
          <a:bodyPr anchor="ct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r" eaLnBrk="1" hangingPunct="1">
              <a:buFontTx/>
              <a:buNone/>
              <a:defRPr/>
            </a:pPr>
            <a:r>
              <a:rPr lang="zh-CN" altLang="en-US" sz="2800" b="1" kern="1" dirty="0">
                <a:latin typeface="微软雅黑" panose="020B0503020204020204" pitchFamily="34" charset="-122"/>
                <a:ea typeface="微软雅黑" panose="020B0503020204020204" pitchFamily="34" charset="-122"/>
              </a:rPr>
              <a:t>直招士官</a:t>
            </a:r>
            <a:r>
              <a:rPr lang="en-US" altLang="en-US" sz="2800" b="1" kern="1" dirty="0">
                <a:latin typeface="微软雅黑" panose="020B0503020204020204" pitchFamily="34" charset="-122"/>
                <a:ea typeface="微软雅黑" panose="020B0503020204020204" pitchFamily="34" charset="-122"/>
              </a:rPr>
              <a:t>-</a:t>
            </a:r>
            <a:r>
              <a:rPr lang="zh-CN" altLang="en-US" sz="2800" b="1" kern="1" dirty="0">
                <a:latin typeface="微软雅黑" panose="020B0503020204020204" pitchFamily="34" charset="-122"/>
                <a:ea typeface="微软雅黑" panose="020B0503020204020204" pitchFamily="34" charset="-122"/>
              </a:rPr>
              <a:t>学费补偿贷款代偿</a:t>
            </a:r>
            <a:endParaRPr lang="zh-CN" altLang="en-US" sz="2800" b="1" kern="1" dirty="0">
              <a:latin typeface="微软雅黑" panose="020B0503020204020204" pitchFamily="34" charset="-122"/>
              <a:ea typeface="微软雅黑" panose="020B0503020204020204" pitchFamily="34" charset="-122"/>
            </a:endParaRPr>
          </a:p>
        </p:txBody>
      </p:sp>
      <p:pic>
        <p:nvPicPr>
          <p:cNvPr id="9625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2005013"/>
            <a:ext cx="9144000" cy="345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ll/>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97283" name="Rectangle 27"/>
          <p:cNvSpPr>
            <a:spLocks noGrp="1" noChangeArrowheads="1"/>
          </p:cNvSpPr>
          <p:nvPr>
            <p:ph type="title"/>
          </p:nvPr>
        </p:nvSpPr>
        <p:spPr>
          <a:xfrm>
            <a:off x="5594350" y="890589"/>
            <a:ext cx="4986338"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直招士官</a:t>
            </a:r>
            <a:r>
              <a:rPr lang="en-US"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学费补偿贷款代偿</a:t>
            </a:r>
            <a:endPar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97287" name="Rectangle 2"/>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buFontTx/>
              <a:buNone/>
            </a:pPr>
            <a:endParaRPr lang="zh-CN" altLang="en-US" sz="1800">
              <a:ea typeface="宋体" panose="02010600030101010101" pitchFamily="2" charset="-122"/>
            </a:endParaRPr>
          </a:p>
        </p:txBody>
      </p:sp>
      <p:graphicFrame>
        <p:nvGraphicFramePr>
          <p:cNvPr id="97288" name="Object 1"/>
          <p:cNvGraphicFramePr>
            <a:graphicFrameLocks noChangeAspect="1"/>
          </p:cNvGraphicFramePr>
          <p:nvPr/>
        </p:nvGraphicFramePr>
        <p:xfrm>
          <a:off x="1719264" y="1060451"/>
          <a:ext cx="4573587" cy="5313363"/>
        </p:xfrm>
        <a:graphic>
          <a:graphicData uri="http://schemas.openxmlformats.org/presentationml/2006/ole">
            <mc:AlternateContent xmlns:mc="http://schemas.openxmlformats.org/markup-compatibility/2006">
              <mc:Choice xmlns:v="urn:schemas-microsoft-com:vml" Requires="v">
                <p:oleObj spid="_x0000_s55350" name="Visio" r:id="rId1" imgW="7061200" imgH="11823700" progId="Visio.Drawing.11">
                  <p:embed/>
                </p:oleObj>
              </mc:Choice>
              <mc:Fallback>
                <p:oleObj name="Visio" r:id="rId1" imgW="7061200" imgH="11823700" progId="Visio.Drawing.11">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264" y="1060451"/>
                        <a:ext cx="4573587" cy="531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pull/>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1790701" y="1563688"/>
            <a:ext cx="8626475" cy="4951412"/>
          </a:xfrm>
        </p:spPr>
        <p:txBody>
          <a:bodyPr/>
          <a:lstStyle/>
          <a:p>
            <a:pPr marL="0" indent="0">
              <a:buNone/>
              <a:defRPr/>
            </a:pPr>
            <a:r>
              <a:rPr altLang="en-US" sz="1800" dirty="0">
                <a:latin typeface="+mn-ea"/>
              </a:rPr>
              <a:t>本专科、研究生直招士官</a:t>
            </a:r>
            <a:r>
              <a:rPr lang="en-US" altLang="zh-CN" sz="1800" dirty="0">
                <a:latin typeface="+mn-ea"/>
              </a:rPr>
              <a:t>-</a:t>
            </a:r>
            <a:r>
              <a:rPr altLang="en-US" sz="1800" dirty="0">
                <a:latin typeface="+mn-ea"/>
              </a:rPr>
              <a:t>学费补偿贷款代偿的具体流程为：</a:t>
            </a:r>
            <a:endParaRPr altLang="en-US" sz="1800" dirty="0">
              <a:latin typeface="+mn-ea"/>
            </a:endParaRPr>
          </a:p>
          <a:p>
            <a:pPr marL="0" indent="0">
              <a:buNone/>
              <a:defRPr/>
            </a:pPr>
            <a:r>
              <a:rPr altLang="en-US" sz="1800" dirty="0" err="1">
                <a:latin typeface="+mn-ea"/>
              </a:rPr>
              <a:t>第一步：学校操作人员进入</a:t>
            </a:r>
            <a:r>
              <a:rPr lang="en-US" altLang="zh-CN" sz="1800" dirty="0" err="1">
                <a:latin typeface="+mn-ea"/>
              </a:rPr>
              <a:t>【</a:t>
            </a:r>
            <a:r>
              <a:rPr altLang="en-US" sz="1800" dirty="0" err="1">
                <a:latin typeface="+mn-ea"/>
              </a:rPr>
              <a:t>学生信息管理</a:t>
            </a:r>
            <a:r>
              <a:rPr lang="en-US" altLang="zh-CN" sz="1800" dirty="0">
                <a:latin typeface="+mn-ea"/>
              </a:rPr>
              <a:t>-&gt;</a:t>
            </a:r>
            <a:r>
              <a:rPr lang="zh-CN" altLang="en-US" sz="1800" dirty="0">
                <a:latin typeface="+mn-ea"/>
              </a:rPr>
              <a:t>在校生毕业管理</a:t>
            </a:r>
            <a:r>
              <a:rPr lang="en-US" altLang="zh-CN" sz="1800" dirty="0">
                <a:latin typeface="+mn-ea"/>
              </a:rPr>
              <a:t>】</a:t>
            </a:r>
            <a:r>
              <a:rPr altLang="en-US" sz="1800" dirty="0" err="1">
                <a:latin typeface="+mn-ea"/>
              </a:rPr>
              <a:t>模块，进行毕业学生基本信息导入</a:t>
            </a:r>
            <a:r>
              <a:rPr lang="zh-CN" altLang="en-US" sz="1800" dirty="0">
                <a:latin typeface="+mn-ea"/>
              </a:rPr>
              <a:t>或手动毕业操作</a:t>
            </a:r>
            <a:r>
              <a:rPr altLang="en-US" sz="1800" dirty="0">
                <a:latin typeface="+mn-ea"/>
              </a:rPr>
              <a:t>；</a:t>
            </a:r>
            <a:endParaRPr altLang="en-US" sz="1800" dirty="0">
              <a:latin typeface="+mn-ea"/>
            </a:endParaRPr>
          </a:p>
          <a:p>
            <a:pPr marL="0" indent="0">
              <a:buNone/>
              <a:defRPr/>
            </a:pPr>
            <a:r>
              <a:rPr altLang="en-US" sz="1800" dirty="0">
                <a:latin typeface="+mn-ea"/>
              </a:rPr>
              <a:t>第二步：学校操作人员登录系统，进入</a:t>
            </a:r>
            <a:r>
              <a:rPr lang="en-US" altLang="zh-CN" sz="1800" dirty="0">
                <a:latin typeface="+mn-ea"/>
              </a:rPr>
              <a:t>【</a:t>
            </a:r>
            <a:r>
              <a:rPr altLang="en-US" sz="1800" dirty="0">
                <a:latin typeface="+mn-ea"/>
              </a:rPr>
              <a:t>资助项目管理</a:t>
            </a:r>
            <a:r>
              <a:rPr lang="en-US" altLang="zh-CN" sz="1800" dirty="0">
                <a:latin typeface="+mn-ea"/>
              </a:rPr>
              <a:t>-&gt;</a:t>
            </a:r>
            <a:r>
              <a:rPr altLang="en-US" sz="1800" dirty="0">
                <a:latin typeface="+mn-ea"/>
              </a:rPr>
              <a:t>国家资助</a:t>
            </a:r>
            <a:r>
              <a:rPr lang="en-US" altLang="zh-CN" sz="1800" dirty="0">
                <a:latin typeface="+mn-ea"/>
              </a:rPr>
              <a:t>-&gt;</a:t>
            </a:r>
            <a:r>
              <a:rPr altLang="en-US" sz="1800" dirty="0">
                <a:latin typeface="+mn-ea"/>
              </a:rPr>
              <a:t>直招士官</a:t>
            </a:r>
            <a:r>
              <a:rPr lang="en-US" altLang="zh-CN" sz="1800" dirty="0">
                <a:latin typeface="+mn-ea"/>
              </a:rPr>
              <a:t>-</a:t>
            </a:r>
            <a:r>
              <a:rPr altLang="en-US" sz="1800" dirty="0">
                <a:latin typeface="+mn-ea"/>
              </a:rPr>
              <a:t>学费补偿贷款代偿 </a:t>
            </a:r>
            <a:r>
              <a:rPr lang="en-US" altLang="zh-CN" sz="1800" dirty="0">
                <a:latin typeface="+mn-ea"/>
              </a:rPr>
              <a:t>-&gt;</a:t>
            </a:r>
            <a:r>
              <a:rPr altLang="en-US" sz="1800" dirty="0">
                <a:latin typeface="+mn-ea"/>
              </a:rPr>
              <a:t>资助名单录入</a:t>
            </a:r>
            <a:r>
              <a:rPr lang="en-US" altLang="zh-CN" sz="1800" dirty="0">
                <a:latin typeface="+mn-ea"/>
              </a:rPr>
              <a:t>】</a:t>
            </a:r>
            <a:r>
              <a:rPr altLang="en-US" sz="1800" dirty="0">
                <a:latin typeface="+mn-ea"/>
              </a:rPr>
              <a:t>模块，对资助名单进行录入；</a:t>
            </a:r>
            <a:endParaRPr altLang="en-US" sz="1800" dirty="0">
              <a:latin typeface="+mn-ea"/>
            </a:endParaRPr>
          </a:p>
          <a:p>
            <a:pPr marL="0" indent="0">
              <a:buNone/>
              <a:defRPr/>
            </a:pPr>
            <a:r>
              <a:rPr altLang="en-US" sz="1800" dirty="0">
                <a:latin typeface="+mn-ea"/>
              </a:rPr>
              <a:t>注：资助名单来自毕业生库，已经录入此业务的名单不可显示，已经录入退役士兵资助（应征入伍</a:t>
            </a:r>
            <a:r>
              <a:rPr lang="en-US" altLang="zh-CN" sz="1800" dirty="0">
                <a:latin typeface="+mn-ea"/>
              </a:rPr>
              <a:t>-</a:t>
            </a:r>
            <a:r>
              <a:rPr altLang="en-US" sz="1800" dirty="0">
                <a:latin typeface="+mn-ea"/>
              </a:rPr>
              <a:t>退役复学学费减免和退役士兵</a:t>
            </a:r>
            <a:r>
              <a:rPr lang="en-US" altLang="zh-CN" sz="1800" dirty="0">
                <a:latin typeface="+mn-ea"/>
              </a:rPr>
              <a:t>-</a:t>
            </a:r>
            <a:r>
              <a:rPr altLang="en-US" sz="1800" dirty="0">
                <a:latin typeface="+mn-ea"/>
              </a:rPr>
              <a:t>学费资助）名单不可显示。</a:t>
            </a:r>
            <a:endParaRPr altLang="en-US" sz="1800" dirty="0">
              <a:latin typeface="+mn-ea"/>
            </a:endParaRPr>
          </a:p>
          <a:p>
            <a:pPr marL="0" indent="0">
              <a:buNone/>
              <a:defRPr/>
            </a:pPr>
            <a:r>
              <a:rPr altLang="en-US" sz="1800" dirty="0">
                <a:latin typeface="+mn-ea"/>
              </a:rPr>
              <a:t>第三步：学校审核人员登录系统，进入</a:t>
            </a:r>
            <a:r>
              <a:rPr lang="en-US" altLang="zh-CN" sz="1800" dirty="0">
                <a:latin typeface="+mn-ea"/>
              </a:rPr>
              <a:t>【</a:t>
            </a:r>
            <a:r>
              <a:rPr altLang="en-US" sz="1800" dirty="0">
                <a:latin typeface="+mn-ea"/>
              </a:rPr>
              <a:t>资助项目管理</a:t>
            </a:r>
            <a:r>
              <a:rPr lang="en-US" altLang="zh-CN" sz="1800" dirty="0">
                <a:latin typeface="+mn-ea"/>
              </a:rPr>
              <a:t>-&gt;</a:t>
            </a:r>
            <a:r>
              <a:rPr altLang="en-US" sz="1800" dirty="0">
                <a:latin typeface="+mn-ea"/>
              </a:rPr>
              <a:t>国家资助</a:t>
            </a:r>
            <a:r>
              <a:rPr lang="en-US" altLang="zh-CN" sz="1800" dirty="0">
                <a:latin typeface="+mn-ea"/>
              </a:rPr>
              <a:t>-&gt;</a:t>
            </a:r>
            <a:r>
              <a:rPr altLang="en-US" sz="1800" dirty="0">
                <a:latin typeface="+mn-ea"/>
              </a:rPr>
              <a:t>直招士官</a:t>
            </a:r>
            <a:r>
              <a:rPr lang="en-US" altLang="zh-CN" sz="1800" dirty="0">
                <a:latin typeface="+mn-ea"/>
              </a:rPr>
              <a:t>-</a:t>
            </a:r>
            <a:r>
              <a:rPr altLang="en-US" sz="1800" dirty="0">
                <a:latin typeface="+mn-ea"/>
              </a:rPr>
              <a:t>学费补偿贷款代偿 </a:t>
            </a:r>
            <a:r>
              <a:rPr lang="en-US" altLang="zh-CN" sz="1800" dirty="0">
                <a:latin typeface="+mn-ea"/>
              </a:rPr>
              <a:t>-&gt;</a:t>
            </a:r>
            <a:r>
              <a:rPr altLang="en-US" sz="1800" dirty="0">
                <a:latin typeface="+mn-ea"/>
              </a:rPr>
              <a:t>资助名单审核</a:t>
            </a:r>
            <a:r>
              <a:rPr lang="en-US" altLang="zh-CN" sz="1800" dirty="0">
                <a:latin typeface="+mn-ea"/>
              </a:rPr>
              <a:t>】</a:t>
            </a:r>
            <a:r>
              <a:rPr altLang="en-US" sz="1800" dirty="0">
                <a:latin typeface="+mn-ea"/>
              </a:rPr>
              <a:t>模块，对学校资助名单进行审核；</a:t>
            </a:r>
            <a:endParaRPr altLang="en-US" sz="1800" dirty="0">
              <a:latin typeface="+mn-ea"/>
            </a:endParaRPr>
          </a:p>
          <a:p>
            <a:pPr marL="0" indent="0">
              <a:buNone/>
              <a:defRPr/>
            </a:pPr>
            <a:r>
              <a:rPr altLang="en-US" sz="1800" dirty="0">
                <a:latin typeface="+mn-ea"/>
              </a:rPr>
              <a:t>第四步：主管部门操作人员登录系统，进入</a:t>
            </a:r>
            <a:r>
              <a:rPr lang="en-US" altLang="zh-CN" sz="1800" dirty="0">
                <a:latin typeface="+mn-ea"/>
              </a:rPr>
              <a:t>【</a:t>
            </a:r>
            <a:r>
              <a:rPr altLang="en-US" sz="1800" dirty="0">
                <a:latin typeface="+mn-ea"/>
              </a:rPr>
              <a:t>资助项目管理</a:t>
            </a:r>
            <a:r>
              <a:rPr lang="en-US" altLang="zh-CN" sz="1800" dirty="0">
                <a:latin typeface="+mn-ea"/>
              </a:rPr>
              <a:t>-&gt;</a:t>
            </a:r>
            <a:r>
              <a:rPr altLang="en-US" sz="1800" dirty="0">
                <a:latin typeface="+mn-ea"/>
              </a:rPr>
              <a:t>国家资助</a:t>
            </a:r>
            <a:r>
              <a:rPr lang="en-US" altLang="zh-CN" sz="1800" dirty="0">
                <a:latin typeface="+mn-ea"/>
              </a:rPr>
              <a:t>-&gt;</a:t>
            </a:r>
            <a:r>
              <a:rPr altLang="en-US" sz="1800" dirty="0">
                <a:latin typeface="+mn-ea"/>
              </a:rPr>
              <a:t>直招士官</a:t>
            </a:r>
            <a:r>
              <a:rPr lang="en-US" altLang="zh-CN" sz="1800" dirty="0">
                <a:latin typeface="+mn-ea"/>
              </a:rPr>
              <a:t>-</a:t>
            </a:r>
            <a:r>
              <a:rPr altLang="en-US" sz="1800" dirty="0">
                <a:latin typeface="+mn-ea"/>
              </a:rPr>
              <a:t>学费补偿贷款代偿 </a:t>
            </a:r>
            <a:r>
              <a:rPr lang="en-US" altLang="zh-CN" sz="1800" dirty="0">
                <a:latin typeface="+mn-ea"/>
              </a:rPr>
              <a:t>-&gt;</a:t>
            </a:r>
            <a:r>
              <a:rPr altLang="en-US" sz="1800" dirty="0">
                <a:latin typeface="+mn-ea"/>
              </a:rPr>
              <a:t>资助名单审核</a:t>
            </a:r>
            <a:r>
              <a:rPr lang="en-US" altLang="zh-CN" sz="1800" dirty="0">
                <a:latin typeface="+mn-ea"/>
              </a:rPr>
              <a:t>】</a:t>
            </a:r>
            <a:r>
              <a:rPr altLang="en-US" sz="1800" dirty="0">
                <a:latin typeface="+mn-ea"/>
              </a:rPr>
              <a:t>模块，对学校资助审核通过的名单进行审核；</a:t>
            </a:r>
            <a:endParaRPr altLang="en-US" sz="1800" dirty="0">
              <a:latin typeface="+mn-ea"/>
            </a:endParaRPr>
          </a:p>
          <a:p>
            <a:pPr marL="0" indent="0">
              <a:buNone/>
              <a:defRPr/>
            </a:pPr>
            <a:r>
              <a:rPr altLang="en-US" sz="1800" dirty="0">
                <a:latin typeface="+mn-ea"/>
              </a:rPr>
              <a:t>第五步：中央级操作人员登录系统，进入</a:t>
            </a:r>
            <a:r>
              <a:rPr lang="en-US" altLang="zh-CN" sz="1800" dirty="0">
                <a:latin typeface="+mn-ea"/>
              </a:rPr>
              <a:t>【</a:t>
            </a:r>
            <a:r>
              <a:rPr altLang="en-US" sz="1800" dirty="0">
                <a:latin typeface="+mn-ea"/>
              </a:rPr>
              <a:t>资助项目管理</a:t>
            </a:r>
            <a:r>
              <a:rPr lang="en-US" altLang="zh-CN" sz="1800" dirty="0">
                <a:latin typeface="+mn-ea"/>
              </a:rPr>
              <a:t>-&gt;</a:t>
            </a:r>
            <a:r>
              <a:rPr altLang="en-US" sz="1800" dirty="0">
                <a:latin typeface="+mn-ea"/>
              </a:rPr>
              <a:t>国家资助</a:t>
            </a:r>
            <a:r>
              <a:rPr lang="en-US" altLang="zh-CN" sz="1800" dirty="0">
                <a:latin typeface="+mn-ea"/>
              </a:rPr>
              <a:t>-&gt;</a:t>
            </a:r>
            <a:r>
              <a:rPr altLang="en-US" sz="1800" dirty="0">
                <a:latin typeface="+mn-ea"/>
              </a:rPr>
              <a:t>直招士官</a:t>
            </a:r>
            <a:r>
              <a:rPr lang="en-US" altLang="zh-CN" sz="1800" dirty="0">
                <a:latin typeface="+mn-ea"/>
              </a:rPr>
              <a:t>-</a:t>
            </a:r>
            <a:r>
              <a:rPr altLang="en-US" sz="1800" dirty="0">
                <a:latin typeface="+mn-ea"/>
              </a:rPr>
              <a:t>学费补偿贷款代偿 </a:t>
            </a:r>
            <a:r>
              <a:rPr lang="en-US" altLang="zh-CN" sz="1800" dirty="0">
                <a:latin typeface="+mn-ea"/>
              </a:rPr>
              <a:t>-&gt;</a:t>
            </a:r>
            <a:r>
              <a:rPr altLang="en-US" sz="1800" dirty="0">
                <a:latin typeface="+mn-ea"/>
              </a:rPr>
              <a:t>资助名单审核</a:t>
            </a:r>
            <a:r>
              <a:rPr lang="en-US" altLang="zh-CN" sz="1800" dirty="0">
                <a:latin typeface="+mn-ea"/>
              </a:rPr>
              <a:t>】</a:t>
            </a:r>
            <a:r>
              <a:rPr altLang="en-US" sz="1800" dirty="0">
                <a:latin typeface="+mn-ea"/>
              </a:rPr>
              <a:t>模块，对主管部门和部属高校通过审核的名单进行审核；</a:t>
            </a:r>
            <a:endParaRPr altLang="en-US" sz="1800" dirty="0">
              <a:latin typeface="+mn-ea"/>
            </a:endParaRPr>
          </a:p>
          <a:p>
            <a:pPr marL="0" indent="0">
              <a:buNone/>
              <a:defRPr/>
            </a:pPr>
            <a:r>
              <a:rPr altLang="en-US" sz="1800" dirty="0">
                <a:latin typeface="+mn-ea"/>
              </a:rPr>
              <a:t>第六部：学校审核人员、主管部门审核人员、中央操作人员登录系统，进入</a:t>
            </a:r>
            <a:r>
              <a:rPr lang="en-US" altLang="zh-CN" sz="1800" dirty="0">
                <a:latin typeface="+mn-ea"/>
              </a:rPr>
              <a:t>【</a:t>
            </a:r>
            <a:r>
              <a:rPr altLang="en-US" sz="1800" dirty="0">
                <a:latin typeface="+mn-ea"/>
              </a:rPr>
              <a:t>资助项目管理</a:t>
            </a:r>
            <a:r>
              <a:rPr lang="en-US" altLang="zh-CN" sz="1800" dirty="0">
                <a:latin typeface="+mn-ea"/>
              </a:rPr>
              <a:t>-&gt;</a:t>
            </a:r>
            <a:r>
              <a:rPr altLang="en-US" sz="1800" dirty="0">
                <a:latin typeface="+mn-ea"/>
              </a:rPr>
              <a:t>国家资助</a:t>
            </a:r>
            <a:r>
              <a:rPr lang="en-US" altLang="zh-CN" sz="1800" dirty="0">
                <a:latin typeface="+mn-ea"/>
              </a:rPr>
              <a:t>-&gt;</a:t>
            </a:r>
            <a:r>
              <a:rPr altLang="en-US" sz="1800" dirty="0">
                <a:latin typeface="+mn-ea"/>
              </a:rPr>
              <a:t>直招士官</a:t>
            </a:r>
            <a:r>
              <a:rPr lang="en-US" altLang="zh-CN" sz="1800" dirty="0">
                <a:latin typeface="+mn-ea"/>
              </a:rPr>
              <a:t>-</a:t>
            </a:r>
            <a:r>
              <a:rPr altLang="en-US" sz="1800" dirty="0">
                <a:latin typeface="+mn-ea"/>
              </a:rPr>
              <a:t>学费补偿贷款代偿 </a:t>
            </a:r>
            <a:r>
              <a:rPr lang="en-US" altLang="zh-CN" sz="1800" dirty="0">
                <a:latin typeface="+mn-ea"/>
              </a:rPr>
              <a:t>-&gt;</a:t>
            </a:r>
            <a:r>
              <a:rPr altLang="en-US" sz="1800" dirty="0">
                <a:latin typeface="+mn-ea"/>
              </a:rPr>
              <a:t>资金发放查看</a:t>
            </a:r>
            <a:r>
              <a:rPr lang="en-US" altLang="zh-CN" sz="1800" dirty="0">
                <a:latin typeface="+mn-ea"/>
              </a:rPr>
              <a:t>】</a:t>
            </a:r>
            <a:r>
              <a:rPr altLang="en-US" sz="1800" dirty="0">
                <a:latin typeface="+mn-ea"/>
              </a:rPr>
              <a:t>模块，对资助资金的发放情况进行查看。</a:t>
            </a:r>
            <a:endParaRPr altLang="en-US" sz="1800" dirty="0">
              <a:latin typeface="+mn-ea"/>
            </a:endParaRPr>
          </a:p>
          <a:p>
            <a:pPr>
              <a:defRPr/>
            </a:pPr>
            <a:endParaRPr altLang="en-US" sz="1800" dirty="0">
              <a:latin typeface="+mn-ea"/>
            </a:endParaRPr>
          </a:p>
        </p:txBody>
      </p:sp>
      <p:sp>
        <p:nvSpPr>
          <p:cNvPr id="71683" name="Rectangle 27"/>
          <p:cNvSpPr txBox="1">
            <a:spLocks noChangeArrowheads="1"/>
          </p:cNvSpPr>
          <p:nvPr/>
        </p:nvSpPr>
        <p:spPr bwMode="auto">
          <a:xfrm>
            <a:off x="5594350" y="890589"/>
            <a:ext cx="4986338" cy="561975"/>
          </a:xfrm>
          <a:prstGeom prst="rect">
            <a:avLst/>
          </a:prstGeom>
          <a:noFill/>
          <a:ln>
            <a:noFill/>
          </a:ln>
        </p:spPr>
        <p:txBody>
          <a:bodyPr anchor="ct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r" eaLnBrk="1" hangingPunct="1">
              <a:buFontTx/>
              <a:buNone/>
              <a:defRPr/>
            </a:pPr>
            <a:r>
              <a:rPr lang="zh-CN" altLang="en-US" sz="2800" b="1" kern="1" dirty="0">
                <a:latin typeface="微软雅黑" panose="020B0503020204020204" pitchFamily="34" charset="-122"/>
                <a:ea typeface="微软雅黑" panose="020B0503020204020204" pitchFamily="34" charset="-122"/>
              </a:rPr>
              <a:t>直招士官</a:t>
            </a:r>
            <a:r>
              <a:rPr lang="en-US" altLang="en-US" sz="2800" b="1" kern="1" dirty="0">
                <a:latin typeface="微软雅黑" panose="020B0503020204020204" pitchFamily="34" charset="-122"/>
                <a:ea typeface="微软雅黑" panose="020B0503020204020204" pitchFamily="34" charset="-122"/>
              </a:rPr>
              <a:t>-</a:t>
            </a:r>
            <a:r>
              <a:rPr lang="zh-CN" altLang="en-US" sz="2800" b="1" kern="1" dirty="0">
                <a:latin typeface="微软雅黑" panose="020B0503020204020204" pitchFamily="34" charset="-122"/>
                <a:ea typeface="微软雅黑" panose="020B0503020204020204" pitchFamily="34" charset="-122"/>
              </a:rPr>
              <a:t>学费补偿贷款代偿</a:t>
            </a:r>
            <a:endParaRPr lang="zh-CN" altLang="en-US" sz="2800" b="1" kern="1" dirty="0">
              <a:latin typeface="微软雅黑" panose="020B0503020204020204" pitchFamily="34" charset="-122"/>
              <a:ea typeface="微软雅黑" panose="020B0503020204020204" pitchFamily="34" charset="-122"/>
            </a:endParaRPr>
          </a:p>
        </p:txBody>
      </p:sp>
    </p:spTree>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小标题.pn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3339" y="190190"/>
            <a:ext cx="987781" cy="911999"/>
          </a:xfrm>
          <a:prstGeom prst="rect">
            <a:avLst/>
          </a:prstGeom>
        </p:spPr>
      </p:pic>
      <p:sp>
        <p:nvSpPr>
          <p:cNvPr id="12" name="文本框 2"/>
          <p:cNvSpPr txBox="1"/>
          <p:nvPr/>
        </p:nvSpPr>
        <p:spPr>
          <a:xfrm>
            <a:off x="3791744" y="198996"/>
            <a:ext cx="2880320" cy="584775"/>
          </a:xfrm>
          <a:prstGeom prst="rect">
            <a:avLst/>
          </a:prstGeom>
          <a:noFill/>
        </p:spPr>
        <p:txBody>
          <a:bodyPr wrap="square" rtlCol="0">
            <a:spAutoFit/>
          </a:bodyPr>
          <a:lstStyle/>
          <a:p>
            <a:r>
              <a:rPr kumimoji="1"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本期建设概况</a:t>
            </a:r>
            <a:endParaRPr kumimoji="1"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Rectangle 3"/>
          <p:cNvSpPr txBox="1">
            <a:spLocks noChangeArrowheads="1"/>
          </p:cNvSpPr>
          <p:nvPr/>
        </p:nvSpPr>
        <p:spPr>
          <a:xfrm>
            <a:off x="911424" y="1052736"/>
            <a:ext cx="10886744" cy="428128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dirty="0"/>
              <a:t>2.9.6</a:t>
            </a:r>
            <a:r>
              <a:rPr lang="zh-CN" altLang="zh-CN" dirty="0"/>
              <a:t>升级说明</a:t>
            </a:r>
            <a:br>
              <a:rPr lang="en-US" altLang="zh-CN" dirty="0"/>
            </a:br>
            <a:r>
              <a:rPr lang="en-US" altLang="zh-CN" dirty="0"/>
              <a:t>2. </a:t>
            </a:r>
            <a:r>
              <a:rPr lang="zh-CN" altLang="zh-CN" dirty="0"/>
              <a:t>本专科研究生学段学生管理功能新增调整</a:t>
            </a:r>
            <a:br>
              <a:rPr lang="en-US" altLang="zh-CN" dirty="0"/>
            </a:br>
            <a:r>
              <a:rPr lang="en-US" altLang="zh-CN" dirty="0"/>
              <a:t>   </a:t>
            </a:r>
            <a:r>
              <a:rPr lang="en-US" altLang="zh-CN" sz="2400" dirty="0"/>
              <a:t> ①</a:t>
            </a:r>
            <a:r>
              <a:rPr lang="zh-CN" altLang="zh-CN" sz="2400" dirty="0"/>
              <a:t>在校生毕业管理模块功能调整：通过模板导入方式对在校生批量毕业处理；</a:t>
            </a:r>
            <a:br>
              <a:rPr lang="en-US" altLang="zh-CN" sz="2400" dirty="0"/>
            </a:br>
            <a:r>
              <a:rPr lang="en-US" altLang="zh-CN" sz="2400" dirty="0"/>
              <a:t>    ②</a:t>
            </a:r>
            <a:r>
              <a:rPr lang="zh-CN" altLang="zh-CN" sz="2400" dirty="0"/>
              <a:t>调整本专科学段学生年级字段录入格式：由之前的</a:t>
            </a:r>
            <a:r>
              <a:rPr lang="en-US" altLang="zh-CN" sz="2400" dirty="0"/>
              <a:t>1</a:t>
            </a:r>
            <a:r>
              <a:rPr lang="zh-CN" altLang="zh-CN" sz="2400" dirty="0"/>
              <a:t>年级，</a:t>
            </a:r>
            <a:r>
              <a:rPr lang="en-US" altLang="zh-CN" sz="2400" dirty="0"/>
              <a:t>2</a:t>
            </a:r>
            <a:r>
              <a:rPr lang="zh-CN" altLang="zh-CN" sz="2400" dirty="0"/>
              <a:t>年级，</a:t>
            </a:r>
            <a:r>
              <a:rPr lang="en-US" altLang="zh-CN" sz="2400" dirty="0"/>
              <a:t>3</a:t>
            </a:r>
            <a:r>
              <a:rPr lang="zh-CN" altLang="zh-CN" sz="2400" dirty="0"/>
              <a:t>年级格式修改</a:t>
            </a:r>
            <a:r>
              <a:rPr lang="en-US" altLang="zh-CN" sz="2400" dirty="0"/>
              <a:t>2015</a:t>
            </a:r>
            <a:r>
              <a:rPr lang="zh-CN" altLang="zh-CN" sz="2400" dirty="0"/>
              <a:t>，</a:t>
            </a:r>
            <a:r>
              <a:rPr lang="en-US" altLang="zh-CN" sz="2400" dirty="0"/>
              <a:t>2016</a:t>
            </a:r>
            <a:r>
              <a:rPr lang="zh-CN" altLang="zh-CN" sz="2400" dirty="0"/>
              <a:t>；</a:t>
            </a:r>
            <a:br>
              <a:rPr lang="en-US" altLang="zh-CN" sz="2400" dirty="0"/>
            </a:br>
            <a:r>
              <a:rPr lang="en-US" altLang="zh-CN" sz="2400" dirty="0"/>
              <a:t>    ③</a:t>
            </a:r>
            <a:r>
              <a:rPr lang="zh-CN" altLang="zh-CN" sz="2400" dirty="0"/>
              <a:t>关闭本专科、研究生毕业学生导入功能模块；</a:t>
            </a:r>
            <a:br>
              <a:rPr lang="en-US" altLang="zh-CN" sz="2400" dirty="0"/>
            </a:br>
            <a:r>
              <a:rPr lang="en-US" altLang="zh-CN" dirty="0"/>
              <a:t>3. </a:t>
            </a:r>
            <a:r>
              <a:rPr lang="zh-CN" altLang="zh-CN" dirty="0"/>
              <a:t>调整建档立卡相关内容：</a:t>
            </a:r>
            <a:br>
              <a:rPr lang="en-US" altLang="zh-CN" dirty="0"/>
            </a:br>
            <a:r>
              <a:rPr lang="en-US" altLang="zh-CN" dirty="0"/>
              <a:t>   </a:t>
            </a:r>
            <a:r>
              <a:rPr lang="en-US" altLang="zh-CN" sz="2400" dirty="0"/>
              <a:t> ①</a:t>
            </a:r>
            <a:r>
              <a:rPr lang="zh-CN" altLang="zh-CN" sz="2400" dirty="0"/>
              <a:t>将</a:t>
            </a:r>
            <a:r>
              <a:rPr lang="en-US" altLang="zh-CN" sz="2400" dirty="0"/>
              <a:t>“</a:t>
            </a:r>
            <a:r>
              <a:rPr lang="zh-CN" altLang="zh-CN" sz="2400" dirty="0"/>
              <a:t>已脱贫</a:t>
            </a:r>
            <a:r>
              <a:rPr lang="en-US" altLang="zh-CN" sz="2400" dirty="0"/>
              <a:t>”</a:t>
            </a:r>
            <a:r>
              <a:rPr lang="zh-CN" altLang="zh-CN" sz="2400" dirty="0"/>
              <a:t>修改为</a:t>
            </a:r>
            <a:r>
              <a:rPr lang="en-US" altLang="zh-CN" sz="2400" dirty="0"/>
              <a:t>“</a:t>
            </a:r>
            <a:r>
              <a:rPr lang="zh-CN" altLang="zh-CN" sz="2400" dirty="0"/>
              <a:t>已脱贫</a:t>
            </a:r>
            <a:r>
              <a:rPr lang="en-US" altLang="zh-CN" sz="2400" dirty="0"/>
              <a:t>(</a:t>
            </a:r>
            <a:r>
              <a:rPr lang="zh-CN" altLang="zh-CN" sz="2400" dirty="0"/>
              <a:t>继续享受政策</a:t>
            </a:r>
            <a:r>
              <a:rPr lang="en-US" altLang="zh-CN" sz="2400" dirty="0"/>
              <a:t>)”;</a:t>
            </a:r>
            <a:br>
              <a:rPr lang="en-US" altLang="zh-CN" sz="2400" dirty="0"/>
            </a:br>
            <a:r>
              <a:rPr lang="en-US" altLang="zh-CN" sz="2400" dirty="0"/>
              <a:t>    ②</a:t>
            </a:r>
            <a:r>
              <a:rPr lang="zh-CN" altLang="zh-CN" sz="2400" dirty="0"/>
              <a:t>建档立卡学生未资助原因选项增加</a:t>
            </a:r>
            <a:r>
              <a:rPr lang="en-US" altLang="zh-CN" sz="2400" dirty="0"/>
              <a:t>“</a:t>
            </a:r>
            <a:r>
              <a:rPr lang="zh-CN" altLang="zh-CN" sz="2400" dirty="0"/>
              <a:t>不符合资助政策</a:t>
            </a:r>
            <a:r>
              <a:rPr lang="en-US" altLang="zh-CN" sz="2400" dirty="0"/>
              <a:t>”;</a:t>
            </a:r>
            <a:br>
              <a:rPr lang="en-US" altLang="zh-CN" sz="2400" dirty="0"/>
            </a:br>
            <a:r>
              <a:rPr lang="en-US" altLang="zh-CN" sz="2400" dirty="0"/>
              <a:t>    ③</a:t>
            </a:r>
            <a:r>
              <a:rPr lang="zh-CN" altLang="zh-CN" sz="2400" dirty="0"/>
              <a:t>建档立卡学生未资助原因填报、查看模块，新增支持</a:t>
            </a:r>
            <a:r>
              <a:rPr lang="en-US" altLang="zh-CN" sz="2400" dirty="0"/>
              <a:t>“</a:t>
            </a:r>
            <a:r>
              <a:rPr lang="zh-CN" altLang="zh-CN" sz="2400" dirty="0"/>
              <a:t>未填报</a:t>
            </a:r>
            <a:r>
              <a:rPr lang="en-US" altLang="zh-CN" sz="2400" dirty="0"/>
              <a:t>”</a:t>
            </a:r>
            <a:r>
              <a:rPr lang="zh-CN" altLang="zh-CN" sz="2400" dirty="0"/>
              <a:t>的数据查询功能；</a:t>
            </a:r>
            <a:br>
              <a:rPr lang="en-US" altLang="zh-CN" sz="2400" dirty="0"/>
            </a:br>
            <a:r>
              <a:rPr lang="en-US" altLang="zh-CN" sz="2400" dirty="0"/>
              <a:t>    ④</a:t>
            </a:r>
            <a:r>
              <a:rPr lang="zh-CN" altLang="zh-CN" sz="2400" dirty="0"/>
              <a:t>本专科、研究生建档立卡中央下发模块，页面列表展示、导出模板增加</a:t>
            </a:r>
            <a:r>
              <a:rPr lang="en-US" altLang="zh-CN" sz="2400" dirty="0"/>
              <a:t>“</a:t>
            </a:r>
            <a:r>
              <a:rPr lang="zh-CN" altLang="zh-CN" sz="2400" dirty="0"/>
              <a:t>院系</a:t>
            </a:r>
            <a:r>
              <a:rPr lang="en-US" altLang="zh-CN" sz="2400" dirty="0"/>
              <a:t>”</a:t>
            </a:r>
            <a:r>
              <a:rPr lang="zh-CN" altLang="zh-CN" sz="2400" dirty="0"/>
              <a:t>字段，并调整学籍号显示为学号。</a:t>
            </a:r>
            <a:endParaRPr lang="zh-CN" altLang="zh-CN" dirty="0"/>
          </a:p>
        </p:txBody>
      </p:sp>
      <p:sp>
        <p:nvSpPr>
          <p:cNvPr id="14" name="矩形 13"/>
          <p:cNvSpPr/>
          <p:nvPr/>
        </p:nvSpPr>
        <p:spPr>
          <a:xfrm>
            <a:off x="-480053" y="1988840"/>
            <a:ext cx="911424" cy="768085"/>
          </a:xfrm>
          <a:prstGeom prst="rect">
            <a:avLst/>
          </a:prstGeom>
          <a:solidFill>
            <a:srgbClr val="1B94F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5" name="矩形 14"/>
          <p:cNvSpPr/>
          <p:nvPr/>
        </p:nvSpPr>
        <p:spPr>
          <a:xfrm>
            <a:off x="-480053" y="1220755"/>
            <a:ext cx="911424" cy="768085"/>
          </a:xfrm>
          <a:prstGeom prst="rect">
            <a:avLst/>
          </a:prstGeom>
          <a:solidFill>
            <a:srgbClr val="0676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6" name="矩形 15"/>
          <p:cNvSpPr/>
          <p:nvPr/>
        </p:nvSpPr>
        <p:spPr>
          <a:xfrm>
            <a:off x="-480053" y="2756926"/>
            <a:ext cx="911424" cy="768085"/>
          </a:xfrm>
          <a:prstGeom prst="rect">
            <a:avLst/>
          </a:prstGeom>
          <a:solidFill>
            <a:srgbClr val="0676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7" name="矩形 16"/>
          <p:cNvSpPr/>
          <p:nvPr/>
        </p:nvSpPr>
        <p:spPr>
          <a:xfrm>
            <a:off x="-480053" y="3525011"/>
            <a:ext cx="911424" cy="768085"/>
          </a:xfrm>
          <a:prstGeom prst="rect">
            <a:avLst/>
          </a:prstGeom>
          <a:solidFill>
            <a:srgbClr val="1B94F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8" name="矩形 17"/>
          <p:cNvSpPr/>
          <p:nvPr/>
        </p:nvSpPr>
        <p:spPr>
          <a:xfrm>
            <a:off x="-480053" y="4293096"/>
            <a:ext cx="911424" cy="768085"/>
          </a:xfrm>
          <a:prstGeom prst="rect">
            <a:avLst/>
          </a:prstGeom>
          <a:solidFill>
            <a:srgbClr val="0676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9" name="矩形 18"/>
          <p:cNvSpPr/>
          <p:nvPr/>
        </p:nvSpPr>
        <p:spPr>
          <a:xfrm>
            <a:off x="-480053" y="5061182"/>
            <a:ext cx="911424" cy="768085"/>
          </a:xfrm>
          <a:prstGeom prst="rect">
            <a:avLst/>
          </a:prstGeom>
          <a:solidFill>
            <a:srgbClr val="1B94F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00358" name="Rectangle 2"/>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buFontTx/>
              <a:buNone/>
            </a:pPr>
            <a:endParaRPr lang="zh-CN" altLang="en-US" sz="1800">
              <a:ea typeface="宋体" panose="02010600030101010101" pitchFamily="2" charset="-122"/>
            </a:endParaRPr>
          </a:p>
        </p:txBody>
      </p:sp>
      <p:sp>
        <p:nvSpPr>
          <p:cNvPr id="15" name="Rectangle 11"/>
          <p:cNvSpPr/>
          <p:nvPr/>
        </p:nvSpPr>
        <p:spPr>
          <a:xfrm>
            <a:off x="1862138" y="1849439"/>
            <a:ext cx="8147050" cy="4040187"/>
          </a:xfrm>
          <a:prstGeom prst="rect">
            <a:avLst/>
          </a:prstGeom>
          <a:noFill/>
          <a:ln w="12700" cap="flat" cmpd="sng" algn="ctr">
            <a:noFill/>
            <a:prstDash val="solid"/>
            <a:miter lim="800000"/>
            <a:headEnd type="none" w="med" len="med"/>
            <a:tailEnd type="none" w="med" len="med"/>
          </a:ln>
          <a:effectLst/>
        </p:spPr>
        <p:txBody>
          <a:bodyPr/>
          <a:lstStyle/>
          <a:p>
            <a:pPr marL="361950" indent="-36195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rPr>
              <a:t>1.</a:t>
            </a:r>
            <a:r>
              <a:rPr lang="zh-CN" altLang="zh-CN" sz="2400" kern="1" dirty="0">
                <a:latin typeface="+mn-ea"/>
                <a:ea typeface="+mn-ea"/>
              </a:rPr>
              <a:t>直招士官</a:t>
            </a:r>
            <a:r>
              <a:rPr lang="en-US" altLang="zh-CN" sz="2400" kern="1" dirty="0">
                <a:latin typeface="+mn-ea"/>
                <a:ea typeface="+mn-ea"/>
              </a:rPr>
              <a:t>-</a:t>
            </a:r>
            <a:r>
              <a:rPr lang="zh-CN" altLang="zh-CN" sz="2400" kern="1" dirty="0">
                <a:latin typeface="+mn-ea"/>
                <a:ea typeface="+mn-ea"/>
              </a:rPr>
              <a:t>退兵管理的资助名单是从直招士官</a:t>
            </a:r>
            <a:r>
              <a:rPr lang="en-US" altLang="zh-CN" sz="2400" kern="1" dirty="0">
                <a:latin typeface="+mn-ea"/>
                <a:ea typeface="+mn-ea"/>
              </a:rPr>
              <a:t>-</a:t>
            </a:r>
            <a:r>
              <a:rPr lang="zh-CN" altLang="zh-CN" sz="2400" kern="1" dirty="0">
                <a:latin typeface="+mn-ea"/>
                <a:ea typeface="+mn-ea"/>
              </a:rPr>
              <a:t>学费补偿贷款代偿已经中央审核通过的名单中选择的资助名单来进行录入</a:t>
            </a:r>
            <a:r>
              <a:rPr lang="zh-CN" altLang="en-US" sz="2400" kern="1" dirty="0">
                <a:latin typeface="+mn-ea"/>
                <a:ea typeface="+mn-ea"/>
              </a:rPr>
              <a:t>。</a:t>
            </a:r>
            <a:endParaRPr lang="en-US" altLang="zh-CN" sz="2400" kern="1" dirty="0">
              <a:latin typeface="+mn-ea"/>
              <a:ea typeface="+mn-ea"/>
            </a:endParaRPr>
          </a:p>
          <a:p>
            <a:pPr marL="361950" indent="-36195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rPr>
              <a:t>2.</a:t>
            </a:r>
            <a:r>
              <a:rPr lang="zh-CN" altLang="en-US" sz="2400" kern="1" dirty="0">
                <a:latin typeface="+mn-ea"/>
                <a:ea typeface="+mn-ea"/>
              </a:rPr>
              <a:t>直招士官</a:t>
            </a:r>
            <a:r>
              <a:rPr lang="en-US" altLang="zh-CN" sz="2400" kern="1" dirty="0">
                <a:latin typeface="+mn-ea"/>
                <a:ea typeface="+mn-ea"/>
              </a:rPr>
              <a:t>-</a:t>
            </a:r>
            <a:r>
              <a:rPr lang="zh-CN" altLang="en-US" sz="2400" kern="1" dirty="0">
                <a:latin typeface="+mn-ea"/>
                <a:ea typeface="+mn-ea"/>
              </a:rPr>
              <a:t>退兵管理只需要学校一级审核。</a:t>
            </a:r>
            <a:endParaRPr lang="en-US" altLang="zh-CN" sz="2400" kern="1" dirty="0">
              <a:latin typeface="+mn-ea"/>
              <a:ea typeface="+mn-ea"/>
            </a:endParaRPr>
          </a:p>
          <a:p>
            <a:pPr marL="361950" indent="-36195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sz="2400" kern="1" dirty="0">
              <a:latin typeface="+mn-ea"/>
              <a:ea typeface="+mn-ea"/>
            </a:endParaRPr>
          </a:p>
        </p:txBody>
      </p:sp>
      <p:sp>
        <p:nvSpPr>
          <p:cNvPr id="72712" name="Rectangle 27"/>
          <p:cNvSpPr txBox="1">
            <a:spLocks noChangeArrowheads="1"/>
          </p:cNvSpPr>
          <p:nvPr/>
        </p:nvSpPr>
        <p:spPr bwMode="auto">
          <a:xfrm>
            <a:off x="7315200" y="846139"/>
            <a:ext cx="3352800" cy="561975"/>
          </a:xfrm>
          <a:prstGeom prst="rect">
            <a:avLst/>
          </a:prstGeom>
          <a:noFill/>
          <a:ln>
            <a:noFill/>
          </a:ln>
        </p:spPr>
        <p:txBody>
          <a:bodyPr anchor="ct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r" eaLnBrk="1" hangingPunct="1">
              <a:buFontTx/>
              <a:buNone/>
              <a:defRPr/>
            </a:pPr>
            <a:r>
              <a:rPr lang="zh-CN" altLang="en-US" sz="2800" b="1" kern="1" dirty="0">
                <a:latin typeface="微软雅黑" panose="020B0503020204020204" pitchFamily="34" charset="-122"/>
                <a:ea typeface="微软雅黑" panose="020B0503020204020204" pitchFamily="34" charset="-122"/>
              </a:rPr>
              <a:t>直招士官</a:t>
            </a:r>
            <a:r>
              <a:rPr lang="en-US" altLang="en-US" sz="2800" b="1" kern="1" dirty="0">
                <a:latin typeface="微软雅黑" panose="020B0503020204020204" pitchFamily="34" charset="-122"/>
                <a:ea typeface="微软雅黑" panose="020B0503020204020204" pitchFamily="34" charset="-122"/>
              </a:rPr>
              <a:t>-</a:t>
            </a:r>
            <a:r>
              <a:rPr lang="zh-CN" altLang="en-US" sz="2800" b="1" kern="1" dirty="0">
                <a:latin typeface="微软雅黑" panose="020B0503020204020204" pitchFamily="34" charset="-122"/>
                <a:ea typeface="微软雅黑" panose="020B0503020204020204" pitchFamily="34" charset="-122"/>
              </a:rPr>
              <a:t>退兵管理</a:t>
            </a:r>
            <a:endParaRPr lang="zh-CN" altLang="en-US" sz="2800" b="1" kern="1" dirty="0">
              <a:latin typeface="微软雅黑" panose="020B0503020204020204" pitchFamily="34" charset="-122"/>
              <a:ea typeface="微软雅黑" panose="020B0503020204020204" pitchFamily="34" charset="-122"/>
            </a:endParaRPr>
          </a:p>
        </p:txBody>
      </p:sp>
    </p:spTree>
  </p:cSld>
  <p:clrMapOvr>
    <a:masterClrMapping/>
  </p:clrMapOvr>
  <p:transition spd="slow">
    <p:pull/>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7"/>
          <p:cNvSpPr txBox="1">
            <a:spLocks noChangeArrowheads="1"/>
          </p:cNvSpPr>
          <p:nvPr/>
        </p:nvSpPr>
        <p:spPr bwMode="auto">
          <a:xfrm>
            <a:off x="7388226" y="846139"/>
            <a:ext cx="3268663" cy="561975"/>
          </a:xfrm>
          <a:prstGeom prst="rect">
            <a:avLst/>
          </a:prstGeom>
          <a:noFill/>
          <a:ln>
            <a:noFill/>
          </a:ln>
        </p:spPr>
        <p:txBody>
          <a:bodyPr anchor="ct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r" eaLnBrk="1" hangingPunct="1">
              <a:buFontTx/>
              <a:buNone/>
              <a:defRPr/>
            </a:pPr>
            <a:r>
              <a:rPr lang="zh-CN" altLang="en-US" sz="2800" b="1" kern="1" dirty="0">
                <a:latin typeface="微软雅黑" panose="020B0503020204020204" pitchFamily="34" charset="-122"/>
                <a:ea typeface="微软雅黑" panose="020B0503020204020204" pitchFamily="34" charset="-122"/>
              </a:rPr>
              <a:t>直招士官</a:t>
            </a:r>
            <a:r>
              <a:rPr lang="en-US" altLang="en-US" sz="2800" b="1" kern="1" dirty="0">
                <a:latin typeface="微软雅黑" panose="020B0503020204020204" pitchFamily="34" charset="-122"/>
                <a:ea typeface="微软雅黑" panose="020B0503020204020204" pitchFamily="34" charset="-122"/>
              </a:rPr>
              <a:t>-</a:t>
            </a:r>
            <a:r>
              <a:rPr lang="zh-CN" altLang="en-US" sz="2800" b="1" kern="1" dirty="0">
                <a:latin typeface="微软雅黑" panose="020B0503020204020204" pitchFamily="34" charset="-122"/>
                <a:ea typeface="微软雅黑" panose="020B0503020204020204" pitchFamily="34" charset="-122"/>
              </a:rPr>
              <a:t>退兵管理</a:t>
            </a:r>
            <a:endParaRPr lang="zh-CN" altLang="en-US" sz="2800" b="1" kern="1" dirty="0">
              <a:latin typeface="微软雅黑" panose="020B0503020204020204" pitchFamily="34" charset="-122"/>
              <a:ea typeface="微软雅黑" panose="020B0503020204020204" pitchFamily="34" charset="-122"/>
            </a:endParaRPr>
          </a:p>
        </p:txBody>
      </p:sp>
      <p:pic>
        <p:nvPicPr>
          <p:cNvPr id="10240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5588" y="1851025"/>
            <a:ext cx="9142412" cy="347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ll/>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03427" name="Rectangle 27"/>
          <p:cNvSpPr>
            <a:spLocks noGrp="1" noChangeArrowheads="1"/>
          </p:cNvSpPr>
          <p:nvPr>
            <p:ph type="title"/>
          </p:nvPr>
        </p:nvSpPr>
        <p:spPr>
          <a:xfrm>
            <a:off x="7172326" y="846139"/>
            <a:ext cx="3495675"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直招士官</a:t>
            </a:r>
            <a:r>
              <a:rPr lang="en-US"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退兵管理</a:t>
            </a:r>
            <a:endPar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03431" name="Rectangle 2"/>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buFontTx/>
              <a:buNone/>
            </a:pPr>
            <a:endParaRPr lang="zh-CN" altLang="en-US" sz="1800">
              <a:ea typeface="宋体" panose="02010600030101010101" pitchFamily="2" charset="-122"/>
            </a:endParaRPr>
          </a:p>
        </p:txBody>
      </p:sp>
      <p:sp>
        <p:nvSpPr>
          <p:cNvPr id="103432" name="Rectangle 4"/>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buFontTx/>
              <a:buNone/>
            </a:pPr>
            <a:endParaRPr lang="zh-CN" altLang="en-US" sz="1800">
              <a:ea typeface="宋体" panose="02010600030101010101" pitchFamily="2" charset="-122"/>
            </a:endParaRPr>
          </a:p>
        </p:txBody>
      </p:sp>
      <p:graphicFrame>
        <p:nvGraphicFramePr>
          <p:cNvPr id="103433" name="Object 3"/>
          <p:cNvGraphicFramePr>
            <a:graphicFrameLocks noChangeAspect="1"/>
          </p:cNvGraphicFramePr>
          <p:nvPr/>
        </p:nvGraphicFramePr>
        <p:xfrm>
          <a:off x="2365376" y="989013"/>
          <a:ext cx="4017963" cy="5618162"/>
        </p:xfrm>
        <a:graphic>
          <a:graphicData uri="http://schemas.openxmlformats.org/presentationml/2006/ole">
            <mc:AlternateContent xmlns:mc="http://schemas.openxmlformats.org/markup-compatibility/2006">
              <mc:Choice xmlns:v="urn:schemas-microsoft-com:vml" Requires="v">
                <p:oleObj spid="_x0000_s56374" name="Visio" r:id="rId1" imgW="5753100" imgH="8801100" progId="Visio.Drawing.11">
                  <p:embed/>
                </p:oleObj>
              </mc:Choice>
              <mc:Fallback>
                <p:oleObj name="Visio" r:id="rId1" imgW="5753100" imgH="8801100" progId="Visio.Drawing.11">
                  <p:embed/>
                  <p:pic>
                    <p:nvPicPr>
                      <p:cNvPr id="0" name="Object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376" y="989013"/>
                        <a:ext cx="4017963" cy="561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pull/>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1933576" y="1635125"/>
            <a:ext cx="8518525" cy="4592638"/>
          </a:xfrm>
        </p:spPr>
        <p:txBody>
          <a:bodyPr/>
          <a:lstStyle/>
          <a:p>
            <a:pPr marL="0" indent="0">
              <a:buNone/>
              <a:defRPr/>
            </a:pPr>
            <a:r>
              <a:rPr altLang="zh-CN" sz="2000" dirty="0">
                <a:latin typeface="+mn-ea"/>
              </a:rPr>
              <a:t>本专</a:t>
            </a:r>
            <a:r>
              <a:rPr altLang="en-US" sz="2000" dirty="0">
                <a:latin typeface="+mn-ea"/>
              </a:rPr>
              <a:t>科、研究生</a:t>
            </a:r>
            <a:r>
              <a:rPr altLang="zh-CN" sz="2000" dirty="0">
                <a:latin typeface="+mn-ea"/>
              </a:rPr>
              <a:t>直招士官</a:t>
            </a:r>
            <a:r>
              <a:rPr lang="en-US" altLang="zh-CN" sz="2000" dirty="0">
                <a:latin typeface="+mn-ea"/>
              </a:rPr>
              <a:t>-</a:t>
            </a:r>
            <a:r>
              <a:rPr altLang="zh-CN" sz="2000" dirty="0">
                <a:latin typeface="+mn-ea"/>
              </a:rPr>
              <a:t>退兵管理的具体流程为：</a:t>
            </a:r>
            <a:endParaRPr altLang="zh-CN" sz="2000" dirty="0">
              <a:latin typeface="+mn-ea"/>
            </a:endParaRPr>
          </a:p>
          <a:p>
            <a:pPr marL="0" indent="0">
              <a:buNone/>
              <a:defRPr/>
            </a:pPr>
            <a:r>
              <a:rPr altLang="zh-CN" sz="2000" dirty="0">
                <a:latin typeface="+mn-ea"/>
              </a:rPr>
              <a:t>第一步：学校操作人员登录系统，进入【资助项目管理</a:t>
            </a:r>
            <a:r>
              <a:rPr lang="en-US" altLang="zh-CN" sz="2000" dirty="0">
                <a:latin typeface="+mn-ea"/>
              </a:rPr>
              <a:t>-&gt;</a:t>
            </a:r>
            <a:r>
              <a:rPr altLang="zh-CN" sz="2000" dirty="0">
                <a:latin typeface="+mn-ea"/>
              </a:rPr>
              <a:t>国家资助</a:t>
            </a:r>
            <a:r>
              <a:rPr lang="en-US" altLang="zh-CN" sz="2000" dirty="0">
                <a:latin typeface="+mn-ea"/>
              </a:rPr>
              <a:t>-&gt;</a:t>
            </a:r>
            <a:r>
              <a:rPr altLang="zh-CN" sz="2000" dirty="0">
                <a:latin typeface="+mn-ea"/>
              </a:rPr>
              <a:t>直招士官</a:t>
            </a:r>
            <a:r>
              <a:rPr lang="en-US" altLang="zh-CN" sz="2000" dirty="0">
                <a:latin typeface="+mn-ea"/>
              </a:rPr>
              <a:t>-</a:t>
            </a:r>
            <a:r>
              <a:rPr altLang="zh-CN" sz="2000" dirty="0">
                <a:latin typeface="+mn-ea"/>
              </a:rPr>
              <a:t>退兵管理</a:t>
            </a:r>
            <a:r>
              <a:rPr lang="en-US" altLang="zh-CN" sz="2000" dirty="0">
                <a:latin typeface="+mn-ea"/>
              </a:rPr>
              <a:t> -&gt;</a:t>
            </a:r>
            <a:r>
              <a:rPr altLang="zh-CN" sz="2000" dirty="0">
                <a:latin typeface="+mn-ea"/>
              </a:rPr>
              <a:t>资助名单录入】模块，对资助名单进行录入；</a:t>
            </a:r>
            <a:endParaRPr altLang="zh-CN" sz="2000" dirty="0">
              <a:latin typeface="+mn-ea"/>
            </a:endParaRPr>
          </a:p>
          <a:p>
            <a:pPr marL="0" indent="0">
              <a:buNone/>
              <a:defRPr/>
            </a:pPr>
            <a:r>
              <a:rPr altLang="zh-CN" sz="2000" dirty="0">
                <a:latin typeface="+mn-ea"/>
              </a:rPr>
              <a:t>第二步：学校审核人员登录系统，进入【资助项目管理</a:t>
            </a:r>
            <a:r>
              <a:rPr lang="en-US" altLang="zh-CN" sz="2000" dirty="0">
                <a:latin typeface="+mn-ea"/>
              </a:rPr>
              <a:t>-&gt;</a:t>
            </a:r>
            <a:r>
              <a:rPr altLang="zh-CN" sz="2000" dirty="0">
                <a:latin typeface="+mn-ea"/>
              </a:rPr>
              <a:t>国家资助</a:t>
            </a:r>
            <a:r>
              <a:rPr lang="en-US" altLang="zh-CN" sz="2000" dirty="0">
                <a:latin typeface="+mn-ea"/>
              </a:rPr>
              <a:t>-&gt;</a:t>
            </a:r>
            <a:r>
              <a:rPr altLang="zh-CN" sz="2000" dirty="0">
                <a:latin typeface="+mn-ea"/>
              </a:rPr>
              <a:t>直招士官</a:t>
            </a:r>
            <a:r>
              <a:rPr lang="en-US" altLang="zh-CN" sz="2000" dirty="0">
                <a:latin typeface="+mn-ea"/>
              </a:rPr>
              <a:t>-</a:t>
            </a:r>
            <a:r>
              <a:rPr altLang="zh-CN" sz="2000" dirty="0">
                <a:latin typeface="+mn-ea"/>
              </a:rPr>
              <a:t>退兵管理</a:t>
            </a:r>
            <a:r>
              <a:rPr lang="en-US" altLang="zh-CN" sz="2000" dirty="0">
                <a:latin typeface="+mn-ea"/>
              </a:rPr>
              <a:t> -&gt;</a:t>
            </a:r>
            <a:r>
              <a:rPr altLang="zh-CN" sz="2000" dirty="0">
                <a:latin typeface="+mn-ea"/>
              </a:rPr>
              <a:t>资助名单审核】模块，对资助名单进行审核；</a:t>
            </a:r>
            <a:endParaRPr altLang="zh-CN" sz="2000" dirty="0">
              <a:latin typeface="+mn-ea"/>
            </a:endParaRPr>
          </a:p>
          <a:p>
            <a:pPr marL="0" indent="0">
              <a:buNone/>
              <a:defRPr/>
            </a:pPr>
            <a:r>
              <a:rPr altLang="zh-CN" sz="2000" dirty="0">
                <a:latin typeface="+mn-ea"/>
              </a:rPr>
              <a:t>第三步：学校审核人员和上级主管部门操作人员登录系统，进入【资助项目管理</a:t>
            </a:r>
            <a:r>
              <a:rPr lang="en-US" altLang="zh-CN" sz="2000" dirty="0">
                <a:latin typeface="+mn-ea"/>
              </a:rPr>
              <a:t>-&gt;</a:t>
            </a:r>
            <a:r>
              <a:rPr altLang="zh-CN" sz="2000" dirty="0">
                <a:latin typeface="+mn-ea"/>
              </a:rPr>
              <a:t>国家资助</a:t>
            </a:r>
            <a:r>
              <a:rPr lang="en-US" altLang="zh-CN" sz="2000" dirty="0">
                <a:latin typeface="+mn-ea"/>
              </a:rPr>
              <a:t>-&gt;</a:t>
            </a:r>
            <a:r>
              <a:rPr altLang="zh-CN" sz="2000" dirty="0">
                <a:latin typeface="+mn-ea"/>
              </a:rPr>
              <a:t>直招士官</a:t>
            </a:r>
            <a:r>
              <a:rPr lang="en-US" altLang="zh-CN" sz="2000" dirty="0">
                <a:latin typeface="+mn-ea"/>
              </a:rPr>
              <a:t>-</a:t>
            </a:r>
            <a:r>
              <a:rPr altLang="zh-CN" sz="2000" dirty="0">
                <a:latin typeface="+mn-ea"/>
              </a:rPr>
              <a:t>退兵管理</a:t>
            </a:r>
            <a:r>
              <a:rPr lang="en-US" altLang="zh-CN" sz="2000" dirty="0">
                <a:latin typeface="+mn-ea"/>
              </a:rPr>
              <a:t> -&gt;</a:t>
            </a:r>
            <a:r>
              <a:rPr altLang="zh-CN" sz="2000" dirty="0">
                <a:latin typeface="+mn-ea"/>
              </a:rPr>
              <a:t>资金发放查看】模块查看审核通过的学生的资助发放情况。</a:t>
            </a:r>
            <a:endParaRPr altLang="zh-CN" sz="2000" dirty="0">
              <a:latin typeface="+mn-ea"/>
            </a:endParaRPr>
          </a:p>
          <a:p>
            <a:pPr marL="0" indent="0">
              <a:buNone/>
              <a:defRPr/>
            </a:pPr>
            <a:r>
              <a:rPr altLang="zh-CN" sz="2000" dirty="0">
                <a:latin typeface="+mn-ea"/>
              </a:rPr>
              <a:t>本模块用于维护直招士官</a:t>
            </a:r>
            <a:r>
              <a:rPr lang="en-US" altLang="zh-CN" sz="2000" dirty="0">
                <a:latin typeface="+mn-ea"/>
              </a:rPr>
              <a:t>-</a:t>
            </a:r>
            <a:r>
              <a:rPr altLang="zh-CN" sz="2000" dirty="0">
                <a:latin typeface="+mn-ea"/>
              </a:rPr>
              <a:t>退兵管理业务，业务为一级审核，只需要学校审核人员进行审核，审核选择“通过”后对已经发放的直招士官</a:t>
            </a:r>
            <a:r>
              <a:rPr lang="en-US" altLang="zh-CN" sz="2000" dirty="0">
                <a:latin typeface="+mn-ea"/>
              </a:rPr>
              <a:t>-</a:t>
            </a:r>
            <a:r>
              <a:rPr altLang="zh-CN" sz="2000" dirty="0">
                <a:latin typeface="+mn-ea"/>
              </a:rPr>
              <a:t>学费补偿贷款代偿的资金进行追回。</a:t>
            </a:r>
            <a:endParaRPr altLang="zh-CN" sz="2000" dirty="0">
              <a:latin typeface="+mn-ea"/>
            </a:endParaRPr>
          </a:p>
          <a:p>
            <a:pPr>
              <a:defRPr/>
            </a:pPr>
            <a:endParaRPr altLang="en-US" sz="2000" dirty="0">
              <a:latin typeface="+mn-ea"/>
            </a:endParaRPr>
          </a:p>
        </p:txBody>
      </p:sp>
      <p:sp>
        <p:nvSpPr>
          <p:cNvPr id="105475" name="Rectangle 27"/>
          <p:cNvSpPr>
            <a:spLocks noGrp="1" noChangeArrowheads="1"/>
          </p:cNvSpPr>
          <p:nvPr>
            <p:ph type="title"/>
          </p:nvPr>
        </p:nvSpPr>
        <p:spPr>
          <a:xfrm>
            <a:off x="7332664" y="917576"/>
            <a:ext cx="3335337"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直招士官</a:t>
            </a:r>
            <a:r>
              <a:rPr lang="en-US"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退兵管理</a:t>
            </a:r>
            <a:endPar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spd="slow">
    <p:pull/>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06499" name="Rectangle 27"/>
          <p:cNvSpPr>
            <a:spLocks noGrp="1" noChangeArrowheads="1"/>
          </p:cNvSpPr>
          <p:nvPr>
            <p:ph type="title"/>
          </p:nvPr>
        </p:nvSpPr>
        <p:spPr>
          <a:xfrm>
            <a:off x="7531100" y="917576"/>
            <a:ext cx="3136900"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退役士兵学费资助</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Rectangle 11"/>
          <p:cNvSpPr/>
          <p:nvPr/>
        </p:nvSpPr>
        <p:spPr>
          <a:xfrm>
            <a:off x="2022475" y="1828800"/>
            <a:ext cx="8147050" cy="4040188"/>
          </a:xfrm>
          <a:prstGeom prst="rect">
            <a:avLst/>
          </a:prstGeom>
          <a:noFill/>
          <a:ln w="12700" cap="flat" cmpd="sng" algn="ctr">
            <a:noFill/>
            <a:prstDash val="solid"/>
            <a:miter lim="800000"/>
            <a:headEnd type="none" w="med" len="med"/>
            <a:tailEnd type="none" w="med" len="med"/>
          </a:ln>
          <a:effectLst/>
        </p:spPr>
        <p:txBody>
          <a:bodyPr/>
          <a:lstStyle/>
          <a:p>
            <a:pPr marL="514350" indent="-51435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rPr>
              <a:t>1. </a:t>
            </a:r>
            <a:r>
              <a:rPr lang="zh-CN" altLang="en-US" sz="2400" kern="1" dirty="0">
                <a:latin typeface="+mn-ea"/>
                <a:ea typeface="+mn-ea"/>
              </a:rPr>
              <a:t>在校生和毕业生都可以享受。</a:t>
            </a:r>
            <a:endParaRPr lang="zh-CN" altLang="en-US" sz="2400" kern="1" dirty="0">
              <a:latin typeface="+mn-ea"/>
              <a:ea typeface="+mn-ea"/>
            </a:endParaRPr>
          </a:p>
          <a:p>
            <a:pPr marL="514350" indent="-51435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rPr>
              <a:t>2. </a:t>
            </a:r>
            <a:r>
              <a:rPr lang="zh-CN" altLang="en-US" sz="2400" kern="1" dirty="0">
                <a:latin typeface="+mn-ea"/>
                <a:ea typeface="+mn-ea"/>
              </a:rPr>
              <a:t>享受过应征入伍</a:t>
            </a:r>
            <a:r>
              <a:rPr lang="en-US" altLang="zh-CN" sz="2400" kern="1" dirty="0">
                <a:latin typeface="+mn-ea"/>
                <a:ea typeface="+mn-ea"/>
              </a:rPr>
              <a:t>-</a:t>
            </a:r>
            <a:r>
              <a:rPr lang="zh-CN" altLang="en-US" sz="2400" kern="1" dirty="0">
                <a:latin typeface="+mn-ea"/>
                <a:ea typeface="+mn-ea"/>
              </a:rPr>
              <a:t>学费补偿贷款代偿的学生不能享受该业务。</a:t>
            </a:r>
            <a:endParaRPr lang="zh-CN" altLang="en-US" sz="2400" kern="1" dirty="0">
              <a:latin typeface="+mn-ea"/>
              <a:ea typeface="+mn-ea"/>
            </a:endParaRPr>
          </a:p>
          <a:p>
            <a:pPr marL="514350" indent="-51435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rPr>
              <a:t>3. </a:t>
            </a:r>
            <a:r>
              <a:rPr lang="zh-CN" altLang="en-US" sz="2400" kern="1" dirty="0">
                <a:latin typeface="+mn-ea"/>
                <a:ea typeface="+mn-ea"/>
              </a:rPr>
              <a:t>享受过应征入伍</a:t>
            </a:r>
            <a:r>
              <a:rPr lang="en-US" altLang="zh-CN" sz="2400" kern="1" dirty="0">
                <a:latin typeface="+mn-ea"/>
                <a:ea typeface="+mn-ea"/>
              </a:rPr>
              <a:t>-</a:t>
            </a:r>
            <a:r>
              <a:rPr lang="zh-CN" altLang="en-US" sz="2400" kern="1" dirty="0">
                <a:latin typeface="+mn-ea"/>
                <a:ea typeface="+mn-ea"/>
              </a:rPr>
              <a:t>退役复学学费减免的学生不能享受该业务。</a:t>
            </a:r>
            <a:endParaRPr lang="zh-CN" altLang="en-US" sz="2400" kern="1" dirty="0">
              <a:latin typeface="+mn-ea"/>
              <a:ea typeface="+mn-ea"/>
            </a:endParaRPr>
          </a:p>
          <a:p>
            <a:pPr marL="514350" indent="-514350"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rPr>
              <a:t>4.</a:t>
            </a:r>
            <a:r>
              <a:rPr lang="zh-CN" altLang="en-US" sz="2400" kern="1" dirty="0">
                <a:latin typeface="+mn-ea"/>
                <a:ea typeface="+mn-ea"/>
              </a:rPr>
              <a:t> 退役士兵</a:t>
            </a:r>
            <a:r>
              <a:rPr lang="en-US" altLang="zh-CN" sz="2400" kern="1" dirty="0">
                <a:latin typeface="+mn-ea"/>
                <a:ea typeface="+mn-ea"/>
              </a:rPr>
              <a:t>-</a:t>
            </a:r>
            <a:r>
              <a:rPr lang="zh-CN" altLang="en-US" sz="2400" kern="1" dirty="0">
                <a:latin typeface="+mn-ea"/>
                <a:ea typeface="+mn-ea"/>
              </a:rPr>
              <a:t>学费资助需要三级审核。央属高校二级审核。</a:t>
            </a:r>
            <a:endParaRPr lang="zh-CN" altLang="en-US" sz="2400" kern="1" dirty="0">
              <a:latin typeface="+mn-ea"/>
              <a:ea typeface="+mn-ea"/>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Tree>
  </p:cSld>
  <p:clrMapOvr>
    <a:masterClrMapping/>
  </p:clrMapOvr>
  <p:transition spd="slow">
    <p:pull/>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7"/>
          <p:cNvSpPr>
            <a:spLocks noGrp="1" noChangeArrowheads="1"/>
          </p:cNvSpPr>
          <p:nvPr>
            <p:ph type="title"/>
          </p:nvPr>
        </p:nvSpPr>
        <p:spPr>
          <a:xfrm>
            <a:off x="7531101" y="917576"/>
            <a:ext cx="3108325"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退役士兵学费资助</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08547"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1" y="1851026"/>
            <a:ext cx="9155113" cy="347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ll/>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09571" name="Rectangle 27"/>
          <p:cNvSpPr>
            <a:spLocks noGrp="1" noChangeArrowheads="1"/>
          </p:cNvSpPr>
          <p:nvPr>
            <p:ph type="title"/>
          </p:nvPr>
        </p:nvSpPr>
        <p:spPr>
          <a:xfrm>
            <a:off x="7404100" y="846139"/>
            <a:ext cx="3263900"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a:solidFill>
                  <a:schemeClr val="tx1"/>
                </a:solidFill>
                <a:latin typeface="微软雅黑" panose="020B0503020204020204" pitchFamily="34" charset="-122"/>
                <a:ea typeface="微软雅黑" panose="020B0503020204020204" pitchFamily="34" charset="-122"/>
                <a:cs typeface="Arial" panose="020B0604020202020204" pitchFamily="34" charset="0"/>
              </a:rPr>
              <a:t>退役士兵学费资助</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09575" name="Rectangle 2"/>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eaLnBrk="1" hangingPunct="1">
              <a:buFontTx/>
              <a:buNone/>
            </a:pPr>
            <a:endParaRPr lang="zh-CN" altLang="en-US" sz="1800">
              <a:ea typeface="宋体" panose="02010600030101010101" pitchFamily="2" charset="-122"/>
            </a:endParaRPr>
          </a:p>
        </p:txBody>
      </p:sp>
      <p:graphicFrame>
        <p:nvGraphicFramePr>
          <p:cNvPr id="109576" name="Object 1"/>
          <p:cNvGraphicFramePr>
            <a:graphicFrameLocks noChangeAspect="1"/>
          </p:cNvGraphicFramePr>
          <p:nvPr/>
        </p:nvGraphicFramePr>
        <p:xfrm>
          <a:off x="1862139" y="989014"/>
          <a:ext cx="4664075" cy="5710237"/>
        </p:xfrm>
        <a:graphic>
          <a:graphicData uri="http://schemas.openxmlformats.org/presentationml/2006/ole">
            <mc:AlternateContent xmlns:mc="http://schemas.openxmlformats.org/markup-compatibility/2006">
              <mc:Choice xmlns:v="urn:schemas-microsoft-com:vml" Requires="v">
                <p:oleObj spid="_x0000_s57398" name="Visio" r:id="rId1" imgW="7061200" imgH="11430000" progId="Visio.Drawing.11">
                  <p:embed/>
                </p:oleObj>
              </mc:Choice>
              <mc:Fallback>
                <p:oleObj name="Visio" r:id="rId1" imgW="7061200" imgH="11430000" progId="Visio.Drawing.11">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139" y="989014"/>
                        <a:ext cx="4664075" cy="571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pull/>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1933575" y="1563689"/>
            <a:ext cx="8447088" cy="4592637"/>
          </a:xfrm>
        </p:spPr>
        <p:txBody>
          <a:bodyPr/>
          <a:lstStyle/>
          <a:p>
            <a:pPr marL="0" indent="0">
              <a:buNone/>
              <a:defRPr/>
            </a:pPr>
            <a:r>
              <a:rPr altLang="zh-CN" sz="1800" dirty="0">
                <a:latin typeface="+mn-ea"/>
              </a:rPr>
              <a:t>本专科</a:t>
            </a:r>
            <a:r>
              <a:rPr altLang="en-US" sz="1800" dirty="0">
                <a:latin typeface="+mn-ea"/>
              </a:rPr>
              <a:t>、研究生</a:t>
            </a:r>
            <a:r>
              <a:rPr altLang="zh-CN" sz="1800" dirty="0">
                <a:latin typeface="+mn-ea"/>
              </a:rPr>
              <a:t>退役士兵</a:t>
            </a:r>
            <a:r>
              <a:rPr lang="en-US" altLang="zh-CN" sz="1800" dirty="0">
                <a:latin typeface="+mn-ea"/>
              </a:rPr>
              <a:t>-</a:t>
            </a:r>
            <a:r>
              <a:rPr altLang="zh-CN" sz="1800" dirty="0">
                <a:latin typeface="+mn-ea"/>
              </a:rPr>
              <a:t>学费资助的具体流程为：</a:t>
            </a:r>
            <a:endParaRPr altLang="zh-CN" sz="1800" dirty="0">
              <a:latin typeface="+mn-ea"/>
            </a:endParaRPr>
          </a:p>
          <a:p>
            <a:pPr marL="0" indent="0">
              <a:buNone/>
              <a:defRPr/>
            </a:pPr>
            <a:r>
              <a:rPr altLang="zh-CN" sz="1800" dirty="0">
                <a:latin typeface="+mn-ea"/>
              </a:rPr>
              <a:t>第一步：学校操作人员登录系统，进入【资助项目管理</a:t>
            </a:r>
            <a:r>
              <a:rPr lang="en-US" altLang="zh-CN" sz="1800" dirty="0">
                <a:latin typeface="+mn-ea"/>
              </a:rPr>
              <a:t>-&gt;</a:t>
            </a:r>
            <a:r>
              <a:rPr altLang="zh-CN" sz="1800" dirty="0">
                <a:latin typeface="+mn-ea"/>
              </a:rPr>
              <a:t>国家资助</a:t>
            </a:r>
            <a:r>
              <a:rPr lang="en-US" altLang="zh-CN" sz="1800" dirty="0">
                <a:latin typeface="+mn-ea"/>
              </a:rPr>
              <a:t>-&gt;</a:t>
            </a:r>
            <a:r>
              <a:rPr altLang="zh-CN" sz="1800" dirty="0" err="1">
                <a:latin typeface="+mn-ea"/>
              </a:rPr>
              <a:t>退役士兵</a:t>
            </a:r>
            <a:r>
              <a:rPr lang="en-US" altLang="zh-CN" sz="1800" dirty="0" err="1">
                <a:latin typeface="+mn-ea"/>
              </a:rPr>
              <a:t>-</a:t>
            </a:r>
            <a:r>
              <a:rPr altLang="zh-CN" sz="1800" dirty="0" err="1">
                <a:latin typeface="+mn-ea"/>
              </a:rPr>
              <a:t>学费资助</a:t>
            </a:r>
            <a:r>
              <a:rPr lang="en-US" altLang="zh-CN" sz="1800" dirty="0">
                <a:latin typeface="+mn-ea"/>
              </a:rPr>
              <a:t>-&gt;</a:t>
            </a:r>
            <a:r>
              <a:rPr altLang="zh-CN" sz="1800" dirty="0">
                <a:latin typeface="+mn-ea"/>
              </a:rPr>
              <a:t>资助名单录入】模块，对资助名单进行录入；</a:t>
            </a:r>
            <a:endParaRPr altLang="zh-CN" sz="1800" dirty="0">
              <a:latin typeface="+mn-ea"/>
            </a:endParaRPr>
          </a:p>
          <a:p>
            <a:pPr marL="0" indent="0">
              <a:buNone/>
              <a:defRPr/>
            </a:pPr>
            <a:r>
              <a:rPr altLang="zh-CN" sz="1800" dirty="0" err="1">
                <a:latin typeface="+mn-ea"/>
              </a:rPr>
              <a:t>第二步：学校审核人员登录系统，进入【资助项目管理</a:t>
            </a:r>
            <a:r>
              <a:rPr lang="en-US" altLang="zh-CN" sz="1800" dirty="0">
                <a:latin typeface="+mn-ea"/>
              </a:rPr>
              <a:t>-&gt;</a:t>
            </a:r>
            <a:r>
              <a:rPr altLang="zh-CN" sz="1800" dirty="0">
                <a:latin typeface="+mn-ea"/>
              </a:rPr>
              <a:t>国家资助</a:t>
            </a:r>
            <a:r>
              <a:rPr lang="en-US" altLang="zh-CN" sz="1800" dirty="0">
                <a:latin typeface="+mn-ea"/>
              </a:rPr>
              <a:t>-&gt;</a:t>
            </a:r>
            <a:r>
              <a:rPr altLang="zh-CN" sz="1800" dirty="0" err="1">
                <a:latin typeface="+mn-ea"/>
              </a:rPr>
              <a:t>退役士兵</a:t>
            </a:r>
            <a:r>
              <a:rPr lang="en-US" altLang="zh-CN" sz="1800" dirty="0" err="1">
                <a:latin typeface="+mn-ea"/>
              </a:rPr>
              <a:t>-</a:t>
            </a:r>
            <a:r>
              <a:rPr altLang="zh-CN" sz="1800" dirty="0" err="1">
                <a:latin typeface="+mn-ea"/>
              </a:rPr>
              <a:t>学费资助</a:t>
            </a:r>
            <a:r>
              <a:rPr lang="en-US" altLang="zh-CN" sz="1800" dirty="0">
                <a:latin typeface="+mn-ea"/>
              </a:rPr>
              <a:t>-&gt;</a:t>
            </a:r>
            <a:r>
              <a:rPr altLang="zh-CN" sz="1800" dirty="0">
                <a:latin typeface="+mn-ea"/>
              </a:rPr>
              <a:t>资助名单审核】模块，对资助名单进行审核；</a:t>
            </a:r>
            <a:endParaRPr altLang="zh-CN" sz="1800" dirty="0">
              <a:latin typeface="+mn-ea"/>
            </a:endParaRPr>
          </a:p>
          <a:p>
            <a:pPr marL="0" indent="0">
              <a:buNone/>
              <a:defRPr/>
            </a:pPr>
            <a:r>
              <a:rPr altLang="zh-CN" sz="1800" dirty="0">
                <a:latin typeface="+mn-ea"/>
              </a:rPr>
              <a:t>第三步：主管部门操作人员登录系统，进入【资助项目管理</a:t>
            </a:r>
            <a:r>
              <a:rPr lang="en-US" altLang="zh-CN" sz="1800" dirty="0">
                <a:latin typeface="+mn-ea"/>
              </a:rPr>
              <a:t>-&gt;</a:t>
            </a:r>
            <a:r>
              <a:rPr altLang="zh-CN" sz="1800" dirty="0">
                <a:latin typeface="+mn-ea"/>
              </a:rPr>
              <a:t>国家资助</a:t>
            </a:r>
            <a:r>
              <a:rPr lang="en-US" altLang="zh-CN" sz="1800" dirty="0">
                <a:latin typeface="+mn-ea"/>
              </a:rPr>
              <a:t>-&gt;</a:t>
            </a:r>
            <a:r>
              <a:rPr altLang="zh-CN" sz="1800" dirty="0" err="1">
                <a:latin typeface="+mn-ea"/>
              </a:rPr>
              <a:t>退役士兵</a:t>
            </a:r>
            <a:r>
              <a:rPr lang="en-US" altLang="zh-CN" sz="1800" dirty="0" err="1">
                <a:latin typeface="+mn-ea"/>
              </a:rPr>
              <a:t>-</a:t>
            </a:r>
            <a:r>
              <a:rPr altLang="zh-CN" sz="1800" dirty="0" err="1">
                <a:latin typeface="+mn-ea"/>
              </a:rPr>
              <a:t>学费资助</a:t>
            </a:r>
            <a:r>
              <a:rPr lang="en-US" altLang="zh-CN" sz="1800" dirty="0">
                <a:latin typeface="+mn-ea"/>
              </a:rPr>
              <a:t>-&gt;</a:t>
            </a:r>
            <a:r>
              <a:rPr altLang="zh-CN" sz="1800" dirty="0">
                <a:latin typeface="+mn-ea"/>
              </a:rPr>
              <a:t>资助名单审核】模块，对学校审核通过的资助名单进行审核；</a:t>
            </a:r>
            <a:endParaRPr altLang="zh-CN" sz="1800" dirty="0">
              <a:latin typeface="+mn-ea"/>
            </a:endParaRPr>
          </a:p>
          <a:p>
            <a:pPr marL="0" indent="0">
              <a:buNone/>
              <a:defRPr/>
            </a:pPr>
            <a:r>
              <a:rPr altLang="zh-CN" sz="1800" dirty="0">
                <a:latin typeface="+mn-ea"/>
              </a:rPr>
              <a:t>第四步：中央操作人员登录系统，进入【资助项目管理</a:t>
            </a:r>
            <a:r>
              <a:rPr lang="en-US" altLang="zh-CN" sz="1800" dirty="0">
                <a:latin typeface="+mn-ea"/>
              </a:rPr>
              <a:t>-&gt;</a:t>
            </a:r>
            <a:r>
              <a:rPr altLang="zh-CN" sz="1800" dirty="0">
                <a:latin typeface="+mn-ea"/>
              </a:rPr>
              <a:t>国家资助</a:t>
            </a:r>
            <a:r>
              <a:rPr lang="en-US" altLang="zh-CN" sz="1800" dirty="0">
                <a:latin typeface="+mn-ea"/>
              </a:rPr>
              <a:t>-&gt;</a:t>
            </a:r>
            <a:r>
              <a:rPr altLang="zh-CN" sz="1800" dirty="0" err="1">
                <a:latin typeface="+mn-ea"/>
              </a:rPr>
              <a:t>退役士兵</a:t>
            </a:r>
            <a:r>
              <a:rPr lang="en-US" altLang="zh-CN" sz="1800" dirty="0" err="1">
                <a:latin typeface="+mn-ea"/>
              </a:rPr>
              <a:t>-</a:t>
            </a:r>
            <a:r>
              <a:rPr altLang="zh-CN" sz="1800" dirty="0" err="1">
                <a:latin typeface="+mn-ea"/>
              </a:rPr>
              <a:t>学费资助</a:t>
            </a:r>
            <a:r>
              <a:rPr lang="en-US" altLang="zh-CN" sz="1800" dirty="0">
                <a:latin typeface="+mn-ea"/>
              </a:rPr>
              <a:t>-&gt;</a:t>
            </a:r>
            <a:r>
              <a:rPr altLang="zh-CN" sz="1800" dirty="0">
                <a:latin typeface="+mn-ea"/>
              </a:rPr>
              <a:t>资助名单审核】模块，对主管部门和部属高校审核通过的资助名单进行审核；</a:t>
            </a:r>
            <a:endParaRPr altLang="zh-CN" sz="1800" dirty="0">
              <a:latin typeface="+mn-ea"/>
            </a:endParaRPr>
          </a:p>
          <a:p>
            <a:pPr marL="0" indent="0">
              <a:buNone/>
              <a:defRPr/>
            </a:pPr>
            <a:r>
              <a:rPr altLang="zh-CN" sz="1800" dirty="0">
                <a:latin typeface="+mn-ea"/>
              </a:rPr>
              <a:t>第五步：学校审核人员、主管部门操作人员和中央操作人员登录系统，进入【资助项目管理</a:t>
            </a:r>
            <a:r>
              <a:rPr lang="en-US" altLang="zh-CN" sz="1800" dirty="0">
                <a:latin typeface="+mn-ea"/>
              </a:rPr>
              <a:t>-&gt;</a:t>
            </a:r>
            <a:r>
              <a:rPr altLang="zh-CN" sz="1800" dirty="0">
                <a:latin typeface="+mn-ea"/>
              </a:rPr>
              <a:t>国家资助</a:t>
            </a:r>
            <a:r>
              <a:rPr lang="en-US" altLang="zh-CN" sz="1800" dirty="0">
                <a:latin typeface="+mn-ea"/>
              </a:rPr>
              <a:t>-&gt;</a:t>
            </a:r>
            <a:r>
              <a:rPr altLang="zh-CN" sz="1800" dirty="0" err="1">
                <a:latin typeface="+mn-ea"/>
              </a:rPr>
              <a:t>退役士兵</a:t>
            </a:r>
            <a:r>
              <a:rPr lang="en-US" altLang="zh-CN" sz="1800" dirty="0" err="1">
                <a:latin typeface="+mn-ea"/>
              </a:rPr>
              <a:t>-</a:t>
            </a:r>
            <a:r>
              <a:rPr altLang="zh-CN" sz="1800" dirty="0" err="1">
                <a:latin typeface="+mn-ea"/>
              </a:rPr>
              <a:t>学费资助</a:t>
            </a:r>
            <a:r>
              <a:rPr lang="en-US" altLang="zh-CN" sz="1800" dirty="0">
                <a:latin typeface="+mn-ea"/>
              </a:rPr>
              <a:t>-&gt;</a:t>
            </a:r>
            <a:r>
              <a:rPr altLang="zh-CN" sz="1800" dirty="0">
                <a:latin typeface="+mn-ea"/>
              </a:rPr>
              <a:t>资金发放查看】模块，对通过审核的学生名单资助发放情况进行查看。</a:t>
            </a:r>
            <a:endParaRPr altLang="zh-CN" sz="1800" dirty="0">
              <a:latin typeface="+mn-ea"/>
            </a:endParaRPr>
          </a:p>
          <a:p>
            <a:pPr>
              <a:defRPr/>
            </a:pPr>
            <a:endParaRPr altLang="en-US" sz="1800" dirty="0">
              <a:latin typeface="+mn-ea"/>
            </a:endParaRPr>
          </a:p>
        </p:txBody>
      </p:sp>
      <p:sp>
        <p:nvSpPr>
          <p:cNvPr id="111619" name="Rectangle 27"/>
          <p:cNvSpPr>
            <a:spLocks noGrp="1" noChangeArrowheads="1"/>
          </p:cNvSpPr>
          <p:nvPr>
            <p:ph type="title"/>
          </p:nvPr>
        </p:nvSpPr>
        <p:spPr>
          <a:xfrm>
            <a:off x="7415213" y="846139"/>
            <a:ext cx="3263900"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退役士兵学费资助</a:t>
            </a:r>
            <a:endParaRPr lang="zh-CN" altLang="zh-CN" b="1"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spd="slow">
    <p:pull/>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06499" name="Rectangle 27"/>
          <p:cNvSpPr>
            <a:spLocks noGrp="1" noChangeArrowheads="1"/>
          </p:cNvSpPr>
          <p:nvPr>
            <p:ph type="title"/>
          </p:nvPr>
        </p:nvSpPr>
        <p:spPr>
          <a:xfrm>
            <a:off x="7531100" y="917576"/>
            <a:ext cx="3136900"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基层就业资格审核</a:t>
            </a:r>
            <a:endParaRPr lang="zh-CN" altLang="zh-CN" b="1"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Rectangle 11"/>
          <p:cNvSpPr/>
          <p:nvPr/>
        </p:nvSpPr>
        <p:spPr>
          <a:xfrm>
            <a:off x="2022475" y="1828800"/>
            <a:ext cx="8147050" cy="4040188"/>
          </a:xfrm>
          <a:prstGeom prst="rect">
            <a:avLst/>
          </a:prstGeom>
          <a:noFill/>
          <a:ln w="12700" cap="flat" cmpd="sng" algn="ctr">
            <a:noFill/>
            <a:prstDash val="solid"/>
            <a:miter lim="800000"/>
            <a:headEnd type="none" w="med" len="med"/>
            <a:tailEnd type="none" w="med" len="med"/>
          </a:ln>
          <a:effectLst/>
        </p:spPr>
        <p:txBody>
          <a:bodyPr/>
          <a:lstStyle/>
          <a:p>
            <a:pPr marL="514350" indent="-514350" eaLnBrk="1" fontAlgn="auto" hangingPunct="1">
              <a:lnSpc>
                <a:spcPct val="90000"/>
              </a:lnSpc>
              <a:spcBef>
                <a:spcPts val="765"/>
              </a:spcBef>
              <a:spcAft>
                <a:spcPts val="0"/>
              </a:spcAft>
              <a:buFontTx/>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latin typeface="+mn-ea"/>
                <a:ea typeface="+mn-ea"/>
                <a:cs typeface="Arial" panose="020B0604020202020204" pitchFamily="34" charset="0"/>
              </a:rPr>
              <a:t>央属</a:t>
            </a:r>
            <a:r>
              <a:rPr lang="zh-CN" altLang="zh-CN" sz="2400" kern="1" dirty="0">
                <a:latin typeface="+mn-ea"/>
                <a:ea typeface="+mn-ea"/>
                <a:cs typeface="Arial" panose="020B0604020202020204" pitchFamily="34" charset="0"/>
              </a:rPr>
              <a:t>高校</a:t>
            </a:r>
            <a:r>
              <a:rPr lang="zh-CN" altLang="en-US" sz="2400" kern="1" dirty="0">
                <a:latin typeface="+mn-ea"/>
                <a:ea typeface="+mn-ea"/>
                <a:cs typeface="Arial" panose="020B0604020202020204" pitchFamily="34" charset="0"/>
              </a:rPr>
              <a:t>当年</a:t>
            </a:r>
            <a:r>
              <a:rPr lang="zh-CN" altLang="zh-CN" sz="2400" kern="1" dirty="0">
                <a:latin typeface="+mn-ea"/>
                <a:ea typeface="+mn-ea"/>
                <a:cs typeface="Arial" panose="020B0604020202020204" pitchFamily="34" charset="0"/>
              </a:rPr>
              <a:t>毕业生中选择资助名单</a:t>
            </a:r>
            <a:endParaRPr lang="en-US" altLang="zh-CN" sz="2400" kern="1" dirty="0">
              <a:latin typeface="+mn-ea"/>
              <a:ea typeface="+mn-ea"/>
              <a:cs typeface="Arial" panose="020B0604020202020204" pitchFamily="34" charset="0"/>
            </a:endParaRPr>
          </a:p>
          <a:p>
            <a:pPr marL="514350" indent="-514350" eaLnBrk="1" fontAlgn="auto" hangingPunct="1">
              <a:lnSpc>
                <a:spcPct val="90000"/>
              </a:lnSpc>
              <a:spcBef>
                <a:spcPts val="765"/>
              </a:spcBef>
              <a:spcAft>
                <a:spcPts val="0"/>
              </a:spcAft>
              <a:buFontTx/>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zh-CN" sz="2400" kern="1" dirty="0">
                <a:latin typeface="+mn-ea"/>
                <a:ea typeface="+mn-ea"/>
                <a:cs typeface="Arial" panose="020B0604020202020204" pitchFamily="34" charset="0"/>
              </a:rPr>
              <a:t>资助资金每年发放一次。</a:t>
            </a:r>
            <a:endParaRPr lang="zh-CN" altLang="en-US" sz="2400" kern="1" dirty="0">
              <a:latin typeface="+mn-ea"/>
              <a:ea typeface="+mn-ea"/>
              <a:cs typeface="Arial" panose="020B0604020202020204" pitchFamily="34" charset="0"/>
            </a:endParaRPr>
          </a:p>
          <a:p>
            <a:pPr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cs typeface="Arial" panose="020B0604020202020204" pitchFamily="34" charset="0"/>
              </a:rPr>
              <a:t>   </a:t>
            </a:r>
            <a:r>
              <a:rPr lang="zh-CN" altLang="zh-CN" sz="2400" kern="1" dirty="0">
                <a:latin typeface="+mn-ea"/>
                <a:ea typeface="+mn-ea"/>
                <a:cs typeface="Arial" panose="020B0604020202020204" pitchFamily="34" charset="0"/>
              </a:rPr>
              <a:t>每名学生可申报一次，分三次发放</a:t>
            </a:r>
            <a:r>
              <a:rPr lang="en-US" altLang="zh-CN" sz="2400" kern="1" dirty="0">
                <a:latin typeface="+mn-ea"/>
                <a:ea typeface="+mn-ea"/>
                <a:cs typeface="Arial" panose="020B0604020202020204" pitchFamily="34" charset="0"/>
              </a:rPr>
              <a:t>(</a:t>
            </a:r>
            <a:r>
              <a:rPr lang="zh-CN" altLang="en-US" sz="2400" kern="1" dirty="0">
                <a:latin typeface="+mn-ea"/>
                <a:ea typeface="+mn-ea"/>
                <a:cs typeface="Arial" panose="020B0604020202020204" pitchFamily="34" charset="0"/>
              </a:rPr>
              <a:t>必须连续发放</a:t>
            </a:r>
            <a:r>
              <a:rPr lang="en-US" altLang="zh-CN" sz="2400" kern="1" dirty="0">
                <a:latin typeface="+mn-ea"/>
                <a:ea typeface="+mn-ea"/>
                <a:cs typeface="Arial" panose="020B0604020202020204" pitchFamily="34" charset="0"/>
              </a:rPr>
              <a:t>)</a:t>
            </a:r>
            <a:r>
              <a:rPr lang="zh-CN" altLang="zh-CN" sz="2400" kern="1" dirty="0">
                <a:latin typeface="+mn-ea"/>
                <a:ea typeface="+mn-ea"/>
                <a:cs typeface="Arial" panose="020B0604020202020204" pitchFamily="34" charset="0"/>
              </a:rPr>
              <a:t>。</a:t>
            </a:r>
            <a:endParaRPr lang="zh-CN" altLang="zh-CN" sz="2400" kern="1" dirty="0">
              <a:latin typeface="+mn-ea"/>
              <a:ea typeface="+mn-ea"/>
              <a:cs typeface="Arial" panose="020B0604020202020204" pitchFamily="34" charset="0"/>
            </a:endParaRPr>
          </a:p>
          <a:p>
            <a:pPr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cs typeface="Arial" panose="020B0604020202020204" pitchFamily="34" charset="0"/>
              </a:rPr>
              <a:t>   </a:t>
            </a:r>
            <a:r>
              <a:rPr lang="zh-CN" altLang="zh-CN" sz="2400" kern="1" dirty="0">
                <a:latin typeface="+mn-ea"/>
                <a:ea typeface="+mn-ea"/>
                <a:cs typeface="Arial" panose="020B0604020202020204" pitchFamily="34" charset="0"/>
              </a:rPr>
              <a:t>采取分年度发放的办法，学生毕业后前两年每年发放申请总金额的</a:t>
            </a:r>
            <a:r>
              <a:rPr lang="en-US" altLang="zh-CN" sz="2400" kern="1" dirty="0">
                <a:latin typeface="+mn-ea"/>
                <a:ea typeface="+mn-ea"/>
                <a:cs typeface="Arial" panose="020B0604020202020204" pitchFamily="34" charset="0"/>
              </a:rPr>
              <a:t>33%</a:t>
            </a:r>
            <a:r>
              <a:rPr lang="zh-CN" altLang="zh-CN" sz="2400" kern="1" dirty="0">
                <a:latin typeface="+mn-ea"/>
                <a:ea typeface="+mn-ea"/>
                <a:cs typeface="Arial" panose="020B0604020202020204" pitchFamily="34" charset="0"/>
              </a:rPr>
              <a:t>，第三年为</a:t>
            </a:r>
            <a:r>
              <a:rPr lang="en-US" altLang="zh-CN" sz="2400" kern="1" dirty="0">
                <a:latin typeface="+mn-ea"/>
                <a:ea typeface="+mn-ea"/>
                <a:cs typeface="Arial" panose="020B0604020202020204" pitchFamily="34" charset="0"/>
              </a:rPr>
              <a:t>34%</a:t>
            </a:r>
            <a:r>
              <a:rPr lang="zh-CN" altLang="zh-CN" sz="2400" kern="1" dirty="0">
                <a:latin typeface="+mn-ea"/>
                <a:ea typeface="+mn-ea"/>
                <a:cs typeface="Arial" panose="020B0604020202020204" pitchFamily="34" charset="0"/>
              </a:rPr>
              <a:t>，</a:t>
            </a:r>
            <a:r>
              <a:rPr lang="en-US" altLang="zh-CN" sz="2400" kern="1" dirty="0">
                <a:latin typeface="+mn-ea"/>
                <a:ea typeface="+mn-ea"/>
                <a:cs typeface="Arial" panose="020B0604020202020204" pitchFamily="34" charset="0"/>
              </a:rPr>
              <a:t>3</a:t>
            </a:r>
            <a:r>
              <a:rPr lang="zh-CN" altLang="zh-CN" sz="2400" kern="1" dirty="0">
                <a:latin typeface="+mn-ea"/>
                <a:ea typeface="+mn-ea"/>
                <a:cs typeface="Arial" panose="020B0604020202020204" pitchFamily="34" charset="0"/>
              </a:rPr>
              <a:t>年发放完毕。</a:t>
            </a:r>
            <a:endParaRPr lang="zh-CN" altLang="zh-CN" sz="2400" kern="1" dirty="0">
              <a:latin typeface="+mn-ea"/>
              <a:ea typeface="+mn-ea"/>
              <a:cs typeface="Arial" panose="020B0604020202020204" pitchFamily="34" charset="0"/>
            </a:endParaRPr>
          </a:p>
          <a:p>
            <a:pPr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cs typeface="Arial" panose="020B0604020202020204" pitchFamily="34" charset="0"/>
              </a:rPr>
              <a:t>3. </a:t>
            </a:r>
            <a:r>
              <a:rPr lang="zh-CN" altLang="en-US" sz="2400" kern="1" dirty="0">
                <a:latin typeface="+mn-ea"/>
                <a:ea typeface="+mn-ea"/>
                <a:cs typeface="Arial" panose="020B0604020202020204" pitchFamily="34" charset="0"/>
              </a:rPr>
              <a:t>央属高校二级审核。</a:t>
            </a:r>
            <a:endParaRPr lang="zh-CN" altLang="en-US" sz="2400" kern="1" dirty="0">
              <a:latin typeface="+mn-ea"/>
              <a:ea typeface="+mn-ea"/>
              <a:cs typeface="Arial" panose="020B0604020202020204" pitchFamily="34" charset="0"/>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Tree>
  </p:cSld>
  <p:clrMapOvr>
    <a:masterClrMapping/>
  </p:clrMapOvr>
  <p:transition spd="slow">
    <p:pull/>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06499" name="Rectangle 27"/>
          <p:cNvSpPr>
            <a:spLocks noGrp="1" noChangeArrowheads="1"/>
          </p:cNvSpPr>
          <p:nvPr>
            <p:ph type="title"/>
          </p:nvPr>
        </p:nvSpPr>
        <p:spPr>
          <a:xfrm>
            <a:off x="7531100" y="917576"/>
            <a:ext cx="3136900"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基层就业资格审核</a:t>
            </a:r>
            <a:endParaRPr lang="zh-CN" altLang="zh-CN" b="1"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grpSp>
        <p:nvGrpSpPr>
          <p:cNvPr id="3" name="组合 2"/>
          <p:cNvGrpSpPr/>
          <p:nvPr/>
        </p:nvGrpSpPr>
        <p:grpSpPr>
          <a:xfrm>
            <a:off x="767715" y="2204720"/>
            <a:ext cx="10640060" cy="3600450"/>
            <a:chOff x="1209" y="3472"/>
            <a:chExt cx="16756" cy="5670"/>
          </a:xfrm>
        </p:grpSpPr>
        <p:pic>
          <p:nvPicPr>
            <p:cNvPr id="5" name="图片 4"/>
            <p:cNvPicPr>
              <a:picLocks noChangeAspect="1"/>
            </p:cNvPicPr>
            <p:nvPr/>
          </p:nvPicPr>
          <p:blipFill>
            <a:blip r:embed="rId1"/>
            <a:stretch>
              <a:fillRect/>
            </a:stretch>
          </p:blipFill>
          <p:spPr>
            <a:xfrm>
              <a:off x="1209" y="3472"/>
              <a:ext cx="16756" cy="5670"/>
            </a:xfrm>
            <a:prstGeom prst="rect">
              <a:avLst/>
            </a:prstGeom>
          </p:spPr>
        </p:pic>
        <p:sp>
          <p:nvSpPr>
            <p:cNvPr id="4" name="矩形 3"/>
            <p:cNvSpPr/>
            <p:nvPr/>
          </p:nvSpPr>
          <p:spPr>
            <a:xfrm>
              <a:off x="5014" y="6194"/>
              <a:ext cx="1435" cy="436"/>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l"/>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小标题.pn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3339" y="190190"/>
            <a:ext cx="987781" cy="911999"/>
          </a:xfrm>
          <a:prstGeom prst="rect">
            <a:avLst/>
          </a:prstGeom>
        </p:spPr>
      </p:pic>
      <p:sp>
        <p:nvSpPr>
          <p:cNvPr id="12" name="文本框 2"/>
          <p:cNvSpPr txBox="1"/>
          <p:nvPr/>
        </p:nvSpPr>
        <p:spPr>
          <a:xfrm>
            <a:off x="3791744" y="198996"/>
            <a:ext cx="2880320" cy="584775"/>
          </a:xfrm>
          <a:prstGeom prst="rect">
            <a:avLst/>
          </a:prstGeom>
          <a:noFill/>
        </p:spPr>
        <p:txBody>
          <a:bodyPr wrap="square" rtlCol="0">
            <a:spAutoFit/>
          </a:bodyPr>
          <a:lstStyle/>
          <a:p>
            <a:r>
              <a:rPr kumimoji="1"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本期建设概况</a:t>
            </a:r>
            <a:endParaRPr kumimoji="1"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Rectangle 3"/>
          <p:cNvSpPr txBox="1">
            <a:spLocks noChangeArrowheads="1"/>
          </p:cNvSpPr>
          <p:nvPr/>
        </p:nvSpPr>
        <p:spPr>
          <a:xfrm>
            <a:off x="695400" y="1220755"/>
            <a:ext cx="11377264" cy="428128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dirty="0"/>
              <a:t>2.9.6</a:t>
            </a:r>
            <a:r>
              <a:rPr lang="zh-CN" altLang="zh-CN" dirty="0"/>
              <a:t>升级说明</a:t>
            </a:r>
            <a:br>
              <a:rPr lang="en-US" altLang="zh-CN" dirty="0"/>
            </a:br>
            <a:r>
              <a:rPr lang="en-US" altLang="zh-CN" dirty="0"/>
              <a:t>4. </a:t>
            </a:r>
            <a:r>
              <a:rPr lang="zh-CN" altLang="zh-CN" dirty="0"/>
              <a:t>央属高校基层就业业务调整：</a:t>
            </a:r>
            <a:br>
              <a:rPr lang="en-US" altLang="zh-CN" dirty="0"/>
            </a:br>
            <a:r>
              <a:rPr lang="en-US" altLang="zh-CN" dirty="0"/>
              <a:t> </a:t>
            </a:r>
            <a:r>
              <a:rPr lang="en-US" altLang="zh-CN" sz="2400" dirty="0"/>
              <a:t>   ①</a:t>
            </a:r>
            <a:r>
              <a:rPr lang="zh-CN" altLang="zh-CN" sz="2400" dirty="0"/>
              <a:t>新增基层就业资金发放管理业务：</a:t>
            </a:r>
            <a:r>
              <a:rPr lang="en-US" altLang="zh-CN" sz="2400" dirty="0"/>
              <a:t>[</a:t>
            </a:r>
            <a:r>
              <a:rPr lang="zh-CN" altLang="zh-CN" sz="2400" dirty="0"/>
              <a:t>资金发放管理</a:t>
            </a:r>
            <a:r>
              <a:rPr lang="en-US" altLang="zh-CN" sz="2400" dirty="0"/>
              <a:t>]</a:t>
            </a:r>
            <a:r>
              <a:rPr lang="zh-CN" altLang="zh-CN" sz="2400" dirty="0"/>
              <a:t>、</a:t>
            </a:r>
            <a:r>
              <a:rPr lang="en-US" altLang="zh-CN" sz="2400" dirty="0"/>
              <a:t>[</a:t>
            </a:r>
            <a:r>
              <a:rPr lang="zh-CN" altLang="zh-CN" sz="2400" dirty="0"/>
              <a:t>发放管理查看</a:t>
            </a:r>
            <a:r>
              <a:rPr lang="en-US" altLang="zh-CN" sz="2400" dirty="0"/>
              <a:t>]</a:t>
            </a:r>
            <a:r>
              <a:rPr lang="zh-CN" altLang="zh-CN" sz="2400" dirty="0"/>
              <a:t>、</a:t>
            </a:r>
            <a:r>
              <a:rPr lang="en-US" altLang="zh-CN" sz="2400" dirty="0"/>
              <a:t>[</a:t>
            </a:r>
            <a:r>
              <a:rPr lang="zh-CN" altLang="zh-CN" sz="2400" dirty="0"/>
              <a:t>发放管理查看</a:t>
            </a:r>
            <a:r>
              <a:rPr lang="en-US" altLang="zh-CN" sz="2400" dirty="0"/>
              <a:t>];</a:t>
            </a:r>
            <a:br>
              <a:rPr lang="en-US" altLang="zh-CN" sz="2400" dirty="0"/>
            </a:br>
            <a:r>
              <a:rPr lang="en-US" altLang="zh-CN" sz="2400" dirty="0"/>
              <a:t>    ②</a:t>
            </a:r>
            <a:r>
              <a:rPr lang="zh-CN" altLang="zh-CN" sz="2400" dirty="0"/>
              <a:t>调整基层就业资格审核功能：</a:t>
            </a:r>
            <a:r>
              <a:rPr lang="en-US" altLang="zh-CN" sz="2400" dirty="0"/>
              <a:t>“</a:t>
            </a:r>
            <a:r>
              <a:rPr lang="zh-CN" altLang="zh-CN" sz="2400" dirty="0"/>
              <a:t>学年</a:t>
            </a:r>
            <a:r>
              <a:rPr lang="en-US" altLang="zh-CN" sz="2400" dirty="0"/>
              <a:t>”</a:t>
            </a:r>
            <a:r>
              <a:rPr lang="zh-CN" altLang="zh-CN" sz="2400" dirty="0"/>
              <a:t>限制条件改为</a:t>
            </a:r>
            <a:r>
              <a:rPr lang="en-US" altLang="zh-CN" sz="2400" dirty="0"/>
              <a:t>“</a:t>
            </a:r>
            <a:r>
              <a:rPr lang="zh-CN" altLang="zh-CN" sz="2400" dirty="0"/>
              <a:t>自然年</a:t>
            </a:r>
            <a:r>
              <a:rPr lang="en-US" altLang="zh-CN" sz="2400" dirty="0"/>
              <a:t>”</a:t>
            </a:r>
            <a:r>
              <a:rPr lang="zh-CN" altLang="zh-CN" sz="2400" dirty="0"/>
              <a:t>，名单录入中添加</a:t>
            </a:r>
            <a:r>
              <a:rPr lang="en-US" altLang="zh-CN" sz="2400" dirty="0"/>
              <a:t>“</a:t>
            </a:r>
            <a:r>
              <a:rPr lang="zh-CN" altLang="zh-CN" sz="2400" dirty="0"/>
              <a:t>助学贷款信息</a:t>
            </a:r>
            <a:r>
              <a:rPr lang="en-US" altLang="zh-CN" sz="2400" dirty="0"/>
              <a:t>”</a:t>
            </a:r>
            <a:r>
              <a:rPr lang="zh-CN" altLang="zh-CN" sz="2400" dirty="0"/>
              <a:t>、</a:t>
            </a:r>
            <a:r>
              <a:rPr lang="en-US" altLang="zh-CN" sz="2400" dirty="0"/>
              <a:t>“</a:t>
            </a:r>
            <a:r>
              <a:rPr lang="zh-CN" altLang="zh-CN" sz="2400" dirty="0"/>
              <a:t>缴纳学费信息</a:t>
            </a:r>
            <a:r>
              <a:rPr lang="en-US" altLang="zh-CN" sz="2400" dirty="0"/>
              <a:t>”</a:t>
            </a:r>
            <a:r>
              <a:rPr lang="zh-CN" altLang="zh-CN" sz="2400" dirty="0"/>
              <a:t>相关项，</a:t>
            </a:r>
            <a:r>
              <a:rPr lang="en-US" altLang="zh-CN" sz="2400" dirty="0"/>
              <a:t>“</a:t>
            </a:r>
            <a:r>
              <a:rPr lang="zh-CN" altLang="zh-CN" sz="2400" dirty="0"/>
              <a:t>就业单位地址</a:t>
            </a:r>
            <a:r>
              <a:rPr lang="en-US" altLang="zh-CN" sz="2400" dirty="0"/>
              <a:t>”</a:t>
            </a:r>
            <a:r>
              <a:rPr lang="zh-CN" altLang="zh-CN" sz="2400" dirty="0"/>
              <a:t>、</a:t>
            </a:r>
            <a:r>
              <a:rPr lang="en-US" altLang="zh-CN" sz="2400" dirty="0"/>
              <a:t>“</a:t>
            </a:r>
            <a:r>
              <a:rPr lang="zh-CN" altLang="zh-CN" sz="2400" dirty="0"/>
              <a:t>二次就业单位地址</a:t>
            </a:r>
            <a:r>
              <a:rPr lang="en-US" altLang="zh-CN" sz="2400" dirty="0"/>
              <a:t>”</a:t>
            </a:r>
            <a:r>
              <a:rPr lang="zh-CN" altLang="zh-CN" sz="2400" dirty="0"/>
              <a:t>改为分开展示</a:t>
            </a:r>
            <a:r>
              <a:rPr lang="en-US" altLang="zh-CN" sz="2400" dirty="0"/>
              <a:t>“</a:t>
            </a:r>
            <a:r>
              <a:rPr lang="zh-CN" altLang="zh-CN" sz="2400" dirty="0"/>
              <a:t>省</a:t>
            </a:r>
            <a:r>
              <a:rPr lang="en-US" altLang="zh-CN" sz="2400" dirty="0"/>
              <a:t>”</a:t>
            </a:r>
            <a:r>
              <a:rPr lang="zh-CN" altLang="zh-CN" sz="2400" dirty="0"/>
              <a:t>、</a:t>
            </a:r>
            <a:r>
              <a:rPr lang="en-US" altLang="zh-CN" sz="2400" dirty="0"/>
              <a:t>“</a:t>
            </a:r>
            <a:r>
              <a:rPr lang="zh-CN" altLang="zh-CN" sz="2400" dirty="0"/>
              <a:t>市</a:t>
            </a:r>
            <a:r>
              <a:rPr lang="en-US" altLang="zh-CN" sz="2400" dirty="0"/>
              <a:t>”</a:t>
            </a:r>
            <a:r>
              <a:rPr lang="zh-CN" altLang="zh-CN" sz="2400" dirty="0"/>
              <a:t>、</a:t>
            </a:r>
            <a:r>
              <a:rPr lang="en-US" altLang="zh-CN" sz="2400" dirty="0"/>
              <a:t>“</a:t>
            </a:r>
            <a:r>
              <a:rPr lang="zh-CN" altLang="zh-CN" sz="2400" dirty="0"/>
              <a:t>县</a:t>
            </a:r>
            <a:r>
              <a:rPr lang="en-US" altLang="zh-CN" sz="2400" dirty="0"/>
              <a:t>”</a:t>
            </a:r>
            <a:r>
              <a:rPr lang="zh-CN" altLang="zh-CN" sz="2400" dirty="0"/>
              <a:t>、</a:t>
            </a:r>
            <a:r>
              <a:rPr lang="en-US" altLang="zh-CN" sz="2400" dirty="0"/>
              <a:t>“</a:t>
            </a:r>
            <a:r>
              <a:rPr lang="zh-CN" altLang="zh-CN" sz="2400" dirty="0"/>
              <a:t>乡</a:t>
            </a:r>
            <a:r>
              <a:rPr lang="en-US" altLang="zh-CN" sz="2400" dirty="0"/>
              <a:t>”</a:t>
            </a:r>
            <a:r>
              <a:rPr lang="zh-CN" altLang="zh-CN" sz="2400" dirty="0"/>
              <a:t>形式，添加为展示项，添加名单导出功能。学校审核人员和上级操作人员添加</a:t>
            </a:r>
            <a:r>
              <a:rPr lang="en-US" altLang="zh-CN" sz="2400" dirty="0"/>
              <a:t>“</a:t>
            </a:r>
            <a:r>
              <a:rPr lang="zh-CN" altLang="zh-CN" sz="2400" dirty="0"/>
              <a:t>就业单位地址是否东部九省</a:t>
            </a:r>
            <a:r>
              <a:rPr lang="en-US" altLang="zh-CN" sz="2400" dirty="0"/>
              <a:t>”</a:t>
            </a:r>
            <a:r>
              <a:rPr lang="zh-CN" altLang="zh-CN" sz="2400" dirty="0"/>
              <a:t>、</a:t>
            </a:r>
            <a:r>
              <a:rPr lang="en-US" altLang="zh-CN" sz="2400" dirty="0"/>
              <a:t>“</a:t>
            </a:r>
            <a:r>
              <a:rPr lang="zh-CN" altLang="zh-CN" sz="2400" dirty="0"/>
              <a:t>就业单位地址是否市辖区</a:t>
            </a:r>
            <a:r>
              <a:rPr lang="en-US" altLang="zh-CN" sz="2400" dirty="0"/>
              <a:t>”</a:t>
            </a:r>
            <a:r>
              <a:rPr lang="zh-CN" altLang="zh-CN" sz="2400" dirty="0"/>
              <a:t>、</a:t>
            </a:r>
            <a:r>
              <a:rPr lang="en-US" altLang="zh-CN" sz="2400" dirty="0"/>
              <a:t>“</a:t>
            </a:r>
            <a:r>
              <a:rPr lang="zh-CN" altLang="zh-CN" sz="2400" dirty="0"/>
              <a:t>就业单位地址是否国家新区</a:t>
            </a:r>
            <a:r>
              <a:rPr lang="en-US" altLang="zh-CN" sz="2400" dirty="0"/>
              <a:t>”</a:t>
            </a:r>
            <a:r>
              <a:rPr lang="zh-CN" altLang="zh-CN" sz="2400" dirty="0"/>
              <a:t>、</a:t>
            </a:r>
            <a:r>
              <a:rPr lang="en-US" altLang="zh-CN" sz="2400" dirty="0"/>
              <a:t>“</a:t>
            </a:r>
            <a:r>
              <a:rPr lang="zh-CN" altLang="zh-CN" sz="2400" dirty="0"/>
              <a:t>就业单位地址是否县政府驻地</a:t>
            </a:r>
            <a:r>
              <a:rPr lang="en-US" altLang="zh-CN" sz="2400" dirty="0"/>
              <a:t>”</a:t>
            </a:r>
            <a:r>
              <a:rPr lang="zh-CN" altLang="zh-CN" sz="2400" dirty="0"/>
              <a:t>、</a:t>
            </a:r>
            <a:r>
              <a:rPr lang="en-US" altLang="zh-CN" sz="2400" dirty="0"/>
              <a:t>“</a:t>
            </a:r>
            <a:r>
              <a:rPr lang="zh-CN" altLang="zh-CN" sz="2400" dirty="0"/>
              <a:t>就业单位地址</a:t>
            </a:r>
            <a:r>
              <a:rPr lang="en-US" altLang="zh-CN" sz="2400" dirty="0"/>
              <a:t>”</a:t>
            </a:r>
            <a:r>
              <a:rPr lang="zh-CN" altLang="zh-CN" sz="2400" dirty="0"/>
              <a:t>、</a:t>
            </a:r>
            <a:r>
              <a:rPr lang="en-US" altLang="zh-CN" sz="2400" dirty="0"/>
              <a:t>“</a:t>
            </a:r>
            <a:r>
              <a:rPr lang="zh-CN" altLang="zh-CN" sz="2400" dirty="0"/>
              <a:t>行业类型</a:t>
            </a:r>
            <a:r>
              <a:rPr lang="en-US" altLang="zh-CN" sz="2400" dirty="0"/>
              <a:t>”</a:t>
            </a:r>
            <a:r>
              <a:rPr lang="zh-CN" altLang="zh-CN" sz="2400" dirty="0"/>
              <a:t>、</a:t>
            </a:r>
            <a:r>
              <a:rPr lang="en-US" altLang="zh-CN" sz="2400" dirty="0"/>
              <a:t>“</a:t>
            </a:r>
            <a:r>
              <a:rPr lang="zh-CN" altLang="zh-CN" sz="2400" dirty="0"/>
              <a:t>是否复核</a:t>
            </a:r>
            <a:r>
              <a:rPr lang="en-US" altLang="zh-CN" sz="2400" dirty="0"/>
              <a:t>”</a:t>
            </a:r>
            <a:r>
              <a:rPr lang="zh-CN" altLang="zh-CN" sz="2400" dirty="0"/>
              <a:t>查询项。上级操作人员添加名单审核功能和导出功能</a:t>
            </a:r>
            <a:r>
              <a:rPr lang="en-US" altLang="zh-CN" sz="2400" dirty="0"/>
              <a:t>;</a:t>
            </a:r>
            <a:br>
              <a:rPr lang="en-US" altLang="zh-CN" sz="2400" dirty="0"/>
            </a:br>
            <a:r>
              <a:rPr lang="en-US" altLang="zh-CN" sz="2400" dirty="0"/>
              <a:t>    ③</a:t>
            </a:r>
            <a:r>
              <a:rPr lang="zh-CN" altLang="zh-CN" sz="2400" dirty="0"/>
              <a:t>调整基层就业在职在岗确认功能：</a:t>
            </a:r>
            <a:r>
              <a:rPr lang="en-US" altLang="zh-CN" sz="2400" dirty="0"/>
              <a:t>“</a:t>
            </a:r>
            <a:r>
              <a:rPr lang="zh-CN" altLang="zh-CN" sz="2400" dirty="0"/>
              <a:t>学年</a:t>
            </a:r>
            <a:r>
              <a:rPr lang="en-US" altLang="zh-CN" sz="2400" dirty="0"/>
              <a:t>”</a:t>
            </a:r>
            <a:r>
              <a:rPr lang="zh-CN" altLang="zh-CN" sz="2400" dirty="0"/>
              <a:t>限制条件改为</a:t>
            </a:r>
            <a:r>
              <a:rPr lang="en-US" altLang="zh-CN" sz="2400" dirty="0"/>
              <a:t>“</a:t>
            </a:r>
            <a:r>
              <a:rPr lang="zh-CN" altLang="zh-CN" sz="2400" dirty="0"/>
              <a:t>自然年</a:t>
            </a:r>
            <a:r>
              <a:rPr lang="en-US" altLang="zh-CN" sz="2400" dirty="0"/>
              <a:t>”</a:t>
            </a:r>
            <a:r>
              <a:rPr lang="zh-CN" altLang="zh-CN" sz="2400" dirty="0"/>
              <a:t>，由原来的单条录入调整为支持批量录入。上级操作人员添加名单审核功能。</a:t>
            </a:r>
            <a:endParaRPr lang="zh-CN" altLang="zh-CN" dirty="0"/>
          </a:p>
        </p:txBody>
      </p:sp>
      <p:sp>
        <p:nvSpPr>
          <p:cNvPr id="14" name="矩形 13"/>
          <p:cNvSpPr/>
          <p:nvPr/>
        </p:nvSpPr>
        <p:spPr>
          <a:xfrm>
            <a:off x="-480053" y="1988840"/>
            <a:ext cx="911424" cy="768085"/>
          </a:xfrm>
          <a:prstGeom prst="rect">
            <a:avLst/>
          </a:prstGeom>
          <a:solidFill>
            <a:srgbClr val="1B94F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5" name="矩形 14"/>
          <p:cNvSpPr/>
          <p:nvPr/>
        </p:nvSpPr>
        <p:spPr>
          <a:xfrm>
            <a:off x="-480053" y="1220755"/>
            <a:ext cx="911424" cy="768085"/>
          </a:xfrm>
          <a:prstGeom prst="rect">
            <a:avLst/>
          </a:prstGeom>
          <a:solidFill>
            <a:srgbClr val="0676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6" name="矩形 15"/>
          <p:cNvSpPr/>
          <p:nvPr/>
        </p:nvSpPr>
        <p:spPr>
          <a:xfrm>
            <a:off x="-480053" y="2756926"/>
            <a:ext cx="911424" cy="768085"/>
          </a:xfrm>
          <a:prstGeom prst="rect">
            <a:avLst/>
          </a:prstGeom>
          <a:solidFill>
            <a:srgbClr val="0676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7" name="矩形 16"/>
          <p:cNvSpPr/>
          <p:nvPr/>
        </p:nvSpPr>
        <p:spPr>
          <a:xfrm>
            <a:off x="-480053" y="3525011"/>
            <a:ext cx="911424" cy="768085"/>
          </a:xfrm>
          <a:prstGeom prst="rect">
            <a:avLst/>
          </a:prstGeom>
          <a:solidFill>
            <a:srgbClr val="1B94F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8" name="矩形 17"/>
          <p:cNvSpPr/>
          <p:nvPr/>
        </p:nvSpPr>
        <p:spPr>
          <a:xfrm>
            <a:off x="-480053" y="4293096"/>
            <a:ext cx="911424" cy="768085"/>
          </a:xfrm>
          <a:prstGeom prst="rect">
            <a:avLst/>
          </a:prstGeom>
          <a:solidFill>
            <a:srgbClr val="0676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9" name="矩形 18"/>
          <p:cNvSpPr/>
          <p:nvPr/>
        </p:nvSpPr>
        <p:spPr>
          <a:xfrm>
            <a:off x="-480053" y="5061182"/>
            <a:ext cx="911424" cy="768085"/>
          </a:xfrm>
          <a:prstGeom prst="rect">
            <a:avLst/>
          </a:prstGeom>
          <a:solidFill>
            <a:srgbClr val="1B94F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06499" name="Rectangle 27"/>
          <p:cNvSpPr>
            <a:spLocks noGrp="1" noChangeArrowheads="1"/>
          </p:cNvSpPr>
          <p:nvPr>
            <p:ph type="title"/>
          </p:nvPr>
        </p:nvSpPr>
        <p:spPr>
          <a:xfrm>
            <a:off x="7531100" y="917576"/>
            <a:ext cx="3136900"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基层就业资格审核</a:t>
            </a:r>
            <a:endParaRPr lang="zh-CN" altLang="zh-CN" b="1"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3" name="Rectangle 2"/>
          <p:cNvSpPr>
            <a:spLocks noChangeArrowheads="1"/>
          </p:cNvSpPr>
          <p:nvPr/>
        </p:nvSpPr>
        <p:spPr bwMode="auto">
          <a:xfrm flipV="1">
            <a:off x="1779804" y="-171405"/>
            <a:ext cx="1094437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pic>
        <p:nvPicPr>
          <p:cNvPr id="6" name="图片 5"/>
          <p:cNvPicPr>
            <a:picLocks noChangeAspect="1"/>
          </p:cNvPicPr>
          <p:nvPr/>
        </p:nvPicPr>
        <p:blipFill>
          <a:blip r:embed="rId1"/>
          <a:stretch>
            <a:fillRect/>
          </a:stretch>
        </p:blipFill>
        <p:spPr>
          <a:xfrm>
            <a:off x="2999656" y="1124744"/>
            <a:ext cx="3772227" cy="5608806"/>
          </a:xfrm>
          <a:prstGeom prst="rect">
            <a:avLst/>
          </a:prstGeom>
        </p:spPr>
      </p:pic>
    </p:spTree>
  </p:cSld>
  <p:clrMapOvr>
    <a:masterClrMapping/>
  </p:clrMapOvr>
  <p:transition spd="slow">
    <p:pull/>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06499" name="Rectangle 27"/>
          <p:cNvSpPr>
            <a:spLocks noGrp="1" noChangeArrowheads="1"/>
          </p:cNvSpPr>
          <p:nvPr>
            <p:ph type="title"/>
          </p:nvPr>
        </p:nvSpPr>
        <p:spPr>
          <a:xfrm>
            <a:off x="7531100" y="917576"/>
            <a:ext cx="3136900"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基层就业资格审核</a:t>
            </a:r>
            <a:endParaRPr lang="zh-CN" altLang="zh-CN" b="1"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3" name="Rectangle 2"/>
          <p:cNvSpPr>
            <a:spLocks noChangeArrowheads="1"/>
          </p:cNvSpPr>
          <p:nvPr/>
        </p:nvSpPr>
        <p:spPr bwMode="auto">
          <a:xfrm flipV="1">
            <a:off x="1779804" y="-171405"/>
            <a:ext cx="1094437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sp>
        <p:nvSpPr>
          <p:cNvPr id="9" name="内容占位符 2"/>
          <p:cNvSpPr>
            <a:spLocks noGrp="1"/>
          </p:cNvSpPr>
          <p:nvPr>
            <p:ph sz="half" idx="1"/>
          </p:nvPr>
        </p:nvSpPr>
        <p:spPr>
          <a:xfrm>
            <a:off x="1933575" y="1563689"/>
            <a:ext cx="8447088" cy="4592637"/>
          </a:xfrm>
        </p:spPr>
        <p:txBody>
          <a:bodyPr/>
          <a:lstStyle/>
          <a:p>
            <a:pPr marL="0" indent="0">
              <a:buNone/>
              <a:defRPr/>
            </a:pPr>
            <a:r>
              <a:rPr altLang="zh-CN" sz="1800" dirty="0" err="1">
                <a:latin typeface="+mn-ea"/>
              </a:rPr>
              <a:t>本专科</a:t>
            </a:r>
            <a:r>
              <a:rPr altLang="en-US" sz="1800" dirty="0" err="1">
                <a:latin typeface="+mn-ea"/>
              </a:rPr>
              <a:t>、研究生</a:t>
            </a:r>
            <a:r>
              <a:rPr lang="zh-CN" altLang="en-US" sz="1800" dirty="0">
                <a:latin typeface="+mn-ea"/>
              </a:rPr>
              <a:t>基层就业</a:t>
            </a:r>
            <a:r>
              <a:rPr lang="en-US" altLang="zh-CN" sz="1800" dirty="0">
                <a:latin typeface="+mn-ea"/>
              </a:rPr>
              <a:t>-</a:t>
            </a:r>
            <a:r>
              <a:rPr lang="zh-CN" altLang="en-US" sz="1800" dirty="0">
                <a:latin typeface="+mn-ea"/>
              </a:rPr>
              <a:t>资格审核</a:t>
            </a:r>
            <a:r>
              <a:rPr altLang="zh-CN" sz="1800" dirty="0" err="1">
                <a:latin typeface="+mn-ea"/>
              </a:rPr>
              <a:t>的具体流程为</a:t>
            </a:r>
            <a:r>
              <a:rPr altLang="zh-CN" sz="1800" dirty="0">
                <a:latin typeface="+mn-ea"/>
              </a:rPr>
              <a:t>：</a:t>
            </a:r>
            <a:endParaRPr altLang="zh-CN" sz="1800" dirty="0">
              <a:latin typeface="+mn-ea"/>
            </a:endParaRPr>
          </a:p>
          <a:p>
            <a:pPr marL="0" indent="0">
              <a:buNone/>
              <a:defRPr/>
            </a:pPr>
            <a:r>
              <a:rPr altLang="zh-CN" sz="1800" dirty="0">
                <a:latin typeface="+mn-ea"/>
              </a:rPr>
              <a:t>第一步：学校操作人员登录系统，进入【资助项目管理</a:t>
            </a:r>
            <a:r>
              <a:rPr lang="en-US" altLang="zh-CN" sz="1800" dirty="0">
                <a:latin typeface="+mn-ea"/>
              </a:rPr>
              <a:t>-&gt;</a:t>
            </a:r>
            <a:r>
              <a:rPr altLang="zh-CN" sz="1800" dirty="0" err="1">
                <a:latin typeface="+mn-ea"/>
              </a:rPr>
              <a:t>国家资助</a:t>
            </a:r>
            <a:r>
              <a:rPr lang="en-US" altLang="zh-CN" sz="1800" dirty="0">
                <a:latin typeface="+mn-ea"/>
              </a:rPr>
              <a:t>-&gt;</a:t>
            </a:r>
            <a:r>
              <a:rPr lang="zh-CN" altLang="en-US" sz="1800" dirty="0">
                <a:latin typeface="+mn-ea"/>
              </a:rPr>
              <a:t>基层就业</a:t>
            </a:r>
            <a:r>
              <a:rPr lang="en-US" altLang="zh-CN" sz="1800" dirty="0">
                <a:latin typeface="+mn-ea"/>
              </a:rPr>
              <a:t>-</a:t>
            </a:r>
            <a:r>
              <a:rPr lang="zh-CN" altLang="en-US" sz="1800" dirty="0">
                <a:latin typeface="+mn-ea"/>
              </a:rPr>
              <a:t>资格审核</a:t>
            </a:r>
            <a:r>
              <a:rPr lang="en-US" altLang="zh-CN" sz="1800" dirty="0">
                <a:latin typeface="+mn-ea"/>
              </a:rPr>
              <a:t>-&gt;</a:t>
            </a:r>
            <a:r>
              <a:rPr altLang="zh-CN" sz="1800" dirty="0">
                <a:latin typeface="+mn-ea"/>
              </a:rPr>
              <a:t>资助名单录入】模块，对资助名单进行录入；</a:t>
            </a:r>
            <a:endParaRPr altLang="zh-CN" sz="1800" dirty="0">
              <a:latin typeface="+mn-ea"/>
            </a:endParaRPr>
          </a:p>
          <a:p>
            <a:pPr marL="0" indent="0">
              <a:buNone/>
              <a:defRPr/>
            </a:pPr>
            <a:r>
              <a:rPr altLang="zh-CN" sz="1800" dirty="0" err="1">
                <a:latin typeface="+mn-ea"/>
              </a:rPr>
              <a:t>注：资助名单是从</a:t>
            </a:r>
            <a:r>
              <a:rPr lang="zh-CN" altLang="en-US" sz="1800" dirty="0">
                <a:latin typeface="+mn-ea"/>
              </a:rPr>
              <a:t>毕业生</a:t>
            </a:r>
            <a:r>
              <a:rPr altLang="zh-CN" sz="1800" dirty="0" err="1">
                <a:latin typeface="+mn-ea"/>
              </a:rPr>
              <a:t>的名单中选择</a:t>
            </a:r>
            <a:r>
              <a:rPr altLang="zh-CN" sz="1800" dirty="0">
                <a:latin typeface="+mn-ea"/>
              </a:rPr>
              <a:t>。</a:t>
            </a:r>
            <a:endParaRPr altLang="zh-CN" sz="1800" dirty="0">
              <a:latin typeface="+mn-ea"/>
            </a:endParaRPr>
          </a:p>
          <a:p>
            <a:pPr marL="0" indent="0">
              <a:buNone/>
              <a:defRPr/>
            </a:pPr>
            <a:r>
              <a:rPr altLang="zh-CN" sz="1800" dirty="0">
                <a:latin typeface="+mn-ea"/>
              </a:rPr>
              <a:t>第二步：学校审核人员登录系统，进入【资助项目管理</a:t>
            </a:r>
            <a:r>
              <a:rPr lang="en-US" altLang="zh-CN" sz="1800" dirty="0">
                <a:latin typeface="+mn-ea"/>
              </a:rPr>
              <a:t>-&gt;</a:t>
            </a:r>
            <a:r>
              <a:rPr altLang="zh-CN" sz="1800" dirty="0" err="1">
                <a:latin typeface="+mn-ea"/>
              </a:rPr>
              <a:t>国家资助</a:t>
            </a:r>
            <a:r>
              <a:rPr lang="en-US" altLang="zh-CN" sz="1800" dirty="0">
                <a:latin typeface="+mn-ea"/>
              </a:rPr>
              <a:t>-&gt;</a:t>
            </a:r>
            <a:r>
              <a:rPr lang="zh-CN" altLang="en-US" sz="1800" dirty="0">
                <a:latin typeface="+mn-ea"/>
              </a:rPr>
              <a:t>基层就业</a:t>
            </a:r>
            <a:r>
              <a:rPr lang="en-US" altLang="zh-CN" sz="1800" dirty="0">
                <a:latin typeface="+mn-ea"/>
              </a:rPr>
              <a:t>-</a:t>
            </a:r>
            <a:r>
              <a:rPr lang="zh-CN" altLang="en-US" sz="1800" dirty="0">
                <a:latin typeface="+mn-ea"/>
              </a:rPr>
              <a:t>资格审核</a:t>
            </a:r>
            <a:r>
              <a:rPr lang="en-US" altLang="zh-CN" sz="1800" dirty="0">
                <a:latin typeface="+mn-ea"/>
              </a:rPr>
              <a:t>-&gt;</a:t>
            </a:r>
            <a:r>
              <a:rPr altLang="zh-CN" sz="1800" dirty="0">
                <a:latin typeface="+mn-ea"/>
              </a:rPr>
              <a:t>资助名单审核】模块，对资助名单进行审核；</a:t>
            </a:r>
            <a:endParaRPr altLang="zh-CN" sz="1800" dirty="0">
              <a:latin typeface="+mn-ea"/>
            </a:endParaRPr>
          </a:p>
          <a:p>
            <a:pPr marL="0" indent="0">
              <a:buNone/>
              <a:defRPr/>
            </a:pPr>
            <a:r>
              <a:rPr altLang="zh-CN" sz="1800" dirty="0">
                <a:latin typeface="+mn-ea"/>
              </a:rPr>
              <a:t>第</a:t>
            </a:r>
            <a:r>
              <a:rPr lang="zh-CN" altLang="en-US" sz="1800" dirty="0">
                <a:latin typeface="+mn-ea"/>
              </a:rPr>
              <a:t>三</a:t>
            </a:r>
            <a:r>
              <a:rPr altLang="zh-CN" sz="1800" dirty="0" err="1">
                <a:latin typeface="+mn-ea"/>
              </a:rPr>
              <a:t>步：中央操作人员登录系统，进入【资助项目管理</a:t>
            </a:r>
            <a:r>
              <a:rPr lang="en-US" altLang="zh-CN" sz="1800" dirty="0">
                <a:latin typeface="+mn-ea"/>
              </a:rPr>
              <a:t>-&gt;</a:t>
            </a:r>
            <a:r>
              <a:rPr altLang="zh-CN" sz="1800" dirty="0" err="1">
                <a:latin typeface="+mn-ea"/>
              </a:rPr>
              <a:t>国家资助</a:t>
            </a:r>
            <a:r>
              <a:rPr lang="en-US" altLang="zh-CN" sz="1800" dirty="0">
                <a:latin typeface="+mn-ea"/>
              </a:rPr>
              <a:t>-&gt;</a:t>
            </a:r>
            <a:r>
              <a:rPr lang="zh-CN" altLang="en-US" sz="1800" dirty="0">
                <a:latin typeface="+mn-ea"/>
              </a:rPr>
              <a:t>基层就业</a:t>
            </a:r>
            <a:r>
              <a:rPr lang="en-US" altLang="zh-CN" sz="1800" dirty="0">
                <a:latin typeface="+mn-ea"/>
              </a:rPr>
              <a:t>-</a:t>
            </a:r>
            <a:r>
              <a:rPr lang="zh-CN" altLang="en-US" sz="1800" dirty="0">
                <a:latin typeface="+mn-ea"/>
              </a:rPr>
              <a:t>资格审核</a:t>
            </a:r>
            <a:r>
              <a:rPr lang="en-US" altLang="zh-CN" sz="1800" dirty="0">
                <a:latin typeface="+mn-ea"/>
              </a:rPr>
              <a:t>-&gt;</a:t>
            </a:r>
            <a:r>
              <a:rPr altLang="zh-CN" sz="1800" dirty="0" err="1">
                <a:latin typeface="+mn-ea"/>
              </a:rPr>
              <a:t>资助名单审核】模块，对部属高校审核通过的资助名单进行审核</a:t>
            </a:r>
            <a:r>
              <a:rPr altLang="zh-CN" sz="1800" dirty="0">
                <a:latin typeface="+mn-ea"/>
              </a:rPr>
              <a:t>；</a:t>
            </a:r>
            <a:endParaRPr altLang="zh-CN" sz="1800" dirty="0">
              <a:latin typeface="+mn-ea"/>
            </a:endParaRPr>
          </a:p>
          <a:p>
            <a:pPr marL="0" indent="0">
              <a:buNone/>
              <a:defRPr/>
            </a:pPr>
            <a:r>
              <a:rPr altLang="zh-CN" sz="1800" dirty="0">
                <a:latin typeface="+mn-ea"/>
              </a:rPr>
              <a:t>第</a:t>
            </a:r>
            <a:r>
              <a:rPr lang="zh-CN" altLang="en-US" sz="1800" dirty="0">
                <a:latin typeface="+mn-ea"/>
              </a:rPr>
              <a:t>四</a:t>
            </a:r>
            <a:r>
              <a:rPr altLang="zh-CN" sz="1800" dirty="0" err="1">
                <a:latin typeface="+mn-ea"/>
              </a:rPr>
              <a:t>步：学校操作人员登录系统，进入【资助项目管理</a:t>
            </a:r>
            <a:r>
              <a:rPr lang="en-US" altLang="zh-CN" sz="1800" dirty="0">
                <a:latin typeface="+mn-ea"/>
              </a:rPr>
              <a:t>-&gt;</a:t>
            </a:r>
            <a:r>
              <a:rPr altLang="zh-CN" sz="1800" dirty="0" err="1">
                <a:latin typeface="+mn-ea"/>
              </a:rPr>
              <a:t>国家资助</a:t>
            </a:r>
            <a:r>
              <a:rPr lang="en-US" altLang="zh-CN" sz="1800" dirty="0">
                <a:latin typeface="+mn-ea"/>
              </a:rPr>
              <a:t>-&gt;</a:t>
            </a:r>
            <a:r>
              <a:rPr lang="zh-CN" altLang="en-US" sz="1800" dirty="0">
                <a:latin typeface="+mn-ea"/>
              </a:rPr>
              <a:t>基层就业</a:t>
            </a:r>
            <a:r>
              <a:rPr lang="en-US" altLang="zh-CN" sz="1800" dirty="0">
                <a:latin typeface="+mn-ea"/>
              </a:rPr>
              <a:t>-</a:t>
            </a:r>
            <a:r>
              <a:rPr lang="zh-CN" altLang="en-US" sz="1800" dirty="0">
                <a:latin typeface="+mn-ea"/>
              </a:rPr>
              <a:t>资格审核</a:t>
            </a:r>
            <a:r>
              <a:rPr lang="en-US" altLang="zh-CN" sz="1800" dirty="0">
                <a:latin typeface="+mn-ea"/>
              </a:rPr>
              <a:t>-&gt;</a:t>
            </a:r>
            <a:r>
              <a:rPr altLang="zh-CN" sz="1800" dirty="0" err="1">
                <a:latin typeface="+mn-ea"/>
              </a:rPr>
              <a:t>资金发放</a:t>
            </a:r>
            <a:r>
              <a:rPr lang="zh-CN" altLang="en-US" sz="1800" dirty="0">
                <a:latin typeface="+mn-ea"/>
              </a:rPr>
              <a:t>管理</a:t>
            </a:r>
            <a:r>
              <a:rPr altLang="zh-CN" sz="1800" dirty="0">
                <a:latin typeface="+mn-ea"/>
              </a:rPr>
              <a:t>】</a:t>
            </a:r>
            <a:r>
              <a:rPr altLang="zh-CN" sz="1800" dirty="0" err="1">
                <a:latin typeface="+mn-ea"/>
              </a:rPr>
              <a:t>模块，对通过审核的学生名单</a:t>
            </a:r>
            <a:r>
              <a:rPr lang="zh-CN" altLang="en-US" sz="1800" dirty="0">
                <a:latin typeface="+mn-ea"/>
              </a:rPr>
              <a:t>进行第一次资金发放录入</a:t>
            </a:r>
            <a:r>
              <a:rPr altLang="zh-CN" sz="1800" dirty="0">
                <a:latin typeface="+mn-ea"/>
              </a:rPr>
              <a:t>。</a:t>
            </a:r>
            <a:endParaRPr altLang="zh-CN" sz="1800" dirty="0">
              <a:latin typeface="+mn-ea"/>
            </a:endParaRPr>
          </a:p>
          <a:p>
            <a:pPr marL="0" indent="0">
              <a:buNone/>
              <a:defRPr/>
            </a:pPr>
            <a:r>
              <a:rPr lang="zh-CN" altLang="en-US" sz="1800" dirty="0">
                <a:latin typeface="+mn-ea"/>
              </a:rPr>
              <a:t>第五步：学校审核人员、中央操作人员登录系统，进入</a:t>
            </a:r>
            <a:r>
              <a:rPr lang="en-US" altLang="zh-CN" sz="1800" dirty="0">
                <a:latin typeface="+mn-ea"/>
              </a:rPr>
              <a:t>【</a:t>
            </a:r>
            <a:r>
              <a:rPr lang="zh-CN" altLang="en-US" sz="1800" dirty="0">
                <a:latin typeface="+mn-ea"/>
              </a:rPr>
              <a:t>资助项目管理</a:t>
            </a:r>
            <a:r>
              <a:rPr lang="en-US" altLang="zh-CN" sz="1800" dirty="0">
                <a:latin typeface="+mn-ea"/>
              </a:rPr>
              <a:t>-&gt;</a:t>
            </a:r>
            <a:r>
              <a:rPr lang="zh-CN" altLang="en-US" sz="1800" dirty="0">
                <a:latin typeface="+mn-ea"/>
              </a:rPr>
              <a:t>国家资助</a:t>
            </a:r>
            <a:r>
              <a:rPr lang="en-US" altLang="zh-CN" sz="1800" dirty="0">
                <a:latin typeface="+mn-ea"/>
              </a:rPr>
              <a:t>-&gt;</a:t>
            </a:r>
            <a:r>
              <a:rPr lang="zh-CN" altLang="en-US" sz="1800" dirty="0">
                <a:latin typeface="+mn-ea"/>
              </a:rPr>
              <a:t>基层就业</a:t>
            </a:r>
            <a:r>
              <a:rPr lang="en-US" altLang="zh-CN" sz="1800" dirty="0">
                <a:latin typeface="+mn-ea"/>
              </a:rPr>
              <a:t>-</a:t>
            </a:r>
            <a:r>
              <a:rPr lang="zh-CN" altLang="en-US" sz="1800" dirty="0">
                <a:latin typeface="+mn-ea"/>
              </a:rPr>
              <a:t>资格审核</a:t>
            </a:r>
            <a:r>
              <a:rPr lang="en-US" altLang="zh-CN" sz="1800" dirty="0">
                <a:latin typeface="+mn-ea"/>
              </a:rPr>
              <a:t>-&gt;</a:t>
            </a:r>
            <a:r>
              <a:rPr lang="zh-CN" altLang="en-US" sz="1800" dirty="0">
                <a:latin typeface="+mn-ea"/>
              </a:rPr>
              <a:t>发放管理查看</a:t>
            </a:r>
            <a:r>
              <a:rPr lang="en-US" altLang="zh-CN" sz="1800" dirty="0">
                <a:latin typeface="+mn-ea"/>
              </a:rPr>
              <a:t>】</a:t>
            </a:r>
            <a:r>
              <a:rPr lang="zh-CN" altLang="en-US" sz="1800" dirty="0">
                <a:latin typeface="+mn-ea"/>
              </a:rPr>
              <a:t>模块，对</a:t>
            </a:r>
            <a:r>
              <a:rPr lang="zh-CN" altLang="zh-CN" sz="1800" dirty="0">
                <a:latin typeface="+mn-ea"/>
              </a:rPr>
              <a:t>名单中学生的资金发放情况进行查看</a:t>
            </a:r>
            <a:r>
              <a:rPr lang="zh-CN" altLang="en-US" sz="1800" dirty="0">
                <a:latin typeface="+mn-ea"/>
              </a:rPr>
              <a:t>。</a:t>
            </a:r>
            <a:endParaRPr lang="zh-CN" altLang="en-US" sz="1800" dirty="0">
              <a:latin typeface="+mn-ea"/>
            </a:endParaRPr>
          </a:p>
          <a:p>
            <a:pPr>
              <a:defRPr/>
            </a:pPr>
            <a:endParaRPr altLang="en-US" sz="1800" dirty="0">
              <a:latin typeface="+mn-ea"/>
            </a:endParaRPr>
          </a:p>
        </p:txBody>
      </p:sp>
    </p:spTree>
  </p:cSld>
  <p:clrMapOvr>
    <a:masterClrMapping/>
  </p:clrMapOvr>
  <p:transition spd="slow">
    <p:pull/>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06499" name="Rectangle 27"/>
          <p:cNvSpPr>
            <a:spLocks noGrp="1" noChangeArrowheads="1"/>
          </p:cNvSpPr>
          <p:nvPr>
            <p:ph type="title"/>
          </p:nvPr>
        </p:nvSpPr>
        <p:spPr>
          <a:xfrm>
            <a:off x="7392144" y="917576"/>
            <a:ext cx="3816424"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基层就业在职在岗确认</a:t>
            </a:r>
            <a:endParaRPr lang="zh-CN" altLang="zh-CN" b="1"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Rectangle 11"/>
          <p:cNvSpPr/>
          <p:nvPr/>
        </p:nvSpPr>
        <p:spPr>
          <a:xfrm>
            <a:off x="2022475" y="1828800"/>
            <a:ext cx="8147050" cy="4040188"/>
          </a:xfrm>
          <a:prstGeom prst="rect">
            <a:avLst/>
          </a:prstGeom>
          <a:noFill/>
          <a:ln w="12700" cap="flat" cmpd="sng" algn="ctr">
            <a:noFill/>
            <a:prstDash val="solid"/>
            <a:miter lim="800000"/>
            <a:headEnd type="none" w="med" len="med"/>
            <a:tailEnd type="none" w="med" len="med"/>
          </a:ln>
          <a:effectLst/>
        </p:spPr>
        <p:txBody>
          <a:bodyPr/>
          <a:lstStyle/>
          <a:p>
            <a:pPr marL="514350" indent="-514350" eaLnBrk="1" fontAlgn="auto" hangingPunct="1">
              <a:lnSpc>
                <a:spcPct val="90000"/>
              </a:lnSpc>
              <a:spcBef>
                <a:spcPts val="765"/>
              </a:spcBef>
              <a:spcAft>
                <a:spcPts val="0"/>
              </a:spcAft>
              <a:buFontTx/>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zh-CN" sz="2400" kern="1" dirty="0">
                <a:latin typeface="+mn-ea"/>
                <a:ea typeface="+mn-ea"/>
                <a:cs typeface="Arial" panose="020B0604020202020204" pitchFamily="34" charset="0"/>
              </a:rPr>
              <a:t>每年进行一次。</a:t>
            </a:r>
            <a:endParaRPr lang="en-US" altLang="zh-CN" sz="2400" kern="1" dirty="0">
              <a:latin typeface="+mn-ea"/>
              <a:ea typeface="+mn-ea"/>
              <a:cs typeface="Arial" panose="020B0604020202020204" pitchFamily="34" charset="0"/>
            </a:endParaRPr>
          </a:p>
          <a:p>
            <a:pPr marL="514350" indent="-514350" eaLnBrk="1" fontAlgn="auto" hangingPunct="1">
              <a:lnSpc>
                <a:spcPct val="90000"/>
              </a:lnSpc>
              <a:spcBef>
                <a:spcPts val="765"/>
              </a:spcBef>
              <a:spcAft>
                <a:spcPts val="0"/>
              </a:spcAft>
              <a:buFontTx/>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zh-CN" sz="2400" kern="1" dirty="0">
                <a:latin typeface="+mn-ea"/>
                <a:ea typeface="+mn-ea"/>
                <a:cs typeface="Arial" panose="020B0604020202020204" pitchFamily="34" charset="0"/>
              </a:rPr>
              <a:t>录入过基层就业</a:t>
            </a:r>
            <a:r>
              <a:rPr lang="en-US" altLang="zh-CN" sz="2400" kern="1" dirty="0">
                <a:latin typeface="+mn-ea"/>
                <a:ea typeface="+mn-ea"/>
                <a:cs typeface="Arial" panose="020B0604020202020204" pitchFamily="34" charset="0"/>
              </a:rPr>
              <a:t>-</a:t>
            </a:r>
            <a:r>
              <a:rPr lang="zh-CN" altLang="zh-CN" sz="2400" kern="1" dirty="0">
                <a:latin typeface="+mn-ea"/>
                <a:ea typeface="+mn-ea"/>
                <a:cs typeface="Arial" panose="020B0604020202020204" pitchFamily="34" charset="0"/>
              </a:rPr>
              <a:t>资格审核资助名单并通过中央审核并进行了资金发放的，并且资助未发放完的名单</a:t>
            </a:r>
            <a:r>
              <a:rPr lang="zh-CN" altLang="en-US" sz="2400" kern="1" dirty="0">
                <a:latin typeface="+mn-ea"/>
                <a:ea typeface="+mn-ea"/>
                <a:cs typeface="Arial" panose="020B0604020202020204" pitchFamily="34" charset="0"/>
              </a:rPr>
              <a:t>；</a:t>
            </a:r>
            <a:endParaRPr lang="en-US" altLang="zh-CN" sz="2400" kern="1" dirty="0">
              <a:latin typeface="+mn-ea"/>
              <a:ea typeface="+mn-ea"/>
              <a:cs typeface="Arial" panose="020B0604020202020204" pitchFamily="34" charset="0"/>
            </a:endParaRPr>
          </a:p>
          <a:p>
            <a:pPr marL="514350" indent="-514350" eaLnBrk="1" fontAlgn="auto" hangingPunct="1">
              <a:lnSpc>
                <a:spcPct val="90000"/>
              </a:lnSpc>
              <a:spcBef>
                <a:spcPts val="765"/>
              </a:spcBef>
              <a:spcAft>
                <a:spcPts val="0"/>
              </a:spcAft>
              <a:buFontTx/>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zh-CN" sz="2400" kern="1" dirty="0">
                <a:latin typeface="+mn-ea"/>
                <a:ea typeface="+mn-ea"/>
                <a:cs typeface="Arial" panose="020B0604020202020204" pitchFamily="34" charset="0"/>
              </a:rPr>
              <a:t>在职在岗确认审核进行</a:t>
            </a:r>
            <a:r>
              <a:rPr lang="en-US" altLang="zh-CN" sz="2400" kern="1" dirty="0">
                <a:latin typeface="+mn-ea"/>
                <a:ea typeface="+mn-ea"/>
                <a:cs typeface="Arial" panose="020B0604020202020204" pitchFamily="34" charset="0"/>
              </a:rPr>
              <a:t>2</a:t>
            </a:r>
            <a:r>
              <a:rPr lang="zh-CN" altLang="zh-CN" sz="2400" kern="1" dirty="0">
                <a:latin typeface="+mn-ea"/>
                <a:ea typeface="+mn-ea"/>
                <a:cs typeface="Arial" panose="020B0604020202020204" pitchFamily="34" charset="0"/>
              </a:rPr>
              <a:t>次结束。基层就业资格审核和在职在岗确认为连续</a:t>
            </a:r>
            <a:r>
              <a:rPr lang="en-US" altLang="zh-CN" sz="2400" kern="1" dirty="0">
                <a:latin typeface="+mn-ea"/>
                <a:ea typeface="+mn-ea"/>
                <a:cs typeface="Arial" panose="020B0604020202020204" pitchFamily="34" charset="0"/>
              </a:rPr>
              <a:t>3</a:t>
            </a:r>
            <a:r>
              <a:rPr lang="zh-CN" altLang="zh-CN" sz="2400" kern="1" dirty="0">
                <a:latin typeface="+mn-ea"/>
                <a:ea typeface="+mn-ea"/>
                <a:cs typeface="Arial" panose="020B0604020202020204" pitchFamily="34" charset="0"/>
              </a:rPr>
              <a:t>年，不允许中断录入</a:t>
            </a:r>
            <a:r>
              <a:rPr lang="zh-CN" altLang="en-US" sz="2400" kern="1" dirty="0">
                <a:latin typeface="+mn-ea"/>
                <a:ea typeface="+mn-ea"/>
                <a:cs typeface="Arial" panose="020B0604020202020204" pitchFamily="34" charset="0"/>
              </a:rPr>
              <a:t>；</a:t>
            </a:r>
            <a:endParaRPr lang="en-US" altLang="zh-CN" sz="2400" kern="1" dirty="0">
              <a:latin typeface="+mn-ea"/>
              <a:ea typeface="+mn-ea"/>
              <a:cs typeface="Arial" panose="020B0604020202020204" pitchFamily="34" charset="0"/>
            </a:endParaRPr>
          </a:p>
          <a:p>
            <a:pPr marL="514350" indent="-514350" eaLnBrk="1" fontAlgn="auto" hangingPunct="1">
              <a:lnSpc>
                <a:spcPct val="90000"/>
              </a:lnSpc>
              <a:spcBef>
                <a:spcPts val="765"/>
              </a:spcBef>
              <a:spcAft>
                <a:spcPts val="0"/>
              </a:spcAft>
              <a:buFontTx/>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zh-CN" sz="2400" kern="1" dirty="0">
                <a:latin typeface="+mn-ea"/>
                <a:ea typeface="+mn-ea"/>
                <a:cs typeface="Arial" panose="020B0604020202020204" pitchFamily="34" charset="0"/>
              </a:rPr>
              <a:t>第一次在职在岗确认的名单为上一年录入过基层就业</a:t>
            </a:r>
            <a:r>
              <a:rPr lang="en-US" altLang="zh-CN" sz="2400" kern="1" dirty="0">
                <a:latin typeface="+mn-ea"/>
                <a:ea typeface="+mn-ea"/>
                <a:cs typeface="Arial" panose="020B0604020202020204" pitchFamily="34" charset="0"/>
              </a:rPr>
              <a:t>-</a:t>
            </a:r>
            <a:r>
              <a:rPr lang="zh-CN" altLang="zh-CN" sz="2400" kern="1" dirty="0">
                <a:latin typeface="+mn-ea"/>
                <a:ea typeface="+mn-ea"/>
                <a:cs typeface="Arial" panose="020B0604020202020204" pitchFamily="34" charset="0"/>
              </a:rPr>
              <a:t>资格审核资助名单并通过中央审核并进行了资金发放的毕业生，第二次在职在岗确认的名单为上一年录入过基层就业</a:t>
            </a:r>
            <a:r>
              <a:rPr lang="en-US" altLang="zh-CN" sz="2400" kern="1" dirty="0">
                <a:latin typeface="+mn-ea"/>
                <a:ea typeface="+mn-ea"/>
                <a:cs typeface="Arial" panose="020B0604020202020204" pitchFamily="34" charset="0"/>
              </a:rPr>
              <a:t>-</a:t>
            </a:r>
            <a:r>
              <a:rPr lang="zh-CN" altLang="zh-CN" sz="2400" kern="1" dirty="0">
                <a:latin typeface="+mn-ea"/>
                <a:ea typeface="+mn-ea"/>
                <a:cs typeface="Arial" panose="020B0604020202020204" pitchFamily="34" charset="0"/>
              </a:rPr>
              <a:t>在职在岗确认名单并通过中央审核并进行了资金发放的毕业生。</a:t>
            </a:r>
            <a:endParaRPr lang="en-US" altLang="zh-CN" sz="2400" kern="1" dirty="0">
              <a:latin typeface="+mn-ea"/>
              <a:ea typeface="+mn-ea"/>
              <a:cs typeface="Arial" panose="020B0604020202020204" pitchFamily="34" charset="0"/>
            </a:endParaRPr>
          </a:p>
          <a:p>
            <a:pPr marL="514350" indent="-514350" eaLnBrk="1" fontAlgn="auto" hangingPunct="1">
              <a:lnSpc>
                <a:spcPct val="90000"/>
              </a:lnSpc>
              <a:spcBef>
                <a:spcPts val="765"/>
              </a:spcBef>
              <a:spcAft>
                <a:spcPts val="0"/>
              </a:spcAft>
              <a:buFontTx/>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latin typeface="+mn-ea"/>
                <a:ea typeface="+mn-ea"/>
                <a:cs typeface="Arial" panose="020B0604020202020204" pitchFamily="34" charset="0"/>
              </a:rPr>
              <a:t>央属高校为二级审核。</a:t>
            </a:r>
            <a:endParaRPr lang="zh-CN" altLang="en-US" sz="2400" kern="1" dirty="0">
              <a:latin typeface="+mn-ea"/>
              <a:ea typeface="+mn-ea"/>
              <a:cs typeface="Arial" panose="020B0604020202020204" pitchFamily="34" charset="0"/>
            </a:endParaRPr>
          </a:p>
          <a:p>
            <a:pPr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cs typeface="Arial" panose="020B0604020202020204" pitchFamily="34" charset="0"/>
              </a:rPr>
              <a:t>  </a:t>
            </a:r>
            <a:endParaRPr lang="zh-CN" altLang="en-US" sz="2400" kern="1" dirty="0">
              <a:latin typeface="+mn-ea"/>
              <a:ea typeface="+mn-ea"/>
              <a:cs typeface="Arial" panose="020B0604020202020204" pitchFamily="34" charset="0"/>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Tree>
  </p:cSld>
  <p:clrMapOvr>
    <a:masterClrMapping/>
  </p:clrMapOvr>
  <p:transition spd="slow">
    <p:pull/>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06499" name="Rectangle 27"/>
          <p:cNvSpPr>
            <a:spLocks noGrp="1" noChangeArrowheads="1"/>
          </p:cNvSpPr>
          <p:nvPr>
            <p:ph type="title"/>
          </p:nvPr>
        </p:nvSpPr>
        <p:spPr>
          <a:xfrm>
            <a:off x="7392144" y="917576"/>
            <a:ext cx="3744416"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基层就业在职在岗确认</a:t>
            </a:r>
            <a:endParaRPr lang="zh-CN" altLang="zh-CN" b="1"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grpSp>
        <p:nvGrpSpPr>
          <p:cNvPr id="5" name="组合 4"/>
          <p:cNvGrpSpPr/>
          <p:nvPr/>
        </p:nvGrpSpPr>
        <p:grpSpPr>
          <a:xfrm>
            <a:off x="695325" y="2132330"/>
            <a:ext cx="10707370" cy="3788410"/>
            <a:chOff x="1095" y="3245"/>
            <a:chExt cx="16862" cy="5966"/>
          </a:xfrm>
        </p:grpSpPr>
        <p:pic>
          <p:nvPicPr>
            <p:cNvPr id="3" name="图片 2"/>
            <p:cNvPicPr>
              <a:picLocks noChangeAspect="1"/>
            </p:cNvPicPr>
            <p:nvPr/>
          </p:nvPicPr>
          <p:blipFill>
            <a:blip r:embed="rId1"/>
            <a:stretch>
              <a:fillRect/>
            </a:stretch>
          </p:blipFill>
          <p:spPr>
            <a:xfrm>
              <a:off x="1095" y="3245"/>
              <a:ext cx="16862" cy="5967"/>
            </a:xfrm>
            <a:prstGeom prst="rect">
              <a:avLst/>
            </a:prstGeom>
          </p:spPr>
        </p:pic>
        <p:sp>
          <p:nvSpPr>
            <p:cNvPr id="4" name="矩形 3"/>
            <p:cNvSpPr/>
            <p:nvPr/>
          </p:nvSpPr>
          <p:spPr>
            <a:xfrm>
              <a:off x="5035" y="6070"/>
              <a:ext cx="1188" cy="1029"/>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l"/>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p:pull/>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06499" name="Rectangle 27"/>
          <p:cNvSpPr>
            <a:spLocks noGrp="1" noChangeArrowheads="1"/>
          </p:cNvSpPr>
          <p:nvPr>
            <p:ph type="title"/>
          </p:nvPr>
        </p:nvSpPr>
        <p:spPr>
          <a:xfrm>
            <a:off x="7531100" y="917576"/>
            <a:ext cx="3749476"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基层就业在职在岗确认</a:t>
            </a:r>
            <a:endParaRPr lang="zh-CN" altLang="zh-CN" b="1"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3" name="Rectangle 2"/>
          <p:cNvSpPr>
            <a:spLocks noChangeArrowheads="1"/>
          </p:cNvSpPr>
          <p:nvPr/>
        </p:nvSpPr>
        <p:spPr bwMode="auto">
          <a:xfrm flipV="1">
            <a:off x="1779804" y="-171405"/>
            <a:ext cx="1094437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sp>
        <p:nvSpPr>
          <p:cNvPr id="5" name="Rectangle 4"/>
          <p:cNvSpPr>
            <a:spLocks noChangeArrowheads="1"/>
          </p:cNvSpPr>
          <p:nvPr/>
        </p:nvSpPr>
        <p:spPr bwMode="auto">
          <a:xfrm>
            <a:off x="4093426" y="1124743"/>
            <a:ext cx="105614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pic>
        <p:nvPicPr>
          <p:cNvPr id="4" name="图片 3"/>
          <p:cNvPicPr>
            <a:picLocks noChangeAspect="1"/>
          </p:cNvPicPr>
          <p:nvPr/>
        </p:nvPicPr>
        <p:blipFill>
          <a:blip r:embed="rId1"/>
          <a:stretch>
            <a:fillRect/>
          </a:stretch>
        </p:blipFill>
        <p:spPr>
          <a:xfrm>
            <a:off x="2927648" y="1248703"/>
            <a:ext cx="3764606" cy="5075360"/>
          </a:xfrm>
          <a:prstGeom prst="rect">
            <a:avLst/>
          </a:prstGeom>
        </p:spPr>
      </p:pic>
    </p:spTree>
  </p:cSld>
  <p:clrMapOvr>
    <a:masterClrMapping/>
  </p:clrMapOvr>
  <p:transition spd="slow">
    <p:pull/>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06499" name="Rectangle 27"/>
          <p:cNvSpPr>
            <a:spLocks noGrp="1" noChangeArrowheads="1"/>
          </p:cNvSpPr>
          <p:nvPr>
            <p:ph type="title"/>
          </p:nvPr>
        </p:nvSpPr>
        <p:spPr>
          <a:xfrm>
            <a:off x="7320136" y="917576"/>
            <a:ext cx="3816424"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基层就业在职在岗确认</a:t>
            </a:r>
            <a:endParaRPr lang="zh-CN" altLang="zh-CN" b="1"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3" name="Rectangle 2"/>
          <p:cNvSpPr>
            <a:spLocks noChangeArrowheads="1"/>
          </p:cNvSpPr>
          <p:nvPr/>
        </p:nvSpPr>
        <p:spPr bwMode="auto">
          <a:xfrm flipV="1">
            <a:off x="1779804" y="-171405"/>
            <a:ext cx="1094437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sp>
        <p:nvSpPr>
          <p:cNvPr id="9" name="内容占位符 2"/>
          <p:cNvSpPr>
            <a:spLocks noGrp="1"/>
          </p:cNvSpPr>
          <p:nvPr>
            <p:ph sz="half" idx="1"/>
          </p:nvPr>
        </p:nvSpPr>
        <p:spPr>
          <a:xfrm>
            <a:off x="1933575" y="1563689"/>
            <a:ext cx="8447088" cy="4592637"/>
          </a:xfrm>
        </p:spPr>
        <p:txBody>
          <a:bodyPr/>
          <a:lstStyle/>
          <a:p>
            <a:pPr marL="0" indent="0">
              <a:buNone/>
              <a:defRPr/>
            </a:pPr>
            <a:r>
              <a:rPr altLang="zh-CN" sz="1800" dirty="0" err="1">
                <a:latin typeface="+mn-ea"/>
              </a:rPr>
              <a:t>本专科</a:t>
            </a:r>
            <a:r>
              <a:rPr altLang="en-US" sz="1800" dirty="0" err="1">
                <a:latin typeface="+mn-ea"/>
              </a:rPr>
              <a:t>、研究生</a:t>
            </a:r>
            <a:r>
              <a:rPr lang="zh-CN" altLang="en-US" sz="1800" dirty="0">
                <a:latin typeface="+mn-ea"/>
              </a:rPr>
              <a:t>基层就业</a:t>
            </a:r>
            <a:r>
              <a:rPr lang="en-US" altLang="zh-CN" sz="1800" dirty="0">
                <a:latin typeface="+mn-ea"/>
              </a:rPr>
              <a:t>-</a:t>
            </a:r>
            <a:r>
              <a:rPr lang="zh-CN" altLang="en-US" sz="1800" dirty="0">
                <a:latin typeface="+mn-ea"/>
              </a:rPr>
              <a:t>资格审核</a:t>
            </a:r>
            <a:r>
              <a:rPr altLang="zh-CN" sz="1800" dirty="0" err="1">
                <a:latin typeface="+mn-ea"/>
              </a:rPr>
              <a:t>的具体流程为</a:t>
            </a:r>
            <a:r>
              <a:rPr altLang="zh-CN" sz="1800" dirty="0">
                <a:latin typeface="+mn-ea"/>
              </a:rPr>
              <a:t>：</a:t>
            </a:r>
            <a:endParaRPr altLang="zh-CN" sz="1800" dirty="0">
              <a:latin typeface="+mn-ea"/>
            </a:endParaRPr>
          </a:p>
          <a:p>
            <a:pPr marL="0" indent="0">
              <a:buNone/>
              <a:defRPr/>
            </a:pPr>
            <a:r>
              <a:rPr altLang="zh-CN" sz="1800" dirty="0">
                <a:latin typeface="+mn-ea"/>
              </a:rPr>
              <a:t>第一步：学校操作人员登录系统，进入【资助项目管理</a:t>
            </a:r>
            <a:r>
              <a:rPr lang="en-US" altLang="zh-CN" sz="1800" dirty="0">
                <a:latin typeface="+mn-ea"/>
              </a:rPr>
              <a:t>-&gt;</a:t>
            </a:r>
            <a:r>
              <a:rPr altLang="zh-CN" sz="1800" dirty="0" err="1">
                <a:latin typeface="+mn-ea"/>
              </a:rPr>
              <a:t>国家资助</a:t>
            </a:r>
            <a:r>
              <a:rPr lang="en-US" altLang="zh-CN" sz="1800" dirty="0">
                <a:latin typeface="+mn-ea"/>
              </a:rPr>
              <a:t>-&gt;</a:t>
            </a:r>
            <a:r>
              <a:rPr lang="zh-CN" altLang="en-US" sz="1800" dirty="0">
                <a:latin typeface="+mn-ea"/>
              </a:rPr>
              <a:t>基层就业</a:t>
            </a:r>
            <a:r>
              <a:rPr lang="en-US" altLang="zh-CN" sz="1800" dirty="0">
                <a:latin typeface="+mn-ea"/>
              </a:rPr>
              <a:t>-</a:t>
            </a:r>
            <a:r>
              <a:rPr lang="zh-CN" altLang="en-US" sz="1800" dirty="0">
                <a:latin typeface="+mn-ea"/>
              </a:rPr>
              <a:t>在职在岗确认</a:t>
            </a:r>
            <a:r>
              <a:rPr lang="en-US" altLang="zh-CN" sz="1800" dirty="0">
                <a:latin typeface="+mn-ea"/>
              </a:rPr>
              <a:t>-&gt;</a:t>
            </a:r>
            <a:r>
              <a:rPr altLang="zh-CN" sz="1800" dirty="0" err="1">
                <a:latin typeface="+mn-ea"/>
              </a:rPr>
              <a:t>资助名单录入】模块，对资助名单进行</a:t>
            </a:r>
            <a:r>
              <a:rPr lang="zh-CN" altLang="en-US" sz="1800" dirty="0">
                <a:latin typeface="+mn-ea"/>
              </a:rPr>
              <a:t>在职在岗确认</a:t>
            </a:r>
            <a:r>
              <a:rPr altLang="zh-CN" sz="1800" dirty="0">
                <a:latin typeface="+mn-ea"/>
              </a:rPr>
              <a:t>；</a:t>
            </a:r>
            <a:endParaRPr altLang="zh-CN" sz="1800" dirty="0">
              <a:latin typeface="+mn-ea"/>
            </a:endParaRPr>
          </a:p>
          <a:p>
            <a:pPr marL="0" indent="0">
              <a:buNone/>
              <a:defRPr/>
            </a:pPr>
            <a:r>
              <a:rPr altLang="zh-CN" sz="1800" dirty="0" err="1">
                <a:latin typeface="+mn-ea"/>
              </a:rPr>
              <a:t>注：资助名单是从</a:t>
            </a:r>
            <a:r>
              <a:rPr lang="zh-CN" altLang="zh-CN" sz="1800" kern="1" dirty="0">
                <a:latin typeface="+mn-ea"/>
                <a:cs typeface="Arial" panose="020B0604020202020204" pitchFamily="34" charset="0"/>
              </a:rPr>
              <a:t>录入过基层就业</a:t>
            </a:r>
            <a:r>
              <a:rPr lang="en-US" altLang="zh-CN" sz="1800" kern="1" dirty="0">
                <a:latin typeface="+mn-ea"/>
                <a:cs typeface="Arial" panose="020B0604020202020204" pitchFamily="34" charset="0"/>
              </a:rPr>
              <a:t>-</a:t>
            </a:r>
            <a:r>
              <a:rPr lang="zh-CN" altLang="zh-CN" sz="1800" kern="1" dirty="0">
                <a:latin typeface="+mn-ea"/>
                <a:cs typeface="Arial" panose="020B0604020202020204" pitchFamily="34" charset="0"/>
              </a:rPr>
              <a:t>资格审核资助名单并通过中央审核并进行了资金发放的，并且资助未发放完的名单</a:t>
            </a:r>
            <a:r>
              <a:rPr altLang="zh-CN" sz="1800" dirty="0">
                <a:latin typeface="+mn-ea"/>
              </a:rPr>
              <a:t>。</a:t>
            </a:r>
            <a:endParaRPr altLang="zh-CN" sz="1800" dirty="0">
              <a:latin typeface="+mn-ea"/>
            </a:endParaRPr>
          </a:p>
          <a:p>
            <a:pPr marL="0" indent="0">
              <a:buNone/>
              <a:defRPr/>
            </a:pPr>
            <a:r>
              <a:rPr altLang="zh-CN" sz="1800" dirty="0">
                <a:latin typeface="+mn-ea"/>
              </a:rPr>
              <a:t>第二步：学校审核人员登录系统，进入【资助项目管理</a:t>
            </a:r>
            <a:r>
              <a:rPr lang="en-US" altLang="zh-CN" sz="1800" dirty="0">
                <a:latin typeface="+mn-ea"/>
              </a:rPr>
              <a:t>-&gt;</a:t>
            </a:r>
            <a:r>
              <a:rPr altLang="zh-CN" sz="1800" dirty="0" err="1">
                <a:latin typeface="+mn-ea"/>
              </a:rPr>
              <a:t>国家资助</a:t>
            </a:r>
            <a:r>
              <a:rPr lang="en-US" altLang="zh-CN" sz="1800" dirty="0">
                <a:latin typeface="+mn-ea"/>
              </a:rPr>
              <a:t>-&gt;</a:t>
            </a:r>
            <a:r>
              <a:rPr lang="zh-CN" altLang="en-US" sz="1800" dirty="0">
                <a:latin typeface="+mn-ea"/>
              </a:rPr>
              <a:t>基层就业</a:t>
            </a:r>
            <a:r>
              <a:rPr lang="en-US" altLang="zh-CN" sz="1800" dirty="0">
                <a:latin typeface="+mn-ea"/>
              </a:rPr>
              <a:t>-</a:t>
            </a:r>
            <a:r>
              <a:rPr lang="zh-CN" altLang="en-US" sz="1800" dirty="0">
                <a:latin typeface="+mn-ea"/>
              </a:rPr>
              <a:t>在职在岗确认</a:t>
            </a:r>
            <a:r>
              <a:rPr lang="en-US" altLang="zh-CN" sz="1800" dirty="0">
                <a:latin typeface="+mn-ea"/>
              </a:rPr>
              <a:t>-&gt;</a:t>
            </a:r>
            <a:r>
              <a:rPr altLang="zh-CN" sz="1800" dirty="0">
                <a:latin typeface="+mn-ea"/>
              </a:rPr>
              <a:t>资助名单审核】模块，对资助名单进行审核；</a:t>
            </a:r>
            <a:endParaRPr altLang="zh-CN" sz="1800" dirty="0">
              <a:latin typeface="+mn-ea"/>
            </a:endParaRPr>
          </a:p>
          <a:p>
            <a:pPr marL="0" indent="0">
              <a:buNone/>
              <a:defRPr/>
            </a:pPr>
            <a:r>
              <a:rPr altLang="zh-CN" sz="1800" dirty="0">
                <a:latin typeface="+mn-ea"/>
              </a:rPr>
              <a:t>第</a:t>
            </a:r>
            <a:r>
              <a:rPr lang="zh-CN" altLang="en-US" sz="1800" dirty="0">
                <a:latin typeface="+mn-ea"/>
              </a:rPr>
              <a:t>三</a:t>
            </a:r>
            <a:r>
              <a:rPr altLang="zh-CN" sz="1800" dirty="0" err="1">
                <a:latin typeface="+mn-ea"/>
              </a:rPr>
              <a:t>步：中央操作人员登录系统，进入【资助项目管理</a:t>
            </a:r>
            <a:r>
              <a:rPr lang="en-US" altLang="zh-CN" sz="1800" dirty="0">
                <a:latin typeface="+mn-ea"/>
              </a:rPr>
              <a:t>-&gt;</a:t>
            </a:r>
            <a:r>
              <a:rPr altLang="zh-CN" sz="1800" dirty="0" err="1">
                <a:latin typeface="+mn-ea"/>
              </a:rPr>
              <a:t>国家资助</a:t>
            </a:r>
            <a:r>
              <a:rPr lang="en-US" altLang="zh-CN" sz="1800" dirty="0">
                <a:latin typeface="+mn-ea"/>
              </a:rPr>
              <a:t>-&gt;</a:t>
            </a:r>
            <a:r>
              <a:rPr lang="zh-CN" altLang="en-US" sz="1800" dirty="0">
                <a:latin typeface="+mn-ea"/>
              </a:rPr>
              <a:t>基层就业</a:t>
            </a:r>
            <a:r>
              <a:rPr lang="en-US" altLang="zh-CN" sz="1800" dirty="0">
                <a:latin typeface="+mn-ea"/>
              </a:rPr>
              <a:t>-</a:t>
            </a:r>
            <a:r>
              <a:rPr lang="zh-CN" altLang="en-US" sz="1800" dirty="0">
                <a:latin typeface="+mn-ea"/>
              </a:rPr>
              <a:t>在职在岗确认</a:t>
            </a:r>
            <a:r>
              <a:rPr lang="en-US" altLang="zh-CN" sz="1800" dirty="0">
                <a:latin typeface="+mn-ea"/>
              </a:rPr>
              <a:t>-&gt;</a:t>
            </a:r>
            <a:r>
              <a:rPr altLang="zh-CN" sz="1800" dirty="0" err="1">
                <a:latin typeface="+mn-ea"/>
              </a:rPr>
              <a:t>资助名单审核】模块，对部属高校审核通过的资助名单进行审核</a:t>
            </a:r>
            <a:r>
              <a:rPr altLang="zh-CN" sz="1800" dirty="0">
                <a:latin typeface="+mn-ea"/>
              </a:rPr>
              <a:t>；</a:t>
            </a:r>
            <a:endParaRPr lang="en-US" altLang="zh-CN" sz="1800" dirty="0">
              <a:latin typeface="+mn-ea"/>
            </a:endParaRPr>
          </a:p>
          <a:p>
            <a:pPr marL="0" indent="0">
              <a:buNone/>
              <a:defRPr/>
            </a:pPr>
            <a:r>
              <a:rPr lang="zh-CN" altLang="en-US" sz="1800" dirty="0">
                <a:latin typeface="+mn-ea"/>
              </a:rPr>
              <a:t>第四步：学校操作人员，进入</a:t>
            </a:r>
            <a:r>
              <a:rPr lang="en-US" altLang="zh-CN" sz="1800" dirty="0">
                <a:latin typeface="+mn-ea"/>
              </a:rPr>
              <a:t>【</a:t>
            </a:r>
            <a:r>
              <a:rPr lang="zh-CN" altLang="en-US" sz="1800" dirty="0">
                <a:latin typeface="+mn-ea"/>
              </a:rPr>
              <a:t>资助项目管理</a:t>
            </a:r>
            <a:r>
              <a:rPr lang="en-US" altLang="zh-CN" sz="1800" dirty="0">
                <a:latin typeface="+mn-ea"/>
              </a:rPr>
              <a:t>-&gt;</a:t>
            </a:r>
            <a:r>
              <a:rPr lang="zh-CN" altLang="en-US" sz="1800" dirty="0">
                <a:latin typeface="+mn-ea"/>
              </a:rPr>
              <a:t>国家资助</a:t>
            </a:r>
            <a:r>
              <a:rPr lang="en-US" altLang="zh-CN" sz="1800" dirty="0">
                <a:latin typeface="+mn-ea"/>
              </a:rPr>
              <a:t>-&gt;</a:t>
            </a:r>
            <a:r>
              <a:rPr lang="zh-CN" altLang="en-US" sz="1800" dirty="0">
                <a:latin typeface="+mn-ea"/>
              </a:rPr>
              <a:t>基层就业</a:t>
            </a:r>
            <a:r>
              <a:rPr lang="en-US" altLang="zh-CN" sz="1800" dirty="0">
                <a:latin typeface="+mn-ea"/>
              </a:rPr>
              <a:t>-</a:t>
            </a:r>
            <a:r>
              <a:rPr lang="zh-CN" altLang="en-US" sz="1800" dirty="0">
                <a:latin typeface="+mn-ea"/>
              </a:rPr>
              <a:t>资格审核</a:t>
            </a:r>
            <a:r>
              <a:rPr lang="en-US" altLang="zh-CN" sz="1800" dirty="0">
                <a:latin typeface="+mn-ea"/>
              </a:rPr>
              <a:t>-&gt;</a:t>
            </a:r>
            <a:r>
              <a:rPr lang="zh-CN" altLang="en-US" sz="1800" dirty="0">
                <a:latin typeface="+mn-ea"/>
              </a:rPr>
              <a:t>资金发放管理</a:t>
            </a:r>
            <a:r>
              <a:rPr lang="en-US" altLang="zh-CN" sz="1800" dirty="0">
                <a:latin typeface="+mn-ea"/>
              </a:rPr>
              <a:t>】</a:t>
            </a:r>
            <a:r>
              <a:rPr lang="zh-CN" altLang="en-US" sz="1800" dirty="0">
                <a:latin typeface="+mn-ea"/>
              </a:rPr>
              <a:t>模块，对通过审核的资助名单进行第二次或第三次资金发放；</a:t>
            </a:r>
            <a:endParaRPr altLang="zh-CN" sz="1800" dirty="0">
              <a:latin typeface="+mn-ea"/>
            </a:endParaRPr>
          </a:p>
          <a:p>
            <a:pPr marL="0" indent="0">
              <a:buNone/>
              <a:defRPr/>
            </a:pPr>
            <a:r>
              <a:rPr lang="zh-CN" altLang="en-US" sz="1800" dirty="0">
                <a:latin typeface="+mn-ea"/>
              </a:rPr>
              <a:t>第五步：学校审核人员、中央操作人员登录系统，进入</a:t>
            </a:r>
            <a:r>
              <a:rPr lang="en-US" altLang="zh-CN" sz="1800" dirty="0">
                <a:latin typeface="+mn-ea"/>
              </a:rPr>
              <a:t>【</a:t>
            </a:r>
            <a:r>
              <a:rPr lang="zh-CN" altLang="en-US" sz="1800" dirty="0">
                <a:latin typeface="+mn-ea"/>
              </a:rPr>
              <a:t>资助项目管理</a:t>
            </a:r>
            <a:r>
              <a:rPr lang="en-US" altLang="zh-CN" sz="1800" dirty="0">
                <a:latin typeface="+mn-ea"/>
              </a:rPr>
              <a:t>-&gt;</a:t>
            </a:r>
            <a:r>
              <a:rPr lang="zh-CN" altLang="en-US" sz="1800" dirty="0">
                <a:latin typeface="+mn-ea"/>
              </a:rPr>
              <a:t>国家资助</a:t>
            </a:r>
            <a:r>
              <a:rPr lang="en-US" altLang="zh-CN" sz="1800" dirty="0">
                <a:latin typeface="+mn-ea"/>
              </a:rPr>
              <a:t>-&gt;</a:t>
            </a:r>
            <a:r>
              <a:rPr lang="zh-CN" altLang="en-US" sz="1800" dirty="0">
                <a:latin typeface="+mn-ea"/>
              </a:rPr>
              <a:t>基层就业</a:t>
            </a:r>
            <a:r>
              <a:rPr lang="en-US" altLang="zh-CN" sz="1800" dirty="0">
                <a:latin typeface="+mn-ea"/>
              </a:rPr>
              <a:t>-</a:t>
            </a:r>
            <a:r>
              <a:rPr lang="zh-CN" altLang="en-US" sz="1800" dirty="0">
                <a:latin typeface="+mn-ea"/>
              </a:rPr>
              <a:t>在职在岗确认</a:t>
            </a:r>
            <a:r>
              <a:rPr lang="en-US" altLang="zh-CN" sz="1800" dirty="0">
                <a:latin typeface="+mn-ea"/>
              </a:rPr>
              <a:t>-&gt;</a:t>
            </a:r>
            <a:r>
              <a:rPr lang="zh-CN" altLang="en-US" sz="1800" dirty="0">
                <a:latin typeface="+mn-ea"/>
              </a:rPr>
              <a:t>资金发放查看</a:t>
            </a:r>
            <a:r>
              <a:rPr lang="en-US" altLang="zh-CN" sz="1800" dirty="0">
                <a:latin typeface="+mn-ea"/>
              </a:rPr>
              <a:t>】</a:t>
            </a:r>
            <a:r>
              <a:rPr lang="zh-CN" altLang="en-US" sz="1800" dirty="0">
                <a:latin typeface="+mn-ea"/>
              </a:rPr>
              <a:t>模块，对</a:t>
            </a:r>
            <a:r>
              <a:rPr lang="zh-CN" altLang="zh-CN" sz="1800" dirty="0">
                <a:latin typeface="+mn-ea"/>
              </a:rPr>
              <a:t>名单中学生的资金发放情况进行查看</a:t>
            </a:r>
            <a:r>
              <a:rPr lang="zh-CN" altLang="en-US" sz="1800" dirty="0">
                <a:latin typeface="+mn-ea"/>
              </a:rPr>
              <a:t>。</a:t>
            </a:r>
            <a:endParaRPr lang="zh-CN" altLang="en-US" sz="1800" dirty="0">
              <a:latin typeface="+mn-ea"/>
            </a:endParaRPr>
          </a:p>
          <a:p>
            <a:pPr>
              <a:defRPr/>
            </a:pPr>
            <a:endParaRPr altLang="en-US" sz="1800" dirty="0">
              <a:latin typeface="+mn-ea"/>
            </a:endParaRPr>
          </a:p>
        </p:txBody>
      </p:sp>
    </p:spTree>
  </p:cSld>
  <p:clrMapOvr>
    <a:masterClrMapping/>
  </p:clrMapOvr>
  <p:transition spd="slow">
    <p:pull/>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06499" name="Rectangle 27"/>
          <p:cNvSpPr>
            <a:spLocks noGrp="1" noChangeArrowheads="1"/>
          </p:cNvSpPr>
          <p:nvPr>
            <p:ph type="title"/>
          </p:nvPr>
        </p:nvSpPr>
        <p:spPr>
          <a:xfrm>
            <a:off x="7392144" y="917576"/>
            <a:ext cx="3816424"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基层就业利息代偿</a:t>
            </a:r>
            <a:endParaRPr lang="zh-CN" altLang="zh-CN" b="1"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Rectangle 11"/>
          <p:cNvSpPr/>
          <p:nvPr/>
        </p:nvSpPr>
        <p:spPr>
          <a:xfrm>
            <a:off x="2022475" y="1828800"/>
            <a:ext cx="8147050" cy="4040188"/>
          </a:xfrm>
          <a:prstGeom prst="rect">
            <a:avLst/>
          </a:prstGeom>
          <a:noFill/>
          <a:ln w="12700" cap="flat" cmpd="sng" algn="ctr">
            <a:noFill/>
            <a:prstDash val="solid"/>
            <a:miter lim="800000"/>
            <a:headEnd type="none" w="med" len="med"/>
            <a:tailEnd type="none" w="med" len="med"/>
          </a:ln>
          <a:effectLst/>
        </p:spPr>
        <p:txBody>
          <a:bodyPr/>
          <a:lstStyle/>
          <a:p>
            <a:pPr marL="514350" indent="-514350" eaLnBrk="1" fontAlgn="auto" hangingPunct="1">
              <a:lnSpc>
                <a:spcPct val="90000"/>
              </a:lnSpc>
              <a:spcBef>
                <a:spcPts val="765"/>
              </a:spcBef>
              <a:spcAft>
                <a:spcPts val="0"/>
              </a:spcAft>
              <a:buFontTx/>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zh-CN" sz="2400" kern="1" dirty="0">
                <a:latin typeface="+mn-ea"/>
                <a:ea typeface="+mn-ea"/>
                <a:cs typeface="Arial" panose="020B0604020202020204" pitchFamily="34" charset="0"/>
              </a:rPr>
              <a:t>每</a:t>
            </a:r>
            <a:r>
              <a:rPr lang="zh-CN" altLang="en-US" sz="2400" kern="1" dirty="0">
                <a:latin typeface="+mn-ea"/>
                <a:ea typeface="+mn-ea"/>
                <a:cs typeface="Arial" panose="020B0604020202020204" pitchFamily="34" charset="0"/>
              </a:rPr>
              <a:t>学期</a:t>
            </a:r>
            <a:r>
              <a:rPr lang="zh-CN" altLang="zh-CN" sz="2400" kern="1" dirty="0">
                <a:latin typeface="+mn-ea"/>
                <a:ea typeface="+mn-ea"/>
                <a:cs typeface="Arial" panose="020B0604020202020204" pitchFamily="34" charset="0"/>
              </a:rPr>
              <a:t>进行一次。</a:t>
            </a:r>
            <a:endParaRPr lang="en-US" altLang="zh-CN" sz="2400" kern="1" dirty="0">
              <a:latin typeface="+mn-ea"/>
              <a:ea typeface="+mn-ea"/>
              <a:cs typeface="Arial" panose="020B0604020202020204" pitchFamily="34" charset="0"/>
            </a:endParaRPr>
          </a:p>
          <a:p>
            <a:pPr marL="514350" indent="-514350" eaLnBrk="1" fontAlgn="auto" hangingPunct="1">
              <a:lnSpc>
                <a:spcPct val="90000"/>
              </a:lnSpc>
              <a:spcBef>
                <a:spcPts val="765"/>
              </a:spcBef>
              <a:spcAft>
                <a:spcPts val="0"/>
              </a:spcAft>
              <a:buFontTx/>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zh-CN" sz="2400" kern="1" dirty="0">
                <a:latin typeface="+mn-ea"/>
                <a:ea typeface="+mn-ea"/>
                <a:cs typeface="Arial" panose="020B0604020202020204" pitchFamily="34" charset="0"/>
              </a:rPr>
              <a:t>录入过“基层就业</a:t>
            </a:r>
            <a:r>
              <a:rPr lang="en-US" altLang="zh-CN" sz="2400" kern="1" dirty="0">
                <a:latin typeface="+mn-ea"/>
                <a:ea typeface="+mn-ea"/>
                <a:cs typeface="Arial" panose="020B0604020202020204" pitchFamily="34" charset="0"/>
              </a:rPr>
              <a:t>-</a:t>
            </a:r>
            <a:r>
              <a:rPr lang="zh-CN" altLang="zh-CN" sz="2400" kern="1" dirty="0">
                <a:latin typeface="+mn-ea"/>
                <a:ea typeface="+mn-ea"/>
                <a:cs typeface="Arial" panose="020B0604020202020204" pitchFamily="34" charset="0"/>
              </a:rPr>
              <a:t>资格审核”名单录入中“申请类别”选择为“贷款代偿</a:t>
            </a:r>
            <a:r>
              <a:rPr lang="zh-CN" altLang="en-US" sz="2400" kern="1" dirty="0">
                <a:latin typeface="+mn-ea"/>
                <a:ea typeface="+mn-ea"/>
                <a:cs typeface="Arial" panose="020B0604020202020204" pitchFamily="34" charset="0"/>
              </a:rPr>
              <a:t>”</a:t>
            </a:r>
            <a:r>
              <a:rPr lang="zh-CN" altLang="zh-CN" sz="2400" kern="1" dirty="0">
                <a:latin typeface="+mn-ea"/>
                <a:ea typeface="+mn-ea"/>
                <a:cs typeface="Arial" panose="020B0604020202020204" pitchFamily="34" charset="0"/>
              </a:rPr>
              <a:t>的名单</a:t>
            </a:r>
            <a:r>
              <a:rPr lang="zh-CN" altLang="en-US" sz="2400" kern="1" dirty="0">
                <a:latin typeface="+mn-ea"/>
                <a:ea typeface="+mn-ea"/>
                <a:cs typeface="Arial" panose="020B0604020202020204" pitchFamily="34" charset="0"/>
              </a:rPr>
              <a:t>；</a:t>
            </a:r>
            <a:endParaRPr lang="en-US" altLang="zh-CN" sz="2400" kern="1" dirty="0">
              <a:latin typeface="+mn-ea"/>
              <a:ea typeface="+mn-ea"/>
              <a:cs typeface="Arial" panose="020B0604020202020204" pitchFamily="34" charset="0"/>
            </a:endParaRPr>
          </a:p>
          <a:p>
            <a:pPr marL="514350" indent="-514350" eaLnBrk="1" fontAlgn="auto" hangingPunct="1">
              <a:lnSpc>
                <a:spcPct val="90000"/>
              </a:lnSpc>
              <a:spcBef>
                <a:spcPts val="765"/>
              </a:spcBef>
              <a:spcAft>
                <a:spcPts val="0"/>
              </a:spcAft>
              <a:buFontTx/>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zh-CN" sz="2400" kern="1" dirty="0">
                <a:latin typeface="+mn-ea"/>
                <a:ea typeface="+mn-ea"/>
                <a:cs typeface="Arial" panose="020B0604020202020204" pitchFamily="34" charset="0"/>
              </a:rPr>
              <a:t>央属高校“基层就业</a:t>
            </a:r>
            <a:r>
              <a:rPr lang="en-US" altLang="zh-CN" sz="2400" kern="1" dirty="0">
                <a:latin typeface="+mn-ea"/>
                <a:ea typeface="+mn-ea"/>
                <a:cs typeface="Arial" panose="020B0604020202020204" pitchFamily="34" charset="0"/>
              </a:rPr>
              <a:t>-</a:t>
            </a:r>
            <a:r>
              <a:rPr lang="zh-CN" altLang="zh-CN" sz="2400" kern="1" dirty="0">
                <a:latin typeface="+mn-ea"/>
                <a:ea typeface="+mn-ea"/>
                <a:cs typeface="Arial" panose="020B0604020202020204" pitchFamily="34" charset="0"/>
              </a:rPr>
              <a:t>资格审核”的</a:t>
            </a:r>
            <a:r>
              <a:rPr lang="zh-CN" altLang="en-US" sz="2400" kern="1" dirty="0">
                <a:latin typeface="+mn-ea"/>
                <a:ea typeface="+mn-ea"/>
                <a:cs typeface="Arial" panose="020B0604020202020204" pitchFamily="34" charset="0"/>
              </a:rPr>
              <a:t>学校</a:t>
            </a:r>
            <a:r>
              <a:rPr lang="zh-CN" altLang="zh-CN" sz="2400" kern="1" dirty="0">
                <a:latin typeface="+mn-ea"/>
                <a:ea typeface="+mn-ea"/>
                <a:cs typeface="Arial" panose="020B0604020202020204" pitchFamily="34" charset="0"/>
              </a:rPr>
              <a:t>审核状态为“通过”</a:t>
            </a:r>
            <a:r>
              <a:rPr lang="zh-CN" altLang="en-US" sz="2400" kern="1" dirty="0">
                <a:latin typeface="+mn-ea"/>
                <a:ea typeface="+mn-ea"/>
                <a:cs typeface="Arial" panose="020B0604020202020204" pitchFamily="34" charset="0"/>
              </a:rPr>
              <a:t>；</a:t>
            </a:r>
            <a:endParaRPr lang="en-US" altLang="zh-CN" sz="2400" kern="1" dirty="0">
              <a:latin typeface="+mn-ea"/>
              <a:ea typeface="+mn-ea"/>
              <a:cs typeface="Arial" panose="020B0604020202020204" pitchFamily="34" charset="0"/>
            </a:endParaRPr>
          </a:p>
          <a:p>
            <a:pPr marL="514350" indent="-514350" eaLnBrk="1" fontAlgn="auto" hangingPunct="1">
              <a:lnSpc>
                <a:spcPct val="90000"/>
              </a:lnSpc>
              <a:spcBef>
                <a:spcPts val="765"/>
              </a:spcBef>
              <a:spcAft>
                <a:spcPts val="0"/>
              </a:spcAft>
              <a:buFontTx/>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zh-CN" sz="2400" kern="1" dirty="0">
                <a:latin typeface="+mn-ea"/>
                <a:ea typeface="+mn-ea"/>
                <a:cs typeface="Arial" panose="020B0604020202020204" pitchFamily="34" charset="0"/>
              </a:rPr>
              <a:t>基层就业</a:t>
            </a:r>
            <a:r>
              <a:rPr lang="en-US" altLang="zh-CN" sz="2400" kern="1" dirty="0">
                <a:latin typeface="+mn-ea"/>
                <a:ea typeface="+mn-ea"/>
                <a:cs typeface="Arial" panose="020B0604020202020204" pitchFamily="34" charset="0"/>
              </a:rPr>
              <a:t>-</a:t>
            </a:r>
            <a:r>
              <a:rPr lang="zh-CN" altLang="zh-CN" sz="2400" kern="1" dirty="0">
                <a:latin typeface="+mn-ea"/>
                <a:ea typeface="+mn-ea"/>
                <a:cs typeface="Arial" panose="020B0604020202020204" pitchFamily="34" charset="0"/>
              </a:rPr>
              <a:t>在职在岗确认中“基层就业在岗情况”不为“离岗”</a:t>
            </a:r>
            <a:r>
              <a:rPr lang="zh-CN" altLang="en-US" sz="2400" kern="1" dirty="0">
                <a:latin typeface="+mn-ea"/>
                <a:ea typeface="+mn-ea"/>
                <a:cs typeface="Arial" panose="020B0604020202020204" pitchFamily="34" charset="0"/>
              </a:rPr>
              <a:t>（在岗或转岗）</a:t>
            </a:r>
            <a:r>
              <a:rPr lang="zh-CN" altLang="zh-CN" sz="2400" kern="1" dirty="0">
                <a:latin typeface="+mn-ea"/>
                <a:ea typeface="+mn-ea"/>
                <a:cs typeface="Arial" panose="020B0604020202020204" pitchFamily="34" charset="0"/>
              </a:rPr>
              <a:t>的名单。</a:t>
            </a:r>
            <a:endParaRPr lang="en-US" altLang="zh-CN" sz="2400" kern="1" dirty="0">
              <a:latin typeface="+mn-ea"/>
              <a:ea typeface="+mn-ea"/>
              <a:cs typeface="Arial" panose="020B0604020202020204" pitchFamily="34" charset="0"/>
            </a:endParaRPr>
          </a:p>
          <a:p>
            <a:pPr marL="514350" indent="-514350" eaLnBrk="1" fontAlgn="auto" hangingPunct="1">
              <a:lnSpc>
                <a:spcPct val="90000"/>
              </a:lnSpc>
              <a:spcBef>
                <a:spcPts val="765"/>
              </a:spcBef>
              <a:spcAft>
                <a:spcPts val="0"/>
              </a:spcAft>
              <a:buFontTx/>
              <a:buAutoNum type="arabicPeriod"/>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latin typeface="+mn-ea"/>
                <a:ea typeface="+mn-ea"/>
                <a:cs typeface="Arial" panose="020B0604020202020204" pitchFamily="34" charset="0"/>
              </a:rPr>
              <a:t>央属高校为二级审核。</a:t>
            </a:r>
            <a:endParaRPr lang="zh-CN" altLang="en-US" sz="2400" kern="1" dirty="0">
              <a:latin typeface="+mn-ea"/>
              <a:ea typeface="+mn-ea"/>
              <a:cs typeface="Arial" panose="020B0604020202020204" pitchFamily="34" charset="0"/>
            </a:endParaRPr>
          </a:p>
          <a:p>
            <a:pPr eaLnBrk="1" fontAlgn="auto" hangingPunct="1">
              <a:lnSpc>
                <a:spcPct val="90000"/>
              </a:lnSpc>
              <a:spcBef>
                <a:spcPts val="765"/>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en-US" altLang="zh-CN" sz="2400" kern="1" dirty="0">
                <a:latin typeface="+mn-ea"/>
                <a:ea typeface="+mn-ea"/>
                <a:cs typeface="Arial" panose="020B0604020202020204" pitchFamily="34" charset="0"/>
              </a:rPr>
              <a:t>  </a:t>
            </a:r>
            <a:endParaRPr lang="zh-CN" altLang="en-US" sz="2400" kern="1" dirty="0">
              <a:latin typeface="+mn-ea"/>
              <a:ea typeface="+mn-ea"/>
              <a:cs typeface="Arial" panose="020B0604020202020204" pitchFamily="34" charset="0"/>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Tree>
  </p:cSld>
  <p:clrMapOvr>
    <a:masterClrMapping/>
  </p:clrMapOvr>
  <p:transition spd="slow">
    <p:pull/>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06499" name="Rectangle 27"/>
          <p:cNvSpPr>
            <a:spLocks noGrp="1" noChangeArrowheads="1"/>
          </p:cNvSpPr>
          <p:nvPr>
            <p:ph type="title"/>
          </p:nvPr>
        </p:nvSpPr>
        <p:spPr>
          <a:xfrm>
            <a:off x="7392144" y="917576"/>
            <a:ext cx="3744416"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基层就业利息代偿</a:t>
            </a:r>
            <a:endParaRPr lang="zh-CN" altLang="zh-CN" b="1"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grpSp>
        <p:nvGrpSpPr>
          <p:cNvPr id="5" name="组合 4"/>
          <p:cNvGrpSpPr/>
          <p:nvPr/>
        </p:nvGrpSpPr>
        <p:grpSpPr>
          <a:xfrm>
            <a:off x="770255" y="2060575"/>
            <a:ext cx="10651490" cy="3763010"/>
            <a:chOff x="1213" y="3245"/>
            <a:chExt cx="16774" cy="5926"/>
          </a:xfrm>
        </p:grpSpPr>
        <p:pic>
          <p:nvPicPr>
            <p:cNvPr id="4" name="图片 3"/>
            <p:cNvPicPr>
              <a:picLocks noChangeAspect="1"/>
            </p:cNvPicPr>
            <p:nvPr/>
          </p:nvPicPr>
          <p:blipFill>
            <a:blip r:embed="rId1"/>
            <a:stretch>
              <a:fillRect/>
            </a:stretch>
          </p:blipFill>
          <p:spPr>
            <a:xfrm>
              <a:off x="1213" y="3245"/>
              <a:ext cx="16774" cy="5926"/>
            </a:xfrm>
            <a:prstGeom prst="rect">
              <a:avLst/>
            </a:prstGeom>
          </p:spPr>
        </p:pic>
        <p:sp>
          <p:nvSpPr>
            <p:cNvPr id="3" name="矩形 2"/>
            <p:cNvSpPr/>
            <p:nvPr/>
          </p:nvSpPr>
          <p:spPr>
            <a:xfrm>
              <a:off x="4994" y="6050"/>
              <a:ext cx="1475" cy="12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l"/>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p:pull/>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06499" name="Rectangle 27"/>
          <p:cNvSpPr>
            <a:spLocks noGrp="1" noChangeArrowheads="1"/>
          </p:cNvSpPr>
          <p:nvPr>
            <p:ph type="title"/>
          </p:nvPr>
        </p:nvSpPr>
        <p:spPr>
          <a:xfrm>
            <a:off x="7531100" y="917576"/>
            <a:ext cx="3749476"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基层就业利息代偿</a:t>
            </a:r>
            <a:endParaRPr lang="zh-CN" altLang="zh-CN" b="1"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3" name="Rectangle 2"/>
          <p:cNvSpPr>
            <a:spLocks noChangeArrowheads="1"/>
          </p:cNvSpPr>
          <p:nvPr/>
        </p:nvSpPr>
        <p:spPr bwMode="auto">
          <a:xfrm flipV="1">
            <a:off x="1779804" y="-171405"/>
            <a:ext cx="1094437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sp>
        <p:nvSpPr>
          <p:cNvPr id="5" name="Rectangle 4"/>
          <p:cNvSpPr>
            <a:spLocks noChangeArrowheads="1"/>
          </p:cNvSpPr>
          <p:nvPr/>
        </p:nvSpPr>
        <p:spPr bwMode="auto">
          <a:xfrm>
            <a:off x="4093426" y="1124743"/>
            <a:ext cx="105614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sp>
        <p:nvSpPr>
          <p:cNvPr id="4" name="Rectangle 2"/>
          <p:cNvSpPr>
            <a:spLocks noChangeArrowheads="1"/>
          </p:cNvSpPr>
          <p:nvPr/>
        </p:nvSpPr>
        <p:spPr bwMode="auto">
          <a:xfrm flipV="1">
            <a:off x="6824923" y="-602541"/>
            <a:ext cx="844067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graphicFrame>
        <p:nvGraphicFramePr>
          <p:cNvPr id="7" name="对象 6"/>
          <p:cNvGraphicFramePr>
            <a:graphicFrameLocks noChangeAspect="1"/>
          </p:cNvGraphicFramePr>
          <p:nvPr/>
        </p:nvGraphicFramePr>
        <p:xfrm>
          <a:off x="2351584" y="1268760"/>
          <a:ext cx="4320480" cy="5405802"/>
        </p:xfrm>
        <a:graphic>
          <a:graphicData uri="http://schemas.openxmlformats.org/presentationml/2006/ole">
            <mc:AlternateContent xmlns:mc="http://schemas.openxmlformats.org/markup-compatibility/2006">
              <mc:Choice xmlns:v="urn:schemas-microsoft-com:vml" Requires="v">
                <p:oleObj spid="_x0000_s63527" name="" r:id="rId1" imgW="6032500" imgH="9728200" progId="Visio.Drawing.11">
                  <p:embed/>
                </p:oleObj>
              </mc:Choice>
              <mc:Fallback>
                <p:oleObj name="" r:id="rId1" imgW="6032500" imgH="9728200" progId="Visio.Drawing.11">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584" y="1268760"/>
                        <a:ext cx="4320480" cy="5405802"/>
                      </a:xfrm>
                      <a:prstGeom prst="rect">
                        <a:avLst/>
                      </a:prstGeom>
                      <a:noFill/>
                    </p:spPr>
                  </p:pic>
                </p:oleObj>
              </mc:Fallback>
            </mc:AlternateContent>
          </a:graphicData>
        </a:graphic>
      </p:graphicFrame>
    </p:spTree>
  </p:cSld>
  <p:clrMapOvr>
    <a:masterClrMapping/>
  </p:clrMapOvr>
  <p:transition spd="slow">
    <p:pull/>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1524000" y="0"/>
            <a:ext cx="9144000" cy="45720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06499" name="Rectangle 27"/>
          <p:cNvSpPr>
            <a:spLocks noGrp="1" noChangeArrowheads="1"/>
          </p:cNvSpPr>
          <p:nvPr>
            <p:ph type="title"/>
          </p:nvPr>
        </p:nvSpPr>
        <p:spPr>
          <a:xfrm>
            <a:off x="7320136" y="917576"/>
            <a:ext cx="3816424"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en-US" b="1"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基层就业利息代偿</a:t>
            </a:r>
            <a:endParaRPr lang="zh-CN" altLang="zh-CN" b="1"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1"/>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2" name="Rectangle 15"/>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13" name="Rectangle 17"/>
          <p:cNvSpPr/>
          <p:nvPr/>
        </p:nvSpPr>
        <p:spPr>
          <a:xfrm>
            <a:off x="1524000" y="0"/>
            <a:ext cx="9144000" cy="0"/>
          </a:xfrm>
          <a:prstGeom prst="rect">
            <a:avLst/>
          </a:prstGeom>
          <a:noFill/>
          <a:ln w="12700" cap="flat" cmpd="sng" algn="ctr">
            <a:noFill/>
            <a:prstDash val="solid"/>
            <a:miter lim="800000"/>
            <a:headEnd type="none" w="med" len="med"/>
            <a:tailEnd type="none" w="med" len="med"/>
          </a:ln>
          <a:effectLst/>
        </p:spPr>
        <p:txBody>
          <a:bodyPr anchor="ct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latin typeface="Arial" panose="020B0604020202020204" pitchFamily="34" charset="0"/>
              <a:ea typeface="黑体" panose="02010609060101010101" pitchFamily="49" charset="-122"/>
            </a:endParaRPr>
          </a:p>
        </p:txBody>
      </p:sp>
      <p:sp>
        <p:nvSpPr>
          <p:cNvPr id="3" name="Rectangle 2"/>
          <p:cNvSpPr>
            <a:spLocks noChangeArrowheads="1"/>
          </p:cNvSpPr>
          <p:nvPr/>
        </p:nvSpPr>
        <p:spPr bwMode="auto">
          <a:xfrm flipV="1">
            <a:off x="1779804" y="-171405"/>
            <a:ext cx="1094437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sp>
        <p:nvSpPr>
          <p:cNvPr id="9" name="内容占位符 2"/>
          <p:cNvSpPr>
            <a:spLocks noGrp="1"/>
          </p:cNvSpPr>
          <p:nvPr>
            <p:ph sz="half" idx="1"/>
          </p:nvPr>
        </p:nvSpPr>
        <p:spPr>
          <a:xfrm>
            <a:off x="1933575" y="1563689"/>
            <a:ext cx="8447088" cy="4592637"/>
          </a:xfrm>
        </p:spPr>
        <p:txBody>
          <a:bodyPr/>
          <a:lstStyle/>
          <a:p>
            <a:pPr marL="0" indent="0">
              <a:buNone/>
              <a:defRPr/>
            </a:pPr>
            <a:r>
              <a:rPr altLang="zh-CN" sz="1800" dirty="0" err="1">
                <a:latin typeface="+mn-ea"/>
              </a:rPr>
              <a:t>本专科</a:t>
            </a:r>
            <a:r>
              <a:rPr altLang="en-US" sz="1800" dirty="0" err="1">
                <a:latin typeface="+mn-ea"/>
              </a:rPr>
              <a:t>、研究生</a:t>
            </a:r>
            <a:r>
              <a:rPr lang="zh-CN" altLang="en-US" sz="1800" dirty="0">
                <a:latin typeface="+mn-ea"/>
              </a:rPr>
              <a:t>基层就业</a:t>
            </a:r>
            <a:r>
              <a:rPr lang="en-US" altLang="zh-CN" sz="1800" dirty="0">
                <a:latin typeface="+mn-ea"/>
              </a:rPr>
              <a:t>-</a:t>
            </a:r>
            <a:r>
              <a:rPr lang="zh-CN" altLang="en-US" sz="1800" dirty="0">
                <a:latin typeface="+mn-ea"/>
              </a:rPr>
              <a:t>资格审核</a:t>
            </a:r>
            <a:r>
              <a:rPr altLang="zh-CN" sz="1800" dirty="0" err="1">
                <a:latin typeface="+mn-ea"/>
              </a:rPr>
              <a:t>的具体流程为</a:t>
            </a:r>
            <a:r>
              <a:rPr altLang="zh-CN" sz="1800" dirty="0">
                <a:latin typeface="+mn-ea"/>
              </a:rPr>
              <a:t>：</a:t>
            </a:r>
            <a:endParaRPr altLang="zh-CN" sz="1800" dirty="0">
              <a:latin typeface="+mn-ea"/>
            </a:endParaRPr>
          </a:p>
          <a:p>
            <a:pPr marL="0" indent="0">
              <a:buNone/>
              <a:defRPr/>
            </a:pPr>
            <a:r>
              <a:rPr altLang="zh-CN" sz="1800" dirty="0">
                <a:latin typeface="+mn-ea"/>
              </a:rPr>
              <a:t>第一步：学校操作人员登录系统，进入【资助项目管理</a:t>
            </a:r>
            <a:r>
              <a:rPr lang="en-US" altLang="zh-CN" sz="1800" dirty="0">
                <a:latin typeface="+mn-ea"/>
              </a:rPr>
              <a:t>-&gt;</a:t>
            </a:r>
            <a:r>
              <a:rPr altLang="zh-CN" sz="1800" dirty="0" err="1">
                <a:latin typeface="+mn-ea"/>
              </a:rPr>
              <a:t>国家资助</a:t>
            </a:r>
            <a:r>
              <a:rPr lang="en-US" altLang="zh-CN" sz="1800" dirty="0">
                <a:latin typeface="+mn-ea"/>
              </a:rPr>
              <a:t>-&gt;</a:t>
            </a:r>
            <a:r>
              <a:rPr lang="zh-CN" altLang="en-US" sz="1800" dirty="0">
                <a:latin typeface="+mn-ea"/>
              </a:rPr>
              <a:t>基层就业</a:t>
            </a:r>
            <a:r>
              <a:rPr lang="en-US" altLang="zh-CN" sz="1800" dirty="0">
                <a:latin typeface="+mn-ea"/>
              </a:rPr>
              <a:t>-</a:t>
            </a:r>
            <a:r>
              <a:rPr lang="zh-CN" altLang="en-US" sz="1800" dirty="0">
                <a:latin typeface="+mn-ea"/>
              </a:rPr>
              <a:t>利息代偿</a:t>
            </a:r>
            <a:r>
              <a:rPr lang="en-US" altLang="zh-CN" sz="1800" dirty="0">
                <a:latin typeface="+mn-ea"/>
              </a:rPr>
              <a:t>-&gt;</a:t>
            </a:r>
            <a:r>
              <a:rPr altLang="zh-CN" sz="1800" dirty="0" err="1">
                <a:latin typeface="+mn-ea"/>
              </a:rPr>
              <a:t>资助名单录入】模块，对资助名单进行</a:t>
            </a:r>
            <a:r>
              <a:rPr lang="zh-CN" altLang="en-US" sz="1800" dirty="0">
                <a:latin typeface="+mn-ea"/>
              </a:rPr>
              <a:t>在职在岗确认</a:t>
            </a:r>
            <a:r>
              <a:rPr altLang="zh-CN" sz="1800" dirty="0">
                <a:latin typeface="+mn-ea"/>
              </a:rPr>
              <a:t>；</a:t>
            </a:r>
            <a:endParaRPr altLang="zh-CN" sz="1800" dirty="0">
              <a:latin typeface="+mn-ea"/>
            </a:endParaRPr>
          </a:p>
          <a:p>
            <a:pPr marL="0" indent="0">
              <a:buNone/>
              <a:defRPr/>
            </a:pPr>
            <a:r>
              <a:rPr altLang="zh-CN" sz="1800" dirty="0" err="1">
                <a:latin typeface="+mn-ea"/>
              </a:rPr>
              <a:t>注：资助名单是从</a:t>
            </a:r>
            <a:r>
              <a:rPr lang="zh-CN" altLang="zh-CN" sz="1800" dirty="0">
                <a:latin typeface="+mn-ea"/>
              </a:rPr>
              <a:t>已经录入的基层就业</a:t>
            </a:r>
            <a:r>
              <a:rPr lang="en-US" altLang="zh-CN" sz="1800" dirty="0">
                <a:latin typeface="+mn-ea"/>
              </a:rPr>
              <a:t>-</a:t>
            </a:r>
            <a:r>
              <a:rPr lang="zh-CN" altLang="zh-CN" sz="1800" dirty="0">
                <a:latin typeface="+mn-ea"/>
              </a:rPr>
              <a:t>资格审核并通过中央审核的资助名单，在其中资助方式为“贷款代偿”且资助资金未发放完的名单</a:t>
            </a:r>
            <a:r>
              <a:rPr altLang="zh-CN" sz="1800" dirty="0">
                <a:latin typeface="+mn-ea"/>
              </a:rPr>
              <a:t>。</a:t>
            </a:r>
            <a:endParaRPr altLang="zh-CN" sz="1800" dirty="0">
              <a:latin typeface="+mn-ea"/>
            </a:endParaRPr>
          </a:p>
          <a:p>
            <a:pPr marL="0" indent="0">
              <a:buNone/>
              <a:defRPr/>
            </a:pPr>
            <a:r>
              <a:rPr altLang="zh-CN" sz="1800" dirty="0">
                <a:latin typeface="+mn-ea"/>
              </a:rPr>
              <a:t>第二步：学校审核人员登录系统，进入【资助项目管理</a:t>
            </a:r>
            <a:r>
              <a:rPr lang="en-US" altLang="zh-CN" sz="1800" dirty="0">
                <a:latin typeface="+mn-ea"/>
              </a:rPr>
              <a:t>-&gt;</a:t>
            </a:r>
            <a:r>
              <a:rPr altLang="zh-CN" sz="1800" dirty="0" err="1">
                <a:latin typeface="+mn-ea"/>
              </a:rPr>
              <a:t>国家资助</a:t>
            </a:r>
            <a:r>
              <a:rPr lang="en-US" altLang="zh-CN" sz="1800" dirty="0">
                <a:latin typeface="+mn-ea"/>
              </a:rPr>
              <a:t>-&gt;</a:t>
            </a:r>
            <a:r>
              <a:rPr lang="zh-CN" altLang="en-US" sz="1800" dirty="0">
                <a:latin typeface="+mn-ea"/>
              </a:rPr>
              <a:t>基层就业</a:t>
            </a:r>
            <a:r>
              <a:rPr lang="en-US" altLang="zh-CN" sz="1800" dirty="0">
                <a:latin typeface="+mn-ea"/>
              </a:rPr>
              <a:t>-</a:t>
            </a:r>
            <a:r>
              <a:rPr lang="zh-CN" altLang="en-US" sz="1800" dirty="0">
                <a:latin typeface="+mn-ea"/>
              </a:rPr>
              <a:t>利息代偿</a:t>
            </a:r>
            <a:r>
              <a:rPr lang="en-US" altLang="zh-CN" sz="1800" dirty="0">
                <a:latin typeface="+mn-ea"/>
              </a:rPr>
              <a:t>-&gt;</a:t>
            </a:r>
            <a:r>
              <a:rPr altLang="zh-CN" sz="1800" dirty="0">
                <a:latin typeface="+mn-ea"/>
              </a:rPr>
              <a:t>资助名单审核】模块，对资助名单进行审核；</a:t>
            </a:r>
            <a:endParaRPr altLang="zh-CN" sz="1800" dirty="0">
              <a:latin typeface="+mn-ea"/>
            </a:endParaRPr>
          </a:p>
          <a:p>
            <a:pPr marL="0" indent="0">
              <a:buNone/>
              <a:defRPr/>
            </a:pPr>
            <a:r>
              <a:rPr altLang="zh-CN" sz="1800" dirty="0">
                <a:latin typeface="+mn-ea"/>
              </a:rPr>
              <a:t>第</a:t>
            </a:r>
            <a:r>
              <a:rPr lang="zh-CN" altLang="en-US" sz="1800" dirty="0">
                <a:latin typeface="+mn-ea"/>
              </a:rPr>
              <a:t>三</a:t>
            </a:r>
            <a:r>
              <a:rPr altLang="zh-CN" sz="1800" dirty="0" err="1">
                <a:latin typeface="+mn-ea"/>
              </a:rPr>
              <a:t>步：中央操作人员登录系统，进入【资助项目管理</a:t>
            </a:r>
            <a:r>
              <a:rPr lang="en-US" altLang="zh-CN" sz="1800" dirty="0">
                <a:latin typeface="+mn-ea"/>
              </a:rPr>
              <a:t>-&gt;</a:t>
            </a:r>
            <a:r>
              <a:rPr altLang="zh-CN" sz="1800" dirty="0" err="1">
                <a:latin typeface="+mn-ea"/>
              </a:rPr>
              <a:t>国家资助</a:t>
            </a:r>
            <a:r>
              <a:rPr lang="en-US" altLang="zh-CN" sz="1800" dirty="0">
                <a:latin typeface="+mn-ea"/>
              </a:rPr>
              <a:t>-&gt;</a:t>
            </a:r>
            <a:r>
              <a:rPr lang="zh-CN" altLang="en-US" sz="1800" dirty="0">
                <a:latin typeface="+mn-ea"/>
              </a:rPr>
              <a:t>基层就业</a:t>
            </a:r>
            <a:r>
              <a:rPr lang="en-US" altLang="zh-CN" sz="1800" dirty="0">
                <a:latin typeface="+mn-ea"/>
              </a:rPr>
              <a:t>-</a:t>
            </a:r>
            <a:r>
              <a:rPr lang="zh-CN" altLang="en-US" sz="1800" dirty="0">
                <a:latin typeface="+mn-ea"/>
              </a:rPr>
              <a:t>利息代偿</a:t>
            </a:r>
            <a:r>
              <a:rPr lang="en-US" altLang="zh-CN" sz="1800" dirty="0">
                <a:latin typeface="+mn-ea"/>
              </a:rPr>
              <a:t>-&gt;</a:t>
            </a:r>
            <a:r>
              <a:rPr altLang="zh-CN" sz="1800" dirty="0" err="1">
                <a:latin typeface="+mn-ea"/>
              </a:rPr>
              <a:t>资助名单审核】模块，对部属高校审核通过的资助名单进行审核</a:t>
            </a:r>
            <a:r>
              <a:rPr altLang="zh-CN" sz="1800" dirty="0">
                <a:latin typeface="+mn-ea"/>
              </a:rPr>
              <a:t>；</a:t>
            </a:r>
            <a:endParaRPr altLang="zh-CN" sz="1800" dirty="0">
              <a:latin typeface="+mn-ea"/>
            </a:endParaRPr>
          </a:p>
          <a:p>
            <a:pPr marL="0" indent="0">
              <a:buNone/>
              <a:defRPr/>
            </a:pPr>
            <a:r>
              <a:rPr lang="zh-CN" altLang="en-US" sz="1800" dirty="0">
                <a:latin typeface="+mn-ea"/>
              </a:rPr>
              <a:t>第四步：学校审核人员、中央操作人员登录系统，进入</a:t>
            </a:r>
            <a:r>
              <a:rPr lang="en-US" altLang="zh-CN" sz="1800" dirty="0">
                <a:latin typeface="+mn-ea"/>
              </a:rPr>
              <a:t>【</a:t>
            </a:r>
            <a:r>
              <a:rPr lang="zh-CN" altLang="en-US" sz="1800" dirty="0">
                <a:latin typeface="+mn-ea"/>
              </a:rPr>
              <a:t>资助项目管理</a:t>
            </a:r>
            <a:r>
              <a:rPr lang="en-US" altLang="zh-CN" sz="1800" dirty="0">
                <a:latin typeface="+mn-ea"/>
              </a:rPr>
              <a:t>-&gt;</a:t>
            </a:r>
            <a:r>
              <a:rPr lang="zh-CN" altLang="en-US" sz="1800" dirty="0">
                <a:latin typeface="+mn-ea"/>
              </a:rPr>
              <a:t>国家资助</a:t>
            </a:r>
            <a:r>
              <a:rPr lang="en-US" altLang="zh-CN" sz="1800" dirty="0">
                <a:latin typeface="+mn-ea"/>
              </a:rPr>
              <a:t>-&gt;</a:t>
            </a:r>
            <a:r>
              <a:rPr lang="zh-CN" altLang="en-US" sz="1800" dirty="0">
                <a:latin typeface="+mn-ea"/>
              </a:rPr>
              <a:t>基层就业</a:t>
            </a:r>
            <a:r>
              <a:rPr lang="en-US" altLang="zh-CN" sz="1800" dirty="0">
                <a:latin typeface="+mn-ea"/>
              </a:rPr>
              <a:t>-</a:t>
            </a:r>
            <a:r>
              <a:rPr lang="zh-CN" altLang="en-US" sz="1800" dirty="0">
                <a:latin typeface="+mn-ea"/>
              </a:rPr>
              <a:t>利息代偿</a:t>
            </a:r>
            <a:r>
              <a:rPr lang="en-US" altLang="zh-CN" sz="1800" dirty="0">
                <a:latin typeface="+mn-ea"/>
              </a:rPr>
              <a:t>-&gt;</a:t>
            </a:r>
            <a:r>
              <a:rPr lang="zh-CN" altLang="en-US" sz="1800" dirty="0">
                <a:latin typeface="+mn-ea"/>
              </a:rPr>
              <a:t>资金发放查看</a:t>
            </a:r>
            <a:r>
              <a:rPr lang="en-US" altLang="zh-CN" sz="1800" dirty="0">
                <a:latin typeface="+mn-ea"/>
              </a:rPr>
              <a:t>】</a:t>
            </a:r>
            <a:r>
              <a:rPr lang="zh-CN" altLang="en-US" sz="1800" dirty="0">
                <a:latin typeface="+mn-ea"/>
              </a:rPr>
              <a:t>模块，对</a:t>
            </a:r>
            <a:r>
              <a:rPr lang="zh-CN" altLang="zh-CN" sz="1800" dirty="0">
                <a:latin typeface="+mn-ea"/>
              </a:rPr>
              <a:t>名单中学生的资金发放情况进行查看</a:t>
            </a:r>
            <a:r>
              <a:rPr lang="zh-CN" altLang="en-US" sz="1800" dirty="0">
                <a:latin typeface="+mn-ea"/>
              </a:rPr>
              <a:t>。</a:t>
            </a:r>
            <a:endParaRPr lang="zh-CN" altLang="en-US" sz="1800" dirty="0">
              <a:latin typeface="+mn-ea"/>
            </a:endParaRPr>
          </a:p>
          <a:p>
            <a:pPr>
              <a:defRPr/>
            </a:pPr>
            <a:endParaRPr altLang="en-US" sz="1800" dirty="0">
              <a:latin typeface="+mn-ea"/>
            </a:endParaRPr>
          </a:p>
        </p:txBody>
      </p:sp>
    </p:spTree>
  </p:cSld>
  <p:clrMapOvr>
    <a:masterClrMapping/>
  </p:clrMapOvr>
  <p:transition spd="slow">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小标题.png"/>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3339" y="190190"/>
            <a:ext cx="987781" cy="911999"/>
          </a:xfrm>
          <a:prstGeom prst="rect">
            <a:avLst/>
          </a:prstGeom>
        </p:spPr>
      </p:pic>
      <p:sp>
        <p:nvSpPr>
          <p:cNvPr id="12" name="文本框 2"/>
          <p:cNvSpPr txBox="1"/>
          <p:nvPr/>
        </p:nvSpPr>
        <p:spPr>
          <a:xfrm>
            <a:off x="3791744" y="198996"/>
            <a:ext cx="2880320" cy="584775"/>
          </a:xfrm>
          <a:prstGeom prst="rect">
            <a:avLst/>
          </a:prstGeom>
          <a:noFill/>
        </p:spPr>
        <p:txBody>
          <a:bodyPr wrap="square" rtlCol="0">
            <a:spAutoFit/>
          </a:bodyPr>
          <a:lstStyle/>
          <a:p>
            <a:r>
              <a:rPr kumimoji="1"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本期建设概况</a:t>
            </a:r>
            <a:endParaRPr kumimoji="1"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Rectangle 3"/>
          <p:cNvSpPr txBox="1">
            <a:spLocks noChangeArrowheads="1"/>
          </p:cNvSpPr>
          <p:nvPr/>
        </p:nvSpPr>
        <p:spPr>
          <a:xfrm>
            <a:off x="695400" y="1220755"/>
            <a:ext cx="11377264" cy="428128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dirty="0"/>
              <a:t>2.9.7</a:t>
            </a:r>
            <a:r>
              <a:rPr lang="zh-CN" altLang="zh-CN" dirty="0"/>
              <a:t>升级说明</a:t>
            </a:r>
            <a:br>
              <a:rPr lang="en-US" altLang="zh-CN" dirty="0"/>
            </a:br>
            <a:r>
              <a:rPr lang="en-US" altLang="zh-CN" dirty="0"/>
              <a:t>1. </a:t>
            </a:r>
            <a:r>
              <a:rPr lang="zh-CN" altLang="zh-CN" dirty="0"/>
              <a:t>新增国务院扶贫办、民政部、中国残联三部委数据对接相关功能</a:t>
            </a:r>
            <a:br>
              <a:rPr lang="en-US" altLang="zh-CN" dirty="0"/>
            </a:br>
            <a:r>
              <a:rPr lang="en-US" altLang="zh-CN" dirty="0"/>
              <a:t> </a:t>
            </a:r>
            <a:r>
              <a:rPr lang="en-US" altLang="zh-CN" sz="2400" dirty="0"/>
              <a:t>   ①</a:t>
            </a:r>
            <a:r>
              <a:rPr lang="zh-CN" altLang="zh-CN" sz="2400" dirty="0"/>
              <a:t>各学段新增相关功能模块：城乡低保学生</a:t>
            </a:r>
            <a:r>
              <a:rPr lang="en-US" altLang="zh-CN" sz="2400" dirty="0"/>
              <a:t>-</a:t>
            </a:r>
            <a:r>
              <a:rPr lang="zh-CN" altLang="zh-CN" sz="2400" dirty="0"/>
              <a:t>自采集模块，特困救助供养学生</a:t>
            </a:r>
            <a:r>
              <a:rPr lang="en-US" altLang="zh-CN" sz="2400" dirty="0"/>
              <a:t>-</a:t>
            </a:r>
            <a:r>
              <a:rPr lang="zh-CN" altLang="zh-CN" sz="2400" dirty="0"/>
              <a:t>自采集模块，孤儿学生</a:t>
            </a:r>
            <a:r>
              <a:rPr lang="en-US" altLang="zh-CN" sz="2400" dirty="0"/>
              <a:t>-</a:t>
            </a:r>
            <a:r>
              <a:rPr lang="zh-CN" altLang="zh-CN" sz="2400" dirty="0"/>
              <a:t>自采集模块，残疾学生</a:t>
            </a:r>
            <a:r>
              <a:rPr lang="en-US" altLang="zh-CN" sz="2400" dirty="0"/>
              <a:t>-</a:t>
            </a:r>
            <a:r>
              <a:rPr lang="zh-CN" altLang="zh-CN" sz="2400" dirty="0"/>
              <a:t>自采集模块</a:t>
            </a:r>
            <a:r>
              <a:rPr lang="en-US" altLang="zh-CN" sz="2400" dirty="0"/>
              <a:t>;</a:t>
            </a:r>
            <a:br>
              <a:rPr lang="en-US" altLang="zh-CN" sz="2400" dirty="0"/>
            </a:br>
            <a:r>
              <a:rPr lang="en-US" altLang="zh-CN" sz="2400" dirty="0"/>
              <a:t>    ②</a:t>
            </a:r>
            <a:r>
              <a:rPr lang="zh-CN" altLang="zh-CN" sz="2400" dirty="0"/>
              <a:t>实现与中央扶贫办系统（建档立卡）每周数据的获取并与在籍学生比对后，按照学籍和户籍下发至各省资助系统；</a:t>
            </a:r>
            <a:br>
              <a:rPr lang="en-US" altLang="zh-CN" sz="2400" dirty="0"/>
            </a:br>
            <a:r>
              <a:rPr lang="en-US" altLang="zh-CN" sz="2400" dirty="0"/>
              <a:t>    ③</a:t>
            </a:r>
            <a:r>
              <a:rPr lang="zh-CN" altLang="zh-CN" sz="2400" dirty="0"/>
              <a:t>实现与中央民政系统（城乡低保</a:t>
            </a:r>
            <a:r>
              <a:rPr lang="en-US" altLang="zh-CN" sz="2400" dirty="0"/>
              <a:t>/</a:t>
            </a:r>
            <a:r>
              <a:rPr lang="zh-CN" altLang="zh-CN" sz="2400" dirty="0"/>
              <a:t>孤儿</a:t>
            </a:r>
            <a:r>
              <a:rPr lang="en-US" altLang="zh-CN" sz="2400" dirty="0"/>
              <a:t>/</a:t>
            </a:r>
            <a:r>
              <a:rPr lang="zh-CN" altLang="zh-CN" sz="2400" dirty="0"/>
              <a:t>特困救助供养）每月数据的获取并与在籍学生比对后，按照学籍和户籍下发至各省资助系统；</a:t>
            </a:r>
            <a:br>
              <a:rPr lang="en-US" altLang="zh-CN" sz="2400" dirty="0"/>
            </a:br>
            <a:r>
              <a:rPr lang="en-US" altLang="zh-CN" sz="2400" dirty="0"/>
              <a:t>    ④</a:t>
            </a:r>
            <a:r>
              <a:rPr lang="zh-CN" altLang="zh-CN" sz="2400" dirty="0"/>
              <a:t>实现与中央残联系统（残疾人）每月数据的获取并与在籍学生比对后，按照学籍和户籍下发至各省资助系统；</a:t>
            </a:r>
            <a:endParaRPr lang="zh-CN" altLang="zh-CN" dirty="0"/>
          </a:p>
        </p:txBody>
      </p:sp>
      <p:sp>
        <p:nvSpPr>
          <p:cNvPr id="14" name="矩形 13"/>
          <p:cNvSpPr/>
          <p:nvPr/>
        </p:nvSpPr>
        <p:spPr>
          <a:xfrm>
            <a:off x="-480053" y="1988840"/>
            <a:ext cx="911424" cy="768085"/>
          </a:xfrm>
          <a:prstGeom prst="rect">
            <a:avLst/>
          </a:prstGeom>
          <a:solidFill>
            <a:srgbClr val="1B94F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5" name="矩形 14"/>
          <p:cNvSpPr/>
          <p:nvPr/>
        </p:nvSpPr>
        <p:spPr>
          <a:xfrm>
            <a:off x="-480053" y="1220755"/>
            <a:ext cx="911424" cy="768085"/>
          </a:xfrm>
          <a:prstGeom prst="rect">
            <a:avLst/>
          </a:prstGeom>
          <a:solidFill>
            <a:srgbClr val="0676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6" name="矩形 15"/>
          <p:cNvSpPr/>
          <p:nvPr/>
        </p:nvSpPr>
        <p:spPr>
          <a:xfrm>
            <a:off x="-480053" y="2756926"/>
            <a:ext cx="911424" cy="768085"/>
          </a:xfrm>
          <a:prstGeom prst="rect">
            <a:avLst/>
          </a:prstGeom>
          <a:solidFill>
            <a:srgbClr val="0676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7" name="矩形 16"/>
          <p:cNvSpPr/>
          <p:nvPr/>
        </p:nvSpPr>
        <p:spPr>
          <a:xfrm>
            <a:off x="-480053" y="3525011"/>
            <a:ext cx="911424" cy="768085"/>
          </a:xfrm>
          <a:prstGeom prst="rect">
            <a:avLst/>
          </a:prstGeom>
          <a:solidFill>
            <a:srgbClr val="1B94F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8" name="矩形 17"/>
          <p:cNvSpPr/>
          <p:nvPr/>
        </p:nvSpPr>
        <p:spPr>
          <a:xfrm>
            <a:off x="-480053" y="4293096"/>
            <a:ext cx="911424" cy="768085"/>
          </a:xfrm>
          <a:prstGeom prst="rect">
            <a:avLst/>
          </a:prstGeom>
          <a:solidFill>
            <a:srgbClr val="0676A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19" name="矩形 18"/>
          <p:cNvSpPr/>
          <p:nvPr/>
        </p:nvSpPr>
        <p:spPr>
          <a:xfrm>
            <a:off x="-480053" y="5061182"/>
            <a:ext cx="911424" cy="768085"/>
          </a:xfrm>
          <a:prstGeom prst="rect">
            <a:avLst/>
          </a:prstGeom>
          <a:solidFill>
            <a:srgbClr val="1B94F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直接连接符 13"/>
          <p:cNvSpPr>
            <a:spLocks noChangeShapeType="1"/>
          </p:cNvSpPr>
          <p:nvPr/>
        </p:nvSpPr>
        <p:spPr bwMode="auto">
          <a:xfrm>
            <a:off x="1524000" y="3429000"/>
            <a:ext cx="9144000" cy="0"/>
          </a:xfrm>
          <a:prstGeom prst="line">
            <a:avLst/>
          </a:prstGeom>
          <a:noFill/>
          <a:ln w="57150" algn="ctr">
            <a:solidFill>
              <a:srgbClr val="3B79CE"/>
            </a:solidFill>
            <a:miter lim="800000"/>
          </a:ln>
          <a:extLst>
            <a:ext uri="{909E8E84-426E-40DD-AFC4-6F175D3DCCD1}">
              <a14:hiddenFill xmlns:a14="http://schemas.microsoft.com/office/drawing/2010/main">
                <a:noFill/>
              </a14:hiddenFill>
            </a:ext>
          </a:extLst>
        </p:spPr>
        <p:txBody>
          <a:bodyPr/>
          <a:lstStyle/>
          <a:p>
            <a:endParaRPr lang="zh-CN" altLang="en-US"/>
          </a:p>
        </p:txBody>
      </p:sp>
      <p:sp>
        <p:nvSpPr>
          <p:cNvPr id="12" name="燕尾形 14"/>
          <p:cNvSpPr/>
          <p:nvPr/>
        </p:nvSpPr>
        <p:spPr>
          <a:xfrm>
            <a:off x="10382250" y="3536951"/>
            <a:ext cx="107950" cy="288925"/>
          </a:xfrm>
          <a:prstGeom prst="chevron">
            <a:avLst>
              <a:gd name="adj" fmla="val 50000"/>
            </a:avLst>
          </a:prstGeom>
          <a:solidFill>
            <a:srgbClr val="BFBFBF"/>
          </a:solidFill>
          <a:ln w="25400" cap="flat" cmpd="sng" algn="ctr">
            <a:noFill/>
            <a:prstDash val="solid"/>
            <a:miter lim="800000"/>
            <a:headEnd type="none" w="med" len="med"/>
            <a:tailEnd type="none" w="med" len="med"/>
          </a:ln>
          <a:effectLst/>
        </p:spPr>
        <p:txBody>
          <a:bodyPr anchor="ctr"/>
          <a:lstStyle/>
          <a:p>
            <a:pPr algn="ctr" eaLnBrk="1" fontAlgn="auto" hangingPunct="1">
              <a:spcBef>
                <a:spcPts val="0"/>
              </a:spcBef>
              <a:spcAft>
                <a:spcPts val="0"/>
              </a:spcAft>
              <a:defRPr lang="zh-CN" sz="1800" b="0" i="0" u="none" strike="noStrike" kern="1" spc="0" baseline="0">
                <a:solidFill>
                  <a:srgbClr val="FFFFFF"/>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solidFill>
                <a:srgbClr val="FFFFFF"/>
              </a:solidFill>
              <a:latin typeface="Arial" panose="020B0604020202020204" pitchFamily="34" charset="0"/>
              <a:ea typeface="黑体" panose="02010609060101010101" pitchFamily="49" charset="-122"/>
            </a:endParaRPr>
          </a:p>
        </p:txBody>
      </p:sp>
      <p:sp>
        <p:nvSpPr>
          <p:cNvPr id="13" name="燕尾形 15"/>
          <p:cNvSpPr/>
          <p:nvPr/>
        </p:nvSpPr>
        <p:spPr>
          <a:xfrm>
            <a:off x="10494963" y="3536951"/>
            <a:ext cx="107950" cy="288925"/>
          </a:xfrm>
          <a:prstGeom prst="chevron">
            <a:avLst>
              <a:gd name="adj" fmla="val 50000"/>
            </a:avLst>
          </a:prstGeom>
          <a:solidFill>
            <a:srgbClr val="BFBFBF"/>
          </a:solidFill>
          <a:ln w="25400" cap="flat" cmpd="sng" algn="ctr">
            <a:noFill/>
            <a:prstDash val="solid"/>
            <a:miter lim="800000"/>
            <a:headEnd type="none" w="med" len="med"/>
            <a:tailEnd type="none" w="med" len="med"/>
          </a:ln>
          <a:effectLst/>
        </p:spPr>
        <p:txBody>
          <a:bodyPr anchor="ctr"/>
          <a:lstStyle/>
          <a:p>
            <a:pPr algn="ctr" eaLnBrk="1" fontAlgn="auto" hangingPunct="1">
              <a:spcBef>
                <a:spcPts val="0"/>
              </a:spcBef>
              <a:spcAft>
                <a:spcPts val="0"/>
              </a:spcAft>
              <a:defRPr lang="zh-CN" sz="1800" b="0" i="0" u="none" strike="noStrike" kern="1" spc="0" baseline="0">
                <a:solidFill>
                  <a:srgbClr val="FFFFFF"/>
                </a:solidFill>
                <a:effectLst/>
                <a:latin typeface="Arial" panose="020B0604020202020204" pitchFamily="34" charset="0"/>
                <a:ea typeface="黑体" panose="02010609060101010101" pitchFamily="49" charset="-122"/>
                <a:cs typeface="Arial" panose="020B0604020202020204" pitchFamily="34" charset="0"/>
              </a:defRPr>
            </a:pPr>
            <a:endParaRPr lang="zh-CN" altLang="en-US" kern="1">
              <a:solidFill>
                <a:srgbClr val="FFFFFF"/>
              </a:solidFill>
              <a:latin typeface="Arial" panose="020B0604020202020204" pitchFamily="34" charset="0"/>
              <a:ea typeface="黑体" panose="02010609060101010101" pitchFamily="49" charset="-122"/>
            </a:endParaRPr>
          </a:p>
        </p:txBody>
      </p:sp>
      <p:sp>
        <p:nvSpPr>
          <p:cNvPr id="14" name="矩形 16"/>
          <p:cNvSpPr/>
          <p:nvPr/>
        </p:nvSpPr>
        <p:spPr>
          <a:xfrm>
            <a:off x="6573838" y="4071938"/>
            <a:ext cx="3598862" cy="461962"/>
          </a:xfrm>
          <a:prstGeom prst="rect">
            <a:avLst/>
          </a:prstGeom>
          <a:noFill/>
          <a:ln w="9525" cap="flat" cmpd="sng" algn="ctr">
            <a:noFill/>
            <a:prstDash val="solid"/>
            <a:miter lim="800000"/>
            <a:headEnd type="none" w="med" len="med"/>
            <a:tailEnd type="none" w="med" len="med"/>
          </a:ln>
          <a:effectLst/>
        </p:spPr>
        <p:txBody>
          <a:bodyP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solidFill>
                  <a:srgbClr val="595959"/>
                </a:solidFill>
                <a:latin typeface="微软雅黑" panose="020B0503020204020204" pitchFamily="34" charset="-122"/>
                <a:ea typeface="微软雅黑" panose="020B0503020204020204" pitchFamily="34" charset="-122"/>
              </a:rPr>
              <a:t>家庭经济困难学生管理</a:t>
            </a:r>
            <a:endParaRPr lang="zh-CN" altLang="en-US" sz="2400" kern="1" dirty="0">
              <a:solidFill>
                <a:srgbClr val="595959"/>
              </a:solidFill>
              <a:latin typeface="微软雅黑" panose="020B0503020204020204" pitchFamily="34" charset="-122"/>
              <a:ea typeface="微软雅黑" panose="020B0503020204020204" pitchFamily="34" charset="-122"/>
            </a:endParaRPr>
          </a:p>
        </p:txBody>
      </p:sp>
      <p:sp>
        <p:nvSpPr>
          <p:cNvPr id="15" name="矩形 17"/>
          <p:cNvSpPr/>
          <p:nvPr/>
        </p:nvSpPr>
        <p:spPr>
          <a:xfrm>
            <a:off x="6573838" y="4503738"/>
            <a:ext cx="3598862" cy="461962"/>
          </a:xfrm>
          <a:prstGeom prst="rect">
            <a:avLst/>
          </a:prstGeom>
          <a:noFill/>
          <a:ln w="9525" cap="flat" cmpd="sng" algn="ctr">
            <a:noFill/>
            <a:prstDash val="solid"/>
            <a:miter lim="800000"/>
            <a:headEnd type="none" w="med" len="med"/>
            <a:tailEnd type="none" w="med" len="med"/>
          </a:ln>
          <a:effectLst/>
        </p:spPr>
        <p:txBody>
          <a:bodyP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solidFill>
                  <a:srgbClr val="595959"/>
                </a:solidFill>
                <a:latin typeface="微软雅黑" panose="020B0503020204020204" pitchFamily="34" charset="-122"/>
                <a:ea typeface="微软雅黑" panose="020B0503020204020204" pitchFamily="34" charset="-122"/>
              </a:rPr>
              <a:t>国家类奖、助学金</a:t>
            </a:r>
            <a:endParaRPr lang="zh-CN" altLang="en-US" sz="2400" kern="1" dirty="0">
              <a:solidFill>
                <a:srgbClr val="595959"/>
              </a:solidFill>
              <a:latin typeface="微软雅黑" panose="020B0503020204020204" pitchFamily="34" charset="-122"/>
              <a:ea typeface="微软雅黑" panose="020B0503020204020204" pitchFamily="34" charset="-122"/>
            </a:endParaRPr>
          </a:p>
        </p:txBody>
      </p:sp>
      <p:sp>
        <p:nvSpPr>
          <p:cNvPr id="16" name="矩形 18"/>
          <p:cNvSpPr/>
          <p:nvPr/>
        </p:nvSpPr>
        <p:spPr>
          <a:xfrm>
            <a:off x="6573838" y="4935538"/>
            <a:ext cx="4094162" cy="461962"/>
          </a:xfrm>
          <a:prstGeom prst="rect">
            <a:avLst/>
          </a:prstGeom>
          <a:noFill/>
          <a:ln w="9525" cap="flat" cmpd="sng" algn="ctr">
            <a:noFill/>
            <a:prstDash val="solid"/>
            <a:miter lim="800000"/>
            <a:headEnd type="none" w="med" len="med"/>
            <a:tailEnd type="none" w="med" len="med"/>
          </a:ln>
          <a:effectLst/>
        </p:spPr>
        <p:txBody>
          <a:bodyP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solidFill>
                  <a:srgbClr val="595959"/>
                </a:solidFill>
                <a:latin typeface="微软雅黑" panose="020B0503020204020204" pitchFamily="34" charset="-122"/>
                <a:ea typeface="微软雅黑" panose="020B0503020204020204" pitchFamily="34" charset="-122"/>
              </a:rPr>
              <a:t>地方、社会、学校类资助</a:t>
            </a:r>
            <a:endParaRPr lang="zh-CN" altLang="en-US" sz="2400" kern="1" dirty="0">
              <a:solidFill>
                <a:srgbClr val="595959"/>
              </a:solidFill>
              <a:latin typeface="微软雅黑" panose="020B0503020204020204" pitchFamily="34" charset="-122"/>
              <a:ea typeface="微软雅黑" panose="020B0503020204020204" pitchFamily="34" charset="-122"/>
            </a:endParaRPr>
          </a:p>
        </p:txBody>
      </p:sp>
      <p:sp>
        <p:nvSpPr>
          <p:cNvPr id="17" name="矩形 16"/>
          <p:cNvSpPr/>
          <p:nvPr/>
        </p:nvSpPr>
        <p:spPr>
          <a:xfrm>
            <a:off x="6569076" y="3609976"/>
            <a:ext cx="3598863" cy="461963"/>
          </a:xfrm>
          <a:prstGeom prst="rect">
            <a:avLst/>
          </a:prstGeom>
          <a:noFill/>
          <a:ln w="9525" cap="flat" cmpd="sng" algn="ctr">
            <a:noFill/>
            <a:prstDash val="solid"/>
            <a:miter lim="800000"/>
            <a:headEnd type="none" w="med" len="med"/>
            <a:tailEnd type="none" w="med" len="med"/>
          </a:ln>
          <a:effectLst/>
        </p:spPr>
        <p:txBody>
          <a:bodyPr/>
          <a:lstStyle/>
          <a:p>
            <a:pP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2400" kern="1" dirty="0">
                <a:solidFill>
                  <a:srgbClr val="595959"/>
                </a:solidFill>
                <a:latin typeface="微软雅黑" panose="020B0503020204020204" pitchFamily="34" charset="-122"/>
                <a:ea typeface="微软雅黑" panose="020B0503020204020204" pitchFamily="34" charset="-122"/>
              </a:rPr>
              <a:t>在校生、毕业生管理</a:t>
            </a:r>
            <a:endParaRPr lang="zh-CN" altLang="en-US" sz="2400" kern="1" dirty="0">
              <a:solidFill>
                <a:srgbClr val="595959"/>
              </a:solidFill>
              <a:latin typeface="微软雅黑" panose="020B0503020204020204" pitchFamily="34" charset="-122"/>
              <a:ea typeface="微软雅黑" panose="020B0503020204020204" pitchFamily="34" charset="-122"/>
            </a:endParaRPr>
          </a:p>
        </p:txBody>
      </p:sp>
      <p:sp>
        <p:nvSpPr>
          <p:cNvPr id="18" name="TextBox 8"/>
          <p:cNvSpPr/>
          <p:nvPr/>
        </p:nvSpPr>
        <p:spPr>
          <a:xfrm>
            <a:off x="-4397375" y="2687638"/>
            <a:ext cx="4098925" cy="647700"/>
          </a:xfrm>
          <a:prstGeom prst="rect">
            <a:avLst/>
          </a:prstGeom>
          <a:noFill/>
          <a:ln w="9525" cap="flat" cmpd="sng" algn="ctr">
            <a:noFill/>
            <a:prstDash val="solid"/>
            <a:miter lim="800000"/>
            <a:headEnd type="none" w="med" len="med"/>
            <a:tailEnd type="none" w="med" len="med"/>
          </a:ln>
          <a:effectLst/>
        </p:spPr>
        <p:txBody>
          <a:bodyPr/>
          <a:lstStyle/>
          <a:p>
            <a:pPr algn="ctr" eaLnBrk="1" fontAlgn="auto" hangingPunct="1">
              <a:spcBef>
                <a:spcPts val="0"/>
              </a:spcBef>
              <a:spcAft>
                <a:spcPts val="0"/>
              </a:spcAft>
              <a:defRPr lang="zh-CN" sz="1800" b="0" i="0" u="none" strike="noStrike" kern="1" spc="0" baseline="0">
                <a:solidFill>
                  <a:schemeClr val="tx1"/>
                </a:solidFill>
                <a:effectLst/>
                <a:latin typeface="Arial" panose="020B0604020202020204" pitchFamily="34" charset="0"/>
                <a:ea typeface="黑体" panose="02010609060101010101" pitchFamily="49" charset="-122"/>
                <a:cs typeface="Arial" panose="020B0604020202020204" pitchFamily="34" charset="0"/>
              </a:defRPr>
            </a:pPr>
            <a:r>
              <a:rPr lang="zh-CN" altLang="en-US" sz="3600" b="1" kern="1" dirty="0">
                <a:solidFill>
                  <a:srgbClr val="595959"/>
                </a:solidFill>
                <a:latin typeface="+mn-ea"/>
                <a:ea typeface="+mn-ea"/>
              </a:rPr>
              <a:t>二、核心业务流程</a:t>
            </a:r>
            <a:endParaRPr lang="zh-CN" altLang="en-US" sz="3600" b="1" kern="1" dirty="0">
              <a:solidFill>
                <a:srgbClr val="595959"/>
              </a:solidFill>
              <a:latin typeface="+mn-ea"/>
              <a:ea typeface="+mn-ea"/>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06719 -2.71676E-6 L 1.00347 -0.00185 " pathEditMode="relative" rAng="0" ptsTypes="AA">
                                      <p:cBhvr>
                                        <p:cTn id="6" dur="2000" fill="hold"/>
                                        <p:tgtEl>
                                          <p:spTgt spid="18"/>
                                        </p:tgtEl>
                                        <p:attrNameLst>
                                          <p:attrName>ppt_x</p:attrName>
                                          <p:attrName>ppt_y</p:attrName>
                                        </p:attrNameLst>
                                      </p:cBhvr>
                                      <p:rCtr x="53524" y="-92"/>
                                    </p:animMotion>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0700" y="1419225"/>
            <a:ext cx="3371850" cy="503238"/>
          </a:xfrm>
        </p:spPr>
        <p:txBody>
          <a:bodyPr/>
          <a:lstStyle/>
          <a:p>
            <a:pPr marL="0" indent="0">
              <a:buNone/>
              <a:defRPr/>
            </a:pPr>
            <a:r>
              <a:rPr altLang="en-US" dirty="0">
                <a:latin typeface="+mn-ea"/>
                <a:ea typeface="+mn-ea"/>
              </a:rPr>
              <a:t>主管单位设置资助业务</a:t>
            </a:r>
            <a:endParaRPr lang="en-US" altLang="zh-CN" dirty="0">
              <a:latin typeface="+mn-ea"/>
              <a:ea typeface="+mn-ea"/>
            </a:endParaRPr>
          </a:p>
          <a:p>
            <a:pPr>
              <a:defRPr/>
            </a:pPr>
            <a:endParaRPr altLang="en-US" dirty="0">
              <a:latin typeface="+mn-ea"/>
              <a:ea typeface="+mn-ea"/>
            </a:endParaRPr>
          </a:p>
        </p:txBody>
      </p:sp>
      <p:pic>
        <p:nvPicPr>
          <p:cNvPr id="113667"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33526" y="1851026"/>
            <a:ext cx="9134475" cy="265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668" name="Rectangle 27"/>
          <p:cNvSpPr>
            <a:spLocks noGrp="1" noChangeArrowheads="1"/>
          </p:cNvSpPr>
          <p:nvPr>
            <p:ph type="title"/>
          </p:nvPr>
        </p:nvSpPr>
        <p:spPr>
          <a:xfrm>
            <a:off x="8248650" y="890589"/>
            <a:ext cx="2368550"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地方政府资助</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63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864" y="4502150"/>
            <a:ext cx="4257675"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7238" y="4368800"/>
            <a:ext cx="432435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338" y="4378325"/>
            <a:ext cx="43053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43"/>
                                        </p:tgtEl>
                                        <p:attrNameLst>
                                          <p:attrName>style.visibility</p:attrName>
                                        </p:attrNameLst>
                                      </p:cBhvr>
                                      <p:to>
                                        <p:strVal val="visible"/>
                                      </p:to>
                                    </p:set>
                                    <p:anim calcmode="lin" valueType="num">
                                      <p:cBhvr additive="base">
                                        <p:cTn id="7" dur="500" fill="hold"/>
                                        <p:tgtEl>
                                          <p:spTgt spid="163843"/>
                                        </p:tgtEl>
                                        <p:attrNameLst>
                                          <p:attrName>ppt_x</p:attrName>
                                        </p:attrNameLst>
                                      </p:cBhvr>
                                      <p:tavLst>
                                        <p:tav tm="0">
                                          <p:val>
                                            <p:strVal val="#ppt_x"/>
                                          </p:val>
                                        </p:tav>
                                        <p:tav tm="100000">
                                          <p:val>
                                            <p:strVal val="#ppt_x"/>
                                          </p:val>
                                        </p:tav>
                                      </p:tavLst>
                                    </p:anim>
                                    <p:anim calcmode="lin" valueType="num">
                                      <p:cBhvr additive="base">
                                        <p:cTn id="8" dur="500" fill="hold"/>
                                        <p:tgtEl>
                                          <p:spTgt spid="1638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3845"/>
                                        </p:tgtEl>
                                        <p:attrNameLst>
                                          <p:attrName>style.visibility</p:attrName>
                                        </p:attrNameLst>
                                      </p:cBhvr>
                                      <p:to>
                                        <p:strVal val="visible"/>
                                      </p:to>
                                    </p:set>
                                    <p:anim calcmode="lin" valueType="num">
                                      <p:cBhvr additive="base">
                                        <p:cTn id="13" dur="500" fill="hold"/>
                                        <p:tgtEl>
                                          <p:spTgt spid="163845"/>
                                        </p:tgtEl>
                                        <p:attrNameLst>
                                          <p:attrName>ppt_x</p:attrName>
                                        </p:attrNameLst>
                                      </p:cBhvr>
                                      <p:tavLst>
                                        <p:tav tm="0">
                                          <p:val>
                                            <p:strVal val="#ppt_x"/>
                                          </p:val>
                                        </p:tav>
                                        <p:tav tm="100000">
                                          <p:val>
                                            <p:strVal val="#ppt_x"/>
                                          </p:val>
                                        </p:tav>
                                      </p:tavLst>
                                    </p:anim>
                                    <p:anim calcmode="lin" valueType="num">
                                      <p:cBhvr additive="base">
                                        <p:cTn id="14" dur="500" fill="hold"/>
                                        <p:tgtEl>
                                          <p:spTgt spid="16384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3846"/>
                                        </p:tgtEl>
                                        <p:attrNameLst>
                                          <p:attrName>style.visibility</p:attrName>
                                        </p:attrNameLst>
                                      </p:cBhvr>
                                      <p:to>
                                        <p:strVal val="visible"/>
                                      </p:to>
                                    </p:set>
                                    <p:anim calcmode="lin" valueType="num">
                                      <p:cBhvr additive="base">
                                        <p:cTn id="19" dur="500" fill="hold"/>
                                        <p:tgtEl>
                                          <p:spTgt spid="163846"/>
                                        </p:tgtEl>
                                        <p:attrNameLst>
                                          <p:attrName>ppt_x</p:attrName>
                                        </p:attrNameLst>
                                      </p:cBhvr>
                                      <p:tavLst>
                                        <p:tav tm="0">
                                          <p:val>
                                            <p:strVal val="#ppt_x"/>
                                          </p:val>
                                        </p:tav>
                                        <p:tav tm="100000">
                                          <p:val>
                                            <p:strVal val="#ppt_x"/>
                                          </p:val>
                                        </p:tav>
                                      </p:tavLst>
                                    </p:anim>
                                    <p:anim calcmode="lin" valueType="num">
                                      <p:cBhvr additive="base">
                                        <p:cTn id="20" dur="500" fill="hold"/>
                                        <p:tgtEl>
                                          <p:spTgt spid="1638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2412" y="1993901"/>
            <a:ext cx="9145588" cy="3497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4691" name="Rectangle 27"/>
          <p:cNvSpPr>
            <a:spLocks noGrp="1" noChangeArrowheads="1"/>
          </p:cNvSpPr>
          <p:nvPr>
            <p:ph type="title"/>
          </p:nvPr>
        </p:nvSpPr>
        <p:spPr>
          <a:xfrm>
            <a:off x="8248650" y="890589"/>
            <a:ext cx="2368550"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地方政府资助</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TextBox 3"/>
          <p:cNvSpPr txBox="1"/>
          <p:nvPr/>
        </p:nvSpPr>
        <p:spPr>
          <a:xfrm>
            <a:off x="1771651" y="1455738"/>
            <a:ext cx="5724525" cy="461962"/>
          </a:xfrm>
          <a:prstGeom prst="rect">
            <a:avLst/>
          </a:prstGeom>
          <a:noFill/>
        </p:spPr>
        <p:txBody>
          <a:bodyPr wrap="none">
            <a:spAutoFit/>
          </a:bodyPr>
          <a:lstStyle/>
          <a:p>
            <a:pPr>
              <a:defRPr/>
            </a:pPr>
            <a:r>
              <a:rPr lang="zh-CN" altLang="en-US" sz="2400" kern="1" dirty="0">
                <a:latin typeface="Arial" panose="020B0604020202020204" pitchFamily="34" charset="0"/>
                <a:ea typeface="黑体" panose="02010609060101010101" pitchFamily="49" charset="-122"/>
              </a:rPr>
              <a:t>学校级操作人员新增名单（可模板导入）</a:t>
            </a:r>
            <a:endParaRPr lang="zh-CN" altLang="en-US" sz="2400" kern="1" dirty="0">
              <a:latin typeface="Arial" panose="020B0604020202020204" pitchFamily="34" charset="0"/>
              <a:ea typeface="黑体" panose="02010609060101010101" pitchFamily="49" charset="-122"/>
            </a:endParaRPr>
          </a:p>
        </p:txBody>
      </p:sp>
    </p:spTree>
  </p:cSld>
  <p:clrMapOvr>
    <a:masterClrMapping/>
  </p:clrMapOvr>
  <p:transition spd="slow">
    <p:pull/>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7"/>
          <p:cNvSpPr>
            <a:spLocks noGrp="1" noChangeArrowheads="1"/>
          </p:cNvSpPr>
          <p:nvPr>
            <p:ph type="title"/>
          </p:nvPr>
        </p:nvSpPr>
        <p:spPr>
          <a:xfrm>
            <a:off x="8177214" y="890589"/>
            <a:ext cx="2439987"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地方政府资助</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graphicFrame>
        <p:nvGraphicFramePr>
          <p:cNvPr id="115715" name="对象 16"/>
          <p:cNvGraphicFramePr>
            <a:graphicFrameLocks noChangeAspect="1"/>
          </p:cNvGraphicFramePr>
          <p:nvPr/>
        </p:nvGraphicFramePr>
        <p:xfrm>
          <a:off x="1719264" y="1114426"/>
          <a:ext cx="5895975" cy="5376863"/>
        </p:xfrm>
        <a:graphic>
          <a:graphicData uri="http://schemas.openxmlformats.org/presentationml/2006/ole">
            <mc:AlternateContent xmlns:mc="http://schemas.openxmlformats.org/markup-compatibility/2006">
              <mc:Choice xmlns:v="urn:schemas-microsoft-com:vml" Requires="v">
                <p:oleObj spid="_x0000_s58422" name="Visio" r:id="rId1" imgW="5346700" imgH="4876800" progId="Visio.Drawing.11">
                  <p:embed/>
                </p:oleObj>
              </mc:Choice>
              <mc:Fallback>
                <p:oleObj name="Visio" r:id="rId1" imgW="5346700" imgH="4876800" progId="Visio.Drawing.11">
                  <p:embed/>
                  <p:pic>
                    <p:nvPicPr>
                      <p:cNvPr id="0" name="对象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264" y="1114426"/>
                        <a:ext cx="5895975" cy="537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pull/>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1862138" y="1635125"/>
            <a:ext cx="8589962" cy="4592638"/>
          </a:xfrm>
        </p:spPr>
        <p:txBody>
          <a:bodyPr/>
          <a:lstStyle/>
          <a:p>
            <a:pPr marL="0" indent="0">
              <a:buNone/>
              <a:defRPr/>
            </a:pPr>
            <a:r>
              <a:rPr altLang="en-US" dirty="0">
                <a:latin typeface="+mn-ea"/>
                <a:ea typeface="+mn-ea"/>
              </a:rPr>
              <a:t>本专科、研究生地方政府资助具体流程为；</a:t>
            </a:r>
            <a:endParaRPr lang="en-US" altLang="zh-CN" dirty="0">
              <a:latin typeface="+mn-ea"/>
              <a:ea typeface="+mn-ea"/>
            </a:endParaRPr>
          </a:p>
          <a:p>
            <a:pPr marL="0" indent="0">
              <a:buNone/>
              <a:defRPr/>
            </a:pPr>
            <a:r>
              <a:rPr altLang="zh-CN" dirty="0">
                <a:latin typeface="+mn-ea"/>
                <a:ea typeface="+mn-ea"/>
              </a:rPr>
              <a:t>第一步：主管部门用户通过【资助项目管理</a:t>
            </a:r>
            <a:r>
              <a:rPr lang="en-US" altLang="zh-CN" dirty="0">
                <a:latin typeface="+mn-ea"/>
                <a:ea typeface="+mn-ea"/>
              </a:rPr>
              <a:t>-&gt;</a:t>
            </a:r>
            <a:r>
              <a:rPr altLang="zh-CN" dirty="0">
                <a:latin typeface="+mn-ea"/>
                <a:ea typeface="+mn-ea"/>
              </a:rPr>
              <a:t>地方政府资助</a:t>
            </a:r>
            <a:r>
              <a:rPr lang="en-US" altLang="zh-CN" dirty="0">
                <a:latin typeface="+mn-ea"/>
                <a:ea typeface="+mn-ea"/>
              </a:rPr>
              <a:t>-&gt;</a:t>
            </a:r>
            <a:r>
              <a:rPr altLang="zh-CN" dirty="0">
                <a:latin typeface="+mn-ea"/>
                <a:ea typeface="+mn-ea"/>
              </a:rPr>
              <a:t>资助业务设置】模块设置资助业务；</a:t>
            </a:r>
            <a:endParaRPr altLang="zh-CN" dirty="0">
              <a:latin typeface="+mn-ea"/>
              <a:ea typeface="+mn-ea"/>
            </a:endParaRPr>
          </a:p>
          <a:p>
            <a:pPr marL="0" indent="0">
              <a:buNone/>
              <a:defRPr/>
            </a:pPr>
            <a:r>
              <a:rPr altLang="zh-CN" dirty="0">
                <a:latin typeface="+mn-ea"/>
                <a:ea typeface="+mn-ea"/>
              </a:rPr>
              <a:t>第二步：学校操作人员或学校审核人员在【资助项目管理</a:t>
            </a:r>
            <a:r>
              <a:rPr lang="en-US" altLang="zh-CN" dirty="0">
                <a:latin typeface="+mn-ea"/>
                <a:ea typeface="+mn-ea"/>
              </a:rPr>
              <a:t>-&gt;</a:t>
            </a:r>
            <a:r>
              <a:rPr altLang="zh-CN" dirty="0">
                <a:latin typeface="+mn-ea"/>
                <a:ea typeface="+mn-ea"/>
              </a:rPr>
              <a:t>地方政府资助</a:t>
            </a:r>
            <a:r>
              <a:rPr lang="en-US" altLang="zh-CN" dirty="0">
                <a:latin typeface="+mn-ea"/>
                <a:ea typeface="+mn-ea"/>
              </a:rPr>
              <a:t>-&gt;</a:t>
            </a:r>
            <a:r>
              <a:rPr altLang="zh-CN" dirty="0">
                <a:latin typeface="+mn-ea"/>
                <a:ea typeface="+mn-ea"/>
              </a:rPr>
              <a:t>资助名单管理】录入对应资助业务的资助名单信息；</a:t>
            </a:r>
            <a:endParaRPr altLang="zh-CN" dirty="0">
              <a:latin typeface="+mn-ea"/>
              <a:ea typeface="+mn-ea"/>
            </a:endParaRPr>
          </a:p>
          <a:p>
            <a:pPr marL="0" indent="0">
              <a:buNone/>
              <a:defRPr/>
            </a:pPr>
            <a:r>
              <a:rPr altLang="zh-CN" dirty="0">
                <a:latin typeface="+mn-ea"/>
                <a:ea typeface="+mn-ea"/>
              </a:rPr>
              <a:t>第三步：主管部门用户通过【资助项目管理</a:t>
            </a:r>
            <a:r>
              <a:rPr lang="en-US" altLang="zh-CN" dirty="0">
                <a:latin typeface="+mn-ea"/>
                <a:ea typeface="+mn-ea"/>
              </a:rPr>
              <a:t>-&gt;</a:t>
            </a:r>
            <a:r>
              <a:rPr altLang="zh-CN" dirty="0">
                <a:latin typeface="+mn-ea"/>
                <a:ea typeface="+mn-ea"/>
              </a:rPr>
              <a:t>地方政府资助</a:t>
            </a:r>
            <a:r>
              <a:rPr lang="en-US" altLang="zh-CN" dirty="0">
                <a:latin typeface="+mn-ea"/>
                <a:ea typeface="+mn-ea"/>
              </a:rPr>
              <a:t>-&gt;</a:t>
            </a:r>
            <a:r>
              <a:rPr altLang="zh-CN" dirty="0">
                <a:latin typeface="+mn-ea"/>
                <a:ea typeface="+mn-ea"/>
              </a:rPr>
              <a:t>资助名单查看】模块查看资助名单信息。</a:t>
            </a:r>
            <a:endParaRPr altLang="zh-CN" dirty="0">
              <a:latin typeface="+mn-ea"/>
              <a:ea typeface="+mn-ea"/>
            </a:endParaRPr>
          </a:p>
          <a:p>
            <a:pPr>
              <a:defRPr/>
            </a:pPr>
            <a:endParaRPr altLang="en-US" dirty="0">
              <a:latin typeface="+mn-ea"/>
              <a:ea typeface="+mn-ea"/>
            </a:endParaRPr>
          </a:p>
        </p:txBody>
      </p:sp>
      <p:sp>
        <p:nvSpPr>
          <p:cNvPr id="117763" name="Rectangle 27"/>
          <p:cNvSpPr>
            <a:spLocks noGrp="1" noChangeArrowheads="1"/>
          </p:cNvSpPr>
          <p:nvPr>
            <p:ph type="title"/>
          </p:nvPr>
        </p:nvSpPr>
        <p:spPr>
          <a:xfrm>
            <a:off x="7377114" y="890589"/>
            <a:ext cx="3240087"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地方政府资助</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spd="slow">
    <p:pull/>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7"/>
          <p:cNvSpPr>
            <a:spLocks noGrp="1" noChangeArrowheads="1"/>
          </p:cNvSpPr>
          <p:nvPr>
            <p:ph type="title"/>
          </p:nvPr>
        </p:nvSpPr>
        <p:spPr>
          <a:xfrm>
            <a:off x="8848726" y="893764"/>
            <a:ext cx="1819275"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学校资助</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18787"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44638" y="1971676"/>
            <a:ext cx="9144000" cy="360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5006975"/>
            <a:ext cx="4810125"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0" y="4370388"/>
            <a:ext cx="4762500"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771650" y="1455738"/>
            <a:ext cx="3570288" cy="461962"/>
          </a:xfrm>
          <a:prstGeom prst="rect">
            <a:avLst/>
          </a:prstGeom>
          <a:noFill/>
        </p:spPr>
        <p:txBody>
          <a:bodyPr wrap="none">
            <a:spAutoFit/>
          </a:bodyPr>
          <a:lstStyle/>
          <a:p>
            <a:pPr>
              <a:defRPr/>
            </a:pPr>
            <a:r>
              <a:rPr lang="zh-CN" altLang="en-US" sz="2400" kern="1" dirty="0">
                <a:latin typeface="Arial" panose="020B0604020202020204" pitchFamily="34" charset="0"/>
                <a:ea typeface="黑体" panose="02010609060101010101" pitchFamily="49" charset="-122"/>
              </a:rPr>
              <a:t>学校级操作人员业务设置</a:t>
            </a:r>
            <a:endParaRPr lang="zh-CN" altLang="en-US" sz="2400" kern="1" dirty="0">
              <a:latin typeface="Arial" panose="020B0604020202020204" pitchFamily="34" charset="0"/>
              <a:ea typeface="黑体" panose="02010609060101010101" pitchFamily="49" charset="-122"/>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4867"/>
                                        </p:tgtEl>
                                        <p:attrNameLst>
                                          <p:attrName>style.visibility</p:attrName>
                                        </p:attrNameLst>
                                      </p:cBhvr>
                                      <p:to>
                                        <p:strVal val="visible"/>
                                      </p:to>
                                    </p:set>
                                    <p:anim calcmode="lin" valueType="num">
                                      <p:cBhvr additive="base">
                                        <p:cTn id="7" dur="500" fill="hold"/>
                                        <p:tgtEl>
                                          <p:spTgt spid="164867"/>
                                        </p:tgtEl>
                                        <p:attrNameLst>
                                          <p:attrName>ppt_x</p:attrName>
                                        </p:attrNameLst>
                                      </p:cBhvr>
                                      <p:tavLst>
                                        <p:tav tm="0">
                                          <p:val>
                                            <p:strVal val="#ppt_x"/>
                                          </p:val>
                                        </p:tav>
                                        <p:tav tm="100000">
                                          <p:val>
                                            <p:strVal val="#ppt_x"/>
                                          </p:val>
                                        </p:tav>
                                      </p:tavLst>
                                    </p:anim>
                                    <p:anim calcmode="lin" valueType="num">
                                      <p:cBhvr additive="base">
                                        <p:cTn id="8" dur="500" fill="hold"/>
                                        <p:tgtEl>
                                          <p:spTgt spid="1648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4868"/>
                                        </p:tgtEl>
                                        <p:attrNameLst>
                                          <p:attrName>style.visibility</p:attrName>
                                        </p:attrNameLst>
                                      </p:cBhvr>
                                      <p:to>
                                        <p:strVal val="visible"/>
                                      </p:to>
                                    </p:set>
                                    <p:anim calcmode="lin" valueType="num">
                                      <p:cBhvr additive="base">
                                        <p:cTn id="13" dur="500" fill="hold"/>
                                        <p:tgtEl>
                                          <p:spTgt spid="164868"/>
                                        </p:tgtEl>
                                        <p:attrNameLst>
                                          <p:attrName>ppt_x</p:attrName>
                                        </p:attrNameLst>
                                      </p:cBhvr>
                                      <p:tavLst>
                                        <p:tav tm="0">
                                          <p:val>
                                            <p:strVal val="#ppt_x"/>
                                          </p:val>
                                        </p:tav>
                                        <p:tav tm="100000">
                                          <p:val>
                                            <p:strVal val="#ppt_x"/>
                                          </p:val>
                                        </p:tav>
                                      </p:tavLst>
                                    </p:anim>
                                    <p:anim calcmode="lin" valueType="num">
                                      <p:cBhvr additive="base">
                                        <p:cTn id="14" dur="500" fill="hold"/>
                                        <p:tgtEl>
                                          <p:spTgt spid="1648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7"/>
          <p:cNvSpPr>
            <a:spLocks noGrp="1" noChangeArrowheads="1"/>
          </p:cNvSpPr>
          <p:nvPr>
            <p:ph type="title"/>
          </p:nvPr>
        </p:nvSpPr>
        <p:spPr>
          <a:xfrm>
            <a:off x="8848726" y="927101"/>
            <a:ext cx="1819275"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学校资助</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TextBox 5"/>
          <p:cNvSpPr txBox="1"/>
          <p:nvPr/>
        </p:nvSpPr>
        <p:spPr>
          <a:xfrm>
            <a:off x="1771651" y="1455738"/>
            <a:ext cx="5724525" cy="461962"/>
          </a:xfrm>
          <a:prstGeom prst="rect">
            <a:avLst/>
          </a:prstGeom>
          <a:noFill/>
        </p:spPr>
        <p:txBody>
          <a:bodyPr wrap="none">
            <a:spAutoFit/>
          </a:bodyPr>
          <a:lstStyle/>
          <a:p>
            <a:pPr>
              <a:defRPr/>
            </a:pPr>
            <a:r>
              <a:rPr lang="zh-CN" altLang="en-US" sz="2400" kern="1" dirty="0">
                <a:latin typeface="Arial" panose="020B0604020202020204" pitchFamily="34" charset="0"/>
                <a:ea typeface="黑体" panose="02010609060101010101" pitchFamily="49" charset="-122"/>
              </a:rPr>
              <a:t>学校级操作人员名单录入（可模板导入）</a:t>
            </a:r>
            <a:endParaRPr lang="zh-CN" altLang="en-US" sz="2400" kern="1" dirty="0">
              <a:latin typeface="Arial" panose="020B0604020202020204" pitchFamily="34" charset="0"/>
              <a:ea typeface="黑体" panose="02010609060101010101" pitchFamily="49" charset="-122"/>
            </a:endParaRPr>
          </a:p>
        </p:txBody>
      </p:sp>
      <p:pic>
        <p:nvPicPr>
          <p:cNvPr id="11981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2065339"/>
            <a:ext cx="9144000" cy="3602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ll/>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0834" name="Picture 3" descr="image15"/>
          <p:cNvGraphicFramePr>
            <a:graphicFrameLocks noChangeAspect="1"/>
          </p:cNvGraphicFramePr>
          <p:nvPr/>
        </p:nvGraphicFramePr>
        <p:xfrm>
          <a:off x="1862139" y="1152525"/>
          <a:ext cx="5857875" cy="5341938"/>
        </p:xfrm>
        <a:graphic>
          <a:graphicData uri="http://schemas.openxmlformats.org/presentationml/2006/ole">
            <mc:AlternateContent xmlns:mc="http://schemas.openxmlformats.org/markup-compatibility/2006">
              <mc:Choice xmlns:v="urn:schemas-microsoft-com:vml" Requires="v">
                <p:oleObj spid="_x0000_s59446" name="Visio.Drawing.11" r:id="rId1" imgW="5346700" imgH="4876800" progId="">
                  <p:embed/>
                </p:oleObj>
              </mc:Choice>
              <mc:Fallback>
                <p:oleObj name="Visio.Drawing.11" r:id="rId1" imgW="5346700" imgH="4876800" progId="">
                  <p:embed/>
                  <p:pic>
                    <p:nvPicPr>
                      <p:cNvPr id="0" name="Picture 3" descr="image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139" y="1152525"/>
                        <a:ext cx="5857875" cy="53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0835" name="Rectangle 27"/>
          <p:cNvSpPr>
            <a:spLocks noGrp="1" noChangeArrowheads="1"/>
          </p:cNvSpPr>
          <p:nvPr>
            <p:ph type="title"/>
          </p:nvPr>
        </p:nvSpPr>
        <p:spPr>
          <a:xfrm>
            <a:off x="8834439" y="917576"/>
            <a:ext cx="1819275"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学校资助</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spd="slow">
    <p:pull/>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1933575" y="1706564"/>
            <a:ext cx="8447088" cy="4592637"/>
          </a:xfrm>
        </p:spPr>
        <p:txBody>
          <a:bodyPr/>
          <a:lstStyle/>
          <a:p>
            <a:pPr marL="0" indent="0">
              <a:buNone/>
              <a:defRPr/>
            </a:pPr>
            <a:r>
              <a:rPr altLang="en-US" dirty="0">
                <a:latin typeface="+mn-ea"/>
                <a:ea typeface="+mn-ea"/>
              </a:rPr>
              <a:t>本专科、研究生学校资助具体流程为；</a:t>
            </a:r>
            <a:endParaRPr lang="en-US" altLang="zh-CN" dirty="0">
              <a:latin typeface="+mn-ea"/>
              <a:ea typeface="+mn-ea"/>
            </a:endParaRPr>
          </a:p>
          <a:p>
            <a:pPr marL="0" indent="0">
              <a:buNone/>
              <a:defRPr/>
            </a:pPr>
            <a:r>
              <a:rPr altLang="zh-CN" dirty="0">
                <a:latin typeface="+mn-ea"/>
                <a:ea typeface="+mn-ea"/>
              </a:rPr>
              <a:t>第一步：学校操作人员或学校审核人员通过【资助项目管理</a:t>
            </a:r>
            <a:r>
              <a:rPr lang="en-US" altLang="zh-CN" dirty="0">
                <a:latin typeface="+mn-ea"/>
                <a:ea typeface="+mn-ea"/>
              </a:rPr>
              <a:t>-&gt;</a:t>
            </a:r>
            <a:r>
              <a:rPr altLang="zh-CN" dirty="0">
                <a:latin typeface="+mn-ea"/>
                <a:ea typeface="+mn-ea"/>
              </a:rPr>
              <a:t>学校资助</a:t>
            </a:r>
            <a:r>
              <a:rPr lang="en-US" altLang="zh-CN" dirty="0">
                <a:latin typeface="+mn-ea"/>
                <a:ea typeface="+mn-ea"/>
              </a:rPr>
              <a:t>-&gt;</a:t>
            </a:r>
            <a:r>
              <a:rPr altLang="zh-CN" dirty="0">
                <a:latin typeface="+mn-ea"/>
                <a:ea typeface="+mn-ea"/>
              </a:rPr>
              <a:t>资助业务设置】模块设置资助业务；</a:t>
            </a:r>
            <a:endParaRPr altLang="zh-CN" dirty="0">
              <a:latin typeface="+mn-ea"/>
              <a:ea typeface="+mn-ea"/>
            </a:endParaRPr>
          </a:p>
          <a:p>
            <a:pPr marL="0" indent="0">
              <a:buNone/>
              <a:defRPr/>
            </a:pPr>
            <a:r>
              <a:rPr altLang="zh-CN" dirty="0">
                <a:latin typeface="+mn-ea"/>
                <a:ea typeface="+mn-ea"/>
              </a:rPr>
              <a:t>第二步：学校操作人员或学校审核人员在【资助项目管理</a:t>
            </a:r>
            <a:r>
              <a:rPr lang="en-US" altLang="zh-CN" dirty="0">
                <a:latin typeface="+mn-ea"/>
                <a:ea typeface="+mn-ea"/>
              </a:rPr>
              <a:t>-&gt;</a:t>
            </a:r>
            <a:r>
              <a:rPr altLang="zh-CN" dirty="0">
                <a:latin typeface="+mn-ea"/>
                <a:ea typeface="+mn-ea"/>
              </a:rPr>
              <a:t>学校资助</a:t>
            </a:r>
            <a:r>
              <a:rPr lang="en-US" altLang="zh-CN" dirty="0">
                <a:latin typeface="+mn-ea"/>
                <a:ea typeface="+mn-ea"/>
              </a:rPr>
              <a:t>-&gt;</a:t>
            </a:r>
            <a:r>
              <a:rPr altLang="zh-CN" dirty="0">
                <a:latin typeface="+mn-ea"/>
                <a:ea typeface="+mn-ea"/>
              </a:rPr>
              <a:t>资助名单管理】模块中录入对应资助业务的资助名单信息</a:t>
            </a:r>
            <a:endParaRPr altLang="zh-CN" dirty="0">
              <a:latin typeface="+mn-ea"/>
              <a:ea typeface="+mn-ea"/>
            </a:endParaRPr>
          </a:p>
          <a:p>
            <a:pPr marL="0" indent="0">
              <a:buNone/>
              <a:defRPr/>
            </a:pPr>
            <a:r>
              <a:rPr altLang="zh-CN" dirty="0">
                <a:latin typeface="+mn-ea"/>
                <a:ea typeface="+mn-ea"/>
              </a:rPr>
              <a:t>第三步：主管部门操作人员在【资助项目管理</a:t>
            </a:r>
            <a:r>
              <a:rPr lang="en-US" altLang="zh-CN" dirty="0">
                <a:latin typeface="+mn-ea"/>
                <a:ea typeface="+mn-ea"/>
              </a:rPr>
              <a:t>-&gt;</a:t>
            </a:r>
            <a:r>
              <a:rPr altLang="zh-CN" dirty="0">
                <a:latin typeface="+mn-ea"/>
                <a:ea typeface="+mn-ea"/>
              </a:rPr>
              <a:t>学校资助</a:t>
            </a:r>
            <a:r>
              <a:rPr lang="en-US" altLang="zh-CN" dirty="0">
                <a:latin typeface="+mn-ea"/>
                <a:ea typeface="+mn-ea"/>
              </a:rPr>
              <a:t>-&gt;</a:t>
            </a:r>
            <a:r>
              <a:rPr altLang="zh-CN" dirty="0">
                <a:latin typeface="+mn-ea"/>
                <a:ea typeface="+mn-ea"/>
              </a:rPr>
              <a:t>资助名单查看】模块中查看资助名单信息。</a:t>
            </a:r>
            <a:endParaRPr altLang="zh-CN" dirty="0">
              <a:latin typeface="+mn-ea"/>
              <a:ea typeface="+mn-ea"/>
            </a:endParaRPr>
          </a:p>
          <a:p>
            <a:pPr>
              <a:defRPr/>
            </a:pPr>
            <a:endParaRPr altLang="en-US" dirty="0">
              <a:latin typeface="+mn-ea"/>
              <a:ea typeface="+mn-ea"/>
            </a:endParaRPr>
          </a:p>
        </p:txBody>
      </p:sp>
      <p:sp>
        <p:nvSpPr>
          <p:cNvPr id="122883" name="Rectangle 27"/>
          <p:cNvSpPr>
            <a:spLocks noGrp="1" noChangeArrowheads="1"/>
          </p:cNvSpPr>
          <p:nvPr>
            <p:ph type="title"/>
          </p:nvPr>
        </p:nvSpPr>
        <p:spPr>
          <a:xfrm>
            <a:off x="8848726" y="917576"/>
            <a:ext cx="1819275"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学校资助</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spd="slow">
    <p:pull/>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12888" y="1982788"/>
            <a:ext cx="9155113" cy="3598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907" name="Rectangle 27"/>
          <p:cNvSpPr>
            <a:spLocks noGrp="1" noChangeArrowheads="1"/>
          </p:cNvSpPr>
          <p:nvPr>
            <p:ph type="title"/>
          </p:nvPr>
        </p:nvSpPr>
        <p:spPr>
          <a:xfrm>
            <a:off x="8993188" y="927101"/>
            <a:ext cx="1674812" cy="561975"/>
          </a:xfrm>
          <a:ln w="9525"/>
          <a:extLst>
            <a:ext uri="{91240B29-F687-4F45-9708-019B960494DF}">
              <a14:hiddenLine xmlns:a14="http://schemas.microsoft.com/office/drawing/2010/main" w="12700">
                <a:solidFill>
                  <a:srgbClr val="000000"/>
                </a:solidFill>
                <a:miter lim="800000"/>
                <a:headEnd type="none" w="med" len="med"/>
                <a:tailEnd type="none" w="med" len="med"/>
              </a14:hiddenLine>
            </a:ext>
          </a:extLst>
        </p:spPr>
        <p:txBody>
          <a:bodyPr/>
          <a:lstStyle/>
          <a:p>
            <a:pPr algn="r" eaLnBrk="1" hangingPunct="1"/>
            <a:r>
              <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rPr>
              <a:t>社会资助</a:t>
            </a:r>
            <a:endParaRPr lang="zh-CN" altLang="zh-CN" b="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TextBox 6"/>
          <p:cNvSpPr txBox="1"/>
          <p:nvPr/>
        </p:nvSpPr>
        <p:spPr>
          <a:xfrm>
            <a:off x="1771650" y="1455738"/>
            <a:ext cx="3570288" cy="461962"/>
          </a:xfrm>
          <a:prstGeom prst="rect">
            <a:avLst/>
          </a:prstGeom>
          <a:noFill/>
        </p:spPr>
        <p:txBody>
          <a:bodyPr wrap="none">
            <a:spAutoFit/>
          </a:bodyPr>
          <a:lstStyle/>
          <a:p>
            <a:pPr>
              <a:defRPr/>
            </a:pPr>
            <a:r>
              <a:rPr lang="zh-CN" altLang="en-US" sz="2400" kern="1" dirty="0">
                <a:latin typeface="Arial" panose="020B0604020202020204" pitchFamily="34" charset="0"/>
                <a:ea typeface="黑体" panose="02010609060101010101" pitchFamily="49" charset="-122"/>
              </a:rPr>
              <a:t>学校级操作人员业务设置</a:t>
            </a:r>
            <a:endParaRPr lang="zh-CN" altLang="en-US" sz="2400" kern="1" dirty="0">
              <a:latin typeface="Arial" panose="020B0604020202020204" pitchFamily="34" charset="0"/>
              <a:ea typeface="黑体" panose="02010609060101010101" pitchFamily="49" charset="-122"/>
            </a:endParaRPr>
          </a:p>
        </p:txBody>
      </p:sp>
      <p:pic>
        <p:nvPicPr>
          <p:cNvPr id="166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5181600"/>
            <a:ext cx="472440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69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1701" y="4552950"/>
            <a:ext cx="4791075"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69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0" y="4333876"/>
            <a:ext cx="4762500"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6915"/>
                                        </p:tgtEl>
                                        <p:attrNameLst>
                                          <p:attrName>style.visibility</p:attrName>
                                        </p:attrNameLst>
                                      </p:cBhvr>
                                      <p:to>
                                        <p:strVal val="visible"/>
                                      </p:to>
                                    </p:set>
                                    <p:anim calcmode="lin" valueType="num">
                                      <p:cBhvr additive="base">
                                        <p:cTn id="7" dur="500" fill="hold"/>
                                        <p:tgtEl>
                                          <p:spTgt spid="166915"/>
                                        </p:tgtEl>
                                        <p:attrNameLst>
                                          <p:attrName>ppt_x</p:attrName>
                                        </p:attrNameLst>
                                      </p:cBhvr>
                                      <p:tavLst>
                                        <p:tav tm="0">
                                          <p:val>
                                            <p:strVal val="#ppt_x"/>
                                          </p:val>
                                        </p:tav>
                                        <p:tav tm="100000">
                                          <p:val>
                                            <p:strVal val="#ppt_x"/>
                                          </p:val>
                                        </p:tav>
                                      </p:tavLst>
                                    </p:anim>
                                    <p:anim calcmode="lin" valueType="num">
                                      <p:cBhvr additive="base">
                                        <p:cTn id="8" dur="500" fill="hold"/>
                                        <p:tgtEl>
                                          <p:spTgt spid="1669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6917"/>
                                        </p:tgtEl>
                                        <p:attrNameLst>
                                          <p:attrName>style.visibility</p:attrName>
                                        </p:attrNameLst>
                                      </p:cBhvr>
                                      <p:to>
                                        <p:strVal val="visible"/>
                                      </p:to>
                                    </p:set>
                                    <p:anim calcmode="lin" valueType="num">
                                      <p:cBhvr additive="base">
                                        <p:cTn id="13" dur="500" fill="hold"/>
                                        <p:tgtEl>
                                          <p:spTgt spid="166917"/>
                                        </p:tgtEl>
                                        <p:attrNameLst>
                                          <p:attrName>ppt_x</p:attrName>
                                        </p:attrNameLst>
                                      </p:cBhvr>
                                      <p:tavLst>
                                        <p:tav tm="0">
                                          <p:val>
                                            <p:strVal val="#ppt_x"/>
                                          </p:val>
                                        </p:tav>
                                        <p:tav tm="100000">
                                          <p:val>
                                            <p:strVal val="#ppt_x"/>
                                          </p:val>
                                        </p:tav>
                                      </p:tavLst>
                                    </p:anim>
                                    <p:anim calcmode="lin" valueType="num">
                                      <p:cBhvr additive="base">
                                        <p:cTn id="14" dur="500" fill="hold"/>
                                        <p:tgtEl>
                                          <p:spTgt spid="1669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6918"/>
                                        </p:tgtEl>
                                        <p:attrNameLst>
                                          <p:attrName>style.visibility</p:attrName>
                                        </p:attrNameLst>
                                      </p:cBhvr>
                                      <p:to>
                                        <p:strVal val="visible"/>
                                      </p:to>
                                    </p:set>
                                    <p:anim calcmode="lin" valueType="num">
                                      <p:cBhvr additive="base">
                                        <p:cTn id="19" dur="500" fill="hold"/>
                                        <p:tgtEl>
                                          <p:spTgt spid="166918"/>
                                        </p:tgtEl>
                                        <p:attrNameLst>
                                          <p:attrName>ppt_x</p:attrName>
                                        </p:attrNameLst>
                                      </p:cBhvr>
                                      <p:tavLst>
                                        <p:tav tm="0">
                                          <p:val>
                                            <p:strVal val="#ppt_x"/>
                                          </p:val>
                                        </p:tav>
                                        <p:tav tm="100000">
                                          <p:val>
                                            <p:strVal val="#ppt_x"/>
                                          </p:val>
                                        </p:tav>
                                      </p:tavLst>
                                    </p:anim>
                                    <p:anim calcmode="lin" valueType="num">
                                      <p:cBhvr additive="base">
                                        <p:cTn id="20" dur="500" fill="hold"/>
                                        <p:tgtEl>
                                          <p:spTgt spid="1669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上海Nordri专业商务幻灯演示设计">
  <a:themeElements>
    <a:clrScheme name="上海Nordri专业商务幻灯演示设计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80808"/>
      </a:hlink>
      <a:folHlink>
        <a:srgbClr val="000000"/>
      </a:folHlink>
    </a:clrScheme>
    <a:fontScheme name="上海Nordri专业商务幻灯演示设计">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B79CE"/>
        </a:solidFill>
      </a:spPr>
      <a:bodyPr anchor="ctr"/>
      <a:lstStyle>
        <a:defPPr algn="l">
          <a:defRPr sz="2000" dirty="0">
            <a:solidFill>
              <a:schemeClr val="bg1"/>
            </a:solidFill>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上海Nordri专业商务幻灯演示设计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上海Nordri专业商务幻灯演示设计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上海Nordri专业商务幻灯演示设计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上海Nordri专业商务幻灯演示设计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上海Nordri专业商务幻灯演示设计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上海Nordri专业商务幻灯演示设计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上海Nordri专业商务幻灯演示设计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上海Nordri专业商务幻灯演示设计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上海Nordri专业商务幻灯演示设计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上海Nordri专业商务幻灯演示设计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上海Nordri专业商务幻灯演示设计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上海Nordri专业商务幻灯演示设计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上海Nordri专业商务幻灯演示设计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上海Nordri专业商务幻灯演示设计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8F8F8"/>
        </a:hlink>
        <a:folHlink>
          <a:srgbClr val="F8F8F8"/>
        </a:folHlink>
      </a:clrScheme>
      <a:clrMap bg1="lt1" tx1="dk1" bg2="lt2" tx2="dk2" accent1="accent1" accent2="accent2" accent3="accent3" accent4="accent4" accent5="accent5" accent6="accent6" hlink="hlink" folHlink="folHlink"/>
    </a:extraClrScheme>
    <a:extraClrScheme>
      <a:clrScheme name="上海Nordri专业商务幻灯演示设计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80808"/>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15430</Words>
  <Application>WPS 演示</Application>
  <PresentationFormat>宽屏</PresentationFormat>
  <Paragraphs>1027</Paragraphs>
  <Slides>139</Slides>
  <Notes>66</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16</vt:i4>
      </vt:variant>
      <vt:variant>
        <vt:lpstr>幻灯片标题</vt:lpstr>
      </vt:variant>
      <vt:variant>
        <vt:i4>139</vt:i4>
      </vt:variant>
    </vt:vector>
  </HeadingPairs>
  <TitlesOfParts>
    <vt:vector size="166" baseType="lpstr">
      <vt:lpstr>Arial</vt:lpstr>
      <vt:lpstr>宋体</vt:lpstr>
      <vt:lpstr>Wingdings</vt:lpstr>
      <vt:lpstr>黑体</vt:lpstr>
      <vt:lpstr>微软雅黑</vt:lpstr>
      <vt:lpstr>Times New Roman</vt:lpstr>
      <vt:lpstr>华文细黑</vt:lpstr>
      <vt:lpstr>幼圆</vt:lpstr>
      <vt:lpstr>Arial Unicode MS</vt:lpstr>
      <vt:lpstr>Baskerville Old Face</vt:lpstr>
      <vt:lpstr>上海Nordri专业商务幻灯演示设计</vt:lpstr>
      <vt:lpstr>Visio.Drawing.15</vt:lpstr>
      <vt:lpstr>Visio.Drawing.11</vt:lpstr>
      <vt:lpstr>Visio.Drawing.11</vt:lpstr>
      <vt:lpstr>Visio.Drawing.11</vt:lpstr>
      <vt:lpstr>Visio.Drawing.11</vt:lpstr>
      <vt:lpstr>Visio.Drawing.11</vt:lpstr>
      <vt:lpstr>Visio.Drawing.11</vt:lpstr>
      <vt:lpstr>Visio.Drawing.11</vt:lpstr>
      <vt:lpstr>Visio.Drawing.15</vt:lpstr>
      <vt:lpstr>Visio.Drawing.15</vt:lpstr>
      <vt:lpstr>Visio.Drawing.11</vt:lpstr>
      <vt:lpstr>Visio.Drawing.11</vt:lpstr>
      <vt:lpstr>Visio.Drawing.11</vt:lpstr>
      <vt:lpstr>Visio.Drawing.11</vt:lpstr>
      <vt:lpstr>Visio.Drawing.11</vt:lpstr>
      <vt:lpstr>Visio.Drawing.11</vt:lpstr>
      <vt:lpstr>PowerPoint 演示文稿</vt:lpstr>
      <vt:lpstr>使用资助系统请注意</vt:lpstr>
      <vt:lpstr>问题反馈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在校生、毕业生处理流程</vt:lpstr>
      <vt:lpstr>在校生、毕业生选项</vt:lpstr>
      <vt:lpstr>在校学生信息查看</vt:lpstr>
      <vt:lpstr>在校生毕业管理</vt:lpstr>
      <vt:lpstr>PowerPoint 演示文稿</vt:lpstr>
      <vt:lpstr>家庭经济困难学生管理</vt:lpstr>
      <vt:lpstr>家庭经济困难学生管理</vt:lpstr>
      <vt:lpstr>家庭经济信息录入</vt:lpstr>
      <vt:lpstr>困难学生认定管理</vt:lpstr>
      <vt:lpstr>PowerPoint 演示文稿</vt:lpstr>
      <vt:lpstr>PowerPoint 演示文稿</vt:lpstr>
      <vt:lpstr>PowerPoint 演示文稿</vt:lpstr>
      <vt:lpstr>国家奖学金</vt:lpstr>
      <vt:lpstr>国家奖学金</vt:lpstr>
      <vt:lpstr>国家奖学金</vt:lpstr>
      <vt:lpstr>国家奖学金</vt:lpstr>
      <vt:lpstr>本专科励志奖学金</vt:lpstr>
      <vt:lpstr>本专科励志奖学金</vt:lpstr>
      <vt:lpstr>本专科励志奖学金</vt:lpstr>
      <vt:lpstr>本专科励志奖学金</vt:lpstr>
      <vt:lpstr>研究生学业奖学金</vt:lpstr>
      <vt:lpstr>PowerPoint 演示文稿</vt:lpstr>
      <vt:lpstr>研究生学业奖学金</vt:lpstr>
      <vt:lpstr>PowerPoint 演示文稿</vt:lpstr>
      <vt:lpstr>国家助学金</vt:lpstr>
      <vt:lpstr>国家助学金</vt:lpstr>
      <vt:lpstr>PowerPoint 演示文稿</vt:lpstr>
      <vt:lpstr>国家助学金</vt:lpstr>
      <vt:lpstr>国家助学金</vt:lpstr>
      <vt:lpstr>国家助学金</vt:lpstr>
      <vt:lpstr>国家助学金</vt:lpstr>
      <vt:lpstr>国家助学金</vt:lpstr>
      <vt:lpstr>国家助学金</vt:lpstr>
      <vt:lpstr>应征入伍-学费补偿贷款代偿</vt:lpstr>
      <vt:lpstr>PowerPoint 演示文稿</vt:lpstr>
      <vt:lpstr>应征入伍-学费补偿贷款代偿</vt:lpstr>
      <vt:lpstr>PowerPoint 演示文稿</vt:lpstr>
      <vt:lpstr>应征入伍-退役复学学费减免</vt:lpstr>
      <vt:lpstr>应征入伍-退役复学学费减免</vt:lpstr>
      <vt:lpstr>应征入伍-退役复学学费减免</vt:lpstr>
      <vt:lpstr>应征入伍-退役复学学费减免</vt:lpstr>
      <vt:lpstr>应征入伍-退兵管理</vt:lpstr>
      <vt:lpstr>PowerPoint 演示文稿</vt:lpstr>
      <vt:lpstr>应征入伍-退兵管理</vt:lpstr>
      <vt:lpstr>应征入伍-退兵管理</vt:lpstr>
      <vt:lpstr>PowerPoint 演示文稿</vt:lpstr>
      <vt:lpstr>PowerPoint 演示文稿</vt:lpstr>
      <vt:lpstr>直招士官-学费补偿贷款代偿</vt:lpstr>
      <vt:lpstr>PowerPoint 演示文稿</vt:lpstr>
      <vt:lpstr>PowerPoint 演示文稿</vt:lpstr>
      <vt:lpstr>PowerPoint 演示文稿</vt:lpstr>
      <vt:lpstr>直招士官-退兵管理</vt:lpstr>
      <vt:lpstr>直招士官-退兵管理</vt:lpstr>
      <vt:lpstr>退役士兵学费资助</vt:lpstr>
      <vt:lpstr>退役士兵学费资助</vt:lpstr>
      <vt:lpstr>退役士兵学费资助</vt:lpstr>
      <vt:lpstr>退役士兵学费资助</vt:lpstr>
      <vt:lpstr>基层就业资格审核</vt:lpstr>
      <vt:lpstr>基层就业资格审核</vt:lpstr>
      <vt:lpstr>基层就业资格审核</vt:lpstr>
      <vt:lpstr>基层就业资格审核</vt:lpstr>
      <vt:lpstr>基层就业在职在岗确认</vt:lpstr>
      <vt:lpstr>基层就业在职在岗确认</vt:lpstr>
      <vt:lpstr>基层就业在职在岗确认</vt:lpstr>
      <vt:lpstr>基层就业在职在岗确认</vt:lpstr>
      <vt:lpstr>基层就业利息代偿</vt:lpstr>
      <vt:lpstr>基层就业利息代偿</vt:lpstr>
      <vt:lpstr>基层就业利息代偿</vt:lpstr>
      <vt:lpstr>基层就业利息代偿</vt:lpstr>
      <vt:lpstr>PowerPoint 演示文稿</vt:lpstr>
      <vt:lpstr>地方政府资助</vt:lpstr>
      <vt:lpstr>地方政府资助</vt:lpstr>
      <vt:lpstr>地方政府资助</vt:lpstr>
      <vt:lpstr>地方政府资助</vt:lpstr>
      <vt:lpstr>学校资助</vt:lpstr>
      <vt:lpstr>学校资助</vt:lpstr>
      <vt:lpstr>学校资助</vt:lpstr>
      <vt:lpstr>学校资助</vt:lpstr>
      <vt:lpstr>社会资助</vt:lpstr>
      <vt:lpstr>社会资助</vt:lpstr>
      <vt:lpstr>社会资助</vt:lpstr>
      <vt:lpstr>社会资助</vt:lpstr>
      <vt:lpstr>PowerPoint 演示文稿</vt:lpstr>
      <vt:lpstr>部委对接功能</vt:lpstr>
      <vt:lpstr>数据比对下发时间</vt:lpstr>
      <vt:lpstr>部委对接功能</vt:lpstr>
      <vt:lpstr>信息查询-重点保障人群情况查询</vt:lpstr>
      <vt:lpstr>信息查询-重点保障人群情况查询</vt:lpstr>
      <vt:lpstr>信息查询-重点保障人群情况查询</vt:lpstr>
      <vt:lpstr>信息查询-重点保障人群情况查询</vt:lpstr>
      <vt:lpstr>信息查询-重点保障人群情况查询</vt:lpstr>
      <vt:lpstr>综合查询-本地户籍外地就读</vt:lpstr>
      <vt:lpstr>综合查询-本地户籍外地就读</vt:lpstr>
      <vt:lpstr>部委对接功能</vt:lpstr>
      <vt:lpstr>未受助原因查看</vt:lpstr>
      <vt:lpstr>未受助原因填报</vt:lpstr>
      <vt:lpstr>未受助原因-查询、填报</vt:lpstr>
      <vt:lpstr>未受助原因-查询、填报</vt:lpstr>
      <vt:lpstr>PowerPoint 演示文稿</vt:lpstr>
      <vt:lpstr>高校阶段的跨学段查询</vt:lpstr>
      <vt:lpstr>PowerPoint 演示文稿</vt:lpstr>
      <vt:lpstr>综合查询</vt:lpstr>
      <vt:lpstr>综合查询</vt:lpstr>
      <vt:lpstr>综合查询</vt:lpstr>
      <vt:lpstr>PowerPoint 演示文稿</vt:lpstr>
      <vt:lpstr>常见问题</vt:lpstr>
      <vt:lpstr>常见问题</vt:lpstr>
      <vt:lpstr>常见问题</vt:lpstr>
      <vt:lpstr>常见问题</vt:lpstr>
      <vt:lpstr>常见问题</vt:lpstr>
      <vt:lpstr>常见问题</vt:lpstr>
      <vt:lpstr>常见问题</vt:lpstr>
      <vt:lpstr>常见问题</vt:lpstr>
      <vt:lpstr>常见问题</vt:lpstr>
      <vt:lpstr>常见问题</vt:lpstr>
      <vt:lpstr>常见问题</vt:lpstr>
      <vt:lpstr>常见问题</vt:lpstr>
      <vt:lpstr>常见问题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NordriDesign</dc:creator>
  <cp:keywords>ppt幻灯设计/ppt模板设计</cp:keywords>
  <dc:description>nordridesign.com</dc:description>
  <cp:lastModifiedBy>孟晓雨</cp:lastModifiedBy>
  <cp:revision>875</cp:revision>
  <dcterms:created xsi:type="dcterms:W3CDTF">2007-10-21T01:27:00Z</dcterms:created>
  <dcterms:modified xsi:type="dcterms:W3CDTF">2020-04-09T08:20:12Z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2052-11.1.0.9305</vt:lpwstr>
  </property>
</Properties>
</file>