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324" r:id="rId2"/>
    <p:sldId id="358" r:id="rId3"/>
    <p:sldId id="365" r:id="rId4"/>
    <p:sldId id="376" r:id="rId5"/>
    <p:sldId id="379" r:id="rId6"/>
    <p:sldId id="380" r:id="rId7"/>
    <p:sldId id="377" r:id="rId8"/>
    <p:sldId id="378" r:id="rId9"/>
    <p:sldId id="381" r:id="rId10"/>
    <p:sldId id="374" r:id="rId11"/>
    <p:sldId id="391" r:id="rId12"/>
    <p:sldId id="392" r:id="rId13"/>
    <p:sldId id="393" r:id="rId14"/>
    <p:sldId id="394" r:id="rId15"/>
    <p:sldId id="386" r:id="rId16"/>
    <p:sldId id="387" r:id="rId17"/>
    <p:sldId id="388" r:id="rId18"/>
    <p:sldId id="390" r:id="rId19"/>
    <p:sldId id="375" r:id="rId20"/>
  </p:sldIdLst>
  <p:sldSz cx="9906000" cy="6858000" type="A4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737"/>
    <a:srgbClr val="0000FF"/>
    <a:srgbClr val="DA0000"/>
    <a:srgbClr val="990033"/>
    <a:srgbClr val="FF33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8875" autoAdjust="0"/>
  </p:normalViewPr>
  <p:slideViewPr>
    <p:cSldViewPr snapToGrid="0">
      <p:cViewPr>
        <p:scale>
          <a:sx n="88" d="100"/>
          <a:sy n="88" d="100"/>
        </p:scale>
        <p:origin x="-2058" y="-5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798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372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t" anchorCtr="0" compatLnSpc="1">
            <a:prstTxWarp prst="textNoShape">
              <a:avLst/>
            </a:prstTxWarp>
          </a:bodyPr>
          <a:lstStyle>
            <a:lvl1pPr algn="l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76" y="0"/>
            <a:ext cx="3075372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t" anchorCtr="0" compatLnSpc="1">
            <a:prstTxWarp prst="textNoShape">
              <a:avLst/>
            </a:prstTxWarp>
          </a:bodyPr>
          <a:lstStyle>
            <a:lvl1pPr algn="r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648"/>
            <a:ext cx="3075372" cy="5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b" anchorCtr="0" compatLnSpc="1">
            <a:prstTxWarp prst="textNoShape">
              <a:avLst/>
            </a:prstTxWarp>
          </a:bodyPr>
          <a:lstStyle>
            <a:lvl1pPr algn="l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76" y="9717648"/>
            <a:ext cx="3075372" cy="5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b" anchorCtr="0" compatLnSpc="1">
            <a:prstTxWarp prst="textNoShape">
              <a:avLst/>
            </a:prstTxWarp>
          </a:bodyPr>
          <a:lstStyle>
            <a:lvl1pPr algn="r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EF2B24A-52E6-4375-8710-AA998E6B48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4364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372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t" anchorCtr="0" compatLnSpc="1">
            <a:prstTxWarp prst="textNoShape">
              <a:avLst/>
            </a:prstTxWarp>
          </a:bodyPr>
          <a:lstStyle>
            <a:lvl1pPr algn="l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276" y="0"/>
            <a:ext cx="3075372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t" anchorCtr="0" compatLnSpc="1">
            <a:prstTxWarp prst="textNoShape">
              <a:avLst/>
            </a:prstTxWarp>
          </a:bodyPr>
          <a:lstStyle>
            <a:lvl1pPr algn="r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51488" cy="384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940" y="4862096"/>
            <a:ext cx="5681423" cy="46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648"/>
            <a:ext cx="3075372" cy="5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b" anchorCtr="0" compatLnSpc="1">
            <a:prstTxWarp prst="textNoShape">
              <a:avLst/>
            </a:prstTxWarp>
          </a:bodyPr>
          <a:lstStyle>
            <a:lvl1pPr algn="l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276" y="9717648"/>
            <a:ext cx="3075372" cy="5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5" tIns="47691" rIns="95375" bIns="47691" numCol="1" anchor="b" anchorCtr="0" compatLnSpc="1">
            <a:prstTxWarp prst="textNoShape">
              <a:avLst/>
            </a:prstTxWarp>
          </a:bodyPr>
          <a:lstStyle>
            <a:lvl1pPr algn="r" defTabSz="948926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AC53A33-7CBA-4A8A-B9D7-25E1A16DD3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21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endParaRPr lang="zh-CN" altLang="en-US" b="0" smtClean="0"/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1603375"/>
            <a:ext cx="9906000" cy="777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endParaRPr lang="zh-CN" altLang="en-US" b="0" smtClean="0"/>
          </a:p>
        </p:txBody>
      </p:sp>
      <p:pic>
        <p:nvPicPr>
          <p:cNvPr id="6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85788"/>
            <a:ext cx="33258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81750"/>
            <a:ext cx="1871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 sz="3200" smtClean="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96270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076700"/>
            <a:ext cx="6934200" cy="1562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4228402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90A56-A330-4E43-85E1-509D974B4D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8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8200" y="165100"/>
            <a:ext cx="2230438" cy="5961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5100"/>
            <a:ext cx="6540500" cy="5961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63DE-E75B-4E9B-9E25-12A418C357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42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4463" y="165100"/>
            <a:ext cx="8004175" cy="495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1087438"/>
            <a:ext cx="8915400" cy="5038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7D14-F9AF-4FAC-896E-9158C64FE2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08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4463" y="165100"/>
            <a:ext cx="8004175" cy="495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087438"/>
            <a:ext cx="4381500" cy="5038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087438"/>
            <a:ext cx="4381500" cy="5038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8C222-EABB-445D-AF33-7C5EBF6829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05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414463" y="165100"/>
            <a:ext cx="8004175" cy="495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95300" y="1087438"/>
            <a:ext cx="4381500" cy="2443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29200" y="1087438"/>
            <a:ext cx="4381500" cy="2443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5300" y="3683000"/>
            <a:ext cx="4381500" cy="244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29200" y="3683000"/>
            <a:ext cx="4381500" cy="244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4160-38AF-410D-BD41-044340579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9A91-01F9-443F-968A-54709C478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84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9546-E206-4F1F-A756-9405BE7660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729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087438"/>
            <a:ext cx="43815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087438"/>
            <a:ext cx="43815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59E9-FEB2-432C-8124-3F8CF0F1B3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51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A921-408C-43B6-9E90-FA442DED36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DD5E-9668-4887-8651-5E482F84D6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73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0AB6-6C5A-4B8F-82DC-5D037B0799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620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D6F6-8864-488B-939F-FB81FDE612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87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60B1-9780-41CE-9520-D78A45BB97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4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14463" y="177800"/>
            <a:ext cx="800417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4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8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89675"/>
            <a:ext cx="31369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1" sz="14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3B3331A-108C-47DC-964D-CFB4CFE59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endParaRPr lang="zh-CN" altLang="en-US" b="0" smtClean="0"/>
          </a:p>
        </p:txBody>
      </p:sp>
      <p:grpSp>
        <p:nvGrpSpPr>
          <p:cNvPr id="2" name="Group 28"/>
          <p:cNvGrpSpPr>
            <a:grpSpLocks/>
          </p:cNvGrpSpPr>
          <p:nvPr userDrawn="1"/>
        </p:nvGrpSpPr>
        <p:grpSpPr bwMode="auto">
          <a:xfrm>
            <a:off x="26988" y="73025"/>
            <a:ext cx="9529762" cy="877888"/>
            <a:chOff x="16" y="22"/>
            <a:chExt cx="5373" cy="553"/>
          </a:xfrm>
        </p:grpSpPr>
        <p:sp>
          <p:nvSpPr>
            <p:cNvPr id="1032" name="Rectangle 21"/>
            <p:cNvSpPr>
              <a:spLocks noChangeArrowheads="1"/>
            </p:cNvSpPr>
            <p:nvPr userDrawn="1"/>
          </p:nvSpPr>
          <p:spPr bwMode="ltGray">
            <a:xfrm>
              <a:off x="199" y="79"/>
              <a:ext cx="277" cy="24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033" name="Rectangle 22"/>
            <p:cNvSpPr>
              <a:spLocks noChangeArrowheads="1"/>
            </p:cNvSpPr>
            <p:nvPr userDrawn="1"/>
          </p:nvSpPr>
          <p:spPr bwMode="ltGray">
            <a:xfrm>
              <a:off x="439" y="79"/>
              <a:ext cx="207" cy="249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034" name="Rectangle 23"/>
            <p:cNvSpPr>
              <a:spLocks noChangeArrowheads="1"/>
            </p:cNvSpPr>
            <p:nvPr userDrawn="1"/>
          </p:nvSpPr>
          <p:spPr bwMode="ltGray">
            <a:xfrm>
              <a:off x="277" y="301"/>
              <a:ext cx="265" cy="2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035" name="Rectangle 24"/>
            <p:cNvSpPr>
              <a:spLocks noChangeArrowheads="1"/>
            </p:cNvSpPr>
            <p:nvPr userDrawn="1"/>
          </p:nvSpPr>
          <p:spPr bwMode="ltGray">
            <a:xfrm>
              <a:off x="509" y="301"/>
              <a:ext cx="232" cy="249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036" name="Rectangle 25"/>
            <p:cNvSpPr>
              <a:spLocks noChangeArrowheads="1"/>
            </p:cNvSpPr>
            <p:nvPr userDrawn="1"/>
          </p:nvSpPr>
          <p:spPr bwMode="ltGray">
            <a:xfrm>
              <a:off x="16" y="262"/>
              <a:ext cx="352" cy="22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99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328730" name="Rectangle 26"/>
            <p:cNvSpPr>
              <a:spLocks noChangeArrowheads="1"/>
            </p:cNvSpPr>
            <p:nvPr userDrawn="1"/>
          </p:nvSpPr>
          <p:spPr bwMode="gray">
            <a:xfrm>
              <a:off x="415" y="22"/>
              <a:ext cx="20" cy="553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1" lang="zh-CN" altLang="zh-CN" sz="2400" b="0">
                <a:latin typeface="Tahoma" pitchFamily="34" charset="0"/>
              </a:endParaRPr>
            </a:p>
          </p:txBody>
        </p:sp>
        <p:sp>
          <p:nvSpPr>
            <p:cNvPr id="1038" name="Rectangle 27"/>
            <p:cNvSpPr>
              <a:spLocks noChangeArrowheads="1"/>
            </p:cNvSpPr>
            <p:nvPr userDrawn="1"/>
          </p:nvSpPr>
          <p:spPr bwMode="gray">
            <a:xfrm>
              <a:off x="215" y="437"/>
              <a:ext cx="5174" cy="1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lnSpc>
                  <a:spcPct val="150000"/>
                </a:lnSpc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endParaRPr kumimoji="1" lang="zh-CN" altLang="zh-CN" sz="2400" b="0" smtClean="0">
                <a:solidFill>
                  <a:schemeClr val="tx1"/>
                </a:solidFill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03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87438"/>
            <a:ext cx="89154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1" name="图片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81750"/>
            <a:ext cx="1871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rgbClr val="0000FF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sz="20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国</a:t>
            </a:r>
            <a:r>
              <a:rPr lang="zh-CN" altLang="en-US" dirty="0" smtClean="0"/>
              <a:t>家开发银行</a:t>
            </a:r>
            <a:r>
              <a:rPr lang="zh-CN" altLang="en-US" dirty="0" smtClean="0"/>
              <a:t>助</a:t>
            </a:r>
            <a:r>
              <a:rPr lang="zh-CN" altLang="en-US" dirty="0"/>
              <a:t>学贷款专用</a:t>
            </a:r>
            <a:r>
              <a:rPr lang="en-US" altLang="zh-CN" dirty="0"/>
              <a:t>POS</a:t>
            </a:r>
            <a:r>
              <a:rPr lang="zh-CN" altLang="en-US" dirty="0"/>
              <a:t>机操作说明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086225"/>
            <a:ext cx="6934200" cy="15621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月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提前还款申请常见错误提示</a:t>
            </a:r>
            <a:endParaRPr lang="en-US" altLang="zh-CN" smtClean="0"/>
          </a:p>
        </p:txBody>
      </p:sp>
      <p:sp>
        <p:nvSpPr>
          <p:cNvPr id="12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1229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3D04CDF-522F-48A7-9636-3AAA2D2487D1}" type="slidenum">
              <a:rPr lang="en-US" altLang="zh-CN" sz="1400" b="0" smtClean="0"/>
              <a:pPr eaLnBrk="1" hangingPunct="1"/>
              <a:t>10</a:t>
            </a:fld>
            <a:endParaRPr lang="en-US" altLang="zh-CN" sz="1400" b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7200" y="1473200"/>
          <a:ext cx="8756649" cy="459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9132"/>
                <a:gridCol w="3949502"/>
                <a:gridCol w="4098015"/>
              </a:tblGrid>
              <a:tr h="370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序号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提示内容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含义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3708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身份证号有误，请重新输入。</a:t>
                      </a:r>
                      <a:endParaRPr lang="en-US" altLang="zh-CN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身份证号输入错误或无效身份证号。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3708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未查到贷款信息，请核实身份证号。</a:t>
                      </a:r>
                      <a:endParaRPr lang="en-US" altLang="zh-CN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身份证号有效，但该学生未贷款。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3708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无可提前还款的贷款信息。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该学生贷款已结清或全部贷款已到期。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有未偿还本息，请先使用“助学贷款还款”功能。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本次提前还款的结算日期前，有未结清的应还本息。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已申请提前还款。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该学生所有可用合同均已完成提前还款申请。</a:t>
                      </a:r>
                      <a:endParaRPr lang="zh-CN" altLang="en-US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9145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提前还款金额错误，请重新输入。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选择部分提前还款时，输入金额超过可申请金额，或不满足大于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元且为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元整数倍的要求。</a:t>
                      </a:r>
                      <a:endParaRPr lang="zh-CN" altLang="en-US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  <a:tr h="9145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提前还款方式错误，请重新输入。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选择部分提前还款时，相应合同的可申请金额低于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元，只能选择“全部结清”或“结清单笔合同”。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8" marB="4571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、高校应用场景及示例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299" y="1087438"/>
            <a:ext cx="9138557" cy="5038725"/>
          </a:xfrm>
        </p:spPr>
        <p:txBody>
          <a:bodyPr/>
          <a:lstStyle/>
          <a:p>
            <a:r>
              <a:rPr lang="zh-CN" altLang="en-US" dirty="0"/>
              <a:t>助学贷</a:t>
            </a:r>
            <a:r>
              <a:rPr lang="zh-CN" altLang="en-US" dirty="0" smtClean="0"/>
              <a:t>款还款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适用贷款学生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国开行助学贷款学生均可，无地区和学校限制。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用业务类型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生源地助学贷款和高校助学贷款均可，无业务类型限制。</a:t>
            </a:r>
            <a:endParaRPr lang="en-US" altLang="zh-CN" dirty="0"/>
          </a:p>
          <a:p>
            <a:r>
              <a:rPr lang="zh-CN" altLang="en-US" dirty="0" smtClean="0"/>
              <a:t>提前还款申请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用贷款学生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国</a:t>
            </a:r>
            <a:r>
              <a:rPr lang="zh-CN" altLang="en-US" dirty="0"/>
              <a:t>开行助学贷款学生均可，无地</a:t>
            </a:r>
            <a:r>
              <a:rPr lang="zh-CN" altLang="en-US" dirty="0" smtClean="0"/>
              <a:t>区和学校限</a:t>
            </a:r>
            <a:r>
              <a:rPr lang="zh-CN" altLang="en-US" dirty="0"/>
              <a:t>制。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用业务类型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生源地助学贷款已可用。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高校助学贷款暂不可用，需在电脑端操作。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42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三、高校应用场景及示例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场景一：生源地助学贷款学生，不申请提前还款，有逾期贷款或到期贷款需要偿还。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开始时间：每月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日起可查询应还款金额并刷卡还款。</a:t>
            </a:r>
            <a:endParaRPr lang="en-US" altLang="zh-CN" dirty="0" smtClean="0"/>
          </a:p>
          <a:p>
            <a:pPr lvl="2"/>
            <a:r>
              <a:rPr lang="zh-CN" altLang="en-US" dirty="0"/>
              <a:t>结</a:t>
            </a:r>
            <a:r>
              <a:rPr lang="zh-CN" altLang="en-US" dirty="0" smtClean="0"/>
              <a:t>束时间：应于约定还款日</a:t>
            </a:r>
            <a:r>
              <a:rPr lang="zh-CN" altLang="en-US" dirty="0"/>
              <a:t>（通常为当月</a:t>
            </a:r>
            <a:r>
              <a:rPr lang="en-US" altLang="zh-CN" dirty="0"/>
              <a:t>20</a:t>
            </a:r>
            <a:r>
              <a:rPr lang="zh-CN" altLang="en-US" dirty="0"/>
              <a:t>日）</a:t>
            </a:r>
            <a:r>
              <a:rPr lang="zh-CN" altLang="en-US" dirty="0" smtClean="0"/>
              <a:t>前完成刷卡。</a:t>
            </a:r>
            <a:endParaRPr lang="en-US" altLang="zh-CN" dirty="0" smtClean="0"/>
          </a:p>
          <a:p>
            <a:r>
              <a:rPr lang="zh-CN" altLang="en-US" dirty="0"/>
              <a:t>场</a:t>
            </a:r>
            <a:r>
              <a:rPr lang="zh-CN" altLang="en-US" dirty="0" smtClean="0"/>
              <a:t>景二：高校助</a:t>
            </a:r>
            <a:r>
              <a:rPr lang="zh-CN" altLang="en-US" dirty="0"/>
              <a:t>学贷款学生，不申请提前还款，有逾期贷款或到期贷款需要偿还</a:t>
            </a:r>
            <a:r>
              <a:rPr lang="zh-CN" altLang="en-US" dirty="0" smtClean="0"/>
              <a:t>。</a:t>
            </a:r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同场景一。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操作开始及结束时间同上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同场景一。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8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三、高校应用场景及示例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场景三：生源地助学贷款学生，申请提前还款后再还款。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提前还款申请流程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择“提前还款申请”功能，输入身份证号查询贷款信息，根据提示完成申请操作。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开始时间：无时间限制，每天都可申请，申请后即可刷卡还款。</a:t>
            </a:r>
            <a:endParaRPr lang="en-US" altLang="zh-CN" dirty="0" smtClean="0"/>
          </a:p>
          <a:p>
            <a:pPr lvl="2"/>
            <a:r>
              <a:rPr lang="zh-CN" altLang="en-US" dirty="0"/>
              <a:t>结</a:t>
            </a:r>
            <a:r>
              <a:rPr lang="zh-CN" altLang="en-US" dirty="0" smtClean="0"/>
              <a:t>束时间：应于约定还款日（通常为当月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日）前完成刷卡。若学生当月</a:t>
            </a:r>
            <a:r>
              <a:rPr lang="en-US" altLang="zh-CN" dirty="0" smtClean="0"/>
              <a:t>15</a:t>
            </a:r>
            <a:r>
              <a:rPr lang="zh-CN" altLang="en-US" dirty="0" smtClean="0"/>
              <a:t>日以后申请的提前还款，则刷卡截止时间为下个月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1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三、高校应用场景及示例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场景四：高校助学贷款学生，申请提前还款后再还款。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提前还款申请流程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学生需先在网上自行完成提前还款申请，若高校开办了高校助学贷款业务，也可由高校老师在系统中为学生提交提前还款申请。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开始时间：学生完成提前还款申请后即可刷卡还款。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结束时间：</a:t>
            </a:r>
            <a:r>
              <a:rPr lang="zh-CN" altLang="en-US" dirty="0"/>
              <a:t>应于约定还款日（通常为当月</a:t>
            </a:r>
            <a:r>
              <a:rPr lang="en-US" altLang="zh-CN" dirty="0"/>
              <a:t>20</a:t>
            </a:r>
            <a:r>
              <a:rPr lang="zh-CN" altLang="en-US" dirty="0"/>
              <a:t>日）前完成刷卡。若学生当月</a:t>
            </a:r>
            <a:r>
              <a:rPr lang="en-US" altLang="zh-CN" dirty="0"/>
              <a:t>15</a:t>
            </a:r>
            <a:r>
              <a:rPr lang="zh-CN" altLang="en-US" dirty="0"/>
              <a:t>日以后申请的提前还款，则刷卡截止时间为下个月</a:t>
            </a:r>
            <a:r>
              <a:rPr lang="en-US" altLang="zh-CN" dirty="0"/>
              <a:t>20</a:t>
            </a:r>
            <a:r>
              <a:rPr lang="zh-CN" altLang="en-US" dirty="0"/>
              <a:t>日。</a:t>
            </a:r>
            <a:endParaRPr lang="en-US" altLang="zh-CN" dirty="0"/>
          </a:p>
          <a:p>
            <a:pPr lvl="2"/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7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四、县中心应用场景及示例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299" y="1087438"/>
            <a:ext cx="9138557" cy="5038725"/>
          </a:xfrm>
        </p:spPr>
        <p:txBody>
          <a:bodyPr/>
          <a:lstStyle/>
          <a:p>
            <a:r>
              <a:rPr lang="zh-CN" altLang="en-US" dirty="0"/>
              <a:t>助学贷</a:t>
            </a:r>
            <a:r>
              <a:rPr lang="zh-CN" altLang="en-US" dirty="0" smtClean="0"/>
              <a:t>款还款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适用贷款学生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国开行助学贷款学生均可，无地区限制。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用业务类型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生源地助学贷款和高校助学贷款均可，无业务类型限制。</a:t>
            </a:r>
            <a:endParaRPr lang="en-US" altLang="zh-CN" dirty="0"/>
          </a:p>
          <a:p>
            <a:r>
              <a:rPr lang="zh-CN" altLang="en-US" dirty="0" smtClean="0"/>
              <a:t>提前还款申请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用贷款学生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国</a:t>
            </a:r>
            <a:r>
              <a:rPr lang="zh-CN" altLang="en-US" dirty="0"/>
              <a:t>开行助学贷款学生均可，无地区限制。</a:t>
            </a:r>
            <a:endParaRPr lang="en-US" altLang="zh-CN" dirty="0" smtClean="0"/>
          </a:p>
          <a:p>
            <a:pPr lvl="1"/>
            <a:r>
              <a:rPr lang="zh-CN" altLang="en-US" dirty="0"/>
              <a:t>适</a:t>
            </a:r>
            <a:r>
              <a:rPr lang="zh-CN" altLang="en-US" dirty="0" smtClean="0"/>
              <a:t>用业务类型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生源地助学贷款已可用。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高校助学贷款暂不可用，需在电脑端操作。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1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四、县中心应用场景及示例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场景一：生源地助学贷款学生，不申请提前还款，有逾期贷款或到期贷款需要偿还。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开始时间：每月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日起可查询应还款金额并刷卡还款。</a:t>
            </a:r>
            <a:endParaRPr lang="en-US" altLang="zh-CN" dirty="0" smtClean="0"/>
          </a:p>
          <a:p>
            <a:pPr lvl="2"/>
            <a:r>
              <a:rPr lang="zh-CN" altLang="en-US" dirty="0"/>
              <a:t>结</a:t>
            </a:r>
            <a:r>
              <a:rPr lang="zh-CN" altLang="en-US" dirty="0" smtClean="0"/>
              <a:t>束时间：应于约定还款日</a:t>
            </a:r>
            <a:r>
              <a:rPr lang="zh-CN" altLang="en-US" dirty="0"/>
              <a:t>（通常为当月</a:t>
            </a:r>
            <a:r>
              <a:rPr lang="en-US" altLang="zh-CN" dirty="0"/>
              <a:t>20</a:t>
            </a:r>
            <a:r>
              <a:rPr lang="zh-CN" altLang="en-US" dirty="0"/>
              <a:t>日）</a:t>
            </a:r>
            <a:r>
              <a:rPr lang="zh-CN" altLang="en-US" dirty="0" smtClean="0"/>
              <a:t>前完成刷卡。</a:t>
            </a:r>
            <a:endParaRPr lang="en-US" altLang="zh-CN" dirty="0" smtClean="0"/>
          </a:p>
          <a:p>
            <a:r>
              <a:rPr lang="zh-CN" altLang="en-US" dirty="0"/>
              <a:t>场</a:t>
            </a:r>
            <a:r>
              <a:rPr lang="zh-CN" altLang="en-US" dirty="0" smtClean="0"/>
              <a:t>景二：高校助</a:t>
            </a:r>
            <a:r>
              <a:rPr lang="zh-CN" altLang="en-US" dirty="0"/>
              <a:t>学贷款学生，不申请提前还款，有逾期贷款或到期贷款需要偿还</a:t>
            </a:r>
            <a:r>
              <a:rPr lang="zh-CN" altLang="en-US" dirty="0" smtClean="0"/>
              <a:t>。</a:t>
            </a:r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同场景一。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操作开始及结束时间同上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同场景一。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11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四、县中心应用场景及示例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场景三：生源地助学贷款学生，申请提前还款后再还款。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提前还款申请流程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择“提前还款申请”功能，输入身份证号查询贷款信息，根据提示完成申请操作。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开始时间：无时间限制，每天都可申请，申请后即可刷卡还款。</a:t>
            </a:r>
            <a:endParaRPr lang="en-US" altLang="zh-CN" dirty="0" smtClean="0"/>
          </a:p>
          <a:p>
            <a:pPr lvl="2"/>
            <a:r>
              <a:rPr lang="zh-CN" altLang="en-US" dirty="0"/>
              <a:t>结</a:t>
            </a:r>
            <a:r>
              <a:rPr lang="zh-CN" altLang="en-US" dirty="0" smtClean="0"/>
              <a:t>束时间：应于约定还款日（通常为当月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日）前完成刷卡。若学生当月</a:t>
            </a:r>
            <a:r>
              <a:rPr lang="en-US" altLang="zh-CN" dirty="0" smtClean="0"/>
              <a:t>15</a:t>
            </a:r>
            <a:r>
              <a:rPr lang="zh-CN" altLang="en-US" dirty="0" smtClean="0"/>
              <a:t>日以后申请的提前还款，则刷卡截止时间为下个月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41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四、县中心应用场景及示例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场景四：高校助学贷款学生，申请提前还款后再还款。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提前还款申请流程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学生需先在网上自行完成提前还款申请，县中心无法提交申请。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刷卡还款操作流程</a:t>
            </a:r>
            <a:endParaRPr lang="en-US" altLang="zh-CN" dirty="0" smtClean="0"/>
          </a:p>
          <a:p>
            <a:pPr lvl="2"/>
            <a:r>
              <a:rPr lang="zh-CN" altLang="en-US" dirty="0"/>
              <a:t>选</a:t>
            </a:r>
            <a:r>
              <a:rPr lang="zh-CN" altLang="en-US" dirty="0" smtClean="0"/>
              <a:t>择“助学贷款还款”功能，输入身份证号查询金额，根据提示完成刷卡即可。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操作开始及结束时间</a:t>
            </a:r>
            <a:endParaRPr lang="en-US" altLang="zh-CN" dirty="0"/>
          </a:p>
          <a:p>
            <a:pPr lvl="2"/>
            <a:r>
              <a:rPr lang="zh-CN" altLang="en-US" dirty="0" smtClean="0"/>
              <a:t>开始时间：学生完成提前还款申请后即可刷卡还款。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结束时间：</a:t>
            </a:r>
            <a:r>
              <a:rPr lang="zh-CN" altLang="en-US" dirty="0"/>
              <a:t>应于约定还款日（通常为当月</a:t>
            </a:r>
            <a:r>
              <a:rPr lang="en-US" altLang="zh-CN" dirty="0"/>
              <a:t>20</a:t>
            </a:r>
            <a:r>
              <a:rPr lang="zh-CN" altLang="en-US" dirty="0"/>
              <a:t>日）前完成刷卡。若学生当月</a:t>
            </a:r>
            <a:r>
              <a:rPr lang="en-US" altLang="zh-CN" dirty="0"/>
              <a:t>15</a:t>
            </a:r>
            <a:r>
              <a:rPr lang="zh-CN" altLang="en-US" dirty="0"/>
              <a:t>日以后申请的提前还款，则刷卡截止时间为下个月</a:t>
            </a:r>
            <a:r>
              <a:rPr lang="en-US" altLang="zh-CN" dirty="0"/>
              <a:t>20</a:t>
            </a:r>
            <a:r>
              <a:rPr lang="zh-CN" altLang="en-US" dirty="0"/>
              <a:t>日。</a:t>
            </a:r>
            <a:endParaRPr lang="en-US" altLang="zh-CN" dirty="0"/>
          </a:p>
          <a:p>
            <a:pPr lvl="2"/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7B9A91-01F9-443F-968A-54709C478B1E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5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en-US" altLang="zh-CN" dirty="0" smtClean="0"/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</a:rPr>
              <a:t>所</a:t>
            </a:r>
            <a:r>
              <a:rPr lang="zh-CN" altLang="en-US" b="1" dirty="0" smtClean="0">
                <a:solidFill>
                  <a:srgbClr val="FF0000"/>
                </a:solidFill>
              </a:rPr>
              <a:t>有专用</a:t>
            </a:r>
            <a:r>
              <a:rPr lang="en-US" altLang="zh-CN" b="1" dirty="0" smtClean="0">
                <a:solidFill>
                  <a:srgbClr val="FF0000"/>
                </a:solidFill>
              </a:rPr>
              <a:t>POS</a:t>
            </a:r>
            <a:r>
              <a:rPr lang="zh-CN" altLang="en-US" b="1" dirty="0" smtClean="0">
                <a:solidFill>
                  <a:srgbClr val="FF0000"/>
                </a:solidFill>
              </a:rPr>
              <a:t>机在配发前必须统一标识，粘贴印有“国家开发银行”和“助学贷款专用</a:t>
            </a:r>
            <a:r>
              <a:rPr lang="en-US" altLang="zh-CN" b="1" dirty="0" smtClean="0">
                <a:solidFill>
                  <a:srgbClr val="FF0000"/>
                </a:solidFill>
              </a:rPr>
              <a:t>POS</a:t>
            </a:r>
            <a:r>
              <a:rPr lang="zh-CN" altLang="en-US" b="1" dirty="0" smtClean="0">
                <a:solidFill>
                  <a:srgbClr val="FF0000"/>
                </a:solidFill>
              </a:rPr>
              <a:t>机”字样的标签。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机刷卡还款时，必须足额偿还全部应还款项，不能只还一部分金额，也不能分次刷卡。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刷卡成功后</a:t>
            </a:r>
            <a:r>
              <a:rPr lang="zh-CN" altLang="en-US" dirty="0" smtClean="0"/>
              <a:t>，专用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机会自动打印小票。小票一式两份，包括商户联和持卡人联。学</a:t>
            </a:r>
            <a:r>
              <a:rPr lang="zh-CN" altLang="en-US" dirty="0" smtClean="0"/>
              <a:t>生应</a:t>
            </a:r>
            <a:r>
              <a:rPr lang="zh-CN" altLang="en-US" dirty="0" smtClean="0"/>
              <a:t>在商户联上签字确认，由</a:t>
            </a:r>
            <a:r>
              <a:rPr lang="zh-CN" altLang="en-US" dirty="0"/>
              <a:t>高</a:t>
            </a:r>
            <a:r>
              <a:rPr lang="zh-CN" altLang="en-US" dirty="0" smtClean="0"/>
              <a:t>校或县中心保存。</a:t>
            </a:r>
            <a:endParaRPr lang="en-US" altLang="zh-CN" dirty="0" smtClean="0">
              <a:cs typeface="Times New Roman" pitchFamily="18" charset="0"/>
            </a:endParaRPr>
          </a:p>
          <a:p>
            <a:pPr lvl="1"/>
            <a:r>
              <a:rPr lang="zh-CN" altLang="en-US" dirty="0" smtClean="0"/>
              <a:t>每天</a:t>
            </a:r>
            <a:r>
              <a:rPr lang="en-US" altLang="zh-CN" b="1" dirty="0" smtClean="0">
                <a:solidFill>
                  <a:srgbClr val="FF0000"/>
                </a:solidFill>
              </a:rPr>
              <a:t>23:00:00—23:59:59</a:t>
            </a:r>
            <a:r>
              <a:rPr lang="zh-CN" altLang="en-US" dirty="0" smtClean="0"/>
              <a:t>无法使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机还款。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还款数据发送支付宝进行批量扣款时（</a:t>
            </a:r>
            <a:r>
              <a:rPr lang="zh-CN" altLang="en-US" b="1" dirty="0" smtClean="0">
                <a:solidFill>
                  <a:srgbClr val="FF0000"/>
                </a:solidFill>
              </a:rPr>
              <a:t>即扣款日当天零点至支付宝扣款结果导入助学贷款系统期间</a:t>
            </a:r>
            <a:r>
              <a:rPr lang="zh-CN" altLang="en-US" dirty="0" smtClean="0"/>
              <a:t>），无法使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机还款。</a:t>
            </a:r>
            <a:endParaRPr lang="zh-CN" altLang="en-US" dirty="0" smtClean="0">
              <a:cs typeface="Times New Roman" pitchFamily="18" charset="0"/>
            </a:endParaRPr>
          </a:p>
          <a:p>
            <a:pPr lvl="1"/>
            <a:r>
              <a:rPr lang="zh-CN" altLang="en-US" dirty="0" smtClean="0">
                <a:cs typeface="Times New Roman" pitchFamily="18" charset="0"/>
              </a:rPr>
              <a:t>若刷卡后</a:t>
            </a:r>
            <a:r>
              <a:rPr lang="en-US" altLang="zh-CN" dirty="0" smtClean="0">
                <a:cs typeface="Times New Roman" pitchFamily="18" charset="0"/>
              </a:rPr>
              <a:t>POS</a:t>
            </a:r>
            <a:r>
              <a:rPr lang="zh-CN" altLang="en-US" dirty="0" smtClean="0">
                <a:cs typeface="Times New Roman" pitchFamily="18" charset="0"/>
              </a:rPr>
              <a:t>机提示“响应超时，未收到数据”，表明</a:t>
            </a:r>
            <a:r>
              <a:rPr lang="en-US" altLang="zh-CN" dirty="0" smtClean="0">
                <a:cs typeface="Times New Roman" pitchFamily="18" charset="0"/>
              </a:rPr>
              <a:t>POS</a:t>
            </a:r>
            <a:r>
              <a:rPr lang="zh-CN" altLang="en-US" dirty="0" smtClean="0">
                <a:cs typeface="Times New Roman" pitchFamily="18" charset="0"/>
              </a:rPr>
              <a:t>机未收到助学贷款系统处理结果，还款失败</a:t>
            </a:r>
            <a:r>
              <a:rPr lang="zh-CN" altLang="en-US" dirty="0" smtClean="0">
                <a:cs typeface="Times New Roman" pitchFamily="18" charset="0"/>
              </a:rPr>
              <a:t>，</a:t>
            </a:r>
            <a:r>
              <a:rPr lang="en-US" altLang="zh-CN" dirty="0" smtClean="0">
                <a:cs typeface="Times New Roman" pitchFamily="18" charset="0"/>
              </a:rPr>
              <a:t>POS</a:t>
            </a:r>
            <a:r>
              <a:rPr lang="zh-CN" altLang="en-US" dirty="0" smtClean="0">
                <a:cs typeface="Times New Roman" pitchFamily="18" charset="0"/>
              </a:rPr>
              <a:t>机不会从银行卡中扣款。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</a:t>
            </a:r>
            <a:r>
              <a:rPr lang="zh-CN" altLang="en-US" dirty="0" smtClean="0"/>
              <a:t>、操作要点及注意事项</a:t>
            </a:r>
          </a:p>
        </p:txBody>
      </p:sp>
      <p:sp>
        <p:nvSpPr>
          <p:cNvPr id="1946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EE868FB-3B1B-4563-943D-9A5B4BD604CB}" type="slidenum">
              <a:rPr lang="en-US" altLang="zh-CN" sz="1400" b="0" smtClean="0"/>
              <a:pPr eaLnBrk="1" hangingPunct="1"/>
              <a:t>19</a:t>
            </a:fld>
            <a:endParaRPr lang="en-US" altLang="zh-CN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30715129-5EB7-4799-A041-DB1319604FA1}" type="slidenum">
              <a:rPr lang="en-US" altLang="zh-CN" sz="1400" b="0" smtClean="0"/>
              <a:pPr eaLnBrk="1" hangingPunct="1"/>
              <a:t>2</a:t>
            </a:fld>
            <a:endParaRPr lang="en-US" altLang="zh-CN" sz="1400" b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目录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1238" y="1387475"/>
            <a:ext cx="4852987" cy="47180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一、主要功能介绍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二</a:t>
            </a:r>
            <a:r>
              <a:rPr lang="zh-CN" altLang="en-US" sz="2400" dirty="0" smtClean="0">
                <a:solidFill>
                  <a:schemeClr val="tx1"/>
                </a:solidFill>
              </a:rPr>
              <a:t>、专用</a:t>
            </a:r>
            <a:r>
              <a:rPr lang="en-US" altLang="zh-CN" sz="2400" dirty="0" smtClean="0">
                <a:solidFill>
                  <a:schemeClr val="tx1"/>
                </a:solidFill>
              </a:rPr>
              <a:t>POS</a:t>
            </a:r>
            <a:r>
              <a:rPr lang="zh-CN" altLang="en-US" sz="2400" dirty="0" smtClean="0">
                <a:solidFill>
                  <a:schemeClr val="tx1"/>
                </a:solidFill>
              </a:rPr>
              <a:t>机操作说明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三、高校应用场景及示例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四、县中心应用场景及示例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五、操作要点及注意事项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一、主要功能介绍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助学贷款还款</a:t>
            </a:r>
            <a:endParaRPr lang="en-US" altLang="zh-CN" dirty="0" smtClean="0"/>
          </a:p>
          <a:p>
            <a:pPr lvl="1"/>
            <a:r>
              <a:rPr lang="zh-CN" altLang="en-US" dirty="0"/>
              <a:t>学生有逾期贷款、到</a:t>
            </a:r>
            <a:r>
              <a:rPr lang="zh-CN" altLang="en-US" dirty="0" smtClean="0"/>
              <a:t>期贷款、年度应还自付本息或</a:t>
            </a:r>
            <a:r>
              <a:rPr lang="zh-CN" altLang="en-US" dirty="0"/>
              <a:t>申请了提前还款，可以通过该功</a:t>
            </a:r>
            <a:r>
              <a:rPr lang="zh-CN" altLang="en-US" dirty="0" smtClean="0"/>
              <a:t>能刷卡还</a:t>
            </a:r>
            <a:r>
              <a:rPr lang="zh-CN" altLang="en-US" dirty="0"/>
              <a:t>款。</a:t>
            </a:r>
          </a:p>
          <a:p>
            <a:pPr lvl="1"/>
            <a:r>
              <a:rPr lang="zh-CN" altLang="en-US" dirty="0"/>
              <a:t>生源地助学贷款和高校助学贷款学生都可使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/>
              <a:t>机刷卡还</a:t>
            </a:r>
            <a:r>
              <a:rPr lang="zh-CN" altLang="en-US" dirty="0" smtClean="0"/>
              <a:t>款。</a:t>
            </a:r>
            <a:endParaRPr lang="en-US" altLang="zh-CN" dirty="0" smtClean="0"/>
          </a:p>
          <a:p>
            <a:r>
              <a:rPr lang="zh-CN" altLang="en-US" dirty="0"/>
              <a:t>提前还款申请</a:t>
            </a:r>
            <a:endParaRPr lang="en-US" altLang="zh-CN" dirty="0"/>
          </a:p>
          <a:p>
            <a:pPr lvl="1"/>
            <a:r>
              <a:rPr lang="zh-CN" altLang="en-US" dirty="0"/>
              <a:t>学生想提前偿还全部或部分未到期贷款，可以通过该功能提交申请。</a:t>
            </a:r>
            <a:endParaRPr lang="en-US" altLang="zh-CN" dirty="0"/>
          </a:p>
          <a:p>
            <a:pPr lvl="1"/>
            <a:r>
              <a:rPr lang="zh-CN" altLang="en-US" dirty="0"/>
              <a:t>生源地助学贷款学生已可以使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/>
              <a:t>机申请提前还款。</a:t>
            </a:r>
            <a:endParaRPr lang="en-US" altLang="zh-CN" dirty="0"/>
          </a:p>
          <a:p>
            <a:pPr lvl="1"/>
            <a:r>
              <a:rPr lang="zh-CN" altLang="en-US" dirty="0"/>
              <a:t>高校助学贷款学生暂时仍需在电脑端申请提前还款，预计年底前</a:t>
            </a:r>
            <a:r>
              <a:rPr lang="zh-CN" altLang="en-US" dirty="0" smtClean="0"/>
              <a:t>在专用</a:t>
            </a:r>
            <a:r>
              <a:rPr lang="en-US" altLang="zh-CN" dirty="0" smtClean="0"/>
              <a:t>POS</a:t>
            </a:r>
            <a:r>
              <a:rPr lang="zh-CN" altLang="en-US" dirty="0"/>
              <a:t>机中增加该功能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512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BA36DA07-D7B3-4004-A209-6DA0D87A8C1E}" type="slidenum">
              <a:rPr lang="en-US" altLang="zh-CN" sz="1400" b="0" smtClean="0"/>
              <a:pPr eaLnBrk="1" hangingPunct="1"/>
              <a:t>3</a:t>
            </a:fld>
            <a:endParaRPr lang="en-US" altLang="zh-CN" sz="1400" b="0" smtClean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5" y="4303222"/>
            <a:ext cx="4408713" cy="19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 smtClean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签到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每天首次使</a:t>
            </a:r>
            <a:r>
              <a:rPr lang="zh-CN" altLang="en-US" dirty="0" smtClean="0"/>
              <a:t>用专用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机时，需先进行签到。</a:t>
            </a:r>
          </a:p>
        </p:txBody>
      </p:sp>
      <p:sp>
        <p:nvSpPr>
          <p:cNvPr id="717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1782A52-AA30-4EB8-B1CE-EDCD84FEB713}" type="slidenum">
              <a:rPr lang="en-US" altLang="zh-CN" sz="1400" b="0" smtClean="0"/>
              <a:pPr eaLnBrk="1" hangingPunct="1"/>
              <a:t>4</a:t>
            </a:fld>
            <a:endParaRPr lang="en-US" altLang="zh-CN" sz="1400" b="0" smtClean="0"/>
          </a:p>
        </p:txBody>
      </p:sp>
      <p:graphicFrame>
        <p:nvGraphicFramePr>
          <p:cNvPr id="7173" name="对象 10"/>
          <p:cNvGraphicFramePr>
            <a:graphicFrameLocks noChangeAspect="1"/>
          </p:cNvGraphicFramePr>
          <p:nvPr/>
        </p:nvGraphicFramePr>
        <p:xfrm>
          <a:off x="1382713" y="3284538"/>
          <a:ext cx="714216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Visio" r:id="rId3" imgW="7142045" imgH="1490130" progId="Visio.Drawing.11">
                  <p:embed/>
                </p:oleObj>
              </mc:Choice>
              <mc:Fallback>
                <p:oleObj name="Visio" r:id="rId3" imgW="7142045" imgH="1490130" progId="Visio.Drawing.11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3284538"/>
                        <a:ext cx="714216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97000" y="264636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功能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键，打开功能菜单。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63" y="264636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2.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【1】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键，进行签到。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8738" y="264636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3.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键，完成签到。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助学贷款还</a:t>
            </a:r>
            <a:r>
              <a:rPr lang="zh-CN" altLang="en-US" dirty="0" smtClean="0"/>
              <a:t>款</a:t>
            </a:r>
          </a:p>
        </p:txBody>
      </p:sp>
      <p:sp>
        <p:nvSpPr>
          <p:cNvPr id="1024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0E2AF34-AEFF-4059-B8EA-47AE825902AB}" type="slidenum">
              <a:rPr lang="en-US" altLang="zh-CN" sz="1400" b="0" smtClean="0"/>
              <a:pPr eaLnBrk="1" hangingPunct="1"/>
              <a:t>5</a:t>
            </a:fld>
            <a:endParaRPr lang="en-US" altLang="zh-CN" sz="1400" b="0" smtClean="0"/>
          </a:p>
        </p:txBody>
      </p:sp>
      <p:graphicFrame>
        <p:nvGraphicFramePr>
          <p:cNvPr id="1024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08105"/>
              </p:ext>
            </p:extLst>
          </p:nvPr>
        </p:nvGraphicFramePr>
        <p:xfrm>
          <a:off x="374650" y="2305050"/>
          <a:ext cx="912177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Visio" r:id="rId3" imgW="9125091" imgH="1493100" progId="Visio.Drawing.11">
                  <p:embed/>
                </p:oleObj>
              </mc:Choice>
              <mc:Fallback>
                <p:oleObj name="Visio" r:id="rId3" imgW="9125091" imgH="1493100" progId="Visio.Drawing.11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305050"/>
                        <a:ext cx="912177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750" y="167481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键，打开主菜单。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675" y="1670050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2.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【1】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键，打开还款菜单。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1588" y="1670050"/>
            <a:ext cx="2224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3</a:t>
            </a:r>
            <a:r>
              <a:rPr lang="en-US" altLang="zh-CN" sz="1800" b="0" dirty="0" smtClean="0">
                <a:ea typeface="+mn-ea"/>
                <a:cs typeface="Times New Roman" pitchFamily="18" charset="0"/>
              </a:rPr>
              <a:t>.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 smtClean="0">
                <a:ea typeface="+mn-ea"/>
                <a:cs typeface="Times New Roman" pitchFamily="18" charset="0"/>
              </a:rPr>
              <a:t>【1】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或</a:t>
            </a:r>
            <a:r>
              <a:rPr lang="en-US" altLang="zh-CN" sz="1800" b="0" dirty="0" smtClean="0">
                <a:ea typeface="+mn-ea"/>
                <a:cs typeface="Times New Roman" pitchFamily="18" charset="0"/>
              </a:rPr>
              <a:t>【2】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键，选择助学贷款类型。</a:t>
            </a:r>
            <a:endParaRPr lang="zh-CN" altLang="en-US" sz="1800" b="0" dirty="0"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9975" y="167481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4.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输入身份证号，按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4010025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5.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核实身份证号，按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5913" y="4017963"/>
            <a:ext cx="2225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6.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核实还款学生信息。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1125" y="4010025"/>
            <a:ext cx="2224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7.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字母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键，翻页查看更多信息。</a:t>
            </a:r>
          </a:p>
        </p:txBody>
      </p:sp>
      <p:graphicFrame>
        <p:nvGraphicFramePr>
          <p:cNvPr id="10253" name="对象 5"/>
          <p:cNvGraphicFramePr>
            <a:graphicFrameLocks noChangeAspect="1"/>
          </p:cNvGraphicFramePr>
          <p:nvPr/>
        </p:nvGraphicFramePr>
        <p:xfrm>
          <a:off x="241300" y="4646613"/>
          <a:ext cx="7069138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Visio" r:id="rId5" imgW="7068569" imgH="1490130" progId="Visio.Drawing.11">
                  <p:embed/>
                </p:oleObj>
              </mc:Choice>
              <mc:Fallback>
                <p:oleObj name="Visio" r:id="rId5" imgW="7068569" imgH="1490130" progId="Visio.Drawing.11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646613"/>
                        <a:ext cx="7069138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助学贷款还</a:t>
            </a:r>
            <a:r>
              <a:rPr lang="zh-CN" altLang="en-US" dirty="0" smtClean="0"/>
              <a:t>款（续）</a:t>
            </a:r>
          </a:p>
        </p:txBody>
      </p:sp>
      <p:sp>
        <p:nvSpPr>
          <p:cNvPr id="11268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5C6B8F7-AC90-472B-8912-AE3802ACF10A}" type="slidenum">
              <a:rPr lang="en-US" altLang="zh-CN" sz="1400" b="0" smtClean="0"/>
              <a:pPr eaLnBrk="1" hangingPunct="1"/>
              <a:t>6</a:t>
            </a:fld>
            <a:endParaRPr lang="en-US" altLang="zh-CN" sz="1400" b="0" smtClean="0"/>
          </a:p>
        </p:txBody>
      </p:sp>
      <p:graphicFrame>
        <p:nvGraphicFramePr>
          <p:cNvPr id="11269" name="对象 4"/>
          <p:cNvGraphicFramePr>
            <a:graphicFrameLocks noChangeAspect="1"/>
          </p:cNvGraphicFramePr>
          <p:nvPr/>
        </p:nvGraphicFramePr>
        <p:xfrm>
          <a:off x="249238" y="2928938"/>
          <a:ext cx="940911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Visio" r:id="rId3" imgW="9408460" imgH="1490130" progId="Visio.Drawing.11">
                  <p:embed/>
                </p:oleObj>
              </mc:Choice>
              <mc:Fallback>
                <p:oleObj name="Visio" r:id="rId3" imgW="9408460" imgH="1490130" progId="Visio.Drawing.11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2928938"/>
                        <a:ext cx="940911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450" y="2295525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8.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确认应还款金额，按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913" y="2303463"/>
            <a:ext cx="2225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9.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刷卡还款。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1125" y="2295525"/>
            <a:ext cx="22240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10.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输入银行卡密码。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6500" y="2295525"/>
            <a:ext cx="2224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11.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键，还款成功。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8195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D29F7BB-FD65-41EC-ADA5-04982B8FF49F}" type="slidenum">
              <a:rPr lang="en-US" altLang="zh-CN" sz="1400" b="0" smtClean="0"/>
              <a:pPr eaLnBrk="1" hangingPunct="1"/>
              <a:t>7</a:t>
            </a:fld>
            <a:endParaRPr lang="en-US" altLang="zh-CN" sz="1400" b="0" smtClean="0"/>
          </a:p>
        </p:txBody>
      </p:sp>
      <p:sp>
        <p:nvSpPr>
          <p:cNvPr id="8196" name="内容占位符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提前还款申请</a:t>
            </a:r>
          </a:p>
        </p:txBody>
      </p:sp>
      <p:graphicFrame>
        <p:nvGraphicFramePr>
          <p:cNvPr id="8197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00469"/>
              </p:ext>
            </p:extLst>
          </p:nvPr>
        </p:nvGraphicFramePr>
        <p:xfrm>
          <a:off x="392113" y="2312988"/>
          <a:ext cx="912177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Visio" r:id="rId3" imgW="9125091" imgH="1493100" progId="Visio.Drawing.11">
                  <p:embed/>
                </p:oleObj>
              </mc:Choice>
              <mc:Fallback>
                <p:oleObj name="Visio" r:id="rId3" imgW="9125091" imgH="1493100" progId="Visio.Drawing.11">
                  <p:embed/>
                  <p:pic>
                    <p:nvPicPr>
                      <p:cNvPr id="0" name="对象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312988"/>
                        <a:ext cx="9121775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对象 54"/>
          <p:cNvGraphicFramePr>
            <a:graphicFrameLocks noChangeAspect="1"/>
          </p:cNvGraphicFramePr>
          <p:nvPr/>
        </p:nvGraphicFramePr>
        <p:xfrm>
          <a:off x="239713" y="4652963"/>
          <a:ext cx="940911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Visio" r:id="rId5" imgW="9413323" imgH="1493100" progId="Visio.Drawing.11">
                  <p:embed/>
                </p:oleObj>
              </mc:Choice>
              <mc:Fallback>
                <p:oleObj name="Visio" r:id="rId5" imgW="9413323" imgH="1493100" progId="Visio.Drawing.11">
                  <p:embed/>
                  <p:pic>
                    <p:nvPicPr>
                      <p:cNvPr id="0" name="对象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4652963"/>
                        <a:ext cx="940911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12750" y="167481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键，打开主菜单。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33675" y="1670050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2.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【3】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键，打开提前还款菜单。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81588" y="1670050"/>
            <a:ext cx="2224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3.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 smtClean="0">
                <a:ea typeface="+mn-ea"/>
                <a:cs typeface="Times New Roman" pitchFamily="18" charset="0"/>
              </a:rPr>
              <a:t>【1】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或</a:t>
            </a:r>
            <a:r>
              <a:rPr lang="en-US" altLang="zh-CN" sz="1800" b="0" dirty="0" smtClean="0">
                <a:ea typeface="+mn-ea"/>
                <a:cs typeface="Times New Roman" pitchFamily="18" charset="0"/>
              </a:rPr>
              <a:t>【2】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键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，选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择助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学贷</a:t>
            </a:r>
            <a:r>
              <a:rPr lang="zh-CN" altLang="en-US" sz="1800" b="0" dirty="0" smtClean="0">
                <a:ea typeface="+mn-ea"/>
                <a:cs typeface="Times New Roman" pitchFamily="18" charset="0"/>
              </a:rPr>
              <a:t>款类型。</a:t>
            </a:r>
            <a:endParaRPr lang="zh-CN" altLang="en-US" sz="1800" b="0" dirty="0">
              <a:ea typeface="+mn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19975" y="1674813"/>
            <a:ext cx="2225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4.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输入身份证号，按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2450" y="4010025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5.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核实身份证号，按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55913" y="4017963"/>
            <a:ext cx="2225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6.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核实还款学生信息。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1125" y="4010025"/>
            <a:ext cx="2224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7.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字母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键，翻页查看更多信息。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56500" y="4010025"/>
            <a:ext cx="2224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8.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键，打开还款方式菜单。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提前还款申请（续）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选择“全部结清”或“结清单笔合同”，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机直接显示结果。</a:t>
            </a:r>
            <a:endParaRPr lang="en-US" altLang="zh-CN" dirty="0"/>
          </a:p>
          <a:p>
            <a:pPr lvl="1"/>
            <a:r>
              <a:rPr lang="zh-CN" altLang="en-US" dirty="0" smtClean="0"/>
              <a:t>选择“按会同部分还款”，需先输入申请金额，操作如下：</a:t>
            </a:r>
            <a:endParaRPr lang="en-US" altLang="zh-CN" dirty="0" smtClean="0"/>
          </a:p>
          <a:p>
            <a:pPr marL="457200" lvl="1" indent="0">
              <a:buFont typeface="Wingdings" pitchFamily="2" charset="2"/>
              <a:buNone/>
            </a:pPr>
            <a:endParaRPr lang="zh-CN" altLang="en-US" dirty="0" smtClean="0"/>
          </a:p>
        </p:txBody>
      </p:sp>
      <p:sp>
        <p:nvSpPr>
          <p:cNvPr id="922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BD4B4321-C172-4E9E-8D65-A4B37A61E7CF}" type="slidenum">
              <a:rPr lang="en-US" altLang="zh-CN" sz="1400" b="0" smtClean="0"/>
              <a:pPr eaLnBrk="1" hangingPunct="1"/>
              <a:t>8</a:t>
            </a:fld>
            <a:endParaRPr lang="en-US" altLang="zh-CN" sz="1400" b="0" smtClean="0"/>
          </a:p>
        </p:txBody>
      </p:sp>
      <p:graphicFrame>
        <p:nvGraphicFramePr>
          <p:cNvPr id="9221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51683"/>
              </p:ext>
            </p:extLst>
          </p:nvPr>
        </p:nvGraphicFramePr>
        <p:xfrm>
          <a:off x="222250" y="2908084"/>
          <a:ext cx="940911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Visio" r:id="rId3" imgW="9408460" imgH="1490130" progId="Visio.Drawing.11">
                  <p:embed/>
                </p:oleObj>
              </mc:Choice>
              <mc:Fallback>
                <p:oleObj name="Visio" r:id="rId3" imgW="9408460" imgH="1490130" progId="Visio.Drawing.11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2908084"/>
                        <a:ext cx="940911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0225" y="2265146"/>
            <a:ext cx="2225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9.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【3】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键，输入申请偿还本金金额。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675" y="2265146"/>
            <a:ext cx="2225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10.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核实应还款金额。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3663" y="2265146"/>
            <a:ext cx="2224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11.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字母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键，翻页查看更多信息。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9513" y="2265146"/>
            <a:ext cx="2224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800" b="0" dirty="0">
                <a:ea typeface="+mn-ea"/>
                <a:cs typeface="Times New Roman" pitchFamily="18" charset="0"/>
              </a:rPr>
              <a:t>12.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按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【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确认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】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键，提前还款申请成功。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675" y="4451350"/>
            <a:ext cx="90566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1800" dirty="0">
                <a:solidFill>
                  <a:srgbClr val="008000"/>
                </a:solidFill>
                <a:ea typeface="+mn-ea"/>
                <a:cs typeface="Times New Roman" pitchFamily="18" charset="0"/>
              </a:rPr>
              <a:t>全部结清：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系统自动完成</a:t>
            </a:r>
            <a:r>
              <a:rPr lang="zh-CN" altLang="en-US" sz="18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所有合同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的提前还款申请（按结清计算），并将应还本息显示在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POS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机上。</a:t>
            </a:r>
            <a:endParaRPr lang="en-US" altLang="zh-CN" sz="1800" b="0" dirty="0">
              <a:ea typeface="+mn-ea"/>
              <a:cs typeface="Times New Roman" pitchFamily="18" charset="0"/>
            </a:endParaRPr>
          </a:p>
          <a:p>
            <a:pPr algn="l">
              <a:defRPr/>
            </a:pPr>
            <a:r>
              <a:rPr lang="zh-CN" altLang="en-US" sz="1800" dirty="0">
                <a:solidFill>
                  <a:srgbClr val="008000"/>
                </a:solidFill>
                <a:ea typeface="+mn-ea"/>
                <a:cs typeface="Times New Roman" pitchFamily="18" charset="0"/>
              </a:rPr>
              <a:t>结清单笔合同：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系统自动完成</a:t>
            </a:r>
            <a:r>
              <a:rPr lang="zh-CN" altLang="en-US" sz="18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最早一笔合同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的提前还款申请（按结清计算），并将应还本息显示在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POS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机上。</a:t>
            </a:r>
            <a:endParaRPr lang="en-US" altLang="zh-CN" sz="1800" b="0" dirty="0">
              <a:ea typeface="+mn-ea"/>
              <a:cs typeface="Times New Roman" pitchFamily="18" charset="0"/>
            </a:endParaRPr>
          </a:p>
          <a:p>
            <a:pPr algn="l">
              <a:defRPr/>
            </a:pPr>
            <a:r>
              <a:rPr lang="zh-CN" altLang="en-US" sz="1800" dirty="0">
                <a:solidFill>
                  <a:srgbClr val="008000"/>
                </a:solidFill>
                <a:ea typeface="+mn-ea"/>
                <a:cs typeface="Times New Roman" pitchFamily="18" charset="0"/>
              </a:rPr>
              <a:t>按合同部分还款：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先输入申请偿还的本金，系统再根据该金额自动完成</a:t>
            </a:r>
            <a:r>
              <a:rPr lang="zh-CN" altLang="en-US" sz="18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最早一笔合同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的提前还款申请（按部分还款计算），并将应还本息显示在</a:t>
            </a:r>
            <a:r>
              <a:rPr lang="en-US" altLang="zh-CN" sz="1800" b="0" dirty="0">
                <a:ea typeface="+mn-ea"/>
                <a:cs typeface="Times New Roman" pitchFamily="18" charset="0"/>
              </a:rPr>
              <a:t>POS</a:t>
            </a:r>
            <a:r>
              <a:rPr lang="zh-CN" altLang="en-US" sz="1800" b="0" dirty="0">
                <a:ea typeface="+mn-ea"/>
                <a:cs typeface="Times New Roman" pitchFamily="18" charset="0"/>
              </a:rPr>
              <a:t>机上。</a:t>
            </a:r>
            <a:endParaRPr lang="en-US" altLang="zh-CN" sz="1800" b="0" dirty="0"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POS</a:t>
            </a:r>
            <a:r>
              <a:rPr lang="zh-CN" altLang="en-US" dirty="0" smtClean="0"/>
              <a:t>机还款常见错误提示</a:t>
            </a:r>
            <a:endParaRPr lang="en-US" altLang="zh-CN" dirty="0" smtClean="0"/>
          </a:p>
        </p:txBody>
      </p:sp>
      <p:sp>
        <p:nvSpPr>
          <p:cNvPr id="133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en-US" dirty="0"/>
              <a:t>、专用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机操作说明</a:t>
            </a:r>
          </a:p>
        </p:txBody>
      </p:sp>
      <p:sp>
        <p:nvSpPr>
          <p:cNvPr id="13316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4EC9545E-B256-4784-91C2-EE5736F5BAF2}" type="slidenum">
              <a:rPr lang="en-US" altLang="zh-CN" sz="1400" b="0" smtClean="0"/>
              <a:pPr eaLnBrk="1" hangingPunct="1"/>
              <a:t>9</a:t>
            </a:fld>
            <a:endParaRPr lang="en-US" altLang="zh-CN" sz="1400" b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7200" y="1473200"/>
          <a:ext cx="8756649" cy="4886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9132"/>
                <a:gridCol w="3949502"/>
                <a:gridCol w="4098015"/>
              </a:tblGrid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序号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提示内容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含义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身份证号有误，请重新输入。</a:t>
                      </a:r>
                      <a:endParaRPr lang="en-US" altLang="zh-CN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身份证号输入错误或无效身份证号。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未查到贷款信息，请核实身份证号。</a:t>
                      </a:r>
                      <a:endParaRPr lang="en-US" altLang="zh-CN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身份证号有效，但该学生未贷款。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未查到可用的还款信息。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该学生无需还款或系统未结息。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640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还款状态异常，请重试或与国开行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95593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联系。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支付宝正在对该学生执行扣款操作。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数据异常，请重新查询。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数据校验参数有误。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未在有效还款时间内。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已超过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机还款截止时间。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已足额还款。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该学生已完成还款。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640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应还款金额发生变化，请重新查询。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刷卡还款过程中，该学生的应还款金额发生变化。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370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该省份未开通此服务。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未开展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机还款工作。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  <a:tr h="640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响应超时，未收到数据。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机未收到助学贷款系统处理结果，还款失败。</a:t>
                      </a:r>
                      <a:endParaRPr lang="zh-CN" altLang="en-US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1" marB="4571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宋体"/>
      </a:majorFont>
      <a:minorFont>
        <a:latin typeface="Arial"/>
        <a:ea typeface="楷体_GB2312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737"/>
        </a:solidFill>
        <a:ln>
          <a:solidFill>
            <a:srgbClr val="FF3737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楷体_GB2312" pitchFamily="49" charset="-122"/>
            <a:ea typeface="楷体_GB2312" pitchFamily="49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楷体_GB2312" pitchFamily="49" charset="-122"/>
            <a:ea typeface="楷体_GB2312" pitchFamily="49" charset="-122"/>
            <a:cs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latin typeface="+mn-ea"/>
            <a:ea typeface="+mn-ea"/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61172</TotalTime>
  <Words>3484</Words>
  <Application>Microsoft Office PowerPoint</Application>
  <PresentationFormat>A4 纸张(210x297 毫米)</PresentationFormat>
  <Paragraphs>229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自定义设计方案</vt:lpstr>
      <vt:lpstr>Visio</vt:lpstr>
      <vt:lpstr>国家开发银行助学贷款专用POS机操作说明</vt:lpstr>
      <vt:lpstr>目录</vt:lpstr>
      <vt:lpstr>一、主要功能介绍</vt:lpstr>
      <vt:lpstr>二、专用POS机操作说明</vt:lpstr>
      <vt:lpstr>二、专用POS机操作说明</vt:lpstr>
      <vt:lpstr>二、专用POS机操作说明</vt:lpstr>
      <vt:lpstr>二、专用POS机操作说明</vt:lpstr>
      <vt:lpstr>二、专用POS机操作说明</vt:lpstr>
      <vt:lpstr>二、专用POS机操作说明</vt:lpstr>
      <vt:lpstr>二、专用POS机操作说明</vt:lpstr>
      <vt:lpstr>三、高校应用场景及示例</vt:lpstr>
      <vt:lpstr>三、高校应用场景及示例</vt:lpstr>
      <vt:lpstr>三、高校应用场景及示例</vt:lpstr>
      <vt:lpstr>三、高校应用场景及示例</vt:lpstr>
      <vt:lpstr>四、县中心应用场景及示例</vt:lpstr>
      <vt:lpstr>四、县中心应用场景及示例</vt:lpstr>
      <vt:lpstr>四、县中心应用场景及示例</vt:lpstr>
      <vt:lpstr>四、县中心应用场景及示例</vt:lpstr>
      <vt:lpstr>五、操作要点及注意事项</vt:lpstr>
    </vt:vector>
  </TitlesOfParts>
  <Company>CDB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民生业务系统建设运行及账务核算 有关情况的报告</dc:title>
  <dc:creator>CDB</dc:creator>
  <cp:lastModifiedBy>范明志</cp:lastModifiedBy>
  <cp:revision>1495</cp:revision>
  <cp:lastPrinted>2015-09-29T08:02:56Z</cp:lastPrinted>
  <dcterms:created xsi:type="dcterms:W3CDTF">2004-10-08T06:01:10Z</dcterms:created>
  <dcterms:modified xsi:type="dcterms:W3CDTF">2015-09-30T02:57:54Z</dcterms:modified>
</cp:coreProperties>
</file>